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7" r:id="rId3"/>
    <p:sldId id="318" r:id="rId4"/>
    <p:sldId id="295" r:id="rId5"/>
    <p:sldId id="261" r:id="rId6"/>
    <p:sldId id="260" r:id="rId7"/>
    <p:sldId id="294" r:id="rId8"/>
    <p:sldId id="274" r:id="rId9"/>
    <p:sldId id="275" r:id="rId10"/>
    <p:sldId id="276" r:id="rId11"/>
    <p:sldId id="277" r:id="rId12"/>
    <p:sldId id="278" r:id="rId13"/>
    <p:sldId id="316" r:id="rId14"/>
    <p:sldId id="300" r:id="rId15"/>
    <p:sldId id="282" r:id="rId16"/>
    <p:sldId id="319" r:id="rId17"/>
    <p:sldId id="281" r:id="rId18"/>
    <p:sldId id="291" r:id="rId19"/>
    <p:sldId id="292" r:id="rId20"/>
    <p:sldId id="293" r:id="rId21"/>
    <p:sldId id="296" r:id="rId22"/>
    <p:sldId id="297" r:id="rId23"/>
    <p:sldId id="298" r:id="rId24"/>
    <p:sldId id="301" r:id="rId25"/>
    <p:sldId id="302" r:id="rId26"/>
    <p:sldId id="303" r:id="rId27"/>
    <p:sldId id="305" r:id="rId28"/>
    <p:sldId id="304" r:id="rId29"/>
    <p:sldId id="307" r:id="rId30"/>
    <p:sldId id="306" r:id="rId31"/>
    <p:sldId id="308" r:id="rId32"/>
    <p:sldId id="309" r:id="rId33"/>
    <p:sldId id="310" r:id="rId34"/>
    <p:sldId id="312" r:id="rId35"/>
    <p:sldId id="313" r:id="rId36"/>
    <p:sldId id="314" r:id="rId37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5330" autoAdjust="0"/>
  </p:normalViewPr>
  <p:slideViewPr>
    <p:cSldViewPr>
      <p:cViewPr varScale="1">
        <p:scale>
          <a:sx n="127" d="100"/>
          <a:sy n="127" d="100"/>
        </p:scale>
        <p:origin x="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screen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olo 4"/>
          <p:cNvSpPr txBox="1">
            <a:spLocks/>
          </p:cNvSpPr>
          <p:nvPr userDrawn="1"/>
        </p:nvSpPr>
        <p:spPr bwMode="auto">
          <a:xfrm>
            <a:off x="0" y="1125538"/>
            <a:ext cx="9144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t-IT" sz="2000" kern="0" cap="all" dirty="0">
                <a:solidFill>
                  <a:srgbClr val="1A385F"/>
                </a:solidFill>
                <a:latin typeface="+mj-lt"/>
                <a:ea typeface="+mj-ea"/>
                <a:cs typeface="+mj-cs"/>
              </a:rPr>
              <a:t>Corso di laurea in</a:t>
            </a:r>
            <a:br>
              <a:rPr lang="it-IT" sz="1800" kern="0" cap="all" dirty="0">
                <a:solidFill>
                  <a:srgbClr val="1A385F"/>
                </a:solidFill>
                <a:latin typeface="+mj-lt"/>
                <a:ea typeface="+mj-ea"/>
                <a:cs typeface="+mj-cs"/>
              </a:rPr>
            </a:br>
            <a:r>
              <a:rPr lang="it-IT" sz="1800" kern="0" cap="all" dirty="0" err="1">
                <a:solidFill>
                  <a:srgbClr val="1A385F"/>
                </a:solidFill>
                <a:latin typeface="+mj-lt"/>
                <a:ea typeface="+mj-ea"/>
                <a:cs typeface="+mj-cs"/>
              </a:rPr>
              <a:t>INformatica</a:t>
            </a:r>
            <a:r>
              <a:rPr lang="it-IT" sz="1800" kern="0" cap="all" dirty="0">
                <a:solidFill>
                  <a:srgbClr val="1A385F"/>
                </a:solidFill>
                <a:latin typeface="+mj-lt"/>
                <a:ea typeface="+mj-ea"/>
                <a:cs typeface="+mj-cs"/>
              </a:rPr>
              <a:t> e Tecnologie per la produzione del Software</a:t>
            </a:r>
            <a:endParaRPr lang="it-IT" sz="3200" kern="0" cap="all" dirty="0">
              <a:solidFill>
                <a:srgbClr val="1A385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Michele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C0F050F-9A0F-436A-A666-B7B011A3C87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Concetti Chiave dell’Ingegneria del Software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Prof. Michele Scalera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083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 crisi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dirty="0"/>
              <a:t>I progetti più grandi erano/sono spesso in ritardo di anni</a:t>
            </a:r>
          </a:p>
          <a:p>
            <a:pPr lvl="0"/>
            <a:r>
              <a:rPr lang="it-IT" dirty="0"/>
              <a:t>I costi erano/sono superiori al previsto</a:t>
            </a:r>
          </a:p>
          <a:p>
            <a:pPr lvl="0"/>
            <a:r>
              <a:rPr lang="it-IT" dirty="0"/>
              <a:t>I progetti non erano/sono affidabili</a:t>
            </a:r>
          </a:p>
          <a:p>
            <a:pPr lvl="0"/>
            <a:r>
              <a:rPr lang="it-IT" dirty="0"/>
              <a:t>I software erano/sono difficili da mantenere</a:t>
            </a:r>
          </a:p>
          <a:p>
            <a:pPr lvl="0"/>
            <a:r>
              <a:rPr lang="it-IT" dirty="0"/>
              <a:t>I software avevano/hanno pessime prestazioni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453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 crisi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dirty="0"/>
              <a:t>Mentre il costo hardware scendeva…. il costo software saliva </a:t>
            </a:r>
          </a:p>
          <a:p>
            <a:pPr marL="0" indent="0">
              <a:buNone/>
            </a:pPr>
            <a:r>
              <a:rPr lang="it-IT" dirty="0"/>
              <a:t>Quindi:</a:t>
            </a:r>
          </a:p>
          <a:p>
            <a:r>
              <a:rPr lang="it-IT" dirty="0"/>
              <a:t>Erano/sono necessarie nuove tecniche e nuovi metodi per tenere sotto controllo la complessità dei grandi sistemi software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39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 crisi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it-IT" dirty="0"/>
              <a:t>Nuove tecniche di ingegneria del software</a:t>
            </a:r>
          </a:p>
          <a:p>
            <a:pPr marL="0" indent="0">
              <a:buNone/>
            </a:pPr>
            <a:r>
              <a:rPr lang="it-IT" dirty="0"/>
              <a:t>Ma anche:</a:t>
            </a:r>
          </a:p>
          <a:p>
            <a:r>
              <a:rPr lang="it-IT" dirty="0"/>
              <a:t>Complessità crescente dei progetti </a:t>
            </a:r>
          </a:p>
          <a:p>
            <a:r>
              <a:rPr lang="it-IT" dirty="0"/>
              <a:t>Sempre più richieste effettuate dai clienti</a:t>
            </a:r>
          </a:p>
          <a:p>
            <a:r>
              <a:rPr lang="it-IT" dirty="0"/>
              <a:t>Molte aziende non applicano in modo efficace le tecniche di ingegneria del software</a:t>
            </a:r>
          </a:p>
          <a:p>
            <a:pPr marL="0" indent="0">
              <a:buNone/>
            </a:pPr>
            <a:r>
              <a:rPr lang="it-IT" dirty="0"/>
              <a:t>Quindi:</a:t>
            </a:r>
          </a:p>
          <a:p>
            <a:r>
              <a:rPr lang="it-IT" dirty="0"/>
              <a:t>Ancora oggi troppi progetti falliscono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3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F5F7A-4A8D-CF4E-9F1D-971A1D51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Nuove Metodologie di Sviluppo del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DB3511-ECB4-634A-A4DF-F03CBFDF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Secondo una tendenza crescente degli ultimi anni, tra i fattori determinanti per il successo di un prodotto software c’è sicuramente il time to market.</a:t>
            </a:r>
          </a:p>
          <a:p>
            <a:r>
              <a:rPr lang="it-IT" dirty="0"/>
              <a:t>Per questo motivo, le software house hanno dovuto drasticamente ridurre il tempo dedicato alla raccolta di informazioni inerenti alla richiesta del committente e il conseguente rilascio della funzionalità che ne soddisfa le condizioni.</a:t>
            </a:r>
          </a:p>
        </p:txBody>
      </p:sp>
    </p:spTree>
    <p:extLst>
      <p:ext uri="{BB962C8B-B14F-4D97-AF65-F5344CB8AC3E}">
        <p14:creationId xmlns:p14="http://schemas.microsoft.com/office/powerpoint/2010/main" val="301014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sono le attività fondamentali dell’ingegneria del software?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specifica</a:t>
            </a:r>
          </a:p>
          <a:p>
            <a:r>
              <a:rPr lang="it-IT" dirty="0"/>
              <a:t>Lo sviluppo</a:t>
            </a:r>
          </a:p>
          <a:p>
            <a:r>
              <a:rPr lang="it-IT" dirty="0"/>
              <a:t>La convalida</a:t>
            </a:r>
          </a:p>
          <a:p>
            <a:r>
              <a:rPr lang="it-IT" dirty="0"/>
              <a:t>L’evoluzione</a:t>
            </a:r>
          </a:p>
        </p:txBody>
      </p:sp>
    </p:spTree>
    <p:extLst>
      <p:ext uri="{BB962C8B-B14F-4D97-AF65-F5344CB8AC3E}">
        <p14:creationId xmlns:p14="http://schemas.microsoft.com/office/powerpoint/2010/main" val="21873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4 attività comuni a tutti i processi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it-IT" dirty="0"/>
              <a:t>Specifica. I clienti e gli ingegneri definiscono cosa deve fare il software e quali sono i vincoli per la sua progettazione</a:t>
            </a:r>
          </a:p>
          <a:p>
            <a:pPr marL="514350" lvl="0" indent="-514350">
              <a:buFont typeface="+mj-lt"/>
              <a:buAutoNum type="arabicPeriod"/>
            </a:pPr>
            <a:r>
              <a:rPr lang="it-IT" dirty="0"/>
              <a:t>Sviluppo. Progettazione e programmazione</a:t>
            </a:r>
          </a:p>
          <a:p>
            <a:pPr marL="514350" lvl="0" indent="-514350">
              <a:buFont typeface="+mj-lt"/>
              <a:buAutoNum type="arabicPeriod"/>
            </a:pPr>
            <a:r>
              <a:rPr lang="it-IT" dirty="0"/>
              <a:t>Convalida. Si verifica che il software sia esattamente quello che il cliente richiede</a:t>
            </a:r>
          </a:p>
          <a:p>
            <a:pPr marL="514350" lvl="0" indent="-514350">
              <a:buFont typeface="+mj-lt"/>
              <a:buAutoNum type="arabicPeriod"/>
            </a:pPr>
            <a:r>
              <a:rPr lang="it-IT" dirty="0"/>
              <a:t>Evoluzione. Si modifica il prodotto per adeguarlo ai requisiti dell’utente e del mercato che cambiano.</a:t>
            </a:r>
          </a:p>
        </p:txBody>
      </p:sp>
    </p:spTree>
    <p:extLst>
      <p:ext uri="{BB962C8B-B14F-4D97-AF65-F5344CB8AC3E}">
        <p14:creationId xmlns:p14="http://schemas.microsoft.com/office/powerpoint/2010/main" val="165045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 tipi di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t-IT" dirty="0"/>
              <a:t>Prodotti generici </a:t>
            </a:r>
          </a:p>
          <a:p>
            <a:pPr lvl="1"/>
            <a:r>
              <a:rPr lang="it-IT" dirty="0"/>
              <a:t>l'organizzazione che sviluppa il software controlla le sue specifiche</a:t>
            </a:r>
          </a:p>
          <a:p>
            <a:pPr lvl="0"/>
            <a:r>
              <a:rPr lang="it-IT" dirty="0"/>
              <a:t>Prodotti personalizzati </a:t>
            </a:r>
          </a:p>
          <a:p>
            <a:pPr lvl="1"/>
            <a:r>
              <a:rPr lang="it-IT" dirty="0"/>
              <a:t>Gli ingegneri del software devono lavorare sulle specifiche indicate e controllate da chi sta acquistando il software.</a:t>
            </a:r>
          </a:p>
          <a:p>
            <a:pPr marL="45720" indent="0">
              <a:buNone/>
            </a:pPr>
            <a:endParaRPr lang="it-IT" dirty="0"/>
          </a:p>
          <a:p>
            <a:pPr marL="45720" indent="0">
              <a:buNone/>
            </a:pPr>
            <a:r>
              <a:rPr lang="it-IT" dirty="0"/>
              <a:t>Sempre più si parte da un sistema generico per </a:t>
            </a:r>
            <a:r>
              <a:rPr lang="it-IT" dirty="0" err="1"/>
              <a:t>customizzarlo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179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Cos’è un processo software?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È l’insieme delle attività e dei risultati che creano un prodotto software.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3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</a:rPr>
              <a:t>Tre sfide chiave </a:t>
            </a:r>
            <a:br>
              <a:rPr lang="it-IT" dirty="0">
                <a:effectLst/>
              </a:rPr>
            </a:br>
            <a:r>
              <a:rPr lang="it-IT" dirty="0">
                <a:effectLst/>
              </a:rPr>
              <a:t>dell’ingegneria del software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it-IT" dirty="0"/>
              <a:t>Sfida della eterogeneità</a:t>
            </a:r>
          </a:p>
          <a:p>
            <a:pPr lvl="0"/>
            <a:r>
              <a:rPr lang="it-IT" dirty="0"/>
              <a:t>i sistemi sono sempre più spesso distribuiti attraverso reti che includono tipi diversi di computer</a:t>
            </a:r>
          </a:p>
          <a:p>
            <a:pPr lvl="0"/>
            <a:r>
              <a:rPr lang="it-IT" dirty="0"/>
              <a:t>è spesso necessario integrare software in vecchi sistemi ereditati e scritti in diversi linguaggi di programmazione</a:t>
            </a:r>
          </a:p>
          <a:p>
            <a:pPr lvl="0"/>
            <a:r>
              <a:rPr lang="it-IT" dirty="0"/>
              <a:t>La sfida della eterogeneità è riuscire a sviluppare tecniche per costruire software affidabile ma anche flessibile.</a:t>
            </a:r>
          </a:p>
        </p:txBody>
      </p:sp>
    </p:spTree>
    <p:extLst>
      <p:ext uri="{BB962C8B-B14F-4D97-AF65-F5344CB8AC3E}">
        <p14:creationId xmlns:p14="http://schemas.microsoft.com/office/powerpoint/2010/main" val="42624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sfide chiave </a:t>
            </a:r>
            <a:br>
              <a:rPr lang="it-IT" dirty="0"/>
            </a:br>
            <a:r>
              <a:rPr lang="it-IT" dirty="0"/>
              <a:t>dell’ingegneria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rabicPeriod" startAt="2"/>
            </a:pPr>
            <a:r>
              <a:rPr lang="it-IT" dirty="0"/>
              <a:t>Sfida della consegna</a:t>
            </a:r>
          </a:p>
          <a:p>
            <a:pPr lvl="0"/>
            <a:r>
              <a:rPr lang="it-IT" dirty="0"/>
              <a:t>Le aziende devono rispondere con velocità alle richieste e cambiare molto in fretta </a:t>
            </a:r>
            <a:r>
              <a:rPr lang="it-IT" dirty="0">
                <a:sym typeface="Wingdings"/>
              </a:rPr>
              <a:t></a:t>
            </a:r>
            <a:r>
              <a:rPr lang="it-IT" dirty="0"/>
              <a:t> il software deve essere capace di modificarsi altrettanto velocemente</a:t>
            </a:r>
          </a:p>
          <a:p>
            <a:r>
              <a:rPr lang="it-IT" dirty="0"/>
              <a:t>La sfida della consegna è ridurre i tempi di distribuzione dei sistemi software, senza compromettere la qualità generale. </a:t>
            </a:r>
          </a:p>
        </p:txBody>
      </p:sp>
    </p:spTree>
    <p:extLst>
      <p:ext uri="{BB962C8B-B14F-4D97-AF65-F5344CB8AC3E}">
        <p14:creationId xmlns:p14="http://schemas.microsoft.com/office/powerpoint/2010/main" val="35452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il software?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Programmi per computer e relativa documentazione.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 prodotti software possono essere sviluppati per un particolare cliente o per il mercato in generale. 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416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sfide chiave </a:t>
            </a:r>
            <a:br>
              <a:rPr lang="it-IT" dirty="0"/>
            </a:br>
            <a:r>
              <a:rPr lang="it-IT" dirty="0"/>
              <a:t>dell’ingegneria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rabicPeriod" startAt="3"/>
            </a:pPr>
            <a:r>
              <a:rPr lang="it-IT" dirty="0"/>
              <a:t>Sfida della fiducia</a:t>
            </a:r>
          </a:p>
          <a:p>
            <a:pPr lvl="0"/>
            <a:r>
              <a:rPr lang="it-IT" dirty="0"/>
              <a:t>Il software è radicato in ogni aspetto della nostra vita </a:t>
            </a:r>
            <a:r>
              <a:rPr lang="it-IT" dirty="0">
                <a:sym typeface="Wingdings"/>
              </a:rPr>
              <a:t></a:t>
            </a:r>
            <a:r>
              <a:rPr lang="it-IT" dirty="0"/>
              <a:t> è essenziale potersi fidare del software</a:t>
            </a:r>
          </a:p>
          <a:p>
            <a:pPr lvl="0"/>
            <a:r>
              <a:rPr lang="it-IT" dirty="0"/>
              <a:t>La sfida della fiducia vuole sviluppare tecniche che dimostrino agli utenti l’affidabilità del software.</a:t>
            </a:r>
          </a:p>
        </p:txBody>
      </p:sp>
    </p:spTree>
    <p:extLst>
      <p:ext uri="{BB962C8B-B14F-4D97-AF65-F5344CB8AC3E}">
        <p14:creationId xmlns:p14="http://schemas.microsoft.com/office/powerpoint/2010/main" val="195941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Durante la vita i software subiscono numerose modifiche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Per eliminare difetti</a:t>
            </a:r>
          </a:p>
          <a:p>
            <a:pPr lvl="0"/>
            <a:r>
              <a:rPr lang="it-IT" dirty="0"/>
              <a:t>Per potenziare caratteristiche già presenti</a:t>
            </a:r>
          </a:p>
          <a:p>
            <a:pPr lvl="0"/>
            <a:r>
              <a:rPr lang="it-IT" dirty="0"/>
              <a:t>Per implementare nuove caratteristiche</a:t>
            </a:r>
          </a:p>
          <a:p>
            <a:pPr lvl="0"/>
            <a:r>
              <a:rPr lang="it-IT" dirty="0"/>
              <a:t>Per eliminare le caratteristiche obsolete</a:t>
            </a:r>
          </a:p>
          <a:p>
            <a:pPr lvl="0"/>
            <a:r>
              <a:rPr lang="it-IT" dirty="0"/>
              <a:t>Per essere adattati a funzionare in un nuovo ambiente</a:t>
            </a:r>
          </a:p>
        </p:txBody>
      </p:sp>
    </p:spTree>
    <p:extLst>
      <p:ext uri="{BB962C8B-B14F-4D97-AF65-F5344CB8AC3E}">
        <p14:creationId xmlns:p14="http://schemas.microsoft.com/office/powerpoint/2010/main" val="299269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integrazione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ingegnere del software crea un componente che sarà combinato con componenti scritti da altri ingegneri del software per creare un sistema.</a:t>
            </a:r>
          </a:p>
          <a:p>
            <a:pPr marL="4572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651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sono i costi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Circa</a:t>
            </a:r>
          </a:p>
          <a:p>
            <a:pPr lvl="1"/>
            <a:r>
              <a:rPr lang="it-IT" dirty="0"/>
              <a:t>60% sviluppo/evoluzione</a:t>
            </a:r>
          </a:p>
          <a:p>
            <a:pPr lvl="1"/>
            <a:r>
              <a:rPr lang="it-IT" dirty="0"/>
              <a:t>40% test</a:t>
            </a:r>
          </a:p>
          <a:p>
            <a:r>
              <a:rPr lang="it-IT" dirty="0"/>
              <a:t>Per il software personalizzato normalmente il costo di evoluzione supera quello di sviluppo.</a:t>
            </a:r>
          </a:p>
        </p:txBody>
      </p:sp>
    </p:spTree>
    <p:extLst>
      <p:ext uri="{BB962C8B-B14F-4D97-AF65-F5344CB8AC3E}">
        <p14:creationId xmlns:p14="http://schemas.microsoft.com/office/powerpoint/2010/main" val="73162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sono i metodi migliori dell’ingegneria del software?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ci sono metodi e tecniche che vanno bene per tutti:</a:t>
            </a:r>
          </a:p>
          <a:p>
            <a:pPr lvl="1"/>
            <a:r>
              <a:rPr lang="it-IT" dirty="0"/>
              <a:t>Giochi </a:t>
            </a:r>
            <a:r>
              <a:rPr lang="it-IT" dirty="0">
                <a:sym typeface="Wingdings"/>
              </a:rPr>
              <a:t> prototipi</a:t>
            </a:r>
          </a:p>
          <a:p>
            <a:pPr lvl="1"/>
            <a:r>
              <a:rPr lang="it-IT" dirty="0">
                <a:sym typeface="Wingdings"/>
              </a:rPr>
              <a:t>Sistemi di Controllo per la Sicurezza  Specifiche complete e chiare.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15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differenze ha apportato Internet all’ingegneria del software?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Sistemi complessi basati su servizi</a:t>
            </a:r>
          </a:p>
          <a:p>
            <a:r>
              <a:rPr lang="it-IT" dirty="0"/>
              <a:t>Sistemi distribuiti</a:t>
            </a:r>
          </a:p>
          <a:p>
            <a:r>
              <a:rPr lang="it-IT" dirty="0" err="1"/>
              <a:t>App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1064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Diversità nell’ingegneria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 approccio sistematico alla produzione di software che si occupa di costi, pianificazione e problemi di fidatezza, come pure delle esigenze dei clienti e dei produttori del software.</a:t>
            </a:r>
          </a:p>
        </p:txBody>
      </p:sp>
    </p:spTree>
    <p:extLst>
      <p:ext uri="{BB962C8B-B14F-4D97-AF65-F5344CB8AC3E}">
        <p14:creationId xmlns:p14="http://schemas.microsoft.com/office/powerpoint/2010/main" val="399384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Applicazioni Autonome</a:t>
            </a:r>
          </a:p>
          <a:p>
            <a:pPr lvl="1"/>
            <a:r>
              <a:rPr lang="it-IT" dirty="0"/>
              <a:t>Non richiedono una connessione</a:t>
            </a:r>
          </a:p>
          <a:p>
            <a:pPr lvl="2"/>
            <a:r>
              <a:rPr lang="it-IT" dirty="0"/>
              <a:t>CAD, office </a:t>
            </a:r>
            <a:r>
              <a:rPr lang="it-IT" dirty="0" err="1"/>
              <a:t>automation</a:t>
            </a:r>
            <a:r>
              <a:rPr lang="it-IT" dirty="0"/>
              <a:t>, software </a:t>
            </a:r>
            <a:r>
              <a:rPr lang="it-IT" dirty="0" err="1"/>
              <a:t>elaboraz</a:t>
            </a:r>
            <a:r>
              <a:rPr lang="it-IT" dirty="0"/>
              <a:t>. immagini, </a:t>
            </a:r>
            <a:r>
              <a:rPr lang="it-IT" dirty="0" err="1"/>
              <a:t>app</a:t>
            </a:r>
            <a:endParaRPr lang="it-IT" dirty="0"/>
          </a:p>
          <a:p>
            <a:r>
              <a:rPr lang="it-IT" dirty="0"/>
              <a:t>Applicazioni interattive basate sulle transazioni</a:t>
            </a:r>
          </a:p>
          <a:p>
            <a:pPr lvl="1"/>
            <a:r>
              <a:rPr lang="it-IT" dirty="0"/>
              <a:t>Utilizzabili da device diversi</a:t>
            </a:r>
          </a:p>
          <a:p>
            <a:pPr lvl="1"/>
            <a:r>
              <a:rPr lang="it-IT" dirty="0"/>
              <a:t>Applicazioni </a:t>
            </a:r>
            <a:r>
              <a:rPr lang="it-IT"/>
              <a:t>di e-commerce</a:t>
            </a:r>
            <a:endParaRPr lang="it-IT" dirty="0"/>
          </a:p>
          <a:p>
            <a:pPr lvl="1"/>
            <a:r>
              <a:rPr lang="it-IT" dirty="0"/>
              <a:t>ERP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6048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Sistemi di controllo integrati</a:t>
            </a:r>
          </a:p>
          <a:p>
            <a:pPr lvl="1"/>
            <a:r>
              <a:rPr lang="it-IT" dirty="0"/>
              <a:t>Controllano i dispositivi hardware</a:t>
            </a:r>
          </a:p>
          <a:p>
            <a:pPr lvl="2"/>
            <a:r>
              <a:rPr lang="it-IT" dirty="0"/>
              <a:t>software x cellulari</a:t>
            </a:r>
          </a:p>
          <a:p>
            <a:pPr lvl="2"/>
            <a:r>
              <a:rPr lang="it-IT" dirty="0"/>
              <a:t>software x il controllo dei freni</a:t>
            </a:r>
          </a:p>
          <a:p>
            <a:pPr lvl="2"/>
            <a:r>
              <a:rPr lang="it-IT" dirty="0"/>
              <a:t>software x il forno a microonde</a:t>
            </a:r>
          </a:p>
          <a:p>
            <a:r>
              <a:rPr lang="it-IT" dirty="0"/>
              <a:t>Sistemi di elaborazione batch</a:t>
            </a:r>
          </a:p>
          <a:p>
            <a:pPr lvl="1"/>
            <a:r>
              <a:rPr lang="it-IT" dirty="0"/>
              <a:t>Sistemi di fatturazione periodica</a:t>
            </a:r>
          </a:p>
          <a:p>
            <a:pPr lvl="1"/>
            <a:r>
              <a:rPr lang="it-IT" dirty="0"/>
              <a:t>Applicazione per Stipendi</a:t>
            </a:r>
          </a:p>
        </p:txBody>
      </p:sp>
    </p:spTree>
    <p:extLst>
      <p:ext uri="{BB962C8B-B14F-4D97-AF65-F5344CB8AC3E}">
        <p14:creationId xmlns:p14="http://schemas.microsoft.com/office/powerpoint/2010/main" val="136322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Sistemi di intrattenimento</a:t>
            </a:r>
          </a:p>
          <a:p>
            <a:r>
              <a:rPr lang="it-IT" dirty="0"/>
              <a:t>Sistemi per la modellazione e la simulazione</a:t>
            </a:r>
          </a:p>
          <a:p>
            <a:r>
              <a:rPr lang="it-IT" dirty="0"/>
              <a:t>Sistemi per la raccolta e l’analisi dei dati</a:t>
            </a:r>
          </a:p>
          <a:p>
            <a:pPr lvl="1"/>
            <a:r>
              <a:rPr lang="it-IT" dirty="0"/>
              <a:t>Small Data e Big Data</a:t>
            </a:r>
          </a:p>
          <a:p>
            <a:r>
              <a:rPr lang="it-IT" dirty="0"/>
              <a:t>Sistemi di Sistemi</a:t>
            </a:r>
          </a:p>
          <a:p>
            <a:pPr lvl="1"/>
            <a:r>
              <a:rPr lang="it-IT" dirty="0"/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186963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 sistema software consta 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it-IT" dirty="0"/>
              <a:t>Una serie distinta di programmi</a:t>
            </a:r>
          </a:p>
          <a:p>
            <a:pPr lvl="0"/>
            <a:r>
              <a:rPr lang="it-IT" dirty="0"/>
              <a:t>I file di configurazione (usati per impostare i programmi)</a:t>
            </a:r>
          </a:p>
          <a:p>
            <a:pPr lvl="0"/>
            <a:r>
              <a:rPr lang="it-IT" dirty="0"/>
              <a:t>La documentazione di sistema (che descrive la struttura del sistema)</a:t>
            </a:r>
          </a:p>
          <a:p>
            <a:pPr lvl="0"/>
            <a:r>
              <a:rPr lang="it-IT" dirty="0"/>
              <a:t>La documentazione utente (che spiega come usare il sistema)</a:t>
            </a:r>
          </a:p>
          <a:p>
            <a:pPr lvl="0"/>
            <a:r>
              <a:rPr lang="it-IT" dirty="0"/>
              <a:t>Un sito web (che permette agli utenti di scaricare informazioni aggiornate sul prodotto)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025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Concetti fondamentali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 sistemi devono essere sviluppati utilizzando un processo di sviluppo chiaro e accuratamente pianificato.</a:t>
            </a:r>
          </a:p>
          <a:p>
            <a:r>
              <a:rPr lang="it-IT" dirty="0"/>
              <a:t>La fidatezza e le prestazioni sono importanti per tutti i tipi di sistemi. </a:t>
            </a:r>
          </a:p>
          <a:p>
            <a:pPr lvl="1"/>
            <a:r>
              <a:rPr lang="it-IT" dirty="0"/>
              <a:t>Il software dovrà comportarsi come previsto, senza fallimenti</a:t>
            </a:r>
          </a:p>
          <a:p>
            <a:pPr lvl="1"/>
            <a:r>
              <a:rPr lang="it-IT" dirty="0"/>
              <a:t>Il software dovrà essere disponibile quando richiesto</a:t>
            </a:r>
          </a:p>
          <a:p>
            <a:pPr lvl="1"/>
            <a:r>
              <a:rPr lang="it-IT" dirty="0"/>
              <a:t>Il funzionamento di un software dovrà essere sicuro e protetto</a:t>
            </a:r>
          </a:p>
        </p:txBody>
      </p:sp>
    </p:spTree>
    <p:extLst>
      <p:ext uri="{BB962C8B-B14F-4D97-AF65-F5344CB8AC3E}">
        <p14:creationId xmlns:p14="http://schemas.microsoft.com/office/powerpoint/2010/main" val="418705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Concetti fondamentali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importante capire e gestire la specifica ed i requisiti software</a:t>
            </a:r>
          </a:p>
          <a:p>
            <a:r>
              <a:rPr lang="it-IT" dirty="0"/>
              <a:t>Occorre utilizzare con efficienza le risorse esistenti. </a:t>
            </a:r>
          </a:p>
          <a:p>
            <a:pPr lvl="1"/>
            <a:r>
              <a:rPr lang="it-IT" dirty="0"/>
              <a:t>Ove appropriato </a:t>
            </a:r>
            <a:r>
              <a:rPr lang="it-IT" dirty="0">
                <a:sym typeface="Wingdings"/>
              </a:rPr>
              <a:t> riuso.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915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e Internet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Anzichè</a:t>
            </a:r>
            <a:r>
              <a:rPr lang="it-IT" dirty="0"/>
              <a:t> scrivere software e distribuirlo nei PC degli utenti il software viene sviluppato su server nel web.</a:t>
            </a:r>
          </a:p>
          <a:p>
            <a:pPr lvl="1"/>
            <a:r>
              <a:rPr lang="it-IT" dirty="0"/>
              <a:t>Più economico l’upgrade</a:t>
            </a:r>
          </a:p>
          <a:p>
            <a:pPr lvl="1"/>
            <a:r>
              <a:rPr lang="it-IT" dirty="0"/>
              <a:t>Client già esistente</a:t>
            </a:r>
          </a:p>
          <a:p>
            <a:r>
              <a:rPr lang="it-IT" dirty="0"/>
              <a:t>Software come Servizio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225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e Internet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Prima del Web</a:t>
            </a:r>
          </a:p>
          <a:p>
            <a:pPr lvl="1"/>
            <a:r>
              <a:rPr lang="it-IT" dirty="0"/>
              <a:t>Applicazioni basate su host</a:t>
            </a:r>
          </a:p>
          <a:p>
            <a:pPr lvl="1"/>
            <a:r>
              <a:rPr lang="it-IT" dirty="0"/>
              <a:t>Monolitiche</a:t>
            </a:r>
          </a:p>
          <a:p>
            <a:r>
              <a:rPr lang="it-IT" dirty="0"/>
              <a:t>Con il Web</a:t>
            </a:r>
          </a:p>
          <a:p>
            <a:pPr lvl="1"/>
            <a:r>
              <a:rPr lang="it-IT" dirty="0"/>
              <a:t>Applicazioni distribuite</a:t>
            </a:r>
          </a:p>
          <a:p>
            <a:pPr lvl="1"/>
            <a:r>
              <a:rPr lang="it-IT" dirty="0"/>
              <a:t>Applicazioni basate su </a:t>
            </a:r>
            <a:r>
              <a:rPr lang="it-IT" dirty="0" err="1"/>
              <a:t>microservizi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751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Etica dell’ingegneria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Riservatezza</a:t>
            </a:r>
          </a:p>
          <a:p>
            <a:r>
              <a:rPr lang="it-IT" dirty="0"/>
              <a:t>Competenza</a:t>
            </a:r>
          </a:p>
          <a:p>
            <a:r>
              <a:rPr lang="it-IT" dirty="0"/>
              <a:t>Diritti di proprietà intellettuale</a:t>
            </a:r>
          </a:p>
          <a:p>
            <a:r>
              <a:rPr lang="it-IT" dirty="0"/>
              <a:t>Uso improprio del computer</a:t>
            </a:r>
          </a:p>
        </p:txBody>
      </p:sp>
    </p:spTree>
    <p:extLst>
      <p:ext uri="{BB962C8B-B14F-4D97-AF65-F5344CB8AC3E}">
        <p14:creationId xmlns:p14="http://schemas.microsoft.com/office/powerpoint/2010/main" val="417094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Etica dell’ingegneria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it-IT" dirty="0"/>
              <a:t>Pubblico: Agire in linea con l’interesse pubblico.</a:t>
            </a:r>
          </a:p>
          <a:p>
            <a:pPr marL="502920" indent="-457200">
              <a:buFont typeface="+mj-lt"/>
              <a:buAutoNum type="arabicPeriod"/>
            </a:pPr>
            <a:r>
              <a:rPr lang="it-IT" dirty="0"/>
              <a:t>Cliente e Datore di Lavoro: Agire nell’interesse del cliente e del </a:t>
            </a:r>
            <a:r>
              <a:rPr lang="it-IT" dirty="0" err="1"/>
              <a:t>DdL</a:t>
            </a:r>
            <a:r>
              <a:rPr lang="it-IT" dirty="0"/>
              <a:t>, in accordo con l’interesse pubblico.</a:t>
            </a:r>
          </a:p>
          <a:p>
            <a:pPr marL="502920" indent="-457200">
              <a:buFont typeface="+mj-lt"/>
              <a:buAutoNum type="arabicPeriod"/>
            </a:pPr>
            <a:r>
              <a:rPr lang="it-IT" dirty="0"/>
              <a:t>Prodotto: Qualità più alta possibile.</a:t>
            </a:r>
          </a:p>
          <a:p>
            <a:pPr marL="502920" indent="-457200">
              <a:buFont typeface="+mj-lt"/>
              <a:buAutoNum type="arabicPeriod"/>
            </a:pPr>
            <a:r>
              <a:rPr lang="it-IT" dirty="0"/>
              <a:t>Mantenere integrità e indipendenza del giudizio professionale.</a:t>
            </a:r>
          </a:p>
        </p:txBody>
      </p:sp>
    </p:spTree>
    <p:extLst>
      <p:ext uri="{BB962C8B-B14F-4D97-AF65-F5344CB8AC3E}">
        <p14:creationId xmlns:p14="http://schemas.microsoft.com/office/powerpoint/2010/main" val="1419712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Etica dell’ingegneria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5"/>
            </a:pPr>
            <a:r>
              <a:rPr lang="it-IT" dirty="0"/>
              <a:t>Management: Approccio etico allo sviluppo</a:t>
            </a:r>
          </a:p>
          <a:p>
            <a:pPr marL="502920" indent="-457200">
              <a:buFont typeface="+mj-lt"/>
              <a:buAutoNum type="arabicPeriod" startAt="5"/>
            </a:pPr>
            <a:r>
              <a:rPr lang="it-IT" dirty="0"/>
              <a:t>Professione: progredire l’integrità e la reputazione della professione, restando in accordo con l’interesse pubblico.</a:t>
            </a:r>
          </a:p>
          <a:p>
            <a:pPr marL="502920" indent="-457200">
              <a:buFont typeface="+mj-lt"/>
              <a:buAutoNum type="arabicPeriod" startAt="5"/>
            </a:pPr>
            <a:r>
              <a:rPr lang="it-IT" dirty="0"/>
              <a:t>Colleghi: lealtà.</a:t>
            </a:r>
          </a:p>
          <a:p>
            <a:pPr marL="502920" indent="-457200">
              <a:buFont typeface="+mj-lt"/>
              <a:buAutoNum type="arabicPeriod" startAt="5"/>
            </a:pPr>
            <a:r>
              <a:rPr lang="it-IT" dirty="0"/>
              <a:t>Se stessi: life long </a:t>
            </a:r>
            <a:r>
              <a:rPr lang="it-IT" dirty="0" err="1"/>
              <a:t>learning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99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</a:rPr>
              <a:t>Di solito il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esiste in varie versioni</a:t>
            </a:r>
          </a:p>
          <a:p>
            <a:r>
              <a:rPr lang="it-IT" dirty="0"/>
              <a:t>rimane in servizio per parecchi anni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42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Cos’è l’ingegneria del software?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L’ingegneria del software è una disciplina  ingegneristica che si occupa di tutti gli aspetti della produzione del software, dai primi stadi della specifica alla manutenzione del sistema dopo che esso è entrato in uso.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53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L’ingegneria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ea typeface="Calibri"/>
                <a:cs typeface="Times New Roman"/>
              </a:rPr>
              <a:t>È una disciplina il cui obiettivo è lo sviluppo di sistemi software di alta qualità, senza sprechi.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06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L’ingegneria </a:t>
            </a:r>
            <a:r>
              <a:rPr lang="it-IT"/>
              <a:t>del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L’ingegneria del software è il settore dell’informatica che si occupa della creazione di sistemi software talmente grandi o complessi da dover essere realizzati da una o più squadre di ingegneri.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847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Peculiarità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astratto ed intangibile</a:t>
            </a:r>
          </a:p>
          <a:p>
            <a:r>
              <a:rPr lang="it-IT" dirty="0"/>
              <a:t>non è vincolato da materiali</a:t>
            </a:r>
          </a:p>
          <a:p>
            <a:r>
              <a:rPr lang="it-IT" dirty="0"/>
              <a:t>non è governato da leggi fisiche o da processi di riproduzione</a:t>
            </a:r>
          </a:p>
        </p:txBody>
      </p:sp>
    </p:spTree>
    <p:extLst>
      <p:ext uri="{BB962C8B-B14F-4D97-AF65-F5344CB8AC3E}">
        <p14:creationId xmlns:p14="http://schemas.microsoft.com/office/powerpoint/2010/main" val="182768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Peculiarità del Software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qualche modo questo semplifica l’ingegneria del software poiché non ci sono limitazioni fisiche sul potenziale del software</a:t>
            </a:r>
          </a:p>
          <a:p>
            <a:r>
              <a:rPr lang="it-IT" dirty="0"/>
              <a:t>D’altra parte la mancanza di vincoli naturali indica che il software può facilmente diventare estremamente complesso, dunque molto difficile da capire.</a:t>
            </a:r>
          </a:p>
        </p:txBody>
      </p:sp>
    </p:spTree>
    <p:extLst>
      <p:ext uri="{BB962C8B-B14F-4D97-AF65-F5344CB8AC3E}">
        <p14:creationId xmlns:p14="http://schemas.microsoft.com/office/powerpoint/2010/main" val="674121876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3" id="{56850A71-EA9F-0C42-A9AB-D355E59F0479}" vid="{C351E138-2274-E84F-BF28-F78CAEEB143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25</TotalTime>
  <Words>1245</Words>
  <Application>Microsoft Macintosh PowerPoint</Application>
  <PresentationFormat>Presentazione su schermo (4:3)</PresentationFormat>
  <Paragraphs>164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Verdana</vt:lpstr>
      <vt:lpstr>Wingdings</vt:lpstr>
      <vt:lpstr>newSERLAB - Copia</vt:lpstr>
      <vt:lpstr>Concetti Chiave dell’Ingegneria del Software</vt:lpstr>
      <vt:lpstr>Cos’è il software?</vt:lpstr>
      <vt:lpstr>Un sistema software consta di</vt:lpstr>
      <vt:lpstr>Di solito il software</vt:lpstr>
      <vt:lpstr>Cos’è l’ingegneria del software?</vt:lpstr>
      <vt:lpstr>L’ingegneria del Software</vt:lpstr>
      <vt:lpstr>L’ingegneria del Software</vt:lpstr>
      <vt:lpstr>Peculiarità del Software</vt:lpstr>
      <vt:lpstr>Peculiarità del Software</vt:lpstr>
      <vt:lpstr>La crisi del Software</vt:lpstr>
      <vt:lpstr>La crisi del Software</vt:lpstr>
      <vt:lpstr>La crisi del Software</vt:lpstr>
      <vt:lpstr>Nuove Metodologie di Sviluppo del Software</vt:lpstr>
      <vt:lpstr>Quali sono le attività fondamentali dell’ingegneria del software?</vt:lpstr>
      <vt:lpstr>Le 4 attività comuni a tutti i processi</vt:lpstr>
      <vt:lpstr>2 tipi di software</vt:lpstr>
      <vt:lpstr>Cos’è un processo software?</vt:lpstr>
      <vt:lpstr>Tre sfide chiave  dell’ingegneria del software </vt:lpstr>
      <vt:lpstr>Tre sfide chiave  dell’ingegneria del software</vt:lpstr>
      <vt:lpstr>Tre sfide chiave  dell’ingegneria del software</vt:lpstr>
      <vt:lpstr>Durante la vita i software subiscono numerose modifiche</vt:lpstr>
      <vt:lpstr>Componenti e integrazione</vt:lpstr>
      <vt:lpstr>Quali sono i costi del software</vt:lpstr>
      <vt:lpstr>Quali sono i metodi migliori dell’ingegneria del software?</vt:lpstr>
      <vt:lpstr>Quali differenze ha apportato Internet all’ingegneria del software?</vt:lpstr>
      <vt:lpstr>Diversità nell’ingegneria del software</vt:lpstr>
      <vt:lpstr>Tipologie di software</vt:lpstr>
      <vt:lpstr>Tipologie di software</vt:lpstr>
      <vt:lpstr>Tipologie di software</vt:lpstr>
      <vt:lpstr>Concetti fondamentali</vt:lpstr>
      <vt:lpstr>Concetti fondamentali</vt:lpstr>
      <vt:lpstr>Software e Internet</vt:lpstr>
      <vt:lpstr>Software e Internet</vt:lpstr>
      <vt:lpstr>Etica dell’ingegneria del Software</vt:lpstr>
      <vt:lpstr>Etica dell’ingegneria del Software</vt:lpstr>
      <vt:lpstr>Etica dell’ingegneria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Concetti Chiave dell’Ingegneria del Software</dc:title>
  <dc:creator>Michele Scalera</dc:creator>
  <cp:lastModifiedBy>Michele Scalera</cp:lastModifiedBy>
  <cp:revision>14</cp:revision>
  <cp:lastPrinted>2018-10-09T14:28:40Z</cp:lastPrinted>
  <dcterms:created xsi:type="dcterms:W3CDTF">2018-03-22T14:25:16Z</dcterms:created>
  <dcterms:modified xsi:type="dcterms:W3CDTF">2018-10-09T14:29:50Z</dcterms:modified>
</cp:coreProperties>
</file>