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743700" cy="9893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7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401" autoAdjust="0"/>
  </p:normalViewPr>
  <p:slideViewPr>
    <p:cSldViewPr>
      <p:cViewPr varScale="1">
        <p:scale>
          <a:sx n="109" d="100"/>
          <a:sy n="109" d="100"/>
        </p:scale>
        <p:origin x="2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80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3980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E7848C7-DA4F-40D5-B010-238CE5D736F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0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46650" cy="3709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99000"/>
            <a:ext cx="4946650" cy="445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80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3980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6397078-9045-4D08-8A6C-9423949F49E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60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4409E20-E719-8845-9D55-A7E88EBA40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1C88268-D431-284D-891C-E297B08E912A}" type="slidenum">
              <a:rPr lang="it-IT" altLang="it-IT" sz="1300"/>
              <a:pPr eaLnBrk="1" hangingPunct="1"/>
              <a:t>1</a:t>
            </a:fld>
            <a:endParaRPr lang="it-IT" altLang="it-IT" sz="13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AA17B878-2FB1-EA45-A3C1-A8D76A6E26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3F41AB6-8F7A-5944-8DB1-4AABEEC35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908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alle bianch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75" y="3141663"/>
            <a:ext cx="54387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9" descr="barra latera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-14288"/>
            <a:ext cx="257175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2" descr="scritte_in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613" y="5873750"/>
            <a:ext cx="51625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2430463"/>
            <a:ext cx="5759450" cy="1143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8" name="Segnaposto testo 2"/>
          <p:cNvSpPr>
            <a:spLocks noGrp="1"/>
          </p:cNvSpPr>
          <p:nvPr>
            <p:ph type="body" idx="1"/>
          </p:nvPr>
        </p:nvSpPr>
        <p:spPr>
          <a:xfrm>
            <a:off x="1714480" y="3786190"/>
            <a:ext cx="5715040" cy="1500187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19925" y="260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pic>
        <p:nvPicPr>
          <p:cNvPr id="10" name="Picture 3" descr="C:\Users\Giovanni\Desktop\dipartimento.png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3750" y="52388"/>
            <a:ext cx="7666038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6180A-CBC9-45FB-9C62-CC2CB09D6C0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3388" y="836613"/>
            <a:ext cx="2057400" cy="5183187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11188" y="836613"/>
            <a:ext cx="6019800" cy="5183187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01435-A126-4946-BBD6-79066B47E87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1D256-2ACC-43B1-9801-B3C0B13EB27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57252" y="2138363"/>
            <a:ext cx="7772400" cy="1362075"/>
          </a:xfrm>
        </p:spPr>
        <p:txBody>
          <a:bodyPr anchor="t"/>
          <a:lstStyle>
            <a:lvl1pPr algn="ctr">
              <a:defRPr sz="3200" b="0" cap="all"/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3786190"/>
            <a:ext cx="7772400" cy="1500187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C6CDF-40D8-4E16-A8E7-DC0552D2EC2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27088" y="1676400"/>
            <a:ext cx="3919537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899025" y="1676400"/>
            <a:ext cx="39211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E61CE-B229-4D0C-8C4D-21B4C51E9B3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2C41D-A9CF-42E4-B474-A22622AF4ED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280E8-0EE2-43E5-922B-483AE640CEA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45D8D-081B-40F0-8825-9924C66C31D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0DA07-5A8E-41B1-B04D-C7542B74E82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61B4A-38A6-4FDB-B5DE-06E00BB0D33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palle bianch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3175" y="3141663"/>
            <a:ext cx="54387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836613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676400"/>
            <a:ext cx="799306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Fare </a:t>
            </a:r>
            <a:r>
              <a:rPr lang="en-US" dirty="0" err="1"/>
              <a:t>clic</a:t>
            </a:r>
            <a:r>
              <a:rPr lang="en-US" dirty="0"/>
              <a:t> per </a:t>
            </a:r>
            <a:r>
              <a:rPr lang="en-US" dirty="0" err="1"/>
              <a:t>modificare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stili</a:t>
            </a:r>
            <a:r>
              <a:rPr lang="en-US" dirty="0"/>
              <a:t> del </a:t>
            </a:r>
            <a:r>
              <a:rPr lang="en-US" dirty="0" err="1"/>
              <a:t>testo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schema</a:t>
            </a:r>
          </a:p>
          <a:p>
            <a:pPr lvl="1"/>
            <a:r>
              <a:rPr lang="en-US" dirty="0"/>
              <a:t>Secondo </a:t>
            </a:r>
            <a:r>
              <a:rPr lang="en-US" dirty="0" err="1"/>
              <a:t>livello</a:t>
            </a:r>
            <a:endParaRPr lang="en-US" dirty="0"/>
          </a:p>
          <a:p>
            <a:pPr lvl="2"/>
            <a:r>
              <a:rPr lang="en-US" dirty="0" err="1"/>
              <a:t>Terzo</a:t>
            </a:r>
            <a:r>
              <a:rPr lang="en-US" dirty="0"/>
              <a:t> </a:t>
            </a:r>
            <a:r>
              <a:rPr lang="en-US" dirty="0" err="1"/>
              <a:t>livello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livello</a:t>
            </a:r>
            <a:endParaRPr lang="en-US" dirty="0"/>
          </a:p>
          <a:p>
            <a:pPr lvl="4"/>
            <a:r>
              <a:rPr lang="en-US" dirty="0"/>
              <a:t>Quinto </a:t>
            </a:r>
            <a:r>
              <a:rPr lang="en-US" dirty="0" err="1"/>
              <a:t>livello</a:t>
            </a:r>
            <a:endParaRPr lang="en-US" dirty="0"/>
          </a:p>
          <a:p>
            <a:pPr lvl="4"/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172200" y="381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it-IT" sz="1200" b="1" dirty="0">
                <a:solidFill>
                  <a:schemeClr val="bg2"/>
                </a:solidFill>
              </a:rPr>
              <a:t>         Michele Scalera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7313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1">
                <a:solidFill>
                  <a:srgbClr val="002060"/>
                </a:solidFill>
                <a:latin typeface="+mn-lt"/>
              </a:defRPr>
            </a:lvl1pPr>
          </a:lstStyle>
          <a:p>
            <a:pPr>
              <a:defRPr/>
            </a:pPr>
            <a:endParaRPr lang="it-IT" dirty="0"/>
          </a:p>
        </p:txBody>
      </p:sp>
      <p:pic>
        <p:nvPicPr>
          <p:cNvPr id="1032" name="Picture 20" descr="grigi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795963" y="290513"/>
            <a:ext cx="3348037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5219700" y="42926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it-IT" sz="1200" b="1">
              <a:solidFill>
                <a:schemeClr val="bg2"/>
              </a:solidFill>
            </a:endParaRPr>
          </a:p>
        </p:txBody>
      </p:sp>
      <p:pic>
        <p:nvPicPr>
          <p:cNvPr id="1034" name="Picture 23" descr="LOGHETT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227763" y="120650"/>
            <a:ext cx="6953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26" descr="logoserla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96075" y="6061075"/>
            <a:ext cx="1979613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29" descr="barra laterale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79388" y="-14288"/>
            <a:ext cx="257175" cy="687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ð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7DCE24A-95A0-0F4B-A4AA-403A54AED7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it-IT"/>
              <a:t>Business Intelligence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A5CBF99-CFAB-E24D-A2C8-C2AA6397058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r" eaLnBrk="1" hangingPunct="1">
              <a:buFont typeface="Bookman Old Style" panose="02050604050505020204" pitchFamily="18" charset="0"/>
              <a:buNone/>
            </a:pPr>
            <a:r>
              <a:rPr lang="it-IT" altLang="it-IT"/>
              <a:t>Prof. Michele Scalera</a:t>
            </a:r>
          </a:p>
          <a:p>
            <a:pPr algn="r" eaLnBrk="1" hangingPunct="1">
              <a:buFont typeface="Bookman Old Style" panose="02050604050505020204" pitchFamily="18" charset="0"/>
              <a:buNone/>
            </a:pPr>
            <a:r>
              <a:rPr lang="it-IT" altLang="it-IT"/>
              <a:t>Università degli Studi di Bari</a:t>
            </a:r>
          </a:p>
        </p:txBody>
      </p:sp>
    </p:spTree>
    <p:extLst>
      <p:ext uri="{BB962C8B-B14F-4D97-AF65-F5344CB8AC3E}">
        <p14:creationId xmlns:p14="http://schemas.microsoft.com/office/powerpoint/2010/main" val="2100439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DE3231-251A-8B4C-BCA0-E8041A02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Prof. Michele Scalera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DF8B63DB-0918-A542-BA4A-7375E9190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Sistema OLAP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506A117-B5B4-0147-999A-0E2B0E088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600"/>
              <a:t>Gli utenti di un DW osservano le </a:t>
            </a:r>
            <a:r>
              <a:rPr lang="ja-JP" altLang="it-IT" sz="2600">
                <a:latin typeface="Arial" panose="020B0604020202020204" pitchFamily="34" charset="0"/>
              </a:rPr>
              <a:t>“</a:t>
            </a:r>
            <a:r>
              <a:rPr lang="it-IT" altLang="ja-JP" sz="2600"/>
              <a:t>ruote</a:t>
            </a:r>
            <a:r>
              <a:rPr lang="ja-JP" altLang="it-IT" sz="2600">
                <a:latin typeface="Arial" panose="020B0604020202020204" pitchFamily="34" charset="0"/>
              </a:rPr>
              <a:t>”</a:t>
            </a:r>
            <a:r>
              <a:rPr lang="it-IT" altLang="ja-JP" sz="2600"/>
              <a:t> dell</a:t>
            </a:r>
            <a:r>
              <a:rPr lang="ja-JP" altLang="it-IT" sz="2600">
                <a:latin typeface="Arial" panose="020B0604020202020204" pitchFamily="34" charset="0"/>
              </a:rPr>
              <a:t>’</a:t>
            </a:r>
            <a:r>
              <a:rPr lang="it-IT" altLang="ja-JP" sz="2600"/>
              <a:t>azienda che girano.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it-IT" altLang="it-IT" sz="2200"/>
              <a:t>Contano i nuovi ordini e li confrontano con quelli del mese successivo.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it-IT" altLang="it-IT" sz="2200"/>
              <a:t>Analizzano le vendite di un punto vendita</a:t>
            </a:r>
          </a:p>
          <a:p>
            <a:pPr algn="just" eaLnBrk="1" hangingPunct="1">
              <a:lnSpc>
                <a:spcPct val="80000"/>
              </a:lnSpc>
            </a:pPr>
            <a:r>
              <a:rPr lang="it-IT" altLang="it-IT" sz="2600"/>
              <a:t>Gli utenti OLAP non hanno quasi mai a che fare con un solo record. Le loro analisi richiedono il coinvolgimento di tantissimi record.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600"/>
              <a:t>Cambiamo in continuazione il tipo di domande poste.</a:t>
            </a:r>
          </a:p>
        </p:txBody>
      </p:sp>
    </p:spTree>
    <p:extLst>
      <p:ext uri="{BB962C8B-B14F-4D97-AF65-F5344CB8AC3E}">
        <p14:creationId xmlns:p14="http://schemas.microsoft.com/office/powerpoint/2010/main" val="164672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41085E-5E56-DF44-B604-2B1DEB91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Prof. Michele Scalera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566FDEBD-2845-3B44-A980-34E00F134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OLAP e OLTP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0660163-DC20-D54F-BF84-45CECEF8A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Il DW ha necessità, clienti, strutture e ritmi profondamente diversi dal sistema di record operazionali.</a:t>
            </a:r>
          </a:p>
          <a:p>
            <a:pPr eaLnBrk="1" hangingPunct="1"/>
            <a:endParaRPr lang="it-IT" altLang="it-IT"/>
          </a:p>
          <a:p>
            <a:pPr eaLnBrk="1" hangingPunct="1"/>
            <a:r>
              <a:rPr lang="it-IT" altLang="it-IT"/>
              <a:t>Gli utenti del DW hanno necessità radicalmente diverse dagli utenti dei sistemi operazionali.</a:t>
            </a:r>
          </a:p>
        </p:txBody>
      </p:sp>
    </p:spTree>
    <p:extLst>
      <p:ext uri="{BB962C8B-B14F-4D97-AF65-F5344CB8AC3E}">
        <p14:creationId xmlns:p14="http://schemas.microsoft.com/office/powerpoint/2010/main" val="103259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C0BDCF-1C60-F54F-9019-24CEB9A9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Prof. Michele Scalera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27BA48A0-1DF5-8D42-BCBE-03961E3A88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Obiettivi del Data Warehouse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F50B724-8459-7D49-978E-15E2B1CC4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Il DW deve rendere le informazioni di un</a:t>
            </a:r>
            <a:r>
              <a:rPr lang="ja-JP" altLang="it-IT">
                <a:latin typeface="Arial" panose="020B0604020202020204" pitchFamily="34" charset="0"/>
              </a:rPr>
              <a:t>’</a:t>
            </a:r>
            <a:r>
              <a:rPr lang="it-IT" altLang="ja-JP"/>
              <a:t>azienda facilmente accessibili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/>
              <a:t>Gli utenti aziendali desiderano separare e combinare dati in combinazioni infinite (slicing and dicing)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/>
              <a:t>Restituire i risultati di una query con tempi di attesa minimi</a:t>
            </a:r>
          </a:p>
        </p:txBody>
      </p:sp>
    </p:spTree>
    <p:extLst>
      <p:ext uri="{BB962C8B-B14F-4D97-AF65-F5344CB8AC3E}">
        <p14:creationId xmlns:p14="http://schemas.microsoft.com/office/powerpoint/2010/main" val="4000791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EB6910-7BCE-4245-B3B9-5B3C6B9E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Prof. Michele Scalera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F2BD444-E387-784A-A38B-DB3F6F2BE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Obiettivi del Data Warehouse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429C994-8264-F946-B4DB-5E3A33434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Il DW deve presentare le informazioni dell</a:t>
            </a:r>
            <a:r>
              <a:rPr lang="ja-JP" altLang="it-IT">
                <a:latin typeface="Arial" panose="020B0604020202020204" pitchFamily="34" charset="0"/>
              </a:rPr>
              <a:t>’</a:t>
            </a:r>
            <a:r>
              <a:rPr lang="it-IT" altLang="ja-JP"/>
              <a:t>azienda in modo coerente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/>
              <a:t>I dati devono essere assemblati da fonti diverse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/>
              <a:t>I dati devono essere puliti e la qualità garantita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/>
              <a:t>Coerenza significa che sono disponibili definizioni comuni per i contenuti del DW.</a:t>
            </a:r>
          </a:p>
        </p:txBody>
      </p:sp>
    </p:spTree>
    <p:extLst>
      <p:ext uri="{BB962C8B-B14F-4D97-AF65-F5344CB8AC3E}">
        <p14:creationId xmlns:p14="http://schemas.microsoft.com/office/powerpoint/2010/main" val="2758884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B64D13-4A55-2C48-8C80-EC6EC7DD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Prof. Michele Scalera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1D35DB49-3421-2B42-B281-5D0E84017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Obiettivi del Data Warehouse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3DC3C59-BB4A-754E-B343-8A93C0EF9B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Il DW deve essere adattabile alle modifiche ed essere elastico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/>
              <a:t>Non è possibile evitare i cambiamenti. Le necessità degli utenti, le condizioni aziendali, i dati e la tecnologia sono soggetti a cambiamenti nel tempo.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/>
              <a:t>Le modifiche al DW non devono invalidare i dati e le applicazioni esistenti</a:t>
            </a:r>
          </a:p>
        </p:txBody>
      </p:sp>
    </p:spTree>
    <p:extLst>
      <p:ext uri="{BB962C8B-B14F-4D97-AF65-F5344CB8AC3E}">
        <p14:creationId xmlns:p14="http://schemas.microsoft.com/office/powerpoint/2010/main" val="773872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BF757F-7365-104D-8C3C-9962CF71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Prof. Michele Scalera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0F142B1B-A559-8947-A866-926A7F342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Obiettivi del Data Warehouse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D019FF6-391B-6C4C-ADC8-08C815C776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Bookman Old Style" charset="0"/>
              <a:buChar char="o"/>
              <a:defRPr/>
            </a:pPr>
            <a:r>
              <a:rPr lang="it-IT"/>
              <a:t>Il DW deve essere un bastione sicuro che protegge le informazioni.</a:t>
            </a:r>
          </a:p>
          <a:p>
            <a:pPr lvl="1" eaLnBrk="1" hangingPunct="1">
              <a:buFont typeface="Wingdings" charset="0"/>
              <a:buChar char="Ø"/>
              <a:defRPr/>
            </a:pPr>
            <a:r>
              <a:rPr lang="it-IT"/>
              <a:t>Controllo degli accessi al DW</a:t>
            </a:r>
          </a:p>
        </p:txBody>
      </p:sp>
    </p:spTree>
    <p:extLst>
      <p:ext uri="{BB962C8B-B14F-4D97-AF65-F5344CB8AC3E}">
        <p14:creationId xmlns:p14="http://schemas.microsoft.com/office/powerpoint/2010/main" val="725573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0020F9-FD19-5A4C-8DDA-9468A2BD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Prof. Michele Scalera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E998131E-6B6E-1C45-984F-7CA6A0F2B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Obiettivi del Data Warehouse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0753572-4C43-0C4C-89D8-C13D70287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Il DW deve servire come base per prendere le decisioni migliori.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/>
              <a:t>Esiste un solo vero output di un DW: le decisioni prese dopo che il DW ha presentato le sue prove.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it-IT" altLang="it-IT"/>
              <a:t>Il DW è un sistema di supporto alle decisioni.</a:t>
            </a:r>
          </a:p>
        </p:txBody>
      </p:sp>
    </p:spTree>
    <p:extLst>
      <p:ext uri="{BB962C8B-B14F-4D97-AF65-F5344CB8AC3E}">
        <p14:creationId xmlns:p14="http://schemas.microsoft.com/office/powerpoint/2010/main" val="1103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3A0A44-765C-3F49-BFAB-501F43E3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Prof. Michele Scalera</a:t>
            </a: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5F845D46-408F-5C42-A388-9B57928D0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Business Intelligence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3B1FD8A-CC6F-5F4F-8FD4-4B550028D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Bookman Old Style" charset="0"/>
              <a:buChar char="o"/>
              <a:defRPr/>
            </a:pPr>
            <a:r>
              <a:rPr lang="it-IT" sz="2600"/>
              <a:t>Conoscenza di clienti, concorrenti, partner e operazioni aziendali interne.</a:t>
            </a:r>
          </a:p>
          <a:p>
            <a:pPr eaLnBrk="1" hangingPunct="1">
              <a:buFont typeface="Bookman Old Style" charset="0"/>
              <a:buChar char="o"/>
              <a:defRPr/>
            </a:pPr>
            <a:endParaRPr lang="it-IT" sz="2600"/>
          </a:p>
          <a:p>
            <a:pPr eaLnBrk="1" hangingPunct="1">
              <a:buFont typeface="Bookman Old Style" charset="0"/>
              <a:buChar char="o"/>
              <a:defRPr/>
            </a:pPr>
            <a:r>
              <a:rPr lang="it-IT" sz="2600"/>
              <a:t>La BI scaturisce dalle informazioni: consente, infatti, ad imprese ed organizzazioni di estrapolare il reale significato delle informazioni per intraprendere tutti i passi necessari, al fine di garantirsi un solido vantaggio competitivo. </a:t>
            </a:r>
          </a:p>
        </p:txBody>
      </p:sp>
    </p:spTree>
    <p:extLst>
      <p:ext uri="{BB962C8B-B14F-4D97-AF65-F5344CB8AC3E}">
        <p14:creationId xmlns:p14="http://schemas.microsoft.com/office/powerpoint/2010/main" val="343360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45901E-C71E-C446-98BC-1B967995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Prof. Michele Scalera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B280C158-7803-3B45-AA30-B99066A2A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Business Intelligence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C9E696D-395F-1246-AD76-E937C49A4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Il concetto di BI presuppone una fase preliminare di raccolta e organizzazione dei dati e informazioni.</a:t>
            </a:r>
          </a:p>
          <a:p>
            <a:pPr eaLnBrk="1" hangingPunct="1"/>
            <a:endParaRPr lang="it-IT" altLang="it-IT"/>
          </a:p>
          <a:p>
            <a:pPr eaLnBrk="1" hangingPunct="1"/>
            <a:r>
              <a:rPr lang="it-IT" altLang="it-IT"/>
              <a:t>È, inoltre, necessario disporre degli strumenti IT adeguati per la gestione dei dati e delle informazioni.</a:t>
            </a:r>
          </a:p>
        </p:txBody>
      </p:sp>
    </p:spTree>
    <p:extLst>
      <p:ext uri="{BB962C8B-B14F-4D97-AF65-F5344CB8AC3E}">
        <p14:creationId xmlns:p14="http://schemas.microsoft.com/office/powerpoint/2010/main" val="261769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977B7E-C778-BA4B-A89B-FE696F92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Prof. Michele Scalera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A28A94E-A6C4-2D42-B505-CC8841EEA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Business Intelligence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9234E95-5EC4-B84C-A544-4B7F4B474A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Bookman Old Style" charset="0"/>
              <a:buChar char="o"/>
              <a:defRPr/>
            </a:pPr>
            <a:endParaRPr lang="it-IT"/>
          </a:p>
          <a:p>
            <a:pPr eaLnBrk="1" hangingPunct="1">
              <a:buFont typeface="Bookman Old Style" charset="0"/>
              <a:buChar char="o"/>
              <a:defRPr/>
            </a:pPr>
            <a:endParaRPr lang="it-IT"/>
          </a:p>
          <a:p>
            <a:pPr eaLnBrk="1" hangingPunct="1">
              <a:buFont typeface="Bookman Old Style" charset="0"/>
              <a:buChar char="o"/>
              <a:defRPr/>
            </a:pPr>
            <a:r>
              <a:rPr lang="it-IT"/>
              <a:t>I knowledge worker si servono degli strumenti IT per creare business intelligence a partire dalle informazioni.</a:t>
            </a:r>
          </a:p>
        </p:txBody>
      </p:sp>
    </p:spTree>
    <p:extLst>
      <p:ext uri="{BB962C8B-B14F-4D97-AF65-F5344CB8AC3E}">
        <p14:creationId xmlns:p14="http://schemas.microsoft.com/office/powerpoint/2010/main" val="377263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E6949A-C5D8-4E48-BCDB-277E485F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Prof. Michele Scalera</a:t>
            </a: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4842EB17-CF21-514D-8980-46BA32573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Business Intelligence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0765AC8-6F59-F445-9619-A0A2368F9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t-IT" altLang="it-IT"/>
          </a:p>
          <a:p>
            <a:pPr eaLnBrk="1" hangingPunct="1"/>
            <a:r>
              <a:rPr lang="it-IT" altLang="it-IT"/>
              <a:t>È un insieme di metodi, modelli, tecniche e strumenti sviluppati tenendo conto delle caratteristiche peculiari delle informazioni direzionali.</a:t>
            </a:r>
          </a:p>
        </p:txBody>
      </p:sp>
    </p:spTree>
    <p:extLst>
      <p:ext uri="{BB962C8B-B14F-4D97-AF65-F5344CB8AC3E}">
        <p14:creationId xmlns:p14="http://schemas.microsoft.com/office/powerpoint/2010/main" val="400057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F5D12E-4A42-4246-9AD4-05F1DA70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Prof. Michele Scalera</a:t>
            </a: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389084EE-20E1-0845-94B1-1B9B268AB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400"/>
              <a:t>Business Intelligence: Definizione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1BDC44B-3EF8-EB4D-98EE-EA38B47318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È la capacità di un</a:t>
            </a:r>
            <a:r>
              <a:rPr lang="ja-JP" altLang="it-IT">
                <a:latin typeface="Arial" panose="020B0604020202020204" pitchFamily="34" charset="0"/>
              </a:rPr>
              <a:t>’</a:t>
            </a:r>
            <a:r>
              <a:rPr lang="it-IT" altLang="ja-JP"/>
              <a:t>organizzazione di capire il proprio business (processi, clienti, risorse, sistemi, contesto competitivo) per intervenire su di esso in modo consapevole, tempestivo ed efficiente.</a:t>
            </a:r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15359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CB710D-C892-BE4C-8897-0148462C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Prof. Michele Scalera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F334C02F-5C6F-E743-A808-0C71E8EBA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Business Intelligence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9E3A8D8-30EC-0948-B3A1-69AAD01EF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z="3200"/>
              <a:t>Da un lato 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it-IT" altLang="it-IT" sz="3300"/>
              <a:t>OLTP</a:t>
            </a:r>
          </a:p>
          <a:p>
            <a:pPr lvl="2" eaLnBrk="1" hangingPunct="1"/>
            <a:endParaRPr lang="it-IT" altLang="it-IT" sz="3300"/>
          </a:p>
          <a:p>
            <a:pPr eaLnBrk="1" hangingPunct="1"/>
            <a:r>
              <a:rPr lang="it-IT" altLang="it-IT" sz="3200"/>
              <a:t>Dall</a:t>
            </a:r>
            <a:r>
              <a:rPr lang="ja-JP" altLang="it-IT" sz="3200">
                <a:latin typeface="Arial" panose="020B0604020202020204" pitchFamily="34" charset="0"/>
              </a:rPr>
              <a:t>’</a:t>
            </a:r>
            <a:r>
              <a:rPr lang="it-IT" altLang="ja-JP" sz="3200"/>
              <a:t>altro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it-IT" altLang="it-IT" sz="3300"/>
              <a:t>OLAP</a:t>
            </a:r>
          </a:p>
          <a:p>
            <a:pPr eaLnBrk="1" hangingPunct="1">
              <a:buFont typeface="Wingdings" pitchFamily="2" charset="2"/>
              <a:buChar char="Ø"/>
            </a:pPr>
            <a:endParaRPr lang="it-IT" altLang="it-IT" sz="3300"/>
          </a:p>
        </p:txBody>
      </p:sp>
    </p:spTree>
    <p:extLst>
      <p:ext uri="{BB962C8B-B14F-4D97-AF65-F5344CB8AC3E}">
        <p14:creationId xmlns:p14="http://schemas.microsoft.com/office/powerpoint/2010/main" val="263496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37CA5F-D79A-F443-9145-04A4ADC4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Prof. Michele Scalera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226F7B15-280C-C14F-9AF8-AB6580E2C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Mondi informativi diversi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D5E7074-D62C-B944-A348-6300349899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Bookman Old Style" charset="0"/>
              <a:buChar char="o"/>
              <a:defRPr/>
            </a:pPr>
            <a:r>
              <a:rPr lang="it-IT"/>
              <a:t>Le informazioni possono essere memorizzate in due forme:</a:t>
            </a:r>
          </a:p>
          <a:p>
            <a:pPr lvl="1" eaLnBrk="1" hangingPunct="1">
              <a:buFont typeface="Bookman Old Style" charset="0"/>
              <a:buChar char="n"/>
              <a:defRPr/>
            </a:pPr>
            <a:endParaRPr lang="it-IT"/>
          </a:p>
          <a:p>
            <a:pPr lvl="1" eaLnBrk="1" hangingPunct="1">
              <a:buFont typeface="Wingdings" charset="0"/>
              <a:buChar char="Ø"/>
              <a:defRPr/>
            </a:pPr>
            <a:r>
              <a:rPr lang="it-IT"/>
              <a:t>I sistemi di record operazionali</a:t>
            </a:r>
          </a:p>
          <a:p>
            <a:pPr lvl="1" eaLnBrk="1" hangingPunct="1">
              <a:buFont typeface="Wingdings" charset="0"/>
              <a:buChar char="Ø"/>
              <a:defRPr/>
            </a:pPr>
            <a:r>
              <a:rPr lang="it-IT"/>
              <a:t>I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242575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5A0265-AA1A-9343-A552-746FF807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it-IT"/>
              <a:t>Prof. Michele Scalera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F1690263-B3E0-6244-B857-C8B236D73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Sistema Operazionale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DE742C6-683B-C84D-8CA5-299F7FFAA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it-IT" altLang="it-IT" dirty="0"/>
              <a:t>Fa girare le </a:t>
            </a:r>
            <a:r>
              <a:rPr lang="ja-JP" altLang="it-IT">
                <a:latin typeface="Arial" panose="020B0604020202020204" pitchFamily="34" charset="0"/>
              </a:rPr>
              <a:t>“</a:t>
            </a:r>
            <a:r>
              <a:rPr lang="it-IT" altLang="ja-JP" dirty="0"/>
              <a:t>ruote</a:t>
            </a:r>
            <a:r>
              <a:rPr lang="ja-JP" altLang="it-IT">
                <a:latin typeface="Arial" panose="020B0604020202020204" pitchFamily="34" charset="0"/>
              </a:rPr>
              <a:t>”</a:t>
            </a:r>
            <a:r>
              <a:rPr lang="it-IT" altLang="ja-JP" dirty="0"/>
              <a:t> </a:t>
            </a:r>
            <a:r>
              <a:rPr lang="it-IT" altLang="ja-JP" dirty="0" err="1"/>
              <a:t>dell</a:t>
            </a:r>
            <a:r>
              <a:rPr lang="ja-JP" altLang="it-IT">
                <a:latin typeface="Arial" panose="020B0604020202020204" pitchFamily="34" charset="0"/>
              </a:rPr>
              <a:t>’</a:t>
            </a:r>
            <a:r>
              <a:rPr lang="it-IT" altLang="ja-JP" dirty="0"/>
              <a:t>azienda</a:t>
            </a:r>
          </a:p>
          <a:p>
            <a:pPr lvl="1" algn="just" eaLnBrk="1" hangingPunct="1">
              <a:buFont typeface="Wingdings" pitchFamily="2" charset="2"/>
              <a:buChar char="Ø"/>
            </a:pPr>
            <a:r>
              <a:rPr lang="it-IT" altLang="it-IT" dirty="0"/>
              <a:t>Accetta ordini</a:t>
            </a:r>
          </a:p>
          <a:p>
            <a:pPr lvl="1" algn="just" eaLnBrk="1" hangingPunct="1">
              <a:buFont typeface="Wingdings" pitchFamily="2" charset="2"/>
              <a:buChar char="Ø"/>
            </a:pPr>
            <a:r>
              <a:rPr lang="it-IT" altLang="it-IT" dirty="0"/>
              <a:t>Iscrive nuovi utenti</a:t>
            </a:r>
          </a:p>
          <a:p>
            <a:pPr lvl="1" algn="just" eaLnBrk="1" hangingPunct="1">
              <a:buFont typeface="Wingdings" pitchFamily="2" charset="2"/>
              <a:buChar char="Ø"/>
            </a:pPr>
            <a:r>
              <a:rPr lang="it-IT" altLang="it-IT" dirty="0"/>
              <a:t>Vende</a:t>
            </a:r>
          </a:p>
          <a:p>
            <a:pPr algn="just" eaLnBrk="1" hangingPunct="1"/>
            <a:r>
              <a:rPr lang="it-IT" altLang="it-IT" dirty="0"/>
              <a:t>Gli utenti OLTP hanno quasi sempre a che fare con pochi record alla volta e svolgono sempre le stesse attività operazionali.</a:t>
            </a:r>
          </a:p>
        </p:txBody>
      </p:sp>
    </p:spTree>
    <p:extLst>
      <p:ext uri="{BB962C8B-B14F-4D97-AF65-F5344CB8AC3E}">
        <p14:creationId xmlns:p14="http://schemas.microsoft.com/office/powerpoint/2010/main" val="1313068302"/>
      </p:ext>
    </p:extLst>
  </p:cSld>
  <p:clrMapOvr>
    <a:masterClrMapping/>
  </p:clrMapOvr>
</p:sld>
</file>

<file path=ppt/theme/theme1.xml><?xml version="1.0" encoding="utf-8"?>
<a:theme xmlns:a="http://schemas.openxmlformats.org/drawingml/2006/main" name="newSERLAB - Copia">
  <a:themeElements>
    <a:clrScheme name="ser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rla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r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la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rla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newSERLAB - Copia</Template>
  <TotalTime>4809</TotalTime>
  <Words>633</Words>
  <Application>Microsoft Macintosh PowerPoint</Application>
  <PresentationFormat>Presentazione su schermo (4:3)</PresentationFormat>
  <Paragraphs>83</Paragraphs>
  <Slides>16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Bookman Old Style</vt:lpstr>
      <vt:lpstr>Times New Roman</vt:lpstr>
      <vt:lpstr>Verdana</vt:lpstr>
      <vt:lpstr>Wingdings</vt:lpstr>
      <vt:lpstr>newSERLAB - Copia</vt:lpstr>
      <vt:lpstr>Business Intelligence</vt:lpstr>
      <vt:lpstr>Business Intelligence</vt:lpstr>
      <vt:lpstr>Business Intelligence</vt:lpstr>
      <vt:lpstr>Business Intelligence</vt:lpstr>
      <vt:lpstr>Business Intelligence</vt:lpstr>
      <vt:lpstr>Business Intelligence: Definizione</vt:lpstr>
      <vt:lpstr>Business Intelligence</vt:lpstr>
      <vt:lpstr>Mondi informativi diversi</vt:lpstr>
      <vt:lpstr>Sistema Operazionale</vt:lpstr>
      <vt:lpstr>Sistema OLAP</vt:lpstr>
      <vt:lpstr>OLAP e OLTP</vt:lpstr>
      <vt:lpstr>Obiettivi del Data Warehouse</vt:lpstr>
      <vt:lpstr>Obiettivi del Data Warehouse</vt:lpstr>
      <vt:lpstr>Obiettivi del Data Warehouse</vt:lpstr>
      <vt:lpstr>Obiettivi del Data Warehouse</vt:lpstr>
      <vt:lpstr>Obiettivi del Data Warehouse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Giovanni</dc:creator>
  <cp:lastModifiedBy>Michele Scalera</cp:lastModifiedBy>
  <cp:revision>201</cp:revision>
  <dcterms:created xsi:type="dcterms:W3CDTF">2011-05-03T10:28:10Z</dcterms:created>
  <dcterms:modified xsi:type="dcterms:W3CDTF">2018-10-10T07:55:36Z</dcterms:modified>
</cp:coreProperties>
</file>