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4" r:id="rId16"/>
    <p:sldId id="275" r:id="rId17"/>
    <p:sldId id="270" r:id="rId18"/>
    <p:sldId id="272" r:id="rId19"/>
    <p:sldId id="273" r:id="rId20"/>
  </p:sldIdLst>
  <p:sldSz cx="9144000" cy="6858000" type="screen4x3"/>
  <p:notesSz cx="6743700" cy="9893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401" autoAdjust="0"/>
  </p:normalViewPr>
  <p:slideViewPr>
    <p:cSldViewPr>
      <p:cViewPr varScale="1">
        <p:scale>
          <a:sx n="109" d="100"/>
          <a:sy n="109" d="100"/>
        </p:scale>
        <p:origin x="2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80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E7848C7-DA4F-40D5-B010-238CE5D736F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0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46650" cy="3709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99000"/>
            <a:ext cx="4946650" cy="44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80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6397078-9045-4D08-8A6C-9423949F49E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0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alle bianch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75" y="3141663"/>
            <a:ext cx="5438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9" descr="barra latera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-14288"/>
            <a:ext cx="257175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2" descr="scritte_in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3" y="5873750"/>
            <a:ext cx="51625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2430463"/>
            <a:ext cx="575945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8" name="Segnaposto testo 2"/>
          <p:cNvSpPr>
            <a:spLocks noGrp="1"/>
          </p:cNvSpPr>
          <p:nvPr>
            <p:ph type="body" idx="1"/>
          </p:nvPr>
        </p:nvSpPr>
        <p:spPr>
          <a:xfrm>
            <a:off x="1714480" y="3786190"/>
            <a:ext cx="571504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19925" y="260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pic>
        <p:nvPicPr>
          <p:cNvPr id="10" name="Picture 3" descr="C:\Users\Giovanni\Desktop\dipartimento.png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3750" y="52388"/>
            <a:ext cx="7666038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6180A-CBC9-45FB-9C62-CC2CB09D6C0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3388" y="836613"/>
            <a:ext cx="2057400" cy="5183187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11188" y="836613"/>
            <a:ext cx="6019800" cy="518318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01435-A126-4946-BBD6-79066B47E87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1D256-2ACC-43B1-9801-B3C0B13EB27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57252" y="2138363"/>
            <a:ext cx="7772400" cy="1362075"/>
          </a:xfrm>
        </p:spPr>
        <p:txBody>
          <a:bodyPr anchor="t"/>
          <a:lstStyle>
            <a:lvl1pPr algn="ctr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3786190"/>
            <a:ext cx="777240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C6CDF-40D8-4E16-A8E7-DC0552D2EC2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27088" y="1676400"/>
            <a:ext cx="3919537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899025" y="1676400"/>
            <a:ext cx="39211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E61CE-B229-4D0C-8C4D-21B4C51E9B3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2C41D-A9CF-42E4-B474-A22622AF4ED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280E8-0EE2-43E5-922B-483AE640CEA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5D8D-081B-40F0-8825-9924C66C31D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0DA07-5A8E-41B1-B04D-C7542B74E82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61B4A-38A6-4FDB-B5DE-06E00BB0D33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palle bianch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175" y="3141663"/>
            <a:ext cx="5438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8366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676400"/>
            <a:ext cx="799306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Fare </a:t>
            </a:r>
            <a:r>
              <a:rPr lang="en-US" dirty="0" err="1"/>
              <a:t>clic</a:t>
            </a:r>
            <a:r>
              <a:rPr lang="en-US" dirty="0"/>
              <a:t> per </a:t>
            </a:r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stili</a:t>
            </a:r>
            <a:r>
              <a:rPr lang="en-US" dirty="0"/>
              <a:t> del </a:t>
            </a:r>
            <a:r>
              <a:rPr lang="en-US" dirty="0" err="1"/>
              <a:t>testo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schema</a:t>
            </a:r>
          </a:p>
          <a:p>
            <a:pPr lvl="1"/>
            <a:r>
              <a:rPr lang="en-US" dirty="0"/>
              <a:t>Secondo </a:t>
            </a:r>
            <a:r>
              <a:rPr lang="en-US" dirty="0" err="1"/>
              <a:t>livello</a:t>
            </a:r>
            <a:endParaRPr lang="en-US" dirty="0"/>
          </a:p>
          <a:p>
            <a:pPr lvl="2"/>
            <a:r>
              <a:rPr lang="en-US" dirty="0" err="1"/>
              <a:t>Terzo</a:t>
            </a:r>
            <a:r>
              <a:rPr lang="en-US" dirty="0"/>
              <a:t> </a:t>
            </a:r>
            <a:r>
              <a:rPr lang="en-US" dirty="0" err="1"/>
              <a:t>livello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livello</a:t>
            </a:r>
            <a:endParaRPr lang="en-US" dirty="0"/>
          </a:p>
          <a:p>
            <a:pPr lvl="4"/>
            <a:r>
              <a:rPr lang="en-US" dirty="0"/>
              <a:t>Quinto </a:t>
            </a:r>
            <a:r>
              <a:rPr lang="en-US" dirty="0" err="1"/>
              <a:t>livello</a:t>
            </a:r>
            <a:endParaRPr lang="en-US" dirty="0"/>
          </a:p>
          <a:p>
            <a:pPr lvl="4"/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172200" y="381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it-IT" sz="1200" b="1" dirty="0">
                <a:solidFill>
                  <a:schemeClr val="bg2"/>
                </a:solidFill>
              </a:rPr>
              <a:t>         Sistemi Organizzativi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7313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002060"/>
                </a:solidFill>
                <a:latin typeface="+mn-lt"/>
              </a:defRPr>
            </a:lvl1pPr>
          </a:lstStyle>
          <a:p>
            <a:pPr>
              <a:defRPr/>
            </a:pPr>
            <a:endParaRPr lang="it-IT" dirty="0"/>
          </a:p>
        </p:txBody>
      </p:sp>
      <p:pic>
        <p:nvPicPr>
          <p:cNvPr id="1032" name="Picture 20" descr="grigi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95963" y="290513"/>
            <a:ext cx="3348037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5219700" y="42926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it-IT" sz="1200" b="1">
              <a:solidFill>
                <a:schemeClr val="bg2"/>
              </a:solidFill>
            </a:endParaRPr>
          </a:p>
        </p:txBody>
      </p:sp>
      <p:pic>
        <p:nvPicPr>
          <p:cNvPr id="1034" name="Picture 23" descr="LOGHET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227763" y="120650"/>
            <a:ext cx="6953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26" descr="logoserla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96075" y="6061075"/>
            <a:ext cx="1979613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29" descr="barra laterale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79388" y="-14288"/>
            <a:ext cx="257175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ð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500EE28D-664F-0648-A5B7-7D4FA31E0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Pof. Michele Scalera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A0A058BD-6C80-E14D-9E35-12331D3582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it-IT" dirty="0">
                <a:cs typeface="+mj-cs"/>
              </a:rPr>
              <a:t>Creazione del Data Warehouse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04B2EBB-CDAB-FD4F-9FC3-299E2178BE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r" eaLnBrk="1" hangingPunct="1">
              <a:buFont typeface="Bookman Old Style" panose="02050604050505020204" pitchFamily="18" charset="0"/>
              <a:buNone/>
            </a:pPr>
            <a:r>
              <a:rPr lang="it-IT" altLang="it-IT"/>
              <a:t>Prof. Michele Scalera</a:t>
            </a:r>
          </a:p>
          <a:p>
            <a:pPr algn="r" eaLnBrk="1" hangingPunct="1">
              <a:buFont typeface="Bookman Old Style" panose="02050604050505020204" pitchFamily="18" charset="0"/>
              <a:buNone/>
            </a:pPr>
            <a:r>
              <a:rPr lang="it-IT" altLang="it-IT"/>
              <a:t>Università degli Studi di Bari</a:t>
            </a:r>
          </a:p>
        </p:txBody>
      </p:sp>
    </p:spTree>
    <p:extLst>
      <p:ext uri="{BB962C8B-B14F-4D97-AF65-F5344CB8AC3E}">
        <p14:creationId xmlns:p14="http://schemas.microsoft.com/office/powerpoint/2010/main" val="3612668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B763B-7895-8443-B186-E57BD4EB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Pof. Michele Scalera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485780A-EC62-D149-A68D-98F5D4465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400">
                <a:cs typeface="+mj-cs"/>
              </a:rPr>
              <a:t>Valutazione del grado di prontezza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08E5B5C-D84E-0848-830B-8149AE90F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Bookman Old Style" panose="02050604050505020204" pitchFamily="18" charset="0"/>
              <a:buAutoNum type="arabicPeriod" startAt="2"/>
            </a:pPr>
            <a:endParaRPr lang="it-IT" altLang="it-IT"/>
          </a:p>
          <a:p>
            <a:pPr marL="571500" indent="-571500" eaLnBrk="1" hangingPunct="1">
              <a:buFont typeface="Bookman Old Style" panose="02050604050505020204" pitchFamily="18" charset="0"/>
              <a:buAutoNum type="arabicPeriod" startAt="2"/>
            </a:pPr>
            <a:r>
              <a:rPr lang="it-IT" altLang="it-IT"/>
              <a:t>Avere una motivazione aziendale forte ed impellente</a:t>
            </a:r>
          </a:p>
          <a:p>
            <a:pPr marL="966788" lvl="1" indent="-495300" eaLnBrk="1" hangingPunct="1">
              <a:buFontTx/>
              <a:buChar char="o"/>
            </a:pPr>
            <a:r>
              <a:rPr lang="it-IT" altLang="it-IT"/>
              <a:t>Spesso è un fattore che dipende dallo sponsor</a:t>
            </a:r>
          </a:p>
          <a:p>
            <a:pPr marL="966788" lvl="1" indent="-495300" eaLnBrk="1" hangingPunct="1">
              <a:buFontTx/>
              <a:buChar char="o"/>
            </a:pPr>
            <a:r>
              <a:rPr lang="it-IT" altLang="it-IT"/>
              <a:t>Fondamentale è che il progetto di datawarehousing risolva problemi</a:t>
            </a:r>
          </a:p>
          <a:p>
            <a:pPr marL="966788" lvl="1" indent="-495300"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0150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C3CD66-F6F2-2440-82CA-1FF7BB33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Pof. Michele Scalera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15B93A0-8965-354F-AC3E-30B886487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400">
                <a:cs typeface="+mj-cs"/>
              </a:rPr>
              <a:t>Valutazione del grado di prontezza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34DD973-12AF-6F48-BE4B-ADF8EDCF9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Bookman Old Style" panose="02050604050505020204" pitchFamily="18" charset="0"/>
              <a:buAutoNum type="arabicPeriod" startAt="3"/>
            </a:pPr>
            <a:r>
              <a:rPr lang="it-IT" altLang="it-IT"/>
              <a:t>Fattibilità</a:t>
            </a:r>
          </a:p>
          <a:p>
            <a:pPr marL="966788" lvl="1" indent="-495300" eaLnBrk="1" hangingPunct="1">
              <a:buFontTx/>
              <a:buChar char="o"/>
            </a:pPr>
            <a:r>
              <a:rPr lang="it-IT" altLang="it-IT"/>
              <a:t>Vi sono diversi aspetti della fattibilità da considerare:</a:t>
            </a:r>
          </a:p>
          <a:p>
            <a:pPr marL="1347788" lvl="2" indent="-438150" eaLnBrk="1" hangingPunct="1">
              <a:buFont typeface="Wingdings" pitchFamily="2" charset="2"/>
              <a:buChar char="Ø"/>
            </a:pPr>
            <a:r>
              <a:rPr lang="it-IT" altLang="it-IT"/>
              <a:t>Fattibilità ambientale</a:t>
            </a:r>
          </a:p>
          <a:p>
            <a:pPr marL="1347788" lvl="2" indent="-438150" eaLnBrk="1" hangingPunct="1">
              <a:buFont typeface="Wingdings" pitchFamily="2" charset="2"/>
              <a:buChar char="Ø"/>
            </a:pPr>
            <a:r>
              <a:rPr lang="it-IT" altLang="it-IT"/>
              <a:t>Fattibilità tecnica o delle risorse</a:t>
            </a:r>
          </a:p>
          <a:p>
            <a:pPr marL="1347788" lvl="2" indent="-438150" eaLnBrk="1" hangingPunct="1">
              <a:buFont typeface="Wingdings" pitchFamily="2" charset="2"/>
              <a:buChar char="Ø"/>
            </a:pPr>
            <a:r>
              <a:rPr lang="it-IT" altLang="it-IT" b="1"/>
              <a:t>Fattibilità dei dati (la più importante)</a:t>
            </a:r>
          </a:p>
          <a:p>
            <a:pPr lvl="3" eaLnBrk="1" hangingPunct="1">
              <a:buFontTx/>
              <a:buChar char="•"/>
            </a:pPr>
            <a:r>
              <a:rPr lang="it-IT" altLang="it-IT" b="1"/>
              <a:t>I dati sono puliti?</a:t>
            </a:r>
          </a:p>
          <a:p>
            <a:pPr lvl="3" eaLnBrk="1" hangingPunct="1">
              <a:buFontTx/>
              <a:buChar char="•"/>
            </a:pPr>
            <a:r>
              <a:rPr lang="it-IT" altLang="it-IT" b="1"/>
              <a:t>I dati sono completi?</a:t>
            </a:r>
          </a:p>
          <a:p>
            <a:pPr lvl="3" eaLnBrk="1" hangingPunct="1">
              <a:buFontTx/>
              <a:buChar char="•"/>
            </a:pPr>
            <a:r>
              <a:rPr lang="it-IT" altLang="it-IT" b="1"/>
              <a:t>I dati sono giustamente granulari?</a:t>
            </a:r>
          </a:p>
          <a:p>
            <a:pPr lvl="3"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8606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4764C9-5ECC-1840-9467-F471BE27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Pof. Michele Scalera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775F0146-3080-C346-80D1-DD1997504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400">
                <a:cs typeface="+mj-cs"/>
              </a:rPr>
              <a:t>Valutazione del grado di prontezza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31B8A9F-565F-1243-A373-A6403B227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Bookman Old Style" panose="02050604050505020204" pitchFamily="18" charset="0"/>
              <a:buAutoNum type="arabicPeriod" startAt="4"/>
            </a:pPr>
            <a:r>
              <a:rPr lang="it-IT" altLang="it-IT"/>
              <a:t>Relazione tra azienda e software house</a:t>
            </a:r>
          </a:p>
          <a:p>
            <a:pPr marL="966788" lvl="1" indent="-495300" eaLnBrk="1" hangingPunct="1">
              <a:buFontTx/>
              <a:buChar char="o"/>
            </a:pPr>
            <a:r>
              <a:rPr lang="it-IT" altLang="it-IT"/>
              <a:t>È necessario avere in azienda il giusto know-how informatico, con un particolare riguardo ai sistemi informativi.</a:t>
            </a:r>
          </a:p>
        </p:txBody>
      </p:sp>
    </p:spTree>
    <p:extLst>
      <p:ext uri="{BB962C8B-B14F-4D97-AF65-F5344CB8AC3E}">
        <p14:creationId xmlns:p14="http://schemas.microsoft.com/office/powerpoint/2010/main" val="395179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50057C-0A4D-B147-97F1-035C3EA2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Pof. Michele Scalera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2823770-8DDB-BD45-BF71-79B021E6C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400">
                <a:cs typeface="+mj-cs"/>
              </a:rPr>
              <a:t>Valutazione del grado di prontezza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F9E135C-D4FA-EF47-9EE3-C444D4C39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Bookman Old Style" panose="02050604050505020204" pitchFamily="18" charset="0"/>
              <a:buAutoNum type="arabicPeriod" startAt="5"/>
            </a:pPr>
            <a:r>
              <a:rPr lang="it-IT" altLang="it-IT"/>
              <a:t>Cultura analitica esistente in azienda</a:t>
            </a:r>
          </a:p>
          <a:p>
            <a:pPr marL="966788" lvl="1" indent="-495300" eaLnBrk="1" hangingPunct="1">
              <a:buFontTx/>
              <a:buChar char="o"/>
            </a:pPr>
            <a:r>
              <a:rPr lang="it-IT" altLang="it-IT"/>
              <a:t>Gli analisti aziendali prendono decisioni basate su fatti e cifre oppure le loro decisioni si basano su intuizioni, esperienza e reazioni istintive?</a:t>
            </a:r>
          </a:p>
          <a:p>
            <a:pPr marL="966788" lvl="1" indent="-495300" eaLnBrk="1" hangingPunct="1">
              <a:buFontTx/>
              <a:buChar char="o"/>
            </a:pPr>
            <a:r>
              <a:rPr lang="it-IT" altLang="it-IT"/>
              <a:t>Chi ha a che fare con numeri sarà mediamente più ricettivo nei confronti del DW.</a:t>
            </a:r>
          </a:p>
          <a:p>
            <a:pPr marL="966788" lvl="1" indent="-495300" eaLnBrk="1" hangingPunct="1"/>
            <a:endParaRPr lang="it-IT" altLang="it-IT" u="sng"/>
          </a:p>
        </p:txBody>
      </p:sp>
    </p:spTree>
    <p:extLst>
      <p:ext uri="{BB962C8B-B14F-4D97-AF65-F5344CB8AC3E}">
        <p14:creationId xmlns:p14="http://schemas.microsoft.com/office/powerpoint/2010/main" val="176446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4980A3-546C-DC45-9A32-86F93E76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Pof. Michele Scalera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3398BF40-FF70-A74C-A55C-7016911C3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>
                <a:cs typeface="+mj-cs"/>
              </a:rPr>
              <a:t>Delimitazione del progetto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D9BDDAE-1C8F-2E4B-A1FF-F90EDF2EA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La delimitazione del progetto del DW deve essere: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/>
              <a:t>Significativa, in termine di valore per l</a:t>
            </a:r>
            <a:r>
              <a:rPr lang="ja-JP" altLang="it-IT">
                <a:latin typeface="Arial" panose="020B0604020202020204" pitchFamily="34" charset="0"/>
              </a:rPr>
              <a:t>’</a:t>
            </a:r>
            <a:r>
              <a:rPr lang="it-IT" altLang="ja-JP"/>
              <a:t>azienda;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/>
              <a:t>Gestibile.</a:t>
            </a:r>
          </a:p>
          <a:p>
            <a:pPr eaLnBrk="1" hangingPunct="1"/>
            <a:r>
              <a:rPr lang="it-IT" altLang="it-IT"/>
              <a:t>All</a:t>
            </a:r>
            <a:r>
              <a:rPr lang="ja-JP" altLang="it-IT">
                <a:latin typeface="Arial" panose="020B0604020202020204" pitchFamily="34" charset="0"/>
              </a:rPr>
              <a:t>’</a:t>
            </a:r>
            <a:r>
              <a:rPr lang="it-IT" altLang="ja-JP"/>
              <a:t>inizio è opportuno concentrarsi sui dati provenienti da un unico processo.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44206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250EE-CACB-4A4B-ADAD-4BED51F9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Pof. Michele Scalera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365B40E8-E533-5A41-BC5D-5784C8C5E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>
                <a:cs typeface="+mj-cs"/>
              </a:rPr>
              <a:t>Interviste incentrate sui dati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BA89E25-D630-0849-9A56-5E2C38AA7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Mentre ci si concentra sulla comprensione delle esigenze aziendali, è utile inframmezzare le sessioni con gli esperti di dati dei sistemi sorgente.</a:t>
            </a:r>
          </a:p>
          <a:p>
            <a:pPr eaLnBrk="1" hangingPunct="1"/>
            <a:r>
              <a:rPr lang="it-IT" altLang="it-IT"/>
              <a:t>Scopo: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/>
              <a:t>Valutare l</a:t>
            </a:r>
            <a:r>
              <a:rPr lang="ja-JP" altLang="it-IT">
                <a:latin typeface="Arial" panose="020B0604020202020204" pitchFamily="34" charset="0"/>
              </a:rPr>
              <a:t>’</a:t>
            </a:r>
            <a:r>
              <a:rPr lang="it-IT" altLang="ja-JP"/>
              <a:t>esistenza dei dati centrali necessari.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23665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C67ADC-D0F3-E143-A6C0-75A331F2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Pof. Michele Scalera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1C4034DC-3950-8E41-B955-4D0F48536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>
                <a:cs typeface="+mj-cs"/>
              </a:rPr>
              <a:t>Documentazione post-raccolta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926E3C8-44BB-884F-956C-E39B1291B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Due livelli di documentazione: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/>
              <a:t>Riordino delle singole interviste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/>
              <a:t>Creazione di un documento delle risultanze consolidate</a:t>
            </a:r>
          </a:p>
          <a:p>
            <a:pPr lvl="1" eaLnBrk="1" hangingPunct="1"/>
            <a:endParaRPr lang="it-IT" altLang="it-IT"/>
          </a:p>
          <a:p>
            <a:pPr eaLnBrk="1" hangingPunct="1"/>
            <a:r>
              <a:rPr lang="it-IT" altLang="it-IT"/>
              <a:t>Il documento si organizza individuando dapprima i processi chiave dell</a:t>
            </a:r>
            <a:r>
              <a:rPr lang="ja-JP" altLang="it-IT">
                <a:latin typeface="Arial" panose="020B0604020202020204" pitchFamily="34" charset="0"/>
              </a:rPr>
              <a:t>’</a:t>
            </a:r>
            <a:r>
              <a:rPr lang="it-IT" altLang="ja-JP"/>
              <a:t>azienda</a:t>
            </a:r>
          </a:p>
          <a:p>
            <a:pPr lvl="1"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7565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52EC8B-B36A-1C42-980A-58E71432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Pof. Michele Scalera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FF4DE60-09A7-7742-9524-F87E7BF3E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>
                <a:cs typeface="+mj-cs"/>
              </a:rPr>
              <a:t>Delimitazione del progetto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ADE40E7-6A7D-9D4C-87B8-B9A5777A9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Evitare la legge del </a:t>
            </a:r>
            <a:r>
              <a:rPr lang="ja-JP" altLang="it-IT">
                <a:latin typeface="Arial" panose="020B0604020202020204" pitchFamily="34" charset="0"/>
              </a:rPr>
              <a:t>“</a:t>
            </a:r>
            <a:r>
              <a:rPr lang="it-IT" altLang="ja-JP"/>
              <a:t>troppo</a:t>
            </a:r>
            <a:r>
              <a:rPr lang="ja-JP" altLang="it-IT">
                <a:latin typeface="Arial" panose="020B0604020202020204" pitchFamily="34" charset="0"/>
              </a:rPr>
              <a:t>”</a:t>
            </a:r>
            <a:r>
              <a:rPr lang="it-IT" altLang="ja-JP"/>
              <a:t>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/>
              <a:t>È preferibile evitare un impegno troppo arduo per una scadenza temporale troppo breve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/>
              <a:t>Che comporta troppi sistemi sorgente e troppi utenti in troppe posizioni con esigenze troppo diverse.</a:t>
            </a:r>
          </a:p>
          <a:p>
            <a:pPr lvl="1"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98419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13C6AD-03E0-2542-89CC-DD3BFACC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Pof. Michele Scalera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1320D8CB-A5BC-9346-BA00-4355C574D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>
                <a:cs typeface="+mj-cs"/>
              </a:rPr>
              <a:t>Esigenze Aziendali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9049725-641C-B04B-92CD-33264C3F76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Sì a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/>
              <a:t>Interviste</a:t>
            </a:r>
          </a:p>
          <a:p>
            <a:pPr lvl="2" eaLnBrk="1" hangingPunct="1">
              <a:buFontTx/>
              <a:buChar char="•"/>
            </a:pPr>
            <a:r>
              <a:rPr lang="it-IT" altLang="it-IT"/>
              <a:t>Incoraggiano la partecipazione individuale</a:t>
            </a:r>
          </a:p>
          <a:p>
            <a:pPr lvl="2" eaLnBrk="1" hangingPunct="1">
              <a:buFontTx/>
              <a:buChar char="•"/>
            </a:pPr>
            <a:r>
              <a:rPr lang="it-IT" altLang="it-IT"/>
              <a:t>Più facili da programmare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/>
              <a:t>Sessioni facilitate</a:t>
            </a:r>
          </a:p>
          <a:p>
            <a:pPr lvl="2" eaLnBrk="1" hangingPunct="1">
              <a:buFontTx/>
              <a:buChar char="•"/>
            </a:pPr>
            <a:r>
              <a:rPr lang="it-IT" altLang="it-IT"/>
              <a:t>Riducono il tempo per la raccolta dati</a:t>
            </a:r>
          </a:p>
          <a:p>
            <a:pPr lvl="2" eaLnBrk="1" hangingPunct="1">
              <a:buFontTx/>
              <a:buChar char="•"/>
            </a:pPr>
            <a:r>
              <a:rPr lang="it-IT" altLang="it-IT"/>
              <a:t>Però richiedono un impegno temporale maggiore per ciascun partecipante</a:t>
            </a:r>
          </a:p>
        </p:txBody>
      </p:sp>
    </p:spTree>
    <p:extLst>
      <p:ext uri="{BB962C8B-B14F-4D97-AF65-F5344CB8AC3E}">
        <p14:creationId xmlns:p14="http://schemas.microsoft.com/office/powerpoint/2010/main" val="3897824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B5EAD7-E8AC-974B-8CBD-156709B8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Pof. Michele Scalera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31596F9-9850-FD44-B03E-D302D4F62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>
                <a:cs typeface="+mj-cs"/>
              </a:rPr>
              <a:t>Esigenze Aziendali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84FE411-A64D-F641-949B-9F9783712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No a</a:t>
            </a:r>
          </a:p>
          <a:p>
            <a:pPr lvl="1" eaLnBrk="1" hangingPunct="1">
              <a:buFont typeface="Wingdings" charset="0"/>
              <a:buChar char="Ø"/>
              <a:defRPr/>
            </a:pPr>
            <a:r>
              <a:rPr lang="it-IT" dirty="0"/>
              <a:t>Sondaggi</a:t>
            </a:r>
          </a:p>
          <a:p>
            <a:pPr lvl="2" eaLnBrk="1" hangingPunct="1">
              <a:buFontTx/>
              <a:buChar char="•"/>
              <a:defRPr/>
            </a:pPr>
            <a:r>
              <a:rPr lang="it-IT" dirty="0"/>
              <a:t>Piatti e bidimensionali</a:t>
            </a:r>
          </a:p>
          <a:p>
            <a:pPr lvl="2" eaLnBrk="1" hangingPunct="1">
              <a:buFontTx/>
              <a:buChar char="•"/>
              <a:defRPr/>
            </a:pPr>
            <a:r>
              <a:rPr lang="it-IT" dirty="0"/>
              <a:t>Non creano alcun legame tra il partecipante ed il progetto di </a:t>
            </a:r>
            <a:r>
              <a:rPr lang="it-IT" dirty="0" err="1"/>
              <a:t>DataWarehousing</a:t>
            </a:r>
            <a:r>
              <a:rPr lang="it-IT" dirty="0"/>
              <a:t>.</a:t>
            </a:r>
          </a:p>
          <a:p>
            <a:pPr lvl="2" eaLnBrk="1" hangingPunct="1">
              <a:buFont typeface="Bookman Old Style" charset="0"/>
              <a:buChar char="o"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031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ED329A-7022-0A4A-BA22-93B54C3B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Pof. Michele Scalera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9B6AFA9-7C6E-B34C-879F-F12361E06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>
                <a:cs typeface="+mj-cs"/>
              </a:rPr>
              <a:t>Fasi di Pianificazione e gestione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9784FA5-B0D0-3041-9D19-06B288F07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Bookman Old Style" panose="02050604050505020204" pitchFamily="18" charset="0"/>
              <a:buAutoNum type="arabicPeriod"/>
            </a:pPr>
            <a:endParaRPr lang="it-IT" altLang="it-IT"/>
          </a:p>
          <a:p>
            <a:pPr marL="571500" indent="-571500" eaLnBrk="1" hangingPunct="1">
              <a:buFont typeface="Bookman Old Style" panose="02050604050505020204" pitchFamily="18" charset="0"/>
              <a:buAutoNum type="arabicPeriod"/>
            </a:pPr>
            <a:r>
              <a:rPr lang="it-IT" altLang="it-IT"/>
              <a:t>Pianificazione del progetto</a:t>
            </a:r>
          </a:p>
          <a:p>
            <a:pPr marL="966788" lvl="1" indent="-495300" eaLnBrk="1" hangingPunct="1">
              <a:buFont typeface="Bookman Old Style" panose="02050604050505020204" pitchFamily="18" charset="0"/>
              <a:buChar char="o"/>
            </a:pPr>
            <a:r>
              <a:rPr lang="it-IT" altLang="it-IT"/>
              <a:t>Grado di ricettività del progetto.</a:t>
            </a:r>
          </a:p>
          <a:p>
            <a:pPr marL="571500" indent="-571500" eaLnBrk="1" hangingPunct="1">
              <a:buFont typeface="Bookman Old Style" panose="02050604050505020204" pitchFamily="18" charset="0"/>
              <a:buAutoNum type="arabicPeriod"/>
            </a:pPr>
            <a:r>
              <a:rPr lang="it-IT" altLang="it-IT"/>
              <a:t>Definizione delle esigenze aziendali</a:t>
            </a:r>
          </a:p>
          <a:p>
            <a:pPr marL="966788" lvl="1" indent="-495300" eaLnBrk="1" hangingPunct="1">
              <a:buFont typeface="Bookman Old Style" panose="02050604050505020204" pitchFamily="18" charset="0"/>
              <a:buChar char="o"/>
            </a:pPr>
            <a:r>
              <a:rPr lang="it-IT" altLang="it-IT"/>
              <a:t>Tra la prima e seconda attività c</a:t>
            </a:r>
            <a:r>
              <a:rPr lang="ja-JP" altLang="it-IT">
                <a:latin typeface="Arial" panose="020B0604020202020204" pitchFamily="34" charset="0"/>
              </a:rPr>
              <a:t>’</a:t>
            </a:r>
            <a:r>
              <a:rPr lang="it-IT" altLang="ja-JP"/>
              <a:t>è grande interazione.</a:t>
            </a:r>
          </a:p>
          <a:p>
            <a:pPr marL="966788" lvl="1" indent="-495300" eaLnBrk="1" hangingPunct="1">
              <a:buFont typeface="Bookman Old Style" panose="02050604050505020204" pitchFamily="18" charset="0"/>
              <a:buChar char="o"/>
            </a:pPr>
            <a:r>
              <a:rPr lang="it-IT" altLang="it-IT"/>
              <a:t>L</a:t>
            </a:r>
            <a:r>
              <a:rPr lang="ja-JP" altLang="it-IT">
                <a:latin typeface="Arial" panose="020B0604020202020204" pitchFamily="34" charset="0"/>
              </a:rPr>
              <a:t>’</a:t>
            </a:r>
            <a:r>
              <a:rPr lang="it-IT" altLang="ja-JP"/>
              <a:t>allineamento del DW alle necessità aziendali è imprescindibile.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4125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C6CA81-8E7F-FA4E-928D-8C80A349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Pof. Michele Scalera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32703E16-A79C-AB4B-BC2B-35DA99CA5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>
                <a:cs typeface="+mj-cs"/>
              </a:rPr>
              <a:t>Fasi di Pianificazione e gestione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9305342-F566-034C-8646-AFF58E09E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Bookman Old Style" panose="02050604050505020204" pitchFamily="18" charset="0"/>
              <a:buAutoNum type="arabicPeriod" startAt="3"/>
            </a:pPr>
            <a:endParaRPr lang="it-IT" altLang="it-IT"/>
          </a:p>
          <a:p>
            <a:pPr marL="571500" indent="-571500" eaLnBrk="1" hangingPunct="1">
              <a:buFont typeface="Bookman Old Style" panose="02050604050505020204" pitchFamily="18" charset="0"/>
              <a:buAutoNum type="arabicPeriod" startAt="3"/>
            </a:pPr>
            <a:endParaRPr lang="it-IT" altLang="it-IT"/>
          </a:p>
          <a:p>
            <a:pPr marL="571500" indent="-571500" eaLnBrk="1" hangingPunct="1">
              <a:buFont typeface="Bookman Old Style" panose="02050604050505020204" pitchFamily="18" charset="0"/>
              <a:buAutoNum type="arabicPeriod" startAt="3"/>
            </a:pPr>
            <a:r>
              <a:rPr lang="it-IT" altLang="it-IT"/>
              <a:t>Traccia tecnologica</a:t>
            </a:r>
          </a:p>
          <a:p>
            <a:pPr marL="966788" lvl="1" indent="-495300" eaLnBrk="1" hangingPunct="1">
              <a:buFont typeface="Bookman Old Style" panose="02050604050505020204" pitchFamily="18" charset="0"/>
              <a:buChar char="o"/>
            </a:pPr>
            <a:r>
              <a:rPr lang="it-IT" altLang="it-IT"/>
              <a:t>Design dell</a:t>
            </a:r>
            <a:r>
              <a:rPr lang="ja-JP" altLang="it-IT">
                <a:latin typeface="Arial" panose="020B0604020202020204" pitchFamily="34" charset="0"/>
              </a:rPr>
              <a:t>’</a:t>
            </a:r>
            <a:r>
              <a:rPr lang="it-IT" altLang="ja-JP"/>
              <a:t>architettura tecnica</a:t>
            </a:r>
          </a:p>
          <a:p>
            <a:pPr marL="966788" lvl="1" indent="-495300" eaLnBrk="1" hangingPunct="1">
              <a:buFont typeface="Bookman Old Style" panose="02050604050505020204" pitchFamily="18" charset="0"/>
              <a:buChar char="o"/>
            </a:pPr>
            <a:r>
              <a:rPr lang="it-IT" altLang="it-IT"/>
              <a:t>Selezione ed installazione prodotto</a:t>
            </a:r>
          </a:p>
          <a:p>
            <a:pPr marL="571500" indent="-571500"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9715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AEDED9-845B-3846-B5BE-E3B251C5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Pof. Michele Scalera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002E7336-ED45-FC41-BADF-75239981C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>
                <a:cs typeface="+mj-cs"/>
              </a:rPr>
              <a:t>Fasi di Pianificazione e gestione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E1A94FA-B1FF-CF43-821B-2882268BB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Bookman Old Style" charset="0"/>
              <a:buAutoNum type="arabicPeriod" startAt="3"/>
              <a:defRPr/>
            </a:pPr>
            <a:endParaRPr lang="it-IT">
              <a:cs typeface="+mn-cs"/>
            </a:endParaRPr>
          </a:p>
          <a:p>
            <a:pPr marL="571500" indent="-571500" eaLnBrk="1" hangingPunct="1">
              <a:buFont typeface="Bookman Old Style" charset="0"/>
              <a:buAutoNum type="arabicPeriod" startAt="3"/>
              <a:defRPr/>
            </a:pPr>
            <a:r>
              <a:rPr lang="it-IT">
                <a:cs typeface="+mn-cs"/>
              </a:rPr>
              <a:t>Traccia progettuale (si concentra sui dati)</a:t>
            </a:r>
          </a:p>
          <a:p>
            <a:pPr marL="966788" lvl="1" indent="-495300" eaLnBrk="1" hangingPunct="1">
              <a:buFontTx/>
              <a:buChar char="o"/>
              <a:defRPr/>
            </a:pPr>
            <a:r>
              <a:rPr lang="it-IT"/>
              <a:t>Modellazione dimensionale</a:t>
            </a:r>
          </a:p>
          <a:p>
            <a:pPr marL="966788" lvl="1" indent="-495300" eaLnBrk="1" hangingPunct="1">
              <a:buFontTx/>
              <a:buChar char="o"/>
              <a:defRPr/>
            </a:pPr>
            <a:r>
              <a:rPr lang="it-IT"/>
              <a:t>Design fisico</a:t>
            </a:r>
          </a:p>
          <a:p>
            <a:pPr marL="966788" lvl="1" indent="-495300" eaLnBrk="1" hangingPunct="1">
              <a:buFontTx/>
              <a:buChar char="o"/>
              <a:defRPr/>
            </a:pPr>
            <a:r>
              <a:rPr lang="it-IT"/>
              <a:t>Design e sviluppo dello staging dei dati (ETL)</a:t>
            </a:r>
          </a:p>
          <a:p>
            <a:pPr marL="571500" indent="-571500" eaLnBrk="1" hangingPunct="1">
              <a:buFont typeface="Bookman Old Style" charset="0"/>
              <a:buChar char="o"/>
              <a:defRPr/>
            </a:pPr>
            <a:endParaRPr lang="it-IT" sz="26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75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FCD36A-0DEF-2C49-AD38-9175AED9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Pof. Michele Scalera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C88F9C3-15C5-0B45-86FA-F4D685D89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>
                <a:cs typeface="+mj-cs"/>
              </a:rPr>
              <a:t>Fasi di Pianificazione e gestione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A15B991-50AF-F542-AC57-819957CFB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Bookman Old Style" charset="0"/>
              <a:buAutoNum type="arabicPeriod" startAt="3"/>
              <a:defRPr/>
            </a:pPr>
            <a:endParaRPr lang="it-IT">
              <a:cs typeface="+mn-cs"/>
            </a:endParaRPr>
          </a:p>
          <a:p>
            <a:pPr marL="571500" indent="-571500" eaLnBrk="1" hangingPunct="1">
              <a:buFont typeface="Bookman Old Style" charset="0"/>
              <a:buAutoNum type="arabicPeriod" startAt="3"/>
              <a:defRPr/>
            </a:pPr>
            <a:endParaRPr lang="it-IT">
              <a:cs typeface="+mn-cs"/>
            </a:endParaRPr>
          </a:p>
          <a:p>
            <a:pPr marL="571500" indent="-571500" eaLnBrk="1" hangingPunct="1">
              <a:buFont typeface="Bookman Old Style" charset="0"/>
              <a:buAutoNum type="arabicPeriod" startAt="3"/>
              <a:defRPr/>
            </a:pPr>
            <a:r>
              <a:rPr lang="it-IT">
                <a:cs typeface="+mn-cs"/>
              </a:rPr>
              <a:t>Traccia sviluppo applicazione</a:t>
            </a:r>
          </a:p>
          <a:p>
            <a:pPr marL="966788" lvl="1" indent="-495300" eaLnBrk="1" hangingPunct="1">
              <a:buFontTx/>
              <a:buChar char="o"/>
              <a:defRPr/>
            </a:pPr>
            <a:r>
              <a:rPr lang="it-IT"/>
              <a:t>Design e sviluppo di applicazioni analitiche</a:t>
            </a:r>
          </a:p>
        </p:txBody>
      </p:sp>
    </p:spTree>
    <p:extLst>
      <p:ext uri="{BB962C8B-B14F-4D97-AF65-F5344CB8AC3E}">
        <p14:creationId xmlns:p14="http://schemas.microsoft.com/office/powerpoint/2010/main" val="367233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6FFC24-3B6E-B240-99A7-F3695B68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Pof. Michele Scalera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8AFC75DA-5C9E-2E40-B25D-F15A57FC2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>
                <a:cs typeface="+mj-cs"/>
              </a:rPr>
              <a:t>Fasi di Pianificazione e gestione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722158A-6571-E84C-8EE5-BE10B9E6B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Bookman Old Style" charset="0"/>
              <a:buChar char="o"/>
              <a:defRPr/>
            </a:pPr>
            <a:endParaRPr lang="it-IT">
              <a:cs typeface="+mn-cs"/>
            </a:endParaRPr>
          </a:p>
          <a:p>
            <a:pPr marL="571500" indent="-571500" eaLnBrk="1" hangingPunct="1">
              <a:buFont typeface="Bookman Old Style" charset="0"/>
              <a:buAutoNum type="arabicPeriod" startAt="4"/>
              <a:defRPr/>
            </a:pPr>
            <a:r>
              <a:rPr lang="it-IT">
                <a:cs typeface="+mn-cs"/>
              </a:rPr>
              <a:t>Distribuzione</a:t>
            </a:r>
          </a:p>
          <a:p>
            <a:pPr marL="966788" lvl="1" indent="-495300" eaLnBrk="1" hangingPunct="1">
              <a:buFontTx/>
              <a:buChar char="o"/>
              <a:defRPr/>
            </a:pPr>
            <a:r>
              <a:rPr lang="it-IT"/>
              <a:t>La tecnologia, i dati e le tracce delle applicazioni analitiche vengono riuniti insieme ad una buona dose di formazione e supporto per una distribuzione ben organizzata.</a:t>
            </a:r>
          </a:p>
          <a:p>
            <a:pPr marL="571500" indent="-571500" eaLnBrk="1" hangingPunct="1">
              <a:buFont typeface="Bookman Old Style" charset="0"/>
              <a:buChar char="o"/>
              <a:defRPr/>
            </a:pPr>
            <a:endParaRPr lang="it-IT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58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23F9B4-CC4E-934C-9485-6B1EBBB4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Pof. Michele Scalera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7092E29-BCF0-414B-B055-31FC3642A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>
                <a:cs typeface="+mj-cs"/>
              </a:rPr>
              <a:t>Fasi di Pianificazione e gestione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515B9C1-0533-5F4F-8DEA-5D1B06BEA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Bookman Old Style" panose="02050604050505020204" pitchFamily="18" charset="0"/>
              <a:buAutoNum type="arabicPeriod" startAt="5"/>
            </a:pPr>
            <a:endParaRPr lang="it-IT" altLang="it-IT"/>
          </a:p>
          <a:p>
            <a:pPr marL="571500" indent="-571500" eaLnBrk="1" hangingPunct="1">
              <a:buFont typeface="Bookman Old Style" panose="02050604050505020204" pitchFamily="18" charset="0"/>
              <a:buAutoNum type="arabicPeriod" startAt="5"/>
            </a:pPr>
            <a:r>
              <a:rPr lang="it-IT" altLang="it-IT"/>
              <a:t>Manutenzione Continua</a:t>
            </a:r>
          </a:p>
          <a:p>
            <a:pPr marL="966788" lvl="1" indent="-495300" eaLnBrk="1" hangingPunct="1">
              <a:buFontTx/>
              <a:buChar char="o"/>
            </a:pPr>
            <a:r>
              <a:rPr lang="it-IT" altLang="it-IT"/>
              <a:t>Sarà necessaria una manutenzione continua al fine di garantire che il DW e la relativa comunità di utenti rimangano pronti a sfruttare l</a:t>
            </a:r>
            <a:r>
              <a:rPr lang="ja-JP" altLang="it-IT">
                <a:latin typeface="Arial" panose="020B0604020202020204" pitchFamily="34" charset="0"/>
              </a:rPr>
              <a:t>’</a:t>
            </a:r>
            <a:r>
              <a:rPr lang="it-IT" altLang="ja-JP"/>
              <a:t>investimento.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3941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70099F-B00F-3445-805A-B7E1C97F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Pof. Michele Scalera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185BDD2A-B6FD-0B48-B608-0C75F3324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400">
                <a:cs typeface="+mj-cs"/>
              </a:rPr>
              <a:t>Valutazione del grado di prontezza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975EE67-CAB8-6846-8BEB-F3FDE34BD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Bookman Old Style" charset="0"/>
              <a:buChar char="o"/>
              <a:defRPr/>
            </a:pPr>
            <a:endParaRPr lang="it-IT" dirty="0">
              <a:cs typeface="+mn-cs"/>
            </a:endParaRPr>
          </a:p>
          <a:p>
            <a:pPr>
              <a:defRPr/>
            </a:pPr>
            <a:r>
              <a:rPr lang="it-IT" dirty="0">
                <a:cs typeface="+mn-cs"/>
              </a:rPr>
              <a:t>Cinque indicatori principali del successo di un progetto di </a:t>
            </a:r>
            <a:r>
              <a:rPr lang="it-IT" dirty="0" err="1">
                <a:cs typeface="+mn-cs"/>
              </a:rPr>
              <a:t>datawarehousing</a:t>
            </a:r>
            <a:endParaRPr lang="it-IT" dirty="0">
              <a:cs typeface="+mn-cs"/>
            </a:endParaRPr>
          </a:p>
          <a:p>
            <a:pPr eaLnBrk="1" hangingPunct="1">
              <a:buFont typeface="Bookman Old Style" charset="0"/>
              <a:buChar char="o"/>
              <a:defRPr/>
            </a:pPr>
            <a:endParaRPr lang="it-IT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70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4DA230-1DE8-854B-B4EC-2D4DCB4C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Pof. Michele Scalera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2E4E56D-908E-B74C-B2C6-7080767D7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400">
                <a:cs typeface="+mj-cs"/>
              </a:rPr>
              <a:t>Valutazione del grado di prontezza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5AAF1B2-F109-0F4B-898B-B7DE2D008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Bookman Old Style" panose="02050604050505020204" pitchFamily="18" charset="0"/>
              <a:buAutoNum type="arabicPeriod"/>
            </a:pPr>
            <a:endParaRPr lang="it-IT" altLang="it-IT"/>
          </a:p>
          <a:p>
            <a:pPr marL="571500" indent="-571500" eaLnBrk="1" hangingPunct="1">
              <a:buFont typeface="Bookman Old Style" panose="02050604050505020204" pitchFamily="18" charset="0"/>
              <a:buAutoNum type="arabicPeriod"/>
            </a:pPr>
            <a:r>
              <a:rPr lang="it-IT" altLang="it-IT"/>
              <a:t>Avere uno sponsor aziendale forte</a:t>
            </a:r>
          </a:p>
          <a:p>
            <a:pPr marL="966788" lvl="1" indent="-495300" eaLnBrk="1" hangingPunct="1">
              <a:buFontTx/>
              <a:buChar char="o"/>
            </a:pPr>
            <a:r>
              <a:rPr lang="it-IT" altLang="it-IT"/>
              <a:t>Gli sponsor devono avere una visione chiara dell</a:t>
            </a:r>
            <a:r>
              <a:rPr lang="ja-JP" altLang="it-IT">
                <a:latin typeface="Arial" panose="020B0604020202020204" pitchFamily="34" charset="0"/>
              </a:rPr>
              <a:t>’</a:t>
            </a:r>
            <a:r>
              <a:rPr lang="it-IT" altLang="ja-JP"/>
              <a:t>impatto potenziale di un DW nell</a:t>
            </a:r>
            <a:r>
              <a:rPr lang="ja-JP" altLang="it-IT">
                <a:latin typeface="Arial" panose="020B0604020202020204" pitchFamily="34" charset="0"/>
              </a:rPr>
              <a:t>’</a:t>
            </a:r>
            <a:r>
              <a:rPr lang="it-IT" altLang="ja-JP"/>
              <a:t>azienda</a:t>
            </a:r>
          </a:p>
          <a:p>
            <a:pPr marL="966788" lvl="1" indent="-495300" eaLnBrk="1" hangingPunct="1">
              <a:buFontTx/>
              <a:buChar char="o"/>
            </a:pPr>
            <a:r>
              <a:rPr lang="it-IT" altLang="it-IT"/>
              <a:t>Devono essere convinti</a:t>
            </a:r>
          </a:p>
          <a:p>
            <a:pPr marL="966788" lvl="1" indent="-495300"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3559976"/>
      </p:ext>
    </p:extLst>
  </p:cSld>
  <p:clrMapOvr>
    <a:masterClrMapping/>
  </p:clrMapOvr>
</p:sld>
</file>

<file path=ppt/theme/theme1.xml><?xml version="1.0" encoding="utf-8"?>
<a:theme xmlns:a="http://schemas.openxmlformats.org/drawingml/2006/main" name="newSERLAB - Copia">
  <a:themeElements>
    <a:clrScheme name="ser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rla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r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newSERLAB - Copia</Template>
  <TotalTime>4816</TotalTime>
  <Words>653</Words>
  <Application>Microsoft Macintosh PowerPoint</Application>
  <PresentationFormat>Presentazione su schermo (4:3)</PresentationFormat>
  <Paragraphs>115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Times New Roman</vt:lpstr>
      <vt:lpstr>Verdana</vt:lpstr>
      <vt:lpstr>Wingdings</vt:lpstr>
      <vt:lpstr>newSERLAB - Copia</vt:lpstr>
      <vt:lpstr>Creazione del Data Warehouse</vt:lpstr>
      <vt:lpstr>Fasi di Pianificazione e gestione</vt:lpstr>
      <vt:lpstr>Fasi di Pianificazione e gestione</vt:lpstr>
      <vt:lpstr>Fasi di Pianificazione e gestione</vt:lpstr>
      <vt:lpstr>Fasi di Pianificazione e gestione</vt:lpstr>
      <vt:lpstr>Fasi di Pianificazione e gestione</vt:lpstr>
      <vt:lpstr>Fasi di Pianificazione e gestione</vt:lpstr>
      <vt:lpstr>Valutazione del grado di prontezza</vt:lpstr>
      <vt:lpstr>Valutazione del grado di prontezza</vt:lpstr>
      <vt:lpstr>Valutazione del grado di prontezza</vt:lpstr>
      <vt:lpstr>Valutazione del grado di prontezza</vt:lpstr>
      <vt:lpstr>Valutazione del grado di prontezza</vt:lpstr>
      <vt:lpstr>Valutazione del grado di prontezza</vt:lpstr>
      <vt:lpstr>Delimitazione del progetto</vt:lpstr>
      <vt:lpstr>Interviste incentrate sui dati</vt:lpstr>
      <vt:lpstr>Documentazione post-raccolta</vt:lpstr>
      <vt:lpstr>Delimitazione del progetto</vt:lpstr>
      <vt:lpstr>Esigenze Aziendali</vt:lpstr>
      <vt:lpstr>Esigenze Aziendali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Giovanni</dc:creator>
  <cp:lastModifiedBy>Michele Scalera</cp:lastModifiedBy>
  <cp:revision>205</cp:revision>
  <dcterms:created xsi:type="dcterms:W3CDTF">2011-05-03T10:28:10Z</dcterms:created>
  <dcterms:modified xsi:type="dcterms:W3CDTF">2018-08-17T12:56:06Z</dcterms:modified>
</cp:coreProperties>
</file>