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5" r:id="rId3"/>
    <p:sldId id="258" r:id="rId4"/>
    <p:sldId id="268" r:id="rId5"/>
    <p:sldId id="270" r:id="rId6"/>
    <p:sldId id="271" r:id="rId7"/>
    <p:sldId id="29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8" r:id="rId16"/>
    <p:sldId id="289" r:id="rId17"/>
    <p:sldId id="290" r:id="rId18"/>
    <p:sldId id="279" r:id="rId19"/>
    <p:sldId id="28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92" r:id="rId28"/>
    <p:sldId id="293" r:id="rId29"/>
    <p:sldId id="294" r:id="rId30"/>
  </p:sldIdLst>
  <p:sldSz cx="9144000" cy="6858000" type="screen4x3"/>
  <p:notesSz cx="6743700" cy="9893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01" autoAdjust="0"/>
  </p:normalViewPr>
  <p:slideViewPr>
    <p:cSldViewPr>
      <p:cViewPr varScale="1">
        <p:scale>
          <a:sx n="109" d="100"/>
          <a:sy n="109" d="100"/>
        </p:scale>
        <p:origin x="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7848C7-DA4F-40D5-B010-238CE5D736F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46650" cy="3709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9000"/>
            <a:ext cx="494665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397078-9045-4D08-8A6C-9423949F49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0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alle bian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9" descr="barra latera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scritte_in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5873750"/>
            <a:ext cx="5162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430463"/>
            <a:ext cx="575945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8" name="Segnaposto testo 2"/>
          <p:cNvSpPr>
            <a:spLocks noGrp="1"/>
          </p:cNvSpPr>
          <p:nvPr>
            <p:ph type="body" idx="1"/>
          </p:nvPr>
        </p:nvSpPr>
        <p:spPr>
          <a:xfrm>
            <a:off x="1714480" y="3786190"/>
            <a:ext cx="571504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9925" y="260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pic>
        <p:nvPicPr>
          <p:cNvPr id="10" name="Picture 3" descr="C:\Users\Giovanni\Desktop\dipartimento.pn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3750" y="52388"/>
            <a:ext cx="766603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6180A-CBC9-45FB-9C62-CC2CB09D6C0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3388" y="836613"/>
            <a:ext cx="2057400" cy="51831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11188" y="836613"/>
            <a:ext cx="6019800" cy="518318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1435-A126-4946-BBD6-79066B47E87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D256-2ACC-43B1-9801-B3C0B13EB27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7252" y="2138363"/>
            <a:ext cx="7772400" cy="1362075"/>
          </a:xfrm>
        </p:spPr>
        <p:txBody>
          <a:bodyPr anchor="t"/>
          <a:lstStyle>
            <a:lvl1pPr algn="ctr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378619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6CDF-40D8-4E16-A8E7-DC0552D2EC2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27088" y="1676400"/>
            <a:ext cx="3919537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99025" y="1676400"/>
            <a:ext cx="39211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61CE-B229-4D0C-8C4D-21B4C51E9B3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C41D-A9CF-42E4-B474-A22622AF4E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80E8-0EE2-43E5-922B-483AE640CEA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5D8D-081B-40F0-8825-9924C66C31D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0DA07-5A8E-41B1-B04D-C7542B74E82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1B4A-38A6-4FDB-B5DE-06E00BB0D33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palle bianch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66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76400"/>
            <a:ext cx="79930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Fare </a:t>
            </a:r>
            <a:r>
              <a:rPr lang="en-US" dirty="0" err="1"/>
              <a:t>clic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del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schema</a:t>
            </a:r>
          </a:p>
          <a:p>
            <a:pPr lvl="1"/>
            <a:r>
              <a:rPr lang="en-US" dirty="0"/>
              <a:t>Secondo </a:t>
            </a:r>
            <a:r>
              <a:rPr lang="en-US" dirty="0" err="1"/>
              <a:t>livello</a:t>
            </a:r>
            <a:endParaRPr lang="en-US" dirty="0"/>
          </a:p>
          <a:p>
            <a:pPr lvl="2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172200" y="381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200" b="1" dirty="0">
                <a:solidFill>
                  <a:schemeClr val="bg2"/>
                </a:solidFill>
              </a:rPr>
              <a:t>         Michele Scalera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7313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2060"/>
                </a:solidFill>
                <a:latin typeface="+mn-lt"/>
              </a:defRPr>
            </a:lvl1pPr>
          </a:lstStyle>
          <a:p>
            <a:pPr>
              <a:defRPr/>
            </a:pPr>
            <a:endParaRPr lang="it-IT" dirty="0"/>
          </a:p>
        </p:txBody>
      </p:sp>
      <p:pic>
        <p:nvPicPr>
          <p:cNvPr id="1032" name="Picture 20" descr="grigi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95963" y="290513"/>
            <a:ext cx="334803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219700" y="42926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it-IT" sz="1200" b="1">
              <a:solidFill>
                <a:schemeClr val="bg2"/>
              </a:solidFill>
            </a:endParaRPr>
          </a:p>
        </p:txBody>
      </p:sp>
      <p:pic>
        <p:nvPicPr>
          <p:cNvPr id="1034" name="Picture 23" descr="LOGHET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27763" y="120650"/>
            <a:ext cx="695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26" descr="logoserl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96075" y="6061075"/>
            <a:ext cx="1979613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29" descr="barra lateral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ð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51D7E1B-6EF5-DE42-8636-73CDBB9C41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/>
              <a:t>Il Modello Dimensionale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9D5C148-FDBF-4042-B89F-69FBC880EA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/>
              <a:t>Prof. Michele Scalera</a:t>
            </a:r>
          </a:p>
          <a:p>
            <a:r>
              <a:rPr lang="it-IT" altLang="it-IT"/>
              <a:t>Università degli Studi di Bari</a:t>
            </a:r>
          </a:p>
        </p:txBody>
      </p:sp>
    </p:spTree>
    <p:extLst>
      <p:ext uri="{BB962C8B-B14F-4D97-AF65-F5344CB8AC3E}">
        <p14:creationId xmlns:p14="http://schemas.microsoft.com/office/powerpoint/2010/main" val="223969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C08AFF0-3625-1A4A-95FE-9590A85D1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Tabelle dei Fatti: Caratteristiche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6803BC9-47C4-0B44-8D55-977BAAFFB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Le tabelle dei fatti tendono ad essere profonde in termini del numero di righe ma ristrette in termini del numero di colonne.</a:t>
            </a:r>
          </a:p>
          <a:p>
            <a:endParaRPr lang="it-IT" altLang="it-IT"/>
          </a:p>
          <a:p>
            <a:r>
              <a:rPr lang="it-IT" altLang="it-IT"/>
              <a:t>Tutte le tabelle dei fatti hanno 2 o più Foreign Key</a:t>
            </a:r>
          </a:p>
        </p:txBody>
      </p:sp>
    </p:spTree>
    <p:extLst>
      <p:ext uri="{BB962C8B-B14F-4D97-AF65-F5344CB8AC3E}">
        <p14:creationId xmlns:p14="http://schemas.microsoft.com/office/powerpoint/2010/main" val="329302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0B2D812-2C07-DE4E-BB46-71CD3AF63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Tabelle dei Fatti: Caratteristiche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CFF5149-4CE6-C449-B502-685420A50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La tabella dei fatti ha generalmente una Primary Key composta da un subset di Foreign Key.</a:t>
            </a:r>
          </a:p>
          <a:p>
            <a:endParaRPr lang="it-IT" altLang="it-IT"/>
          </a:p>
          <a:p>
            <a:r>
              <a:rPr lang="it-IT" altLang="it-IT"/>
              <a:t>Questa Primary Key prende il nome di chiave composita o concatenata.</a:t>
            </a:r>
          </a:p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4779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C8401D1-D82B-784E-8156-901549B26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Tabella dei Fatti: Caratteristiche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F1056DB-2284-F74B-9D4F-4F535BD32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  <a:p>
            <a:endParaRPr lang="it-IT" altLang="it-IT"/>
          </a:p>
          <a:p>
            <a:r>
              <a:rPr lang="it-IT" altLang="it-IT"/>
              <a:t>Ogni tabella dei fatti in un modello dimensionale ha una chiave composita e, viceversa, ogni tabella ha una chiave composita in una tabella dei fatti.</a:t>
            </a:r>
          </a:p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1994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131CA83-300D-D644-A06E-5AAB83496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Tabella dei Fatti: Caratteristiche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CAC6D32C-3707-3941-95B3-89ACFD36A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In un modello dimensionale ogni tabella che esprime una relazione NaN deve essere una tabella dei fatti, mentre le atre tabelle sono tabelle di dimensioni.</a:t>
            </a:r>
          </a:p>
          <a:p>
            <a:endParaRPr lang="it-IT" altLang="it-IT"/>
          </a:p>
          <a:p>
            <a:r>
              <a:rPr lang="it-IT" altLang="it-IT"/>
              <a:t>Le tabelle dei fatti esprimono svariate relazioni NaN tra dimensioni.</a:t>
            </a:r>
          </a:p>
        </p:txBody>
      </p:sp>
    </p:spTree>
    <p:extLst>
      <p:ext uri="{BB962C8B-B14F-4D97-AF65-F5344CB8AC3E}">
        <p14:creationId xmlns:p14="http://schemas.microsoft.com/office/powerpoint/2010/main" val="166269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AA7CCCD-BD7A-574C-85D9-239DF19FF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Tabella dei fatti: La Primary Key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E08E34B-6988-4C47-B383-5FAB26FE4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È necessario solo un subset dei componenti nella chiave composita per garantire l’univocità delle righe.</a:t>
            </a:r>
          </a:p>
          <a:p>
            <a:endParaRPr lang="it-IT" altLang="it-IT"/>
          </a:p>
          <a:p>
            <a:r>
              <a:rPr lang="it-IT" altLang="it-IT"/>
              <a:t>Non serve una PK contatore (ROWID??? PAG 19)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Rende la tabella più grande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Indice inutile</a:t>
            </a:r>
          </a:p>
        </p:txBody>
      </p:sp>
    </p:spTree>
    <p:extLst>
      <p:ext uri="{BB962C8B-B14F-4D97-AF65-F5344CB8AC3E}">
        <p14:creationId xmlns:p14="http://schemas.microsoft.com/office/powerpoint/2010/main" val="45752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CDE222CB-B760-1D43-9904-46687D00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La misura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E62F00C-EB49-A446-A860-BEEBB7EC4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  <a:p>
            <a:r>
              <a:rPr lang="it-IT" altLang="it-IT"/>
              <a:t>La misura è una proprietà atomica di un fatto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Un attributo numerico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Un conteggio delle sue istanze</a:t>
            </a:r>
          </a:p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0179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3C122F3-577C-C34A-A7CA-8C8F4F275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La dimensione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0628F7F-9F93-F84E-822F-C93CB7240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  <a:p>
            <a:r>
              <a:rPr lang="it-IT" altLang="it-IT"/>
              <a:t>È una particolare prospettiva lungo la quale l’analisi di un fatto può essere effettuata</a:t>
            </a:r>
          </a:p>
        </p:txBody>
      </p:sp>
    </p:spTree>
    <p:extLst>
      <p:ext uri="{BB962C8B-B14F-4D97-AF65-F5344CB8AC3E}">
        <p14:creationId xmlns:p14="http://schemas.microsoft.com/office/powerpoint/2010/main" val="248352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ADD853A-1182-0F45-B965-BD79B2413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Il Modello Dimensionale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8602C1B-27F9-D044-9F2F-55C4CB81D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Vendita Prodotti in un Mercato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Quantità venduta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Importo delle vendite in € </a:t>
            </a:r>
          </a:p>
          <a:p>
            <a:pPr lvl="2">
              <a:buFontTx/>
              <a:buChar char="•"/>
            </a:pPr>
            <a:r>
              <a:rPr lang="it-IT" altLang="it-IT"/>
              <a:t>per ogni giorno</a:t>
            </a:r>
          </a:p>
          <a:p>
            <a:pPr lvl="2">
              <a:buFontTx/>
              <a:buChar char="•"/>
            </a:pPr>
            <a:r>
              <a:rPr lang="it-IT" altLang="it-IT"/>
              <a:t>per ogni prodotto</a:t>
            </a:r>
          </a:p>
          <a:p>
            <a:pPr lvl="2">
              <a:buFontTx/>
              <a:buChar char="•"/>
            </a:pPr>
            <a:r>
              <a:rPr lang="it-IT" altLang="it-IT"/>
              <a:t>per ogni negozio</a:t>
            </a:r>
          </a:p>
          <a:p>
            <a:pPr>
              <a:buFontTx/>
              <a:buChar char="o"/>
            </a:pPr>
            <a:r>
              <a:rPr lang="it-IT" altLang="it-IT"/>
              <a:t>Una Misura è l’intersezione di tutte le dimensioni.</a:t>
            </a:r>
          </a:p>
          <a:p>
            <a:pPr lvl="1">
              <a:buFont typeface="Wingdings" pitchFamily="2" charset="2"/>
              <a:buChar char="Ø"/>
            </a:pP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6664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F867923-A811-2D41-976A-E3EBF763C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Tabella di dimensioni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9E659BD-7B46-7546-A1C0-EB8BBCF22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Si accompagnano integralmente ad una tabella dei fatti</a:t>
            </a:r>
          </a:p>
          <a:p>
            <a:endParaRPr lang="it-IT" altLang="it-IT"/>
          </a:p>
          <a:p>
            <a:r>
              <a:rPr lang="it-IT" altLang="it-IT"/>
              <a:t>Contengono i descrittori testuali dell’azienda</a:t>
            </a:r>
          </a:p>
          <a:p>
            <a:endParaRPr lang="it-IT" altLang="it-IT"/>
          </a:p>
          <a:p>
            <a:r>
              <a:rPr lang="it-IT" altLang="it-IT"/>
              <a:t>Hanno molti attributi</a:t>
            </a:r>
          </a:p>
        </p:txBody>
      </p:sp>
    </p:spTree>
    <p:extLst>
      <p:ext uri="{BB962C8B-B14F-4D97-AF65-F5344CB8AC3E}">
        <p14:creationId xmlns:p14="http://schemas.microsoft.com/office/powerpoint/2010/main" val="2988733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7FB79B49-6F54-8445-9CA9-6FB4B8C80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Tabella di dimensioni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4674EADF-719A-E941-8C66-1A22A6245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  <a:p>
            <a:r>
              <a:rPr lang="it-IT" altLang="it-IT"/>
              <a:t>Sono poco profonde in termini di numero di righe</a:t>
            </a:r>
          </a:p>
          <a:p>
            <a:r>
              <a:rPr lang="it-IT" altLang="it-IT"/>
              <a:t>Hanno una propria PK, contatore????</a:t>
            </a:r>
          </a:p>
          <a:p>
            <a:r>
              <a:rPr lang="it-IT" altLang="it-IT"/>
              <a:t>Sono denormalizzate</a:t>
            </a:r>
          </a:p>
          <a:p>
            <a:r>
              <a:rPr lang="it-IT" altLang="it-IT"/>
              <a:t>Sono geometricamente più piccole delle tabelle di fatti</a:t>
            </a:r>
          </a:p>
        </p:txBody>
      </p:sp>
    </p:spTree>
    <p:extLst>
      <p:ext uri="{BB962C8B-B14F-4D97-AF65-F5344CB8AC3E}">
        <p14:creationId xmlns:p14="http://schemas.microsoft.com/office/powerpoint/2010/main" val="203503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3E51DC8-9DF9-0D43-8AE8-04FE8F549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Il Modello Dimensionale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6B99D96-89B2-9746-A067-B5EFC352E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Il Modello Dimensionale si basa su tre concetti: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Il fatto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La misura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La dimensione</a:t>
            </a:r>
          </a:p>
        </p:txBody>
      </p:sp>
    </p:spTree>
    <p:extLst>
      <p:ext uri="{BB962C8B-B14F-4D97-AF65-F5344CB8AC3E}">
        <p14:creationId xmlns:p14="http://schemas.microsoft.com/office/powerpoint/2010/main" val="984352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FD4935D-6595-AB43-8795-D8EB17B8B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Tabella di dimensioni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338B119-B914-1F4D-931E-D01CAC6D3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Gli attributi di dimensione servono come vincoli di query, dei raggruppamenti e delle etichette dei report.</a:t>
            </a:r>
          </a:p>
          <a:p>
            <a:endParaRPr lang="it-IT" altLang="it-IT"/>
          </a:p>
          <a:p>
            <a:r>
              <a:rPr lang="it-IT" altLang="it-IT"/>
              <a:t>La qualità del DW dipende anche dalla profondità degli attributi di dimensioni.</a:t>
            </a:r>
          </a:p>
        </p:txBody>
      </p:sp>
    </p:spTree>
    <p:extLst>
      <p:ext uri="{BB962C8B-B14F-4D97-AF65-F5344CB8AC3E}">
        <p14:creationId xmlns:p14="http://schemas.microsoft.com/office/powerpoint/2010/main" val="278343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AB38609-DD77-4842-8526-8267E61B2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Tabella di dimensioni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8171E73-DD89-CA43-8E5D-F98BF2A43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Più è il tempo impiegato a popolare i valori in una colonna di attributi, migliore sarà il DW.</a:t>
            </a:r>
          </a:p>
          <a:p>
            <a:endParaRPr lang="it-IT" altLang="it-IT"/>
          </a:p>
          <a:p>
            <a:r>
              <a:rPr lang="it-IT" altLang="it-IT"/>
              <a:t>Più è il tempo impiegato a garantire la qualità dei valori in una colonna di attributi, migliore sarà il DW.</a:t>
            </a:r>
          </a:p>
        </p:txBody>
      </p:sp>
    </p:spTree>
    <p:extLst>
      <p:ext uri="{BB962C8B-B14F-4D97-AF65-F5344CB8AC3E}">
        <p14:creationId xmlns:p14="http://schemas.microsoft.com/office/powerpoint/2010/main" val="165279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0AFBC6BA-06CF-5147-A3C8-84DA4FB03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La tabella di dimensioni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AEDC104-7AFC-A34F-8A37-EE61101B1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Le tabelle di dimensioni sono i punti di ingresso (simmetricamente uguali) nella tabella dei fatti.</a:t>
            </a:r>
          </a:p>
          <a:p>
            <a:endParaRPr lang="it-IT" altLang="it-IT"/>
          </a:p>
          <a:p>
            <a:r>
              <a:rPr lang="it-IT" altLang="it-IT"/>
              <a:t>Le dimensioni implementano l’interfaccia utente al DW.</a:t>
            </a:r>
          </a:p>
        </p:txBody>
      </p:sp>
    </p:spTree>
    <p:extLst>
      <p:ext uri="{BB962C8B-B14F-4D97-AF65-F5344CB8AC3E}">
        <p14:creationId xmlns:p14="http://schemas.microsoft.com/office/powerpoint/2010/main" val="360837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7D7EF12-6F83-6E49-9ED2-8C7C468D2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400"/>
              <a:t>Attributi della tabella di dimensioni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94B2E6BB-24C5-5A46-B778-AA65DDF12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/>
              <a:t>Gli attributi migliori sono testuali e distinti</a:t>
            </a:r>
          </a:p>
          <a:p>
            <a:pPr>
              <a:lnSpc>
                <a:spcPct val="90000"/>
              </a:lnSpc>
            </a:pPr>
            <a:endParaRPr lang="it-IT" altLang="it-IT"/>
          </a:p>
          <a:p>
            <a:pPr>
              <a:lnSpc>
                <a:spcPct val="90000"/>
              </a:lnSpc>
            </a:pPr>
            <a:r>
              <a:rPr lang="it-IT" altLang="it-IT"/>
              <a:t>Dovrebbero essere composti da parole di senso compiuto invece che da abbreviazioni criptiche.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it-IT" altLang="it-IT"/>
              <a:t>Ridurre al minimo l’utilizzo di codici. I valori assunti dagli attributi spesso compaiono nei report.</a:t>
            </a:r>
          </a:p>
        </p:txBody>
      </p:sp>
    </p:spTree>
    <p:extLst>
      <p:ext uri="{BB962C8B-B14F-4D97-AF65-F5344CB8AC3E}">
        <p14:creationId xmlns:p14="http://schemas.microsoft.com/office/powerpoint/2010/main" val="951274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CBCDF07-FA45-6B45-85AF-8238F900B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400"/>
              <a:t>Attributo di Fatti o di Dimensioni?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23B0D6F8-100A-444A-AE67-AD72BE909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  <a:p>
            <a:endParaRPr lang="it-IT" altLang="it-IT"/>
          </a:p>
          <a:p>
            <a:r>
              <a:rPr lang="it-IT" altLang="it-IT"/>
              <a:t>A volte è difficile capire se un campo numerico sia un attributo di fatti o di dimensioni…</a:t>
            </a:r>
          </a:p>
        </p:txBody>
      </p:sp>
    </p:spTree>
    <p:extLst>
      <p:ext uri="{BB962C8B-B14F-4D97-AF65-F5344CB8AC3E}">
        <p14:creationId xmlns:p14="http://schemas.microsoft.com/office/powerpoint/2010/main" val="268722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699B94BA-CAF7-5143-8221-8EBD7966D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400"/>
              <a:t>Attributo di Fatti o di Dimensioni?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FEF8459-1E5A-9A4F-AD9B-CDFE97A16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Bisogna chiedersi: 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se il campo è una misura che accetta molti valori e partecipa ai calcoli </a:t>
            </a:r>
          </a:p>
          <a:p>
            <a:pPr lvl="1">
              <a:buFont typeface="Wingdings" pitchFamily="2" charset="2"/>
              <a:buNone/>
            </a:pPr>
            <a:r>
              <a:rPr lang="it-IT" altLang="it-IT"/>
              <a:t>	(diventa un fatto) 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se è una descrizione con valore distinto più o meno costante e partecipa ai vincoli (diventa una dimensione)</a:t>
            </a:r>
          </a:p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73980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B06006F-14D6-154F-B0D5-C773F86E1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400"/>
              <a:t>Attributo di Fatti o di Dimensioni?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2ED6E30-92AC-7447-8EE4-7D2B5C78D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Esempio: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Il costo di un prodotto somiglia ad un attributo costante (dimensione)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Ma può cambiare così spesso che alla fine si decide che somiglia più ad un fatto misurato (fatto)</a:t>
            </a:r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Può essere possibile modellare il campo in entrambi i modi</a:t>
            </a:r>
          </a:p>
          <a:p>
            <a:pPr lvl="1">
              <a:buFont typeface="Wingdings" pitchFamily="2" charset="2"/>
              <a:buChar char="Ø"/>
            </a:pP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68073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995CF35-90DF-C646-95CD-77BBC665C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Unione di fatti e dimensioni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7018E51-6D50-874B-902D-BB020A550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Con i modelli dimensionali è possibile aggiungere dimensioni completamente nuove allo schema, purchè venga definito un unico valore di tale dimensione per ogni riga di fatti esistente.</a:t>
            </a:r>
          </a:p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5787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07FC63C1-EC9B-4F41-90A1-8D6537AF4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Unione di fatti e dimensioni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8E19F4F8-CB74-DA41-9BC1-BAD5663F5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Analogamente,</a:t>
            </a:r>
          </a:p>
          <a:p>
            <a:r>
              <a:rPr lang="it-IT" altLang="it-IT"/>
              <a:t>È possibile aggiungere fatti nuovi ed imprevisti alla tabella dei fatti, purchè il livello di dettaglio sia coerente con la tabella di fatti esistente.</a:t>
            </a:r>
          </a:p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58642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0F4F97B-E461-0B45-A94B-A2421E74B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400"/>
              <a:t>Natura complementare di fatti e dimensioni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85F18F9-AB11-7149-8759-2471DBF3A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Gli attributi di dimensione forniscono le etichette dei report</a:t>
            </a:r>
          </a:p>
          <a:p>
            <a:r>
              <a:rPr lang="it-IT" altLang="it-IT"/>
              <a:t>Le tabelle dei fatti forniscono i valori numerici dei report.</a:t>
            </a:r>
          </a:p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9970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DBB4A8A-CC32-B042-8767-DEFD29FEE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Il Fatto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6FEB3E4-CE85-9943-AC7A-9AE021BE0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Gli oggetti che influenzano il processo decisionale sono fatti del mondo aziendale</a:t>
            </a:r>
          </a:p>
          <a:p>
            <a:r>
              <a:rPr lang="it-IT" altLang="it-IT"/>
              <a:t>Le occorrenze di un fatto corrispondono ad eventi accaduti (tantissimi)</a:t>
            </a:r>
          </a:p>
          <a:p>
            <a:r>
              <a:rPr lang="it-IT" altLang="it-IT"/>
              <a:t>Per ciascun fatto interessano i valori che descrivono quantitativamente gli eventi</a:t>
            </a:r>
          </a:p>
        </p:txBody>
      </p:sp>
    </p:spTree>
    <p:extLst>
      <p:ext uri="{BB962C8B-B14F-4D97-AF65-F5344CB8AC3E}">
        <p14:creationId xmlns:p14="http://schemas.microsoft.com/office/powerpoint/2010/main" val="57391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9FD8462-A97C-6945-B238-504BB13E9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Tabella dei Fatti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1EF0A54-0E7E-704A-93EB-4871D5D49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Tabella principale in cui sono memorizzate le misure delle prestazioni numeriche dell’azienda.</a:t>
            </a:r>
          </a:p>
          <a:p>
            <a:endParaRPr lang="it-IT" altLang="it-IT"/>
          </a:p>
          <a:p>
            <a:endParaRPr lang="it-IT" altLang="it-IT"/>
          </a:p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7241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90589B6-5715-6B4A-84F2-1E4B4EE46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Grana della tabella dei fatti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CE2819B-92A9-CC4A-95B9-FB955EB1D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  <a:p>
            <a:endParaRPr lang="it-IT" altLang="it-IT"/>
          </a:p>
          <a:p>
            <a:r>
              <a:rPr lang="it-IT" altLang="it-IT"/>
              <a:t>L’elenco delle dimensioni definisce la grana della tabella dei fatti e mostra l’ambito della misura.</a:t>
            </a:r>
          </a:p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7857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40EB466-A1EB-3947-9ED0-1C9B296BC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Grana della tabella dei fatti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FBF94A2-7B36-A246-9B07-B3B90AE79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Una riga in una tabella dei fatti corrisponde ad una misura.</a:t>
            </a:r>
          </a:p>
          <a:p>
            <a:endParaRPr lang="it-IT" altLang="it-IT"/>
          </a:p>
          <a:p>
            <a:r>
              <a:rPr lang="it-IT" altLang="it-IT"/>
              <a:t>Una misura è una riga in una tabella dei fatti.</a:t>
            </a:r>
          </a:p>
          <a:p>
            <a:endParaRPr lang="it-IT" altLang="it-IT"/>
          </a:p>
          <a:p>
            <a:r>
              <a:rPr lang="it-IT" altLang="it-IT"/>
              <a:t>Tutte le misure in una tabella dei fatti devono avere la stessa grana.</a:t>
            </a:r>
          </a:p>
        </p:txBody>
      </p:sp>
    </p:spTree>
    <p:extLst>
      <p:ext uri="{BB962C8B-B14F-4D97-AF65-F5344CB8AC3E}">
        <p14:creationId xmlns:p14="http://schemas.microsoft.com/office/powerpoint/2010/main" val="45434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BD35DBA-E6CD-7C4D-930A-FD504E539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Granularità dei dati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CA76EE2-2A94-3046-B72B-993276371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I dati più granulari o atomici hanno la dimensionalità maggiore.</a:t>
            </a:r>
          </a:p>
          <a:p>
            <a:r>
              <a:rPr lang="it-IT" altLang="it-IT"/>
              <a:t>I dati atomici che non sono aggregati sono quelli più espressivi.</a:t>
            </a:r>
          </a:p>
          <a:p>
            <a:r>
              <a:rPr lang="it-IT" altLang="it-IT"/>
              <a:t>I dati atomici sono le fondamenta di ogni design di tabella dei fatti per risolvere query ad hoc impreviste richieste dal management aziendale.</a:t>
            </a:r>
          </a:p>
        </p:txBody>
      </p:sp>
    </p:spTree>
    <p:extLst>
      <p:ext uri="{BB962C8B-B14F-4D97-AF65-F5344CB8AC3E}">
        <p14:creationId xmlns:p14="http://schemas.microsoft.com/office/powerpoint/2010/main" val="211103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AB2E522-1070-2140-9E9D-6C9C0B0B7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 fatti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8BACC37-E594-2C4E-A3A7-C7CED090B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I fatti più utili sono:</a:t>
            </a:r>
          </a:p>
          <a:p>
            <a:pPr lvl="1">
              <a:buFont typeface="Wingdings" pitchFamily="2" charset="2"/>
              <a:buChar char="Ø"/>
            </a:pPr>
            <a:endParaRPr lang="it-IT" altLang="it-IT"/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Numerici </a:t>
            </a:r>
          </a:p>
          <a:p>
            <a:pPr lvl="1">
              <a:buFont typeface="Wingdings" pitchFamily="2" charset="2"/>
              <a:buChar char="Ø"/>
            </a:pPr>
            <a:endParaRPr lang="it-IT" altLang="it-IT"/>
          </a:p>
          <a:p>
            <a:pPr lvl="1">
              <a:buFont typeface="Wingdings" pitchFamily="2" charset="2"/>
              <a:buChar char="Ø"/>
            </a:pPr>
            <a:r>
              <a:rPr lang="it-IT" altLang="it-IT"/>
              <a:t>Aggiuntivi</a:t>
            </a:r>
          </a:p>
          <a:p>
            <a:pPr lvl="2">
              <a:buFont typeface="Wingdings" pitchFamily="2" charset="2"/>
              <a:buChar char="Ø"/>
            </a:pPr>
            <a:r>
              <a:rPr lang="it-IT" altLang="it-IT"/>
              <a:t>Fondamentale, poiché visto che le analisi OLAP si effettuano tra migliaia, milioni di fatti, la cosa più semplice da fare è sommarli.</a:t>
            </a:r>
          </a:p>
          <a:p>
            <a:pPr lvl="1">
              <a:buFont typeface="Wingdings" pitchFamily="2" charset="2"/>
              <a:buChar char="Ø"/>
            </a:pP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1678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07B9042-A634-E848-88C2-AA21AB00B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Fatti testuali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41234C8-4F81-934C-A96C-34C18E60C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o"/>
            </a:pPr>
            <a:r>
              <a:rPr lang="it-IT" altLang="it-IT"/>
              <a:t>È teoricamente possibile che un fatto misurato sia testuale, ma questa condizione si verifica raramente.</a:t>
            </a:r>
          </a:p>
          <a:p>
            <a:pPr>
              <a:lnSpc>
                <a:spcPct val="90000"/>
              </a:lnSpc>
            </a:pPr>
            <a:endParaRPr lang="it-IT" altLang="it-IT"/>
          </a:p>
          <a:p>
            <a:pPr>
              <a:lnSpc>
                <a:spcPct val="90000"/>
              </a:lnSpc>
            </a:pPr>
            <a:r>
              <a:rPr lang="it-IT" altLang="it-IT"/>
              <a:t>Le misure testuali vanno memorizzate nelle dimensioni.</a:t>
            </a:r>
          </a:p>
          <a:p>
            <a:pPr>
              <a:lnSpc>
                <a:spcPct val="90000"/>
              </a:lnSpc>
            </a:pPr>
            <a:endParaRPr lang="it-IT" altLang="it-IT"/>
          </a:p>
          <a:p>
            <a:pPr>
              <a:lnSpc>
                <a:spcPct val="90000"/>
              </a:lnSpc>
            </a:pPr>
            <a:r>
              <a:rPr lang="it-IT" altLang="it-IT"/>
              <a:t>I fatti testuali sono impossibili da analizzare</a:t>
            </a:r>
          </a:p>
        </p:txBody>
      </p:sp>
    </p:spTree>
    <p:extLst>
      <p:ext uri="{BB962C8B-B14F-4D97-AF65-F5344CB8AC3E}">
        <p14:creationId xmlns:p14="http://schemas.microsoft.com/office/powerpoint/2010/main" val="2775931470"/>
      </p:ext>
    </p:extLst>
  </p:cSld>
  <p:clrMapOvr>
    <a:masterClrMapping/>
  </p:clrMapOvr>
</p:sld>
</file>

<file path=ppt/theme/theme1.xml><?xml version="1.0" encoding="utf-8"?>
<a:theme xmlns:a="http://schemas.openxmlformats.org/drawingml/2006/main" name="newSERLAB - Copia">
  <a:themeElements>
    <a:clrScheme name="ser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rl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r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newSERLAB - Copia</Template>
  <TotalTime>4817</TotalTime>
  <Words>918</Words>
  <Application>Microsoft Macintosh PowerPoint</Application>
  <PresentationFormat>Presentazione su schermo (4:3)</PresentationFormat>
  <Paragraphs>131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Times New Roman</vt:lpstr>
      <vt:lpstr>Verdana</vt:lpstr>
      <vt:lpstr>Wingdings</vt:lpstr>
      <vt:lpstr>newSERLAB - Copia</vt:lpstr>
      <vt:lpstr>Il Modello Dimensionale</vt:lpstr>
      <vt:lpstr>Il Modello Dimensionale</vt:lpstr>
      <vt:lpstr>Il Fatto</vt:lpstr>
      <vt:lpstr>Tabella dei Fatti</vt:lpstr>
      <vt:lpstr>Grana della tabella dei fatti</vt:lpstr>
      <vt:lpstr>Grana della tabella dei fatti</vt:lpstr>
      <vt:lpstr>Granularità dei dati</vt:lpstr>
      <vt:lpstr>I fatti</vt:lpstr>
      <vt:lpstr>Fatti testuali</vt:lpstr>
      <vt:lpstr>Tabelle dei Fatti: Caratteristiche</vt:lpstr>
      <vt:lpstr>Tabelle dei Fatti: Caratteristiche</vt:lpstr>
      <vt:lpstr>Tabella dei Fatti: Caratteristiche</vt:lpstr>
      <vt:lpstr>Tabella dei Fatti: Caratteristiche</vt:lpstr>
      <vt:lpstr>Tabella dei fatti: La Primary Key</vt:lpstr>
      <vt:lpstr>La misura</vt:lpstr>
      <vt:lpstr>La dimensione</vt:lpstr>
      <vt:lpstr>Il Modello Dimensionale</vt:lpstr>
      <vt:lpstr>Tabella di dimensioni</vt:lpstr>
      <vt:lpstr>Tabella di dimensioni</vt:lpstr>
      <vt:lpstr>Tabella di dimensioni</vt:lpstr>
      <vt:lpstr>Tabella di dimensioni</vt:lpstr>
      <vt:lpstr>La tabella di dimensioni</vt:lpstr>
      <vt:lpstr>Attributi della tabella di dimensioni</vt:lpstr>
      <vt:lpstr>Attributo di Fatti o di Dimensioni?</vt:lpstr>
      <vt:lpstr>Attributo di Fatti o di Dimensioni?</vt:lpstr>
      <vt:lpstr>Attributo di Fatti o di Dimensioni?</vt:lpstr>
      <vt:lpstr>Unione di fatti e dimensioni</vt:lpstr>
      <vt:lpstr>Unione di fatti e dimensioni</vt:lpstr>
      <vt:lpstr>Natura complementare di fatti e dimensioni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Giovanni</dc:creator>
  <cp:lastModifiedBy>Michele Scalera</cp:lastModifiedBy>
  <cp:revision>211</cp:revision>
  <dcterms:created xsi:type="dcterms:W3CDTF">2011-05-03T10:28:10Z</dcterms:created>
  <dcterms:modified xsi:type="dcterms:W3CDTF">2018-10-09T15:26:09Z</dcterms:modified>
</cp:coreProperties>
</file>