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57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72" r:id="rId16"/>
    <p:sldId id="295" r:id="rId17"/>
    <p:sldId id="280" r:id="rId18"/>
    <p:sldId id="286" r:id="rId19"/>
    <p:sldId id="287" r:id="rId20"/>
    <p:sldId id="298" r:id="rId21"/>
    <p:sldId id="299" r:id="rId22"/>
    <p:sldId id="300" r:id="rId23"/>
    <p:sldId id="296" r:id="rId24"/>
    <p:sldId id="297" r:id="rId25"/>
    <p:sldId id="288" r:id="rId26"/>
    <p:sldId id="289" r:id="rId27"/>
    <p:sldId id="290" r:id="rId28"/>
    <p:sldId id="291" r:id="rId29"/>
    <p:sldId id="292" r:id="rId30"/>
    <p:sldId id="293" r:id="rId31"/>
    <p:sldId id="294" r:id="rId32"/>
  </p:sldIdLst>
  <p:sldSz cx="9144000" cy="6858000" type="screen4x3"/>
  <p:notesSz cx="6743700" cy="9893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01" autoAdjust="0"/>
  </p:normalViewPr>
  <p:slideViewPr>
    <p:cSldViewPr>
      <p:cViewPr varScale="1">
        <p:scale>
          <a:sx n="109" d="100"/>
          <a:sy n="109" d="100"/>
        </p:scale>
        <p:origin x="2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7848C7-DA4F-40D5-B010-238CE5D736F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46650" cy="3709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99000"/>
            <a:ext cx="494665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397078-9045-4D08-8A6C-9423949F49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0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egnaposto immagine diapositiva 1">
            <a:extLst>
              <a:ext uri="{FF2B5EF4-FFF2-40B4-BE49-F238E27FC236}">
                <a16:creationId xmlns:a16="http://schemas.microsoft.com/office/drawing/2014/main" id="{94979E90-9350-D345-A0C1-30B784158E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Segnaposto note 2">
            <a:extLst>
              <a:ext uri="{FF2B5EF4-FFF2-40B4-BE49-F238E27FC236}">
                <a16:creationId xmlns:a16="http://schemas.microsoft.com/office/drawing/2014/main" id="{27D5E208-044B-BF46-9764-D9195A0938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15363" name="Segnaposto numero diapositiva 3">
            <a:extLst>
              <a:ext uri="{FF2B5EF4-FFF2-40B4-BE49-F238E27FC236}">
                <a16:creationId xmlns:a16="http://schemas.microsoft.com/office/drawing/2014/main" id="{B54C88A2-E7C3-D543-86EC-DDD448845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ABA1218-4EC9-A542-946C-7F04F36D1C9F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6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egnaposto immagine diapositiva 1">
            <a:extLst>
              <a:ext uri="{FF2B5EF4-FFF2-40B4-BE49-F238E27FC236}">
                <a16:creationId xmlns:a16="http://schemas.microsoft.com/office/drawing/2014/main" id="{36070D64-263F-974A-85AE-F2EB125A2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Segnaposto note 2">
            <a:extLst>
              <a:ext uri="{FF2B5EF4-FFF2-40B4-BE49-F238E27FC236}">
                <a16:creationId xmlns:a16="http://schemas.microsoft.com/office/drawing/2014/main" id="{EC2F2469-9EC3-244E-B6B7-96033CFC61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33795" name="Segnaposto numero diapositiva 3">
            <a:extLst>
              <a:ext uri="{FF2B5EF4-FFF2-40B4-BE49-F238E27FC236}">
                <a16:creationId xmlns:a16="http://schemas.microsoft.com/office/drawing/2014/main" id="{81A838E6-9470-4D42-90C0-AEC29C66F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C11649-DDAC-7443-BC82-9CAB9AA14E02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73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egnaposto immagine diapositiva 1">
            <a:extLst>
              <a:ext uri="{FF2B5EF4-FFF2-40B4-BE49-F238E27FC236}">
                <a16:creationId xmlns:a16="http://schemas.microsoft.com/office/drawing/2014/main" id="{C7441B03-7056-4742-A3B9-2D0F35DC23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Segnaposto note 2">
            <a:extLst>
              <a:ext uri="{FF2B5EF4-FFF2-40B4-BE49-F238E27FC236}">
                <a16:creationId xmlns:a16="http://schemas.microsoft.com/office/drawing/2014/main" id="{CF40533F-A7B2-1647-8FD0-6B78ACB759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35843" name="Segnaposto numero diapositiva 3">
            <a:extLst>
              <a:ext uri="{FF2B5EF4-FFF2-40B4-BE49-F238E27FC236}">
                <a16:creationId xmlns:a16="http://schemas.microsoft.com/office/drawing/2014/main" id="{E9231949-0D79-E04E-ABD1-657729D5B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BA1D10-858F-D645-A369-A9CC2ED6AB8D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12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egnaposto immagine diapositiva 1">
            <a:extLst>
              <a:ext uri="{FF2B5EF4-FFF2-40B4-BE49-F238E27FC236}">
                <a16:creationId xmlns:a16="http://schemas.microsoft.com/office/drawing/2014/main" id="{EF12BFF3-EE71-2F45-851C-A7DB93BF27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Segnaposto note 2">
            <a:extLst>
              <a:ext uri="{FF2B5EF4-FFF2-40B4-BE49-F238E27FC236}">
                <a16:creationId xmlns:a16="http://schemas.microsoft.com/office/drawing/2014/main" id="{1CCA3C20-906F-A74E-9B3B-B851DAE2CD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37891" name="Segnaposto numero diapositiva 3">
            <a:extLst>
              <a:ext uri="{FF2B5EF4-FFF2-40B4-BE49-F238E27FC236}">
                <a16:creationId xmlns:a16="http://schemas.microsoft.com/office/drawing/2014/main" id="{D517CD7A-A072-3342-AFA0-347257F38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C9C4F2C-0479-F645-939E-5D11E31E8177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58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egnaposto immagine diapositiva 1">
            <a:extLst>
              <a:ext uri="{FF2B5EF4-FFF2-40B4-BE49-F238E27FC236}">
                <a16:creationId xmlns:a16="http://schemas.microsoft.com/office/drawing/2014/main" id="{2BF533A9-550F-1748-A7DC-3BC018EF47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Segnaposto note 2">
            <a:extLst>
              <a:ext uri="{FF2B5EF4-FFF2-40B4-BE49-F238E27FC236}">
                <a16:creationId xmlns:a16="http://schemas.microsoft.com/office/drawing/2014/main" id="{81D2BD51-6205-E24A-87B9-9D680F36C4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39939" name="Segnaposto numero diapositiva 3">
            <a:extLst>
              <a:ext uri="{FF2B5EF4-FFF2-40B4-BE49-F238E27FC236}">
                <a16:creationId xmlns:a16="http://schemas.microsoft.com/office/drawing/2014/main" id="{0C587324-013F-5E45-A877-7E52CA4A9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DBDD72-FE04-844C-B03E-0BD59C2A8C58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5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egnaposto immagine diapositiva 1">
            <a:extLst>
              <a:ext uri="{FF2B5EF4-FFF2-40B4-BE49-F238E27FC236}">
                <a16:creationId xmlns:a16="http://schemas.microsoft.com/office/drawing/2014/main" id="{62D75217-5AFD-3C48-9C83-62AC14FACD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Segnaposto note 2">
            <a:extLst>
              <a:ext uri="{FF2B5EF4-FFF2-40B4-BE49-F238E27FC236}">
                <a16:creationId xmlns:a16="http://schemas.microsoft.com/office/drawing/2014/main" id="{AFC8001C-B5AA-614C-9828-31F7B0B198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41987" name="Segnaposto numero diapositiva 3">
            <a:extLst>
              <a:ext uri="{FF2B5EF4-FFF2-40B4-BE49-F238E27FC236}">
                <a16:creationId xmlns:a16="http://schemas.microsoft.com/office/drawing/2014/main" id="{FB30C795-4AD6-6C43-99D2-8242D0E13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7CA6AED-C11D-0C47-AB10-898310AF29D0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0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egnaposto immagine diapositiva 1">
            <a:extLst>
              <a:ext uri="{FF2B5EF4-FFF2-40B4-BE49-F238E27FC236}">
                <a16:creationId xmlns:a16="http://schemas.microsoft.com/office/drawing/2014/main" id="{6B8CA820-AFF1-3C43-9569-6B7321275C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Segnaposto note 2">
            <a:extLst>
              <a:ext uri="{FF2B5EF4-FFF2-40B4-BE49-F238E27FC236}">
                <a16:creationId xmlns:a16="http://schemas.microsoft.com/office/drawing/2014/main" id="{75D2D1E2-A12D-C34C-BA61-20FA7035F5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44035" name="Segnaposto numero diapositiva 3">
            <a:extLst>
              <a:ext uri="{FF2B5EF4-FFF2-40B4-BE49-F238E27FC236}">
                <a16:creationId xmlns:a16="http://schemas.microsoft.com/office/drawing/2014/main" id="{C1E96F51-C592-DE4A-9FC6-6DB4F1A03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E4A93C-B730-C141-B08F-67AEBCB29CF9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3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egnaposto immagine diapositiva 1">
            <a:extLst>
              <a:ext uri="{FF2B5EF4-FFF2-40B4-BE49-F238E27FC236}">
                <a16:creationId xmlns:a16="http://schemas.microsoft.com/office/drawing/2014/main" id="{A7BC201A-F1B9-CD4E-8A25-D840D6E14A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Segnaposto note 2">
            <a:extLst>
              <a:ext uri="{FF2B5EF4-FFF2-40B4-BE49-F238E27FC236}">
                <a16:creationId xmlns:a16="http://schemas.microsoft.com/office/drawing/2014/main" id="{4417CCD8-6055-4F4D-BE2E-07041F0AFD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46083" name="Segnaposto numero diapositiva 3">
            <a:extLst>
              <a:ext uri="{FF2B5EF4-FFF2-40B4-BE49-F238E27FC236}">
                <a16:creationId xmlns:a16="http://schemas.microsoft.com/office/drawing/2014/main" id="{C93187CF-8FB1-5C4F-921B-1DAB3B5FA25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233D90E-E4A9-E341-B9B7-524CF0DD98BB}" type="slidenum">
              <a:rPr lang="it-IT" altLang="it-IT">
                <a:latin typeface="Verdan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46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egnaposto immagine diapositiva 1">
            <a:extLst>
              <a:ext uri="{FF2B5EF4-FFF2-40B4-BE49-F238E27FC236}">
                <a16:creationId xmlns:a16="http://schemas.microsoft.com/office/drawing/2014/main" id="{F44F8FEB-D6A3-B245-AAAA-42391F5306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Segnaposto note 2">
            <a:extLst>
              <a:ext uri="{FF2B5EF4-FFF2-40B4-BE49-F238E27FC236}">
                <a16:creationId xmlns:a16="http://schemas.microsoft.com/office/drawing/2014/main" id="{35511F0E-CB4B-AB41-97EC-C84874F440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48131" name="Segnaposto numero diapositiva 3">
            <a:extLst>
              <a:ext uri="{FF2B5EF4-FFF2-40B4-BE49-F238E27FC236}">
                <a16:creationId xmlns:a16="http://schemas.microsoft.com/office/drawing/2014/main" id="{BF2C855B-5CAD-7449-8F4A-2FFBB88C7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2E4D90-28AC-8F41-821C-89084D7120FA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57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egnaposto immagine diapositiva 1">
            <a:extLst>
              <a:ext uri="{FF2B5EF4-FFF2-40B4-BE49-F238E27FC236}">
                <a16:creationId xmlns:a16="http://schemas.microsoft.com/office/drawing/2014/main" id="{9D1A9451-3C67-234E-B542-A9A72C0733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Segnaposto note 2">
            <a:extLst>
              <a:ext uri="{FF2B5EF4-FFF2-40B4-BE49-F238E27FC236}">
                <a16:creationId xmlns:a16="http://schemas.microsoft.com/office/drawing/2014/main" id="{CC718D95-7793-2F42-901C-2314BFC881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50179" name="Segnaposto numero diapositiva 3">
            <a:extLst>
              <a:ext uri="{FF2B5EF4-FFF2-40B4-BE49-F238E27FC236}">
                <a16:creationId xmlns:a16="http://schemas.microsoft.com/office/drawing/2014/main" id="{63042624-976E-E046-BD81-ABC5CA724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170FE9E-C303-1442-9CE9-69E1DC642E32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11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egnaposto immagine diapositiva 1">
            <a:extLst>
              <a:ext uri="{FF2B5EF4-FFF2-40B4-BE49-F238E27FC236}">
                <a16:creationId xmlns:a16="http://schemas.microsoft.com/office/drawing/2014/main" id="{B8C70D8E-FCDA-B64A-8562-CE144B4B98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Segnaposto note 2">
            <a:extLst>
              <a:ext uri="{FF2B5EF4-FFF2-40B4-BE49-F238E27FC236}">
                <a16:creationId xmlns:a16="http://schemas.microsoft.com/office/drawing/2014/main" id="{57E2E6EF-0920-F349-B95F-E247F97DF9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52227" name="Segnaposto numero diapositiva 3">
            <a:extLst>
              <a:ext uri="{FF2B5EF4-FFF2-40B4-BE49-F238E27FC236}">
                <a16:creationId xmlns:a16="http://schemas.microsoft.com/office/drawing/2014/main" id="{85563135-869F-2E41-B299-CEEEAC191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AB46C0-B9D4-F34D-B565-07A4679B21E1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2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egnaposto immagine diapositiva 1">
            <a:extLst>
              <a:ext uri="{FF2B5EF4-FFF2-40B4-BE49-F238E27FC236}">
                <a16:creationId xmlns:a16="http://schemas.microsoft.com/office/drawing/2014/main" id="{D1C537E2-6768-E548-8516-20B81388AF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Segnaposto note 2">
            <a:extLst>
              <a:ext uri="{FF2B5EF4-FFF2-40B4-BE49-F238E27FC236}">
                <a16:creationId xmlns:a16="http://schemas.microsoft.com/office/drawing/2014/main" id="{526DD988-3184-9C4D-9189-305AD61BF8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17411" name="Segnaposto numero diapositiva 3">
            <a:extLst>
              <a:ext uri="{FF2B5EF4-FFF2-40B4-BE49-F238E27FC236}">
                <a16:creationId xmlns:a16="http://schemas.microsoft.com/office/drawing/2014/main" id="{C8744C01-5EED-C84A-8308-3A1D36CB5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E50393D-FF12-AC46-A0A3-BBEB4DC2931C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076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egnaposto immagine diapositiva 1">
            <a:extLst>
              <a:ext uri="{FF2B5EF4-FFF2-40B4-BE49-F238E27FC236}">
                <a16:creationId xmlns:a16="http://schemas.microsoft.com/office/drawing/2014/main" id="{BC756374-3CB7-B640-8AA4-81240469B4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Segnaposto note 2">
            <a:extLst>
              <a:ext uri="{FF2B5EF4-FFF2-40B4-BE49-F238E27FC236}">
                <a16:creationId xmlns:a16="http://schemas.microsoft.com/office/drawing/2014/main" id="{BC046D7B-7FDA-4948-8A32-A915229C69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54275" name="Segnaposto numero diapositiva 3">
            <a:extLst>
              <a:ext uri="{FF2B5EF4-FFF2-40B4-BE49-F238E27FC236}">
                <a16:creationId xmlns:a16="http://schemas.microsoft.com/office/drawing/2014/main" id="{EC1C7EB7-52E5-B245-A036-689F6AA13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382AD1-74D8-A948-9F6B-696B573DD663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012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egnaposto immagine diapositiva 1">
            <a:extLst>
              <a:ext uri="{FF2B5EF4-FFF2-40B4-BE49-F238E27FC236}">
                <a16:creationId xmlns:a16="http://schemas.microsoft.com/office/drawing/2014/main" id="{A27122EE-32F1-414C-83C8-061D3E7CAD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Segnaposto note 2">
            <a:extLst>
              <a:ext uri="{FF2B5EF4-FFF2-40B4-BE49-F238E27FC236}">
                <a16:creationId xmlns:a16="http://schemas.microsoft.com/office/drawing/2014/main" id="{CB3B6F9F-C7BE-3A49-B32C-31FFFBAAC6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56323" name="Segnaposto numero diapositiva 3">
            <a:extLst>
              <a:ext uri="{FF2B5EF4-FFF2-40B4-BE49-F238E27FC236}">
                <a16:creationId xmlns:a16="http://schemas.microsoft.com/office/drawing/2014/main" id="{4D70ABDE-13AD-2C48-BAF9-007130CB8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8509E3-F287-EC4A-8700-9197411390B9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17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egnaposto immagine diapositiva 1">
            <a:extLst>
              <a:ext uri="{FF2B5EF4-FFF2-40B4-BE49-F238E27FC236}">
                <a16:creationId xmlns:a16="http://schemas.microsoft.com/office/drawing/2014/main" id="{CFDB21A3-098E-B048-8A07-0A0E599554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Segnaposto note 2">
            <a:extLst>
              <a:ext uri="{FF2B5EF4-FFF2-40B4-BE49-F238E27FC236}">
                <a16:creationId xmlns:a16="http://schemas.microsoft.com/office/drawing/2014/main" id="{BB74DD13-9966-E747-A4B7-825BCFD88E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58371" name="Segnaposto numero diapositiva 3">
            <a:extLst>
              <a:ext uri="{FF2B5EF4-FFF2-40B4-BE49-F238E27FC236}">
                <a16:creationId xmlns:a16="http://schemas.microsoft.com/office/drawing/2014/main" id="{95127E29-7C0A-1349-B87A-2AA71E8A2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2B50B1-E436-2449-86D2-C4498D9D9A7F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49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egnaposto immagine diapositiva 1">
            <a:extLst>
              <a:ext uri="{FF2B5EF4-FFF2-40B4-BE49-F238E27FC236}">
                <a16:creationId xmlns:a16="http://schemas.microsoft.com/office/drawing/2014/main" id="{11937836-98B3-7845-9064-D43CF415A5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Segnaposto note 2">
            <a:extLst>
              <a:ext uri="{FF2B5EF4-FFF2-40B4-BE49-F238E27FC236}">
                <a16:creationId xmlns:a16="http://schemas.microsoft.com/office/drawing/2014/main" id="{F7B9463A-99BE-0C46-8CE5-4DADA58402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60419" name="Segnaposto numero diapositiva 3">
            <a:extLst>
              <a:ext uri="{FF2B5EF4-FFF2-40B4-BE49-F238E27FC236}">
                <a16:creationId xmlns:a16="http://schemas.microsoft.com/office/drawing/2014/main" id="{D30AA06F-6EAF-C743-A921-DC1EEADBF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1025BE-70D5-5B40-8DDB-38BA9B301688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14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egnaposto immagine diapositiva 1">
            <a:extLst>
              <a:ext uri="{FF2B5EF4-FFF2-40B4-BE49-F238E27FC236}">
                <a16:creationId xmlns:a16="http://schemas.microsoft.com/office/drawing/2014/main" id="{36A826A3-187B-A64C-B659-136F3BD969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6" name="Segnaposto note 2">
            <a:extLst>
              <a:ext uri="{FF2B5EF4-FFF2-40B4-BE49-F238E27FC236}">
                <a16:creationId xmlns:a16="http://schemas.microsoft.com/office/drawing/2014/main" id="{935D1F42-4C63-764C-9D41-C8A62E9F2F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62467" name="Segnaposto numero diapositiva 3">
            <a:extLst>
              <a:ext uri="{FF2B5EF4-FFF2-40B4-BE49-F238E27FC236}">
                <a16:creationId xmlns:a16="http://schemas.microsoft.com/office/drawing/2014/main" id="{F02CB398-75F9-B84C-BB05-F04AF0D16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4A0B67-BF55-214B-BFDF-F756E7CD5DBB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64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egnaposto immagine diapositiva 1">
            <a:extLst>
              <a:ext uri="{FF2B5EF4-FFF2-40B4-BE49-F238E27FC236}">
                <a16:creationId xmlns:a16="http://schemas.microsoft.com/office/drawing/2014/main" id="{9DF33F87-6D1C-0243-910B-962391C93D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Segnaposto note 2">
            <a:extLst>
              <a:ext uri="{FF2B5EF4-FFF2-40B4-BE49-F238E27FC236}">
                <a16:creationId xmlns:a16="http://schemas.microsoft.com/office/drawing/2014/main" id="{05B86F5C-96CE-B844-9309-45020BADBD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64515" name="Segnaposto numero diapositiva 3">
            <a:extLst>
              <a:ext uri="{FF2B5EF4-FFF2-40B4-BE49-F238E27FC236}">
                <a16:creationId xmlns:a16="http://schemas.microsoft.com/office/drawing/2014/main" id="{E7D4D9C8-658A-644B-A552-A39143E8E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393698-F596-5040-9168-F70EA5BBECD7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27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egnaposto immagine diapositiva 1">
            <a:extLst>
              <a:ext uri="{FF2B5EF4-FFF2-40B4-BE49-F238E27FC236}">
                <a16:creationId xmlns:a16="http://schemas.microsoft.com/office/drawing/2014/main" id="{9CEB6981-2C7E-A143-88BE-8C55EC8DEC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2" name="Segnaposto note 2">
            <a:extLst>
              <a:ext uri="{FF2B5EF4-FFF2-40B4-BE49-F238E27FC236}">
                <a16:creationId xmlns:a16="http://schemas.microsoft.com/office/drawing/2014/main" id="{D6D7922D-AD99-AD43-BF9C-62F0CF44C7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66563" name="Segnaposto numero diapositiva 3">
            <a:extLst>
              <a:ext uri="{FF2B5EF4-FFF2-40B4-BE49-F238E27FC236}">
                <a16:creationId xmlns:a16="http://schemas.microsoft.com/office/drawing/2014/main" id="{0845B7E5-4198-084D-B380-2181CAF04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4E2A605-016B-B14A-A1CD-45B8A40CC492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16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egnaposto immagine diapositiva 1">
            <a:extLst>
              <a:ext uri="{FF2B5EF4-FFF2-40B4-BE49-F238E27FC236}">
                <a16:creationId xmlns:a16="http://schemas.microsoft.com/office/drawing/2014/main" id="{A997B146-99FE-714F-94F3-50BF174A09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Segnaposto note 2">
            <a:extLst>
              <a:ext uri="{FF2B5EF4-FFF2-40B4-BE49-F238E27FC236}">
                <a16:creationId xmlns:a16="http://schemas.microsoft.com/office/drawing/2014/main" id="{FB334608-16E7-D345-BE47-5AC02A64EF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68611" name="Segnaposto numero diapositiva 3">
            <a:extLst>
              <a:ext uri="{FF2B5EF4-FFF2-40B4-BE49-F238E27FC236}">
                <a16:creationId xmlns:a16="http://schemas.microsoft.com/office/drawing/2014/main" id="{24A2FD7E-AB15-4341-90F3-C88F8E92E9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5AA77D-A2FB-0C42-9D4A-CFA58D86DE40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52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egnaposto immagine diapositiva 1">
            <a:extLst>
              <a:ext uri="{FF2B5EF4-FFF2-40B4-BE49-F238E27FC236}">
                <a16:creationId xmlns:a16="http://schemas.microsoft.com/office/drawing/2014/main" id="{0BBCB411-9199-0049-A2DB-56834AD2DC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Segnaposto note 2">
            <a:extLst>
              <a:ext uri="{FF2B5EF4-FFF2-40B4-BE49-F238E27FC236}">
                <a16:creationId xmlns:a16="http://schemas.microsoft.com/office/drawing/2014/main" id="{EA7E6FEE-FE51-5F4C-9EB0-545878BE0B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70659" name="Segnaposto numero diapositiva 3">
            <a:extLst>
              <a:ext uri="{FF2B5EF4-FFF2-40B4-BE49-F238E27FC236}">
                <a16:creationId xmlns:a16="http://schemas.microsoft.com/office/drawing/2014/main" id="{1940FCFE-8474-454B-AF47-93D4436734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2F3FD6-7801-3041-B0F0-893DE307B9B0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55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egnaposto immagine diapositiva 1">
            <a:extLst>
              <a:ext uri="{FF2B5EF4-FFF2-40B4-BE49-F238E27FC236}">
                <a16:creationId xmlns:a16="http://schemas.microsoft.com/office/drawing/2014/main" id="{2CCD8BAD-A132-F44B-AFA6-8802D4D0E2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6" name="Segnaposto note 2">
            <a:extLst>
              <a:ext uri="{FF2B5EF4-FFF2-40B4-BE49-F238E27FC236}">
                <a16:creationId xmlns:a16="http://schemas.microsoft.com/office/drawing/2014/main" id="{03F47E1E-E3F0-FC45-8255-BA57A7D9A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72707" name="Segnaposto numero diapositiva 3">
            <a:extLst>
              <a:ext uri="{FF2B5EF4-FFF2-40B4-BE49-F238E27FC236}">
                <a16:creationId xmlns:a16="http://schemas.microsoft.com/office/drawing/2014/main" id="{E92273CD-6B6E-6147-BE49-55C561BD2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5868D5A-9F9D-214F-BC54-E2CF36A3AB6E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1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egnaposto immagine diapositiva 1">
            <a:extLst>
              <a:ext uri="{FF2B5EF4-FFF2-40B4-BE49-F238E27FC236}">
                <a16:creationId xmlns:a16="http://schemas.microsoft.com/office/drawing/2014/main" id="{8B57E995-D050-AA44-96BE-2CA3085B65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Segnaposto note 2">
            <a:extLst>
              <a:ext uri="{FF2B5EF4-FFF2-40B4-BE49-F238E27FC236}">
                <a16:creationId xmlns:a16="http://schemas.microsoft.com/office/drawing/2014/main" id="{825643C8-C38F-DF49-9170-8D32F609EC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19459" name="Segnaposto numero diapositiva 3">
            <a:extLst>
              <a:ext uri="{FF2B5EF4-FFF2-40B4-BE49-F238E27FC236}">
                <a16:creationId xmlns:a16="http://schemas.microsoft.com/office/drawing/2014/main" id="{0DACA231-D3D7-4E49-B857-A0CC295C6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D9A1F9-72AA-D045-9EFF-B9D2380BF274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470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egnaposto immagine diapositiva 1">
            <a:extLst>
              <a:ext uri="{FF2B5EF4-FFF2-40B4-BE49-F238E27FC236}">
                <a16:creationId xmlns:a16="http://schemas.microsoft.com/office/drawing/2014/main" id="{C2ADCD44-F56A-BD45-9C02-FDAD0E43BA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Segnaposto note 2">
            <a:extLst>
              <a:ext uri="{FF2B5EF4-FFF2-40B4-BE49-F238E27FC236}">
                <a16:creationId xmlns:a16="http://schemas.microsoft.com/office/drawing/2014/main" id="{B59D4A1B-8D81-1D45-AFCF-0DF29A5EB1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74755" name="Segnaposto numero diapositiva 3">
            <a:extLst>
              <a:ext uri="{FF2B5EF4-FFF2-40B4-BE49-F238E27FC236}">
                <a16:creationId xmlns:a16="http://schemas.microsoft.com/office/drawing/2014/main" id="{09CB89F5-4BEE-5647-81F4-B9AFF7C927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5CE371-3A0F-ED44-B97B-A90DFEF67326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7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egnaposto immagine diapositiva 1">
            <a:extLst>
              <a:ext uri="{FF2B5EF4-FFF2-40B4-BE49-F238E27FC236}">
                <a16:creationId xmlns:a16="http://schemas.microsoft.com/office/drawing/2014/main" id="{DF2CC961-2B55-4E41-AF77-63DED9F541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Segnaposto note 2">
            <a:extLst>
              <a:ext uri="{FF2B5EF4-FFF2-40B4-BE49-F238E27FC236}">
                <a16:creationId xmlns:a16="http://schemas.microsoft.com/office/drawing/2014/main" id="{FD8358A2-94DA-1C4C-B5B6-C092613B6E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76803" name="Segnaposto numero diapositiva 3">
            <a:extLst>
              <a:ext uri="{FF2B5EF4-FFF2-40B4-BE49-F238E27FC236}">
                <a16:creationId xmlns:a16="http://schemas.microsoft.com/office/drawing/2014/main" id="{3F3ED058-A90E-ED47-86AB-448C59D24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EC898F-D12C-324B-BCFD-1A0005CED5E7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6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egnaposto immagine diapositiva 1">
            <a:extLst>
              <a:ext uri="{FF2B5EF4-FFF2-40B4-BE49-F238E27FC236}">
                <a16:creationId xmlns:a16="http://schemas.microsoft.com/office/drawing/2014/main" id="{7BCB199B-DA43-F84F-93FC-199807051D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Segnaposto note 2">
            <a:extLst>
              <a:ext uri="{FF2B5EF4-FFF2-40B4-BE49-F238E27FC236}">
                <a16:creationId xmlns:a16="http://schemas.microsoft.com/office/drawing/2014/main" id="{FE4E6BAE-6A96-EA4C-9FF2-E2A674C5D0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21507" name="Segnaposto numero diapositiva 3">
            <a:extLst>
              <a:ext uri="{FF2B5EF4-FFF2-40B4-BE49-F238E27FC236}">
                <a16:creationId xmlns:a16="http://schemas.microsoft.com/office/drawing/2014/main" id="{3A975AB8-5FFB-6045-AEC3-F29023971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8B977D-CE6E-054E-B625-5C752CE9106E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82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egnaposto immagine diapositiva 1">
            <a:extLst>
              <a:ext uri="{FF2B5EF4-FFF2-40B4-BE49-F238E27FC236}">
                <a16:creationId xmlns:a16="http://schemas.microsoft.com/office/drawing/2014/main" id="{6BCFB5DE-6E5E-514A-9B98-5B4D2F7797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Segnaposto note 2">
            <a:extLst>
              <a:ext uri="{FF2B5EF4-FFF2-40B4-BE49-F238E27FC236}">
                <a16:creationId xmlns:a16="http://schemas.microsoft.com/office/drawing/2014/main" id="{DBBCDE50-DA50-874D-8F3C-B8C0305607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23555" name="Segnaposto numero diapositiva 3">
            <a:extLst>
              <a:ext uri="{FF2B5EF4-FFF2-40B4-BE49-F238E27FC236}">
                <a16:creationId xmlns:a16="http://schemas.microsoft.com/office/drawing/2014/main" id="{04204804-2C84-034F-8199-9CFB20794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677F7C-777F-E148-98C7-ACBB1A6B78D5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3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egnaposto immagine diapositiva 1">
            <a:extLst>
              <a:ext uri="{FF2B5EF4-FFF2-40B4-BE49-F238E27FC236}">
                <a16:creationId xmlns:a16="http://schemas.microsoft.com/office/drawing/2014/main" id="{0D074EC7-3702-6A4C-AC5A-D9C04A306A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Segnaposto note 2">
            <a:extLst>
              <a:ext uri="{FF2B5EF4-FFF2-40B4-BE49-F238E27FC236}">
                <a16:creationId xmlns:a16="http://schemas.microsoft.com/office/drawing/2014/main" id="{F4EB43B7-44FF-C141-A8A8-5450CDEBF3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25603" name="Segnaposto numero diapositiva 3">
            <a:extLst>
              <a:ext uri="{FF2B5EF4-FFF2-40B4-BE49-F238E27FC236}">
                <a16:creationId xmlns:a16="http://schemas.microsoft.com/office/drawing/2014/main" id="{7A3A63B3-2A0C-E14E-9970-D4B6BA712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A5719C2-D5D9-B84C-8E49-CAB37A02726B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3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egnaposto immagine diapositiva 1">
            <a:extLst>
              <a:ext uri="{FF2B5EF4-FFF2-40B4-BE49-F238E27FC236}">
                <a16:creationId xmlns:a16="http://schemas.microsoft.com/office/drawing/2014/main" id="{38B07106-1202-F048-ADD6-CA0B1CDE0F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Segnaposto note 2">
            <a:extLst>
              <a:ext uri="{FF2B5EF4-FFF2-40B4-BE49-F238E27FC236}">
                <a16:creationId xmlns:a16="http://schemas.microsoft.com/office/drawing/2014/main" id="{369A2321-16F8-CB42-975A-B12A61998D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27651" name="Segnaposto numero diapositiva 3">
            <a:extLst>
              <a:ext uri="{FF2B5EF4-FFF2-40B4-BE49-F238E27FC236}">
                <a16:creationId xmlns:a16="http://schemas.microsoft.com/office/drawing/2014/main" id="{3D9E7C14-02C9-0B40-A3B5-A67268406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7E0430B-C12D-F34D-86E7-1927D9026DCC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2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egnaposto immagine diapositiva 1">
            <a:extLst>
              <a:ext uri="{FF2B5EF4-FFF2-40B4-BE49-F238E27FC236}">
                <a16:creationId xmlns:a16="http://schemas.microsoft.com/office/drawing/2014/main" id="{F377D71C-94BE-034A-929B-FFD69087A8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Segnaposto note 2">
            <a:extLst>
              <a:ext uri="{FF2B5EF4-FFF2-40B4-BE49-F238E27FC236}">
                <a16:creationId xmlns:a16="http://schemas.microsoft.com/office/drawing/2014/main" id="{FC87FE53-9E2A-494E-B27E-9F7E470A90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29699" name="Segnaposto numero diapositiva 3">
            <a:extLst>
              <a:ext uri="{FF2B5EF4-FFF2-40B4-BE49-F238E27FC236}">
                <a16:creationId xmlns:a16="http://schemas.microsoft.com/office/drawing/2014/main" id="{D033CC84-7DC6-BF47-BC79-9F3A5911F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9E38369-90A6-344D-A29B-F50B99270528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9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egnaposto immagine diapositiva 1">
            <a:extLst>
              <a:ext uri="{FF2B5EF4-FFF2-40B4-BE49-F238E27FC236}">
                <a16:creationId xmlns:a16="http://schemas.microsoft.com/office/drawing/2014/main" id="{7CCADC4B-34F8-7F46-9AA4-C2894D629B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Segnaposto note 2">
            <a:extLst>
              <a:ext uri="{FF2B5EF4-FFF2-40B4-BE49-F238E27FC236}">
                <a16:creationId xmlns:a16="http://schemas.microsoft.com/office/drawing/2014/main" id="{8D741B12-6675-824F-95A7-DEB05CE58F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31747" name="Segnaposto numero diapositiva 3">
            <a:extLst>
              <a:ext uri="{FF2B5EF4-FFF2-40B4-BE49-F238E27FC236}">
                <a16:creationId xmlns:a16="http://schemas.microsoft.com/office/drawing/2014/main" id="{8999E2BA-DABB-454B-B982-741818278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4D53A1-4B75-3742-AB2B-BFC68498168B}" type="slidenum">
              <a:rPr lang="it-IT" altLang="it-IT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it-IT" altLang="it-IT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6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alle bianc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9" descr="barra latera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scritte_in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5873750"/>
            <a:ext cx="51625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2430463"/>
            <a:ext cx="575945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8" name="Segnaposto testo 2"/>
          <p:cNvSpPr>
            <a:spLocks noGrp="1"/>
          </p:cNvSpPr>
          <p:nvPr>
            <p:ph type="body" idx="1"/>
          </p:nvPr>
        </p:nvSpPr>
        <p:spPr>
          <a:xfrm>
            <a:off x="1714480" y="3786190"/>
            <a:ext cx="571504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9925" y="260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pic>
        <p:nvPicPr>
          <p:cNvPr id="10" name="Picture 3" descr="C:\Users\Giovanni\Desktop\dipartimento.png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3750" y="52388"/>
            <a:ext cx="7666038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6180A-CBC9-45FB-9C62-CC2CB09D6C0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3388" y="836613"/>
            <a:ext cx="2057400" cy="518318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11188" y="836613"/>
            <a:ext cx="6019800" cy="518318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01435-A126-4946-BBD6-79066B47E87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D256-2ACC-43B1-9801-B3C0B13EB27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57252" y="2138363"/>
            <a:ext cx="7772400" cy="1362075"/>
          </a:xfrm>
        </p:spPr>
        <p:txBody>
          <a:bodyPr anchor="t"/>
          <a:lstStyle>
            <a:lvl1pPr algn="ctr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3786190"/>
            <a:ext cx="777240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C6CDF-40D8-4E16-A8E7-DC0552D2EC2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27088" y="1676400"/>
            <a:ext cx="3919537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99025" y="1676400"/>
            <a:ext cx="39211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E61CE-B229-4D0C-8C4D-21B4C51E9B3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2C41D-A9CF-42E4-B474-A22622AF4E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80E8-0EE2-43E5-922B-483AE640CEA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5D8D-081B-40F0-8825-9924C66C31D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0DA07-5A8E-41B1-B04D-C7542B74E82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61B4A-38A6-4FDB-B5DE-06E00BB0D33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palle bianch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366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76400"/>
            <a:ext cx="79930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Fare </a:t>
            </a:r>
            <a:r>
              <a:rPr lang="en-US" dirty="0" err="1"/>
              <a:t>clic</a:t>
            </a:r>
            <a:r>
              <a:rPr lang="en-US" dirty="0"/>
              <a:t> per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stili</a:t>
            </a:r>
            <a:r>
              <a:rPr lang="en-US" dirty="0"/>
              <a:t> del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schema</a:t>
            </a:r>
          </a:p>
          <a:p>
            <a:pPr lvl="1"/>
            <a:r>
              <a:rPr lang="en-US" dirty="0"/>
              <a:t>Secondo </a:t>
            </a:r>
            <a:r>
              <a:rPr lang="en-US" dirty="0" err="1"/>
              <a:t>livello</a:t>
            </a:r>
            <a:endParaRPr lang="en-US" dirty="0"/>
          </a:p>
          <a:p>
            <a:pPr lvl="2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livello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172200" y="381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it-IT" sz="1200" b="1" dirty="0">
                <a:solidFill>
                  <a:schemeClr val="bg2"/>
                </a:solidFill>
              </a:rPr>
              <a:t>         Michele Scalera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7313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002060"/>
                </a:solidFill>
                <a:latin typeface="+mn-lt"/>
              </a:defRPr>
            </a:lvl1pPr>
          </a:lstStyle>
          <a:p>
            <a:pPr>
              <a:defRPr/>
            </a:pPr>
            <a:endParaRPr lang="it-IT" dirty="0"/>
          </a:p>
        </p:txBody>
      </p:sp>
      <p:pic>
        <p:nvPicPr>
          <p:cNvPr id="1032" name="Picture 20" descr="grigi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95963" y="290513"/>
            <a:ext cx="3348037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5219700" y="42926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it-IT" sz="1200" b="1">
              <a:solidFill>
                <a:schemeClr val="bg2"/>
              </a:solidFill>
            </a:endParaRPr>
          </a:p>
        </p:txBody>
      </p:sp>
      <p:pic>
        <p:nvPicPr>
          <p:cNvPr id="1034" name="Picture 23" descr="LOGHET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227763" y="120650"/>
            <a:ext cx="695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26" descr="logoserla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96075" y="6061075"/>
            <a:ext cx="1979613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29" descr="barra lateral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ð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0928D55C-4460-0843-BA9D-B361B58541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Vendita al dettaglio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A783885B-C62D-4740-AA17-575E68E286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it-IT" altLang="it-IT">
                <a:ea typeface="ＭＳ Ｐゴシック" panose="020B0600070205080204" pitchFamily="34" charset="-128"/>
              </a:rPr>
              <a:t>Prof. Michele Scalera</a:t>
            </a:r>
          </a:p>
          <a:p>
            <a:pPr algn="r" eaLnBrk="1" hangingPunct="1"/>
            <a:r>
              <a:rPr lang="it-IT" altLang="it-IT">
                <a:ea typeface="ＭＳ Ｐゴシック" panose="020B0600070205080204" pitchFamily="34" charset="-128"/>
              </a:rPr>
              <a:t>Università degli Studi di Bari</a:t>
            </a:r>
          </a:p>
        </p:txBody>
      </p:sp>
    </p:spTree>
    <p:extLst>
      <p:ext uri="{BB962C8B-B14F-4D97-AF65-F5344CB8AC3E}">
        <p14:creationId xmlns:p14="http://schemas.microsoft.com/office/powerpoint/2010/main" val="241102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EA06943-C459-2F47-82C7-77BA1AA7D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Osservazione 1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3F870CD-B435-F041-807A-7C05D5787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Una misura calcolata va memorizzata?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Generalmente è consigliabile la sua memorizzazione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Anche perché al volo… un utente potrebbe sbagliare il calcolo selezionando misure errate.</a:t>
            </a:r>
          </a:p>
        </p:txBody>
      </p:sp>
    </p:spTree>
    <p:extLst>
      <p:ext uri="{BB962C8B-B14F-4D97-AF65-F5344CB8AC3E}">
        <p14:creationId xmlns:p14="http://schemas.microsoft.com/office/powerpoint/2010/main" val="118639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6775DC17-A88D-7C42-86F3-0796D251D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Osservazione 2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433EFF4F-AB0E-874F-A730-18CFBEEF3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Se servisse l’ora della transazione per l’analisi giornaliera delle vendite, questa andrebbe gestita separatamente dalla data.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Le due dimensioni sono indipendenti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Quindi, un’altra dimensione ORA.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La dimensione data (10 anni) passerebbe da 3.650 righe a 5.256.00 righe (gestione del tempo x minuto)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Dimensione data 3.650 righe e dimensione ora 1.440 righe</a:t>
            </a:r>
          </a:p>
        </p:txBody>
      </p:sp>
    </p:spTree>
    <p:extLst>
      <p:ext uri="{BB962C8B-B14F-4D97-AF65-F5344CB8AC3E}">
        <p14:creationId xmlns:p14="http://schemas.microsoft.com/office/powerpoint/2010/main" val="228832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955A11EE-1A65-E54C-B0E6-39E7D347D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Prodotti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0DBB7FE5-853A-4147-907E-3062D7BB1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dati sono quasi sempre ricavati dalla tabella del Data Base OLTP.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Ogni volta che questa tabella varia in ambiente OLTP si estraggono i dati nella Dimensione Prodotto del DW.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043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9614CF7A-E323-6446-9FF1-F9BA0FA15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Prodotti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2453A171-A01B-284D-A2D1-F3C934D29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KeyProdotto (PK)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DescrizioneProdotto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CodiceBarreProdotto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DittaProdotto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CategoriaProdotto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RepartoProdotto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PackageTipoProdotto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GrassiProdotto (Senza grassi, Magro, Normale)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DietaProdotto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PesoProdotto</a:t>
            </a:r>
          </a:p>
          <a:p>
            <a:pPr eaLnBrk="1" hangingPunct="1">
              <a:lnSpc>
                <a:spcPct val="90000"/>
              </a:lnSpc>
            </a:pPr>
            <a:endParaRPr lang="it-IT" altLang="it-IT" sz="21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223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F117ED84-FF83-AB4A-9430-44077E192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Negozi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1D7A10A1-D7DD-B64E-AA69-79969502D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Descrive ogni punto vendita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dati di questa dimensione potrebbero non essere presenti in ambiente OLTP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È la dimensione geografica principale di questo case study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44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B47C564-5B65-464A-8251-4683C5A13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Negozi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EF16F115-63AF-1148-81B1-AEA8D227B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KeyNegozio (PK)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NomeNegozio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IndirizzoNegozio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CittaNegozio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ProvinciaNegozio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CapNegozio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ManagerNegozio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RegioneNegozio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DataAperturaNegozio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DataUltimaRistrutturazioneNegozio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100">
                <a:ea typeface="ＭＳ Ｐゴシック" panose="020B0600070205080204" pitchFamily="34" charset="-128"/>
              </a:rPr>
              <a:t>MetriQuadriNegozio (campo numerico, spesso usato come etichetta)</a:t>
            </a:r>
          </a:p>
        </p:txBody>
      </p:sp>
    </p:spTree>
    <p:extLst>
      <p:ext uri="{BB962C8B-B14F-4D97-AF65-F5344CB8AC3E}">
        <p14:creationId xmlns:p14="http://schemas.microsoft.com/office/powerpoint/2010/main" val="307521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A1CBF8D7-09CE-2B4C-9E6D-816EC7A5DA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Scontrino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0F7E8B46-5510-974E-B61A-956B3FCEF8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KeyScontrino (PK)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NumeroScontrino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NumeroCassaScontrino</a:t>
            </a:r>
          </a:p>
        </p:txBody>
      </p:sp>
    </p:spTree>
    <p:extLst>
      <p:ext uri="{BB962C8B-B14F-4D97-AF65-F5344CB8AC3E}">
        <p14:creationId xmlns:p14="http://schemas.microsoft.com/office/powerpoint/2010/main" val="62411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B4FF98E8-FFD2-AD45-BC6A-FF40EA9E1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Tabella dei fatti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82EE800D-3A21-0A40-8F25-B55FBED3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KeyFkData (PK)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KeyFkProdotto (PK)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KeyFkNegozio (PK)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KeyFkScontrino (Pk)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QuantitaVenduta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PrezzoVendita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TotaleVendita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PrezzoCosto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600">
                <a:ea typeface="ＭＳ Ｐゴシック" panose="020B0600070205080204" pitchFamily="34" charset="-128"/>
              </a:rPr>
              <a:t>ProfittoLordo</a:t>
            </a:r>
          </a:p>
        </p:txBody>
      </p:sp>
    </p:spTree>
    <p:extLst>
      <p:ext uri="{BB962C8B-B14F-4D97-AF65-F5344CB8AC3E}">
        <p14:creationId xmlns:p14="http://schemas.microsoft.com/office/powerpoint/2010/main" val="333527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76BB6D4F-385B-BF49-AC58-240AEB82B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Estendibilità dello schema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03A7D05A-BFCF-3F47-B3AF-6A4333EA3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cliente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commesso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ora</a:t>
            </a:r>
          </a:p>
        </p:txBody>
      </p:sp>
    </p:spTree>
    <p:extLst>
      <p:ext uri="{BB962C8B-B14F-4D97-AF65-F5344CB8AC3E}">
        <p14:creationId xmlns:p14="http://schemas.microsoft.com/office/powerpoint/2010/main" val="4225694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DF08ABEF-6EB1-514E-B769-99B5CA8CA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cliente NON SERVE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DB5D0392-0051-9140-BBE5-6022A5B32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KeyCliente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NomeCliente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CittaCliente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ProvinciaCliente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CapCliente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RegioneCliente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SessoCliente</a:t>
            </a:r>
          </a:p>
        </p:txBody>
      </p:sp>
    </p:spTree>
    <p:extLst>
      <p:ext uri="{BB962C8B-B14F-4D97-AF65-F5344CB8AC3E}">
        <p14:creationId xmlns:p14="http://schemas.microsoft.com/office/powerpoint/2010/main" val="41849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E7F7163B-92FE-834E-9070-CCE85D8E2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Case Study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405BD93D-5193-8C46-9702-0704FBB75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Grossa catena di distribuzione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50 punti vendita distribuiti in più regioni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Ogni punto vendita ha una serie di reparti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Ogni punto vendita ha più di 60.000 prodotti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Ogni prodotto ha un codice a barre</a:t>
            </a:r>
          </a:p>
        </p:txBody>
      </p:sp>
    </p:spTree>
    <p:extLst>
      <p:ext uri="{BB962C8B-B14F-4D97-AF65-F5344CB8AC3E}">
        <p14:creationId xmlns:p14="http://schemas.microsoft.com/office/powerpoint/2010/main" val="4216486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C0DB285B-6657-0D41-BDA2-19C9FFF34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Cap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61836E80-2F93-3744-A000-AD420F6FC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KeyCap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ValoreCap</a:t>
            </a:r>
          </a:p>
        </p:txBody>
      </p:sp>
    </p:spTree>
    <p:extLst>
      <p:ext uri="{BB962C8B-B14F-4D97-AF65-F5344CB8AC3E}">
        <p14:creationId xmlns:p14="http://schemas.microsoft.com/office/powerpoint/2010/main" val="1172404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5BF13B0B-4B97-8A48-A125-95D5B183E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Citta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A8BF49CB-FC63-6449-B491-DC961C9E4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KeyCitta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NomeCitta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ProvinciaCitta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RegioneCitta</a:t>
            </a:r>
          </a:p>
        </p:txBody>
      </p:sp>
    </p:spTree>
    <p:extLst>
      <p:ext uri="{BB962C8B-B14F-4D97-AF65-F5344CB8AC3E}">
        <p14:creationId xmlns:p14="http://schemas.microsoft.com/office/powerpoint/2010/main" val="3410750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51608A7B-A40B-CA49-AC3E-5D623E7E7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Sesso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DD2B4BBB-4912-A143-B073-89809B5DE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KeySesso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ValoreSesso</a:t>
            </a:r>
          </a:p>
        </p:txBody>
      </p:sp>
    </p:spTree>
    <p:extLst>
      <p:ext uri="{BB962C8B-B14F-4D97-AF65-F5344CB8AC3E}">
        <p14:creationId xmlns:p14="http://schemas.microsoft.com/office/powerpoint/2010/main" val="2398930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65E90619-AFB4-5543-B063-BC235CA33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Eta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AB47DE0B-2DCF-D642-B8CB-AC358BB78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it-IT" altLang="it-IT" dirty="0" err="1">
                <a:ea typeface="ＭＳ Ｐゴシック" panose="020B0600070205080204" pitchFamily="34" charset="-128"/>
              </a:rPr>
              <a:t>IdValoreEta</a:t>
            </a:r>
            <a:endParaRPr lang="it-IT" altLang="it-IT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 dirty="0" err="1">
                <a:ea typeface="ＭＳ Ｐゴシック" panose="020B0600070205080204" pitchFamily="34" charset="-128"/>
              </a:rPr>
              <a:t>StatusEta</a:t>
            </a:r>
            <a:endParaRPr lang="it-IT" altLang="it-IT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it-IT" altLang="it-IT" dirty="0">
                <a:ea typeface="ＭＳ Ｐゴシック" panose="020B0600070205080204" pitchFamily="34" charset="-128"/>
              </a:rPr>
              <a:t>Maggiorenne</a:t>
            </a:r>
          </a:p>
          <a:p>
            <a:pPr lvl="1" eaLnBrk="1" hangingPunct="1"/>
            <a:r>
              <a:rPr lang="it-IT" altLang="it-IT" dirty="0">
                <a:ea typeface="ＭＳ Ｐゴシック" panose="020B0600070205080204" pitchFamily="34" charset="-128"/>
              </a:rPr>
              <a:t>Minorenne</a:t>
            </a:r>
          </a:p>
          <a:p>
            <a:pPr eaLnBrk="1" hangingPunct="1"/>
            <a:r>
              <a:rPr lang="it-IT" altLang="it-IT" dirty="0" err="1">
                <a:ea typeface="ＭＳ Ｐゴシック" panose="020B0600070205080204" pitchFamily="34" charset="-128"/>
              </a:rPr>
              <a:t>FasciaEta</a:t>
            </a:r>
            <a:endParaRPr lang="it-IT" altLang="it-IT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it-IT" altLang="it-IT" dirty="0">
                <a:ea typeface="ＭＳ Ｐゴシック" panose="020B0600070205080204" pitchFamily="34" charset="-128"/>
              </a:rPr>
              <a:t>Bambino 		0-10</a:t>
            </a:r>
          </a:p>
          <a:p>
            <a:pPr lvl="1" eaLnBrk="1" hangingPunct="1"/>
            <a:r>
              <a:rPr lang="it-IT" altLang="it-IT" dirty="0">
                <a:ea typeface="ＭＳ Ｐゴシック" panose="020B0600070205080204" pitchFamily="34" charset="-128"/>
              </a:rPr>
              <a:t>Adolescente		11-17</a:t>
            </a:r>
          </a:p>
          <a:p>
            <a:pPr lvl="1" eaLnBrk="1" hangingPunct="1"/>
            <a:r>
              <a:rPr lang="it-IT" altLang="it-IT" dirty="0">
                <a:ea typeface="ＭＳ Ｐゴシック" panose="020B0600070205080204" pitchFamily="34" charset="-128"/>
              </a:rPr>
              <a:t>Giovane		18-29</a:t>
            </a:r>
          </a:p>
          <a:p>
            <a:pPr lvl="1" eaLnBrk="1" hangingPunct="1"/>
            <a:r>
              <a:rPr lang="it-IT" altLang="it-IT" dirty="0">
                <a:ea typeface="ＭＳ Ｐゴシック" panose="020B0600070205080204" pitchFamily="34" charset="-128"/>
              </a:rPr>
              <a:t>Maturo			30-45</a:t>
            </a:r>
          </a:p>
          <a:p>
            <a:pPr lvl="1" eaLnBrk="1" hangingPunct="1"/>
            <a:r>
              <a:rPr lang="it-IT" altLang="it-IT" dirty="0">
                <a:ea typeface="ＭＳ Ｐゴシック" panose="020B0600070205080204" pitchFamily="34" charset="-128"/>
              </a:rPr>
              <a:t>Signore			46-65</a:t>
            </a:r>
          </a:p>
          <a:p>
            <a:pPr lvl="1" eaLnBrk="1" hangingPunct="1"/>
            <a:r>
              <a:rPr lang="it-IT" altLang="it-IT" dirty="0">
                <a:ea typeface="ＭＳ Ｐゴシック" panose="020B0600070205080204" pitchFamily="34" charset="-128"/>
              </a:rPr>
              <a:t>Anziano		66-100</a:t>
            </a:r>
          </a:p>
        </p:txBody>
      </p:sp>
    </p:spTree>
    <p:extLst>
      <p:ext uri="{BB962C8B-B14F-4D97-AF65-F5344CB8AC3E}">
        <p14:creationId xmlns:p14="http://schemas.microsoft.com/office/powerpoint/2010/main" val="2763141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0235C7B2-6B12-0041-9B8B-BB5A64020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Status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FEDEFDEA-505C-0843-8E95-FBD38882B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IdStatus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Status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Studente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Occupato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Disoccupato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Pensionato</a:t>
            </a:r>
          </a:p>
        </p:txBody>
      </p:sp>
    </p:spTree>
    <p:extLst>
      <p:ext uri="{BB962C8B-B14F-4D97-AF65-F5344CB8AC3E}">
        <p14:creationId xmlns:p14="http://schemas.microsoft.com/office/powerpoint/2010/main" val="3468199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19D348D1-EEE1-2F4C-BE5A-1550C4577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Commesso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D6A340E-4068-8249-B0E2-085DCCF1B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KeyCommesso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NomeCommesso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TitoloStudioCommesso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MansioneCommesso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ManagerCommesso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2249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DA5583D2-44EF-6445-A1FB-79C64ED52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Ora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2F3EBBF5-511B-234E-B436-C3E4DAEAC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1 record x ogni minuto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KeyOra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Ora (hh:mm:ss)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MinutiDellOra (mm)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OraDellOra (hh)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PmAmOra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FasciaOrariaOra (mattina-mezzogiorno-pomeriggio-sera-notte)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8096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0DFA6019-511D-4A43-BBEB-778D3863F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Considerazioni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323F7C84-5E39-C14E-82E9-5D412AEA6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z="2600">
                <a:ea typeface="ＭＳ Ｐゴシック" panose="020B0600070205080204" pitchFamily="34" charset="-128"/>
              </a:rPr>
              <a:t>La tabella dei fatti in uno schema dimensionale è naturalmente molto normalizzata e compatta.</a:t>
            </a:r>
          </a:p>
          <a:p>
            <a:pPr eaLnBrk="1" hangingPunct="1"/>
            <a:r>
              <a:rPr lang="it-IT" altLang="it-IT" sz="2600">
                <a:ea typeface="ＭＳ Ｐゴシック" panose="020B0600070205080204" pitchFamily="34" charset="-128"/>
              </a:rPr>
              <a:t>Si consiglia vivamente l’uso di chiavi surrogate, ovvero chiavi di tipo contatore. </a:t>
            </a:r>
          </a:p>
          <a:p>
            <a:pPr eaLnBrk="1" hangingPunct="1"/>
            <a:r>
              <a:rPr lang="it-IT" altLang="it-IT" sz="2600">
                <a:ea typeface="ＭＳ Ｐゴシック" panose="020B0600070205080204" pitchFamily="34" charset="-128"/>
              </a:rPr>
              <a:t>Le chiavi surrogate sono numeri interi assegnati in modo sequenziale a seconda delle necessità per popolare una dimensione</a:t>
            </a:r>
          </a:p>
        </p:txBody>
      </p:sp>
    </p:spTree>
    <p:extLst>
      <p:ext uri="{BB962C8B-B14F-4D97-AF65-F5344CB8AC3E}">
        <p14:creationId xmlns:p14="http://schemas.microsoft.com/office/powerpoint/2010/main" val="821203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52A5DCD7-6BE5-7247-91D0-D702EBE93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Considerazioni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AF78972D-EF81-8F44-B652-806DCB850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È meglio evitare chiavi naturali.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Evitare l’incorporazione di intelligenza nelle chiavi del data warehouse, perché qualsiasi assunto può alla fine essere invalidato.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6785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E01851FB-113B-2742-9931-DD7B04F4B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Considerazioni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41E1F9E8-9F6F-3641-8D74-132E33BD0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Le tabelle di dimensioni devono restare fisicamente piatte.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Le tabelle di dimensioni normalizzate e soggette a snowflaking penalizzano la navigazione tra gli attributi.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Il risparmio di spazio di disco ottenuto normalizzando le tabelle di dimensioni è generalmente inferiore all’1%</a:t>
            </a:r>
          </a:p>
        </p:txBody>
      </p:sp>
    </p:spTree>
    <p:extLst>
      <p:ext uri="{BB962C8B-B14F-4D97-AF65-F5344CB8AC3E}">
        <p14:creationId xmlns:p14="http://schemas.microsoft.com/office/powerpoint/2010/main" val="146333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3C8037D3-9FEF-264D-AAA0-3516818E0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Case Study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59B071A8-9351-A247-9D9A-81F567DC4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profitti vengono generati: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Facendo pagare ogni prodotto il più possibile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Abbassando i costi per l’acquisizione dei prodotti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Abbassando le spese generali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Attirando il maggior numero di clienti possibile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022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B747A774-4E52-654B-A3B4-5D6D613F5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Considerazioni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7C665777-D475-A64E-8FF1-D32F79978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Un numero molto alto di dimensioni è solitamente indice del fatto che diverse dimensioni non sono completamente indipendenti e dovrebbero essere combinate in un’unica dimensione.</a:t>
            </a:r>
          </a:p>
        </p:txBody>
      </p:sp>
    </p:spTree>
    <p:extLst>
      <p:ext uri="{BB962C8B-B14F-4D97-AF65-F5344CB8AC3E}">
        <p14:creationId xmlns:p14="http://schemas.microsoft.com/office/powerpoint/2010/main" val="3331071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FB6965A2-7ABA-1A4C-9EC9-AC6FB21D2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Considerazioni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960E3080-3081-9E44-B9C6-13FA31B8F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Ogni join tra le tabelle dimensioni e fatti deve essere basato su chiavi surrogate (contatori) a numero intero senza significato.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Nessuna delle chiavi del DW deve essere intelligente.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Le tabelle dimensioni non devono avere chiavi concatenate o composte</a:t>
            </a:r>
          </a:p>
        </p:txBody>
      </p:sp>
    </p:spTree>
    <p:extLst>
      <p:ext uri="{BB962C8B-B14F-4D97-AF65-F5344CB8AC3E}">
        <p14:creationId xmlns:p14="http://schemas.microsoft.com/office/powerpoint/2010/main" val="427432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417BC0AD-75DC-8543-A270-51996699B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400">
                <a:ea typeface="ＭＳ Ｐゴシック" panose="020B0600070205080204" pitchFamily="34" charset="-128"/>
              </a:rPr>
              <a:t>Passo 1: selezionare il processo aziendale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5A866810-A572-654C-A1CE-64208ED7E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Comprendere gli acquisti dei clienti: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Quali prodotti vengono venduti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In quali negozi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In quali giorni</a:t>
            </a:r>
          </a:p>
        </p:txBody>
      </p:sp>
    </p:spTree>
    <p:extLst>
      <p:ext uri="{BB962C8B-B14F-4D97-AF65-F5344CB8AC3E}">
        <p14:creationId xmlns:p14="http://schemas.microsoft.com/office/powerpoint/2010/main" val="350324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BA9602FD-8EC2-2049-863A-04065A2CD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Passo 2: dichiarare la grana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69A19344-389C-A646-BAC8-BA91BC12F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Grana atomica. I dati atomici sono: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Estremamente dimensionali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Permettono di conoscere più cose con certezza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Tutti gli elementi conosciuti con certezza si traducono in dimensioni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Nel nostro caso, la grana è la singola voce dello scontrino.</a:t>
            </a:r>
          </a:p>
        </p:txBody>
      </p:sp>
    </p:spTree>
    <p:extLst>
      <p:ext uri="{BB962C8B-B14F-4D97-AF65-F5344CB8AC3E}">
        <p14:creationId xmlns:p14="http://schemas.microsoft.com/office/powerpoint/2010/main" val="103646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5704D407-8B10-E341-A20A-D046930A5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400">
                <a:ea typeface="ＭＳ Ｐゴシック" panose="020B0600070205080204" pitchFamily="34" charset="-128"/>
              </a:rPr>
              <a:t>Passo 3: Scegliere le Dimensioni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5EF9A87-7F0B-654F-89B2-96071A2F6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Data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Prodotto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Negozio</a:t>
            </a:r>
          </a:p>
        </p:txBody>
      </p:sp>
    </p:spTree>
    <p:extLst>
      <p:ext uri="{BB962C8B-B14F-4D97-AF65-F5344CB8AC3E}">
        <p14:creationId xmlns:p14="http://schemas.microsoft.com/office/powerpoint/2010/main" val="124800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EBB56076-C0BD-D747-8BB5-06D0C49B8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Passo 4: Identificare i fatti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D3F6A5EB-1B65-C346-A647-521267FAD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I fatti devono rispettare la grana.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I fatti raccolti sono: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La quantità di vendita (Aggiuntivo)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Il prezzo di vendita per unità (Non Aggiuntivo)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L’importo delle vendite in totale (Aggiuntivo)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Prezzo di costo (non è nello scontrino ma si può recuperare) (Non Aggiuntivo)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Profitto lordo (Aggiuntivo)</a:t>
            </a:r>
          </a:p>
        </p:txBody>
      </p:sp>
    </p:spTree>
    <p:extLst>
      <p:ext uri="{BB962C8B-B14F-4D97-AF65-F5344CB8AC3E}">
        <p14:creationId xmlns:p14="http://schemas.microsoft.com/office/powerpoint/2010/main" val="376551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341B0A25-6B3A-784C-A848-5C74C5383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Date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5729DAF-4B7B-CD40-89F5-C7BA6F589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È sempre presente perchè ogni data mart è una serie temporale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Si può creare in anticipo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Si possono inserire da 5 a 10 anni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56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081CF33D-0A43-A749-9A15-4AB61648D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Dimensione Date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92781CF3-16B8-4449-8854-6FA1B8AA0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700">
                <a:ea typeface="ＭＳ Ｐゴシック" panose="020B0600070205080204" pitchFamily="34" charset="-128"/>
              </a:rPr>
              <a:t>KeyData (PK)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700">
                <a:ea typeface="ＭＳ Ｐゴシック" panose="020B0600070205080204" pitchFamily="34" charset="-128"/>
              </a:rPr>
              <a:t>Data (dd-mm-aaaa)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700">
                <a:ea typeface="ＭＳ Ｐゴシック" panose="020B0600070205080204" pitchFamily="34" charset="-128"/>
              </a:rPr>
              <a:t>GiornoNomeData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700">
                <a:ea typeface="ＭＳ Ｐゴシック" panose="020B0600070205080204" pitchFamily="34" charset="-128"/>
              </a:rPr>
              <a:t>GiornoNumeroDelMeseData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700">
                <a:ea typeface="ＭＳ Ｐゴシック" panose="020B0600070205080204" pitchFamily="34" charset="-128"/>
              </a:rPr>
              <a:t>GiornoNumeroDellAnnoData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700">
                <a:ea typeface="ＭＳ Ｐゴシック" panose="020B0600070205080204" pitchFamily="34" charset="-128"/>
              </a:rPr>
              <a:t>MeseNomeData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700">
                <a:ea typeface="ＭＳ Ｐゴシック" panose="020B0600070205080204" pitchFamily="34" charset="-128"/>
              </a:rPr>
              <a:t>MeseNumeroDellAnnoData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700">
                <a:ea typeface="ＭＳ Ｐゴシック" panose="020B0600070205080204" pitchFamily="34" charset="-128"/>
              </a:rPr>
              <a:t>SettimanaNumeroDellAnnoData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700">
                <a:ea typeface="ＭＳ Ｐゴシック" panose="020B0600070205080204" pitchFamily="34" charset="-128"/>
              </a:rPr>
              <a:t>SettimanaGiornoData (Feriale/FineSettimana e non booleano)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700">
                <a:ea typeface="ＭＳ Ｐゴシック" panose="020B0600070205080204" pitchFamily="34" charset="-128"/>
              </a:rPr>
              <a:t>MeseAnnoData (mm-aaaa)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700">
                <a:ea typeface="ＭＳ Ｐゴシック" panose="020B0600070205080204" pitchFamily="34" charset="-128"/>
              </a:rPr>
              <a:t>TrimestreNumeroData (T1,… T4)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700">
                <a:ea typeface="ＭＳ Ｐゴシック" panose="020B0600070205080204" pitchFamily="34" charset="-128"/>
              </a:rPr>
              <a:t>TrimestreAnnoData (2008-T1)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700">
                <a:ea typeface="ＭＳ Ｐゴシック" panose="020B0600070205080204" pitchFamily="34" charset="-128"/>
              </a:rPr>
              <a:t>FestivoData (Festivo/Non Festivo e non booleano)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700">
                <a:ea typeface="ＭＳ Ｐゴシック" panose="020B0600070205080204" pitchFamily="34" charset="-128"/>
              </a:rPr>
              <a:t>StagioneData (Natale, Pasqua, San Valentino, Nessuna, ecc…)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700">
                <a:ea typeface="ＭＳ Ｐゴシック" panose="020B0600070205080204" pitchFamily="34" charset="-128"/>
              </a:rPr>
              <a:t>EventiData (Sciopero, VisitaPremier, VisitaPapa, Nessuno, ecc…)</a:t>
            </a:r>
          </a:p>
          <a:p>
            <a:pPr eaLnBrk="1" hangingPunct="1">
              <a:lnSpc>
                <a:spcPct val="80000"/>
              </a:lnSpc>
            </a:pPr>
            <a:endParaRPr lang="it-IT" altLang="it-IT" sz="17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7649580"/>
      </p:ext>
    </p:extLst>
  </p:cSld>
  <p:clrMapOvr>
    <a:masterClrMapping/>
  </p:clrMapOvr>
</p:sld>
</file>

<file path=ppt/theme/theme1.xml><?xml version="1.0" encoding="utf-8"?>
<a:theme xmlns:a="http://schemas.openxmlformats.org/drawingml/2006/main" name="newSERLAB - Copia">
  <a:themeElements>
    <a:clrScheme name="ser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rla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r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newSERLAB - Copia</Template>
  <TotalTime>4816</TotalTime>
  <Words>863</Words>
  <Application>Microsoft Macintosh PowerPoint</Application>
  <PresentationFormat>Presentazione su schermo (4:3)</PresentationFormat>
  <Paragraphs>217</Paragraphs>
  <Slides>31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Times New Roman</vt:lpstr>
      <vt:lpstr>Verdana</vt:lpstr>
      <vt:lpstr>Wingdings</vt:lpstr>
      <vt:lpstr>newSERLAB - Copia</vt:lpstr>
      <vt:lpstr>Vendita al dettaglio</vt:lpstr>
      <vt:lpstr>Case Study</vt:lpstr>
      <vt:lpstr>Case Study</vt:lpstr>
      <vt:lpstr>Passo 1: selezionare il processo aziendale</vt:lpstr>
      <vt:lpstr>Passo 2: dichiarare la grana</vt:lpstr>
      <vt:lpstr>Passo 3: Scegliere le Dimensioni</vt:lpstr>
      <vt:lpstr>Passo 4: Identificare i fatti</vt:lpstr>
      <vt:lpstr>Dimensione Date</vt:lpstr>
      <vt:lpstr>Dimensione Date</vt:lpstr>
      <vt:lpstr>Osservazione 1</vt:lpstr>
      <vt:lpstr>Osservazione 2</vt:lpstr>
      <vt:lpstr>Dimensione Prodotti</vt:lpstr>
      <vt:lpstr>Dimensione Prodotti</vt:lpstr>
      <vt:lpstr>Dimensione Negozi</vt:lpstr>
      <vt:lpstr>Dimensione Negozi</vt:lpstr>
      <vt:lpstr>Dimensione Scontrino</vt:lpstr>
      <vt:lpstr>Tabella dei fatti</vt:lpstr>
      <vt:lpstr>Estendibilità dello schema</vt:lpstr>
      <vt:lpstr>Dimensione cliente NON SERVE</vt:lpstr>
      <vt:lpstr>Dimensione Cap</vt:lpstr>
      <vt:lpstr>Dimensione Citta</vt:lpstr>
      <vt:lpstr>Dimensione Sesso</vt:lpstr>
      <vt:lpstr>Dimensione Eta</vt:lpstr>
      <vt:lpstr>Dimensione Status</vt:lpstr>
      <vt:lpstr>Dimensione Commesso</vt:lpstr>
      <vt:lpstr>Dimensione Ora</vt:lpstr>
      <vt:lpstr>Considerazioni</vt:lpstr>
      <vt:lpstr>Considerazioni</vt:lpstr>
      <vt:lpstr>Considerazioni</vt:lpstr>
      <vt:lpstr>Considerazioni</vt:lpstr>
      <vt:lpstr>Considerazioni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Giovanni</dc:creator>
  <cp:lastModifiedBy>Michele Scalera</cp:lastModifiedBy>
  <cp:revision>210</cp:revision>
  <dcterms:created xsi:type="dcterms:W3CDTF">2011-05-03T10:28:10Z</dcterms:created>
  <dcterms:modified xsi:type="dcterms:W3CDTF">2018-10-09T15:20:52Z</dcterms:modified>
</cp:coreProperties>
</file>