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0"/>
  </p:notesMasterIdLst>
  <p:handoutMasterIdLst>
    <p:handoutMasterId r:id="rId41"/>
  </p:handoutMasterIdLst>
  <p:sldIdLst>
    <p:sldId id="365" r:id="rId2"/>
    <p:sldId id="368" r:id="rId3"/>
    <p:sldId id="369" r:id="rId4"/>
    <p:sldId id="370" r:id="rId5"/>
    <p:sldId id="401" r:id="rId6"/>
    <p:sldId id="371" r:id="rId7"/>
    <p:sldId id="407" r:id="rId8"/>
    <p:sldId id="403" r:id="rId9"/>
    <p:sldId id="373" r:id="rId10"/>
    <p:sldId id="374" r:id="rId11"/>
    <p:sldId id="375" r:id="rId12"/>
    <p:sldId id="376" r:id="rId13"/>
    <p:sldId id="377" r:id="rId14"/>
    <p:sldId id="378" r:id="rId15"/>
    <p:sldId id="404" r:id="rId16"/>
    <p:sldId id="379" r:id="rId17"/>
    <p:sldId id="405" r:id="rId18"/>
    <p:sldId id="380" r:id="rId19"/>
    <p:sldId id="381" r:id="rId20"/>
    <p:sldId id="382" r:id="rId21"/>
    <p:sldId id="384" r:id="rId22"/>
    <p:sldId id="385" r:id="rId23"/>
    <p:sldId id="386" r:id="rId24"/>
    <p:sldId id="387" r:id="rId25"/>
    <p:sldId id="388" r:id="rId26"/>
    <p:sldId id="389" r:id="rId27"/>
    <p:sldId id="390" r:id="rId28"/>
    <p:sldId id="391" r:id="rId29"/>
    <p:sldId id="392" r:id="rId30"/>
    <p:sldId id="393" r:id="rId31"/>
    <p:sldId id="394" r:id="rId32"/>
    <p:sldId id="395" r:id="rId33"/>
    <p:sldId id="396" r:id="rId34"/>
    <p:sldId id="397" r:id="rId35"/>
    <p:sldId id="398" r:id="rId36"/>
    <p:sldId id="399" r:id="rId37"/>
    <p:sldId id="400" r:id="rId38"/>
    <p:sldId id="402" r:id="rId39"/>
  </p:sldIdLst>
  <p:sldSz cx="9144000" cy="6858000" type="screen4x3"/>
  <p:notesSz cx="6743700" cy="9893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7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7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7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7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94643" autoAdjust="0"/>
  </p:normalViewPr>
  <p:slideViewPr>
    <p:cSldViewPr>
      <p:cViewPr varScale="1">
        <p:scale>
          <a:sx n="120" d="100"/>
          <a:sy n="120" d="100"/>
        </p:scale>
        <p:origin x="86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1113" y="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800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1113" y="939800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E7848C7-DA4F-40D5-B010-238CE5D736FC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05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1113" y="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41363"/>
            <a:ext cx="4946650" cy="37099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699000"/>
            <a:ext cx="4946650" cy="445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Fare clic per modificare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9800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1113" y="939800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6397078-9045-4D08-8A6C-9423949F49E5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603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150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palle bianch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175" y="3141663"/>
            <a:ext cx="5438775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9" descr="barra latera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-14288"/>
            <a:ext cx="257175" cy="6877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2" descr="scritte_in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613" y="5873750"/>
            <a:ext cx="51625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2275" y="2430463"/>
            <a:ext cx="5759450" cy="114300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8" name="Segnaposto testo 2"/>
          <p:cNvSpPr>
            <a:spLocks noGrp="1"/>
          </p:cNvSpPr>
          <p:nvPr>
            <p:ph type="body" idx="1"/>
          </p:nvPr>
        </p:nvSpPr>
        <p:spPr>
          <a:xfrm>
            <a:off x="1714480" y="3786190"/>
            <a:ext cx="5715040" cy="1500187"/>
          </a:xfrm>
        </p:spPr>
        <p:txBody>
          <a:bodyPr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19925" y="2603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pic>
        <p:nvPicPr>
          <p:cNvPr id="10" name="Picture 3" descr="C:\Users\Giovanni\Desktop\dipartimento.png"/>
          <p:cNvPicPr>
            <a:picLocks noChangeAspect="1" noChangeArrowheads="1"/>
          </p:cNvPicPr>
          <p:nvPr userDrawn="1"/>
        </p:nvPicPr>
        <p:blipFill>
          <a:blip r:embed="rId5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3750" y="52388"/>
            <a:ext cx="7666038" cy="120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6180A-CBC9-45FB-9C62-CC2CB09D6C08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3388" y="836613"/>
            <a:ext cx="2057400" cy="5183187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11188" y="836613"/>
            <a:ext cx="6019800" cy="5183187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01435-A126-4946-BBD6-79066B47E870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E1D256-2ACC-43B1-9801-B3C0B13EB272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57252" y="2138363"/>
            <a:ext cx="7772400" cy="1362075"/>
          </a:xfrm>
        </p:spPr>
        <p:txBody>
          <a:bodyPr anchor="t"/>
          <a:lstStyle>
            <a:lvl1pPr algn="ctr">
              <a:defRPr sz="3200" b="0" cap="all"/>
            </a:lvl1pPr>
          </a:lstStyle>
          <a:p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3786190"/>
            <a:ext cx="7772400" cy="1500187"/>
          </a:xfrm>
        </p:spPr>
        <p:txBody>
          <a:bodyPr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CC6CDF-40D8-4E16-A8E7-DC0552D2EC24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27088" y="1676400"/>
            <a:ext cx="3919537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899025" y="1676400"/>
            <a:ext cx="3921125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8E61CE-B229-4D0C-8C4D-21B4C51E9B3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2C41D-A9CF-42E4-B474-A22622AF4ED1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280E8-0EE2-43E5-922B-483AE640CEA1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45D8D-081B-40F0-8825-9924C66C31D8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00DA07-5A8E-41B1-B04D-C7542B74E822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061B4A-38A6-4FDB-B5DE-06E00BB0D33E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8" descr="palle bianch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3175" y="3141663"/>
            <a:ext cx="5438775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836613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lo stile del titolo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676400"/>
            <a:ext cx="799306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Fare </a:t>
            </a:r>
            <a:r>
              <a:rPr lang="en-US" dirty="0" err="1"/>
              <a:t>clic</a:t>
            </a:r>
            <a:r>
              <a:rPr lang="en-US" dirty="0"/>
              <a:t> per </a:t>
            </a:r>
            <a:r>
              <a:rPr lang="en-US" dirty="0" err="1"/>
              <a:t>modificare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stili</a:t>
            </a:r>
            <a:r>
              <a:rPr lang="en-US" dirty="0"/>
              <a:t> del </a:t>
            </a:r>
            <a:r>
              <a:rPr lang="en-US" dirty="0" err="1"/>
              <a:t>testo</a:t>
            </a:r>
            <a:r>
              <a:rPr lang="en-US" dirty="0"/>
              <a:t> </a:t>
            </a:r>
            <a:r>
              <a:rPr lang="en-US" dirty="0" err="1"/>
              <a:t>dello</a:t>
            </a:r>
            <a:r>
              <a:rPr lang="en-US" dirty="0"/>
              <a:t> schema</a:t>
            </a:r>
          </a:p>
          <a:p>
            <a:pPr lvl="1"/>
            <a:r>
              <a:rPr lang="en-US" dirty="0"/>
              <a:t>Secondo </a:t>
            </a:r>
            <a:r>
              <a:rPr lang="en-US" dirty="0" err="1"/>
              <a:t>livello</a:t>
            </a:r>
            <a:endParaRPr lang="en-US" dirty="0"/>
          </a:p>
          <a:p>
            <a:pPr lvl="2"/>
            <a:r>
              <a:rPr lang="en-US" dirty="0" err="1"/>
              <a:t>Terzo</a:t>
            </a:r>
            <a:r>
              <a:rPr lang="en-US" dirty="0"/>
              <a:t> </a:t>
            </a:r>
            <a:r>
              <a:rPr lang="en-US" dirty="0" err="1"/>
              <a:t>livello</a:t>
            </a:r>
            <a:endParaRPr lang="en-US" dirty="0"/>
          </a:p>
          <a:p>
            <a:pPr lvl="3"/>
            <a:r>
              <a:rPr lang="en-US" dirty="0"/>
              <a:t>Quarto </a:t>
            </a:r>
            <a:r>
              <a:rPr lang="en-US" dirty="0" err="1"/>
              <a:t>livello</a:t>
            </a:r>
            <a:endParaRPr lang="en-US" dirty="0"/>
          </a:p>
          <a:p>
            <a:pPr lvl="4"/>
            <a:r>
              <a:rPr lang="en-US" dirty="0"/>
              <a:t>Quinto </a:t>
            </a:r>
            <a:r>
              <a:rPr lang="en-US" dirty="0" err="1"/>
              <a:t>livello</a:t>
            </a:r>
            <a:endParaRPr lang="en-US" dirty="0"/>
          </a:p>
          <a:p>
            <a:pPr lvl="4"/>
            <a:endParaRPr 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172200" y="381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it-IT" sz="1200" b="1" dirty="0">
                <a:solidFill>
                  <a:schemeClr val="bg2"/>
                </a:solidFill>
              </a:rPr>
              <a:t>         Prof. M. Scalera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627313" y="62372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0C0F050F-9A0F-436A-A666-B7B011A3C87A}" type="slidenum">
              <a:rPr lang="it-IT"/>
              <a:pPr>
                <a:defRPr/>
              </a:pPr>
              <a:t>‹N›</a:t>
            </a:fld>
            <a:endParaRPr lang="it-IT"/>
          </a:p>
        </p:txBody>
      </p:sp>
      <p:pic>
        <p:nvPicPr>
          <p:cNvPr id="1032" name="Picture 20" descr="grigio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795963" y="290513"/>
            <a:ext cx="3348037" cy="11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5219700" y="42926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it-IT" sz="1200" b="1">
              <a:solidFill>
                <a:schemeClr val="bg2"/>
              </a:solidFill>
            </a:endParaRPr>
          </a:p>
        </p:txBody>
      </p:sp>
      <p:pic>
        <p:nvPicPr>
          <p:cNvPr id="1034" name="Picture 23" descr="LOGHETT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227763" y="120650"/>
            <a:ext cx="6953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26" descr="logoserla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696075" y="6061075"/>
            <a:ext cx="1979613" cy="6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29" descr="barra laterale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79388" y="-14288"/>
            <a:ext cx="257175" cy="6877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ð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3300"/>
        </a:buClr>
        <a:buSzPct val="70000"/>
        <a:buFont typeface="Wingdings" pitchFamily="2" charset="2"/>
        <a:buChar char="q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i="1" dirty="0"/>
              <a:t>I Sistemi Distribuiti</a:t>
            </a:r>
            <a:endParaRPr lang="it-IT" sz="4000" dirty="0">
              <a:latin typeface="Verdana" charset="0"/>
            </a:endParaRPr>
          </a:p>
        </p:txBody>
      </p:sp>
      <p:sp>
        <p:nvSpPr>
          <p:cNvPr id="4099" name="Segnaposto testo 2"/>
          <p:cNvSpPr>
            <a:spLocks noGrp="1"/>
          </p:cNvSpPr>
          <p:nvPr>
            <p:ph type="body" idx="1"/>
          </p:nvPr>
        </p:nvSpPr>
        <p:spPr>
          <a:xfrm>
            <a:off x="1571625" y="3786188"/>
            <a:ext cx="6072188" cy="1803052"/>
          </a:xfrm>
        </p:spPr>
        <p:txBody>
          <a:bodyPr>
            <a:normAutofit lnSpcReduction="10000"/>
          </a:bodyPr>
          <a:lstStyle/>
          <a:p>
            <a:pPr marL="342900" indent="-342900" eaLnBrk="1" hangingPunct="1"/>
            <a:endParaRPr lang="it-IT" dirty="0">
              <a:latin typeface="Verdana" charset="0"/>
            </a:endParaRPr>
          </a:p>
          <a:p>
            <a:pPr marL="342900" indent="-342900" eaLnBrk="1" hangingPunct="1"/>
            <a:endParaRPr lang="it-IT" dirty="0">
              <a:latin typeface="Verdana" charset="0"/>
            </a:endParaRPr>
          </a:p>
          <a:p>
            <a:pPr marL="342900" indent="-342900" eaLnBrk="1" hangingPunct="1"/>
            <a:r>
              <a:rPr lang="it-IT" dirty="0">
                <a:latin typeface="Verdana" charset="0"/>
              </a:rPr>
              <a:t>Prof. Michele Scalera</a:t>
            </a:r>
          </a:p>
          <a:p>
            <a:pPr marL="342900" indent="-342900" eaLnBrk="1" hangingPunct="1"/>
            <a:r>
              <a:rPr lang="it-IT" dirty="0">
                <a:latin typeface="Verdana" charset="0"/>
              </a:rPr>
              <a:t>Dipartimento di Informatica</a:t>
            </a:r>
          </a:p>
          <a:p>
            <a:pPr marL="342900" indent="-342900" eaLnBrk="1" hangingPunct="1"/>
            <a:r>
              <a:rPr lang="it-IT" dirty="0">
                <a:latin typeface="Verdana" charset="0"/>
              </a:rPr>
              <a:t>Università degli Studi di Bari</a:t>
            </a:r>
          </a:p>
        </p:txBody>
      </p:sp>
    </p:spTree>
    <p:extLst>
      <p:ext uri="{BB962C8B-B14F-4D97-AF65-F5344CB8AC3E}">
        <p14:creationId xmlns:p14="http://schemas.microsoft.com/office/powerpoint/2010/main" val="1461716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921AEC-CFFB-4C40-AA76-AFED671D8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Sistemi Distribuiti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1063C4-88D9-0048-82FF-96E08C3D4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Dovrebbero essere relativamente facili da espandere e scalabili.</a:t>
            </a:r>
          </a:p>
          <a:p>
            <a:endParaRPr lang="it-IT" dirty="0"/>
          </a:p>
          <a:p>
            <a:r>
              <a:rPr lang="it-IT" dirty="0"/>
              <a:t>Un S.D. è di norma sempre disponibile anche se alcune parti sono temporaneamente fuori uso.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5426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2B8BD8-1578-1943-828C-95A8F7105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Sistemi Distribuiti - Middleware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33B7FF-F9C4-FB44-B44C-BC1A80E1E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Al fine di supportare computer e reti eterogenei, continuando a garantire la visione di un singolo sistema, i S.D. sono spesso organizzati come uno strato (</a:t>
            </a:r>
            <a:r>
              <a:rPr lang="it-IT" dirty="0" err="1"/>
              <a:t>layer</a:t>
            </a:r>
            <a:r>
              <a:rPr lang="it-IT" dirty="0"/>
              <a:t>) di software, logicamente posizionato tra </a:t>
            </a:r>
          </a:p>
          <a:p>
            <a:pPr lvl="1"/>
            <a:r>
              <a:rPr lang="it-IT" dirty="0"/>
              <a:t>uno strato di livello superiore costituito dagli utenti e dalle applicazioni </a:t>
            </a:r>
          </a:p>
          <a:p>
            <a:pPr lvl="1"/>
            <a:r>
              <a:rPr lang="it-IT" dirty="0"/>
              <a:t>uno strato di livello inferiore costituito dai sistemi operativi e dalle funzionalità di comunicazione di base</a:t>
            </a:r>
          </a:p>
        </p:txBody>
      </p:sp>
    </p:spTree>
    <p:extLst>
      <p:ext uri="{BB962C8B-B14F-4D97-AF65-F5344CB8AC3E}">
        <p14:creationId xmlns:p14="http://schemas.microsoft.com/office/powerpoint/2010/main" val="3577229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2029CF-BBB4-1645-8039-D674C5AC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Perché Progettare un Sistema Distribuito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8D0DCC-007B-794A-87FC-798067ADA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t-IT" dirty="0"/>
              <a:t>Accessibilità delle risorse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Trasparenza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Apertura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Scalabilità</a:t>
            </a:r>
          </a:p>
        </p:txBody>
      </p:sp>
    </p:spTree>
    <p:extLst>
      <p:ext uri="{BB962C8B-B14F-4D97-AF65-F5344CB8AC3E}">
        <p14:creationId xmlns:p14="http://schemas.microsoft.com/office/powerpoint/2010/main" val="1498387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11CCBA-6504-0E46-AFC4-A06C66371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Accessibilità delle risorse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E383E4-146D-7246-B719-33F99D42F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Condividere le risorse per motivi economici</a:t>
            </a:r>
          </a:p>
          <a:p>
            <a:r>
              <a:rPr lang="it-IT" dirty="0"/>
              <a:t>Facilita la collaborazione</a:t>
            </a:r>
          </a:p>
          <a:p>
            <a:r>
              <a:rPr lang="it-IT" dirty="0"/>
              <a:t>Facilita lo scambio di informazioni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Attenzione: Sicurezza</a:t>
            </a:r>
          </a:p>
        </p:txBody>
      </p:sp>
    </p:spTree>
    <p:extLst>
      <p:ext uri="{BB962C8B-B14F-4D97-AF65-F5344CB8AC3E}">
        <p14:creationId xmlns:p14="http://schemas.microsoft.com/office/powerpoint/2010/main" val="965741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03C51-D3F8-9940-9E50-A9B9ADA3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Trasparenza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0143B0-033C-124E-9994-A271834F6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/>
              <a:t>Un obiettivo del S.D. è quello di nascondere che i propri processi e le proprie risorse siano fisicamente distribuiti su molti computer.</a:t>
            </a:r>
          </a:p>
        </p:txBody>
      </p:sp>
    </p:spTree>
    <p:extLst>
      <p:ext uri="{BB962C8B-B14F-4D97-AF65-F5344CB8AC3E}">
        <p14:creationId xmlns:p14="http://schemas.microsoft.com/office/powerpoint/2010/main" val="50131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03C51-D3F8-9940-9E50-A9B9ADA3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Trasparenza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0143B0-033C-124E-9994-A271834F6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 S.D. in grado di presentarsi agli utenti e alle applicazioni come un singolo computer è detto trasparente.</a:t>
            </a:r>
          </a:p>
          <a:p>
            <a:r>
              <a:rPr lang="it-IT" dirty="0"/>
              <a:t>Trasparenza all’accesso</a:t>
            </a:r>
          </a:p>
          <a:p>
            <a:pPr lvl="1"/>
            <a:r>
              <a:rPr lang="it-IT" dirty="0"/>
              <a:t>Nasconde le differenze nella rappresentazione dei dati e nella modalità d’accesso alle risorse.</a:t>
            </a:r>
          </a:p>
          <a:p>
            <a:r>
              <a:rPr lang="it-IT" dirty="0"/>
              <a:t>Trasparenza all’ubicazione</a:t>
            </a:r>
          </a:p>
          <a:p>
            <a:pPr lvl="1"/>
            <a:r>
              <a:rPr lang="it-IT" dirty="0"/>
              <a:t>Nasconde dov’è localizzata una risorsa</a:t>
            </a:r>
          </a:p>
        </p:txBody>
      </p:sp>
    </p:spTree>
    <p:extLst>
      <p:ext uri="{BB962C8B-B14F-4D97-AF65-F5344CB8AC3E}">
        <p14:creationId xmlns:p14="http://schemas.microsoft.com/office/powerpoint/2010/main" val="3604512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42F6D5-542F-1D49-9718-8D1D21149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Trasparenza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92D30D-162F-C847-BE7B-B07E507B1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Trasparenza alla Migrazione</a:t>
            </a:r>
          </a:p>
          <a:p>
            <a:pPr lvl="1"/>
            <a:r>
              <a:rPr lang="it-IT" dirty="0"/>
              <a:t>Nasconde l’eventuale spostamento di una risorsa</a:t>
            </a:r>
          </a:p>
          <a:p>
            <a:r>
              <a:rPr lang="it-IT" dirty="0"/>
              <a:t>Trasparenza al Riposizionamento</a:t>
            </a:r>
          </a:p>
          <a:p>
            <a:pPr lvl="1"/>
            <a:r>
              <a:rPr lang="it-IT" dirty="0"/>
              <a:t>Nasconde la possibilità di spostare una risorsa mentre essa è in uso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94177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42F6D5-542F-1D49-9718-8D1D21149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Trasparenza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92D30D-162F-C847-BE7B-B07E507B1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Trasparenza alla Replica</a:t>
            </a:r>
          </a:p>
          <a:p>
            <a:pPr lvl="1"/>
            <a:r>
              <a:rPr lang="it-IT" dirty="0"/>
              <a:t>Nasconde l’esistenza di copie (con lo stesso nome) di una risorsa</a:t>
            </a:r>
          </a:p>
          <a:p>
            <a:pPr lvl="2"/>
            <a:r>
              <a:rPr lang="it-IT" dirty="0"/>
              <a:t>per migliorare </a:t>
            </a:r>
          </a:p>
          <a:p>
            <a:pPr lvl="3"/>
            <a:r>
              <a:rPr lang="it-IT" dirty="0"/>
              <a:t>la disponibilità </a:t>
            </a:r>
          </a:p>
          <a:p>
            <a:pPr lvl="3"/>
            <a:r>
              <a:rPr lang="it-IT" dirty="0"/>
              <a:t>le prestazioni</a:t>
            </a:r>
          </a:p>
          <a:p>
            <a:pPr lvl="1"/>
            <a:r>
              <a:rPr lang="it-IT" dirty="0"/>
              <a:t>Deve supportare la trasparenza all’ubicazione</a:t>
            </a:r>
          </a:p>
        </p:txBody>
      </p:sp>
    </p:spTree>
    <p:extLst>
      <p:ext uri="{BB962C8B-B14F-4D97-AF65-F5344CB8AC3E}">
        <p14:creationId xmlns:p14="http://schemas.microsoft.com/office/powerpoint/2010/main" val="2351772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BC58F6-FD10-FB45-9F4E-032EDA5DB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Trasparenza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2104DC-7D07-F244-815D-8FD979D23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088" y="1676400"/>
            <a:ext cx="7993062" cy="4343400"/>
          </a:xfrm>
        </p:spPr>
        <p:txBody>
          <a:bodyPr/>
          <a:lstStyle/>
          <a:p>
            <a:r>
              <a:rPr lang="it-IT" dirty="0"/>
              <a:t>Trasparenza alla Concorrenza</a:t>
            </a:r>
          </a:p>
          <a:p>
            <a:pPr lvl="1"/>
            <a:r>
              <a:rPr lang="it-IT" dirty="0"/>
              <a:t>La condivisione delle risorse può essere:</a:t>
            </a:r>
          </a:p>
          <a:p>
            <a:pPr lvl="2"/>
            <a:r>
              <a:rPr lang="it-IT" dirty="0"/>
              <a:t>In modo cooperativo</a:t>
            </a:r>
          </a:p>
          <a:p>
            <a:pPr lvl="2"/>
            <a:r>
              <a:rPr lang="it-IT" dirty="0"/>
              <a:t>In modo concorrenziale</a:t>
            </a:r>
          </a:p>
          <a:p>
            <a:pPr lvl="1"/>
            <a:endParaRPr lang="it-IT" dirty="0"/>
          </a:p>
          <a:p>
            <a:pPr lvl="1"/>
            <a:r>
              <a:rPr lang="it-IT" dirty="0"/>
              <a:t>Nasconde la condivisibilità di una risorsa da parte di molti utenti contemporaneamente.</a:t>
            </a:r>
          </a:p>
          <a:p>
            <a:pPr lvl="1"/>
            <a:endParaRPr lang="it-IT" dirty="0"/>
          </a:p>
          <a:p>
            <a:pPr lvl="1"/>
            <a:r>
              <a:rPr lang="it-IT" dirty="0"/>
              <a:t>L’accesso concorrente a una risorsa condivisa la deve lasciare in uno stato consistente.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5111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BC58F6-FD10-FB45-9F4E-032EDA5DB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Trasparenza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2104DC-7D07-F244-815D-8FD979D23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Trasparenza ai Guasti</a:t>
            </a:r>
          </a:p>
          <a:p>
            <a:pPr lvl="1"/>
            <a:r>
              <a:rPr lang="it-IT" dirty="0"/>
              <a:t>Nasconde il malfunzionamento e la riparazione di una risorsa</a:t>
            </a:r>
          </a:p>
          <a:p>
            <a:pPr marL="800100" lvl="1" indent="-342900"/>
            <a:r>
              <a:rPr lang="it-IT" dirty="0"/>
              <a:t>Difficoltà di riconoscere una risorsa morta da una risorsa lentissima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27458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3A3359-A847-CE4F-9A51-EA10AC28F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Sistemi Computerizzati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6371E5-1657-5046-9515-98307AFC6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Dal 1945, esordio dei moderni computer, al 1985 i calcolatori erano ingombranti</a:t>
            </a:r>
          </a:p>
          <a:p>
            <a:pPr lvl="1"/>
            <a:r>
              <a:rPr lang="it-IT" dirty="0"/>
              <a:t>Costo dei microcomputer: decine di migliaia di dollari</a:t>
            </a:r>
          </a:p>
          <a:p>
            <a:pPr lvl="1"/>
            <a:r>
              <a:rPr lang="it-IT" dirty="0"/>
              <a:t>Impossibilità di connettere i computer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863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E418BE-85E9-BA4B-839A-442A77F66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Apertura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344502-B8B5-F94E-A28A-7FDF07C57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Un S.D. aperto è un sistema che offre servizi rispettando le regole standard che descrivono la sintassi e la semantica dei servizi stessi.</a:t>
            </a:r>
          </a:p>
          <a:p>
            <a:r>
              <a:rPr lang="it-IT" dirty="0"/>
              <a:t>Tali regole sono formalizzate nei protocolli.</a:t>
            </a:r>
          </a:p>
        </p:txBody>
      </p:sp>
    </p:spTree>
    <p:extLst>
      <p:ext uri="{BB962C8B-B14F-4D97-AF65-F5344CB8AC3E}">
        <p14:creationId xmlns:p14="http://schemas.microsoft.com/office/powerpoint/2010/main" val="45731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E05DAA-4D78-A741-B182-D869DF2C4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Apertura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79B098-65C7-D744-A1A4-93A72CC0B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specifica opportuna è</a:t>
            </a:r>
          </a:p>
          <a:p>
            <a:pPr lvl="1"/>
            <a:r>
              <a:rPr lang="it-IT" dirty="0"/>
              <a:t>Completa</a:t>
            </a:r>
          </a:p>
          <a:p>
            <a:pPr lvl="2"/>
            <a:r>
              <a:rPr lang="it-IT" dirty="0"/>
              <a:t>Viene specificato tutto il necessario per realizzarne un’implementazione</a:t>
            </a:r>
          </a:p>
          <a:p>
            <a:pPr lvl="1"/>
            <a:r>
              <a:rPr lang="it-IT" dirty="0"/>
              <a:t>Neutrale</a:t>
            </a:r>
          </a:p>
          <a:p>
            <a:pPr lvl="2"/>
            <a:r>
              <a:rPr lang="it-IT" dirty="0"/>
              <a:t>Non deve imporre come devono essere fatte le implementazione</a:t>
            </a:r>
          </a:p>
          <a:p>
            <a:r>
              <a:rPr lang="it-IT" dirty="0"/>
              <a:t>Completezza e neutralità sono importanti per l’interoperabilità e la portabilità</a:t>
            </a:r>
          </a:p>
        </p:txBody>
      </p:sp>
    </p:spTree>
    <p:extLst>
      <p:ext uri="{BB962C8B-B14F-4D97-AF65-F5344CB8AC3E}">
        <p14:creationId xmlns:p14="http://schemas.microsoft.com/office/powerpoint/2010/main" val="3187913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1A9BCF-E1AA-2F4D-A9AC-22FAC0D4E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Apertura </a:t>
            </a:r>
            <a:r>
              <a:rPr lang="it-IT" dirty="0">
                <a:sym typeface="Wingdings" pitchFamily="2" charset="2"/>
              </a:rPr>
              <a:t> </a:t>
            </a:r>
            <a:r>
              <a:rPr lang="it-IT" dirty="0"/>
              <a:t>Interoperabilità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8B3161-9DD9-2445-B6F9-C6B535592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Due implementazioni di sistemi o componenti di due diversi produttori possono coesistere e collaborare basandosi unicamente sui reciproci servizi specificati da uno standard comune.</a:t>
            </a:r>
          </a:p>
        </p:txBody>
      </p:sp>
    </p:spTree>
    <p:extLst>
      <p:ext uri="{BB962C8B-B14F-4D97-AF65-F5344CB8AC3E}">
        <p14:creationId xmlns:p14="http://schemas.microsoft.com/office/powerpoint/2010/main" val="2607711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13D31A-CEC5-A14F-9197-284CB236C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Apertura </a:t>
            </a:r>
            <a:r>
              <a:rPr lang="it-IT" dirty="0">
                <a:sym typeface="Wingdings" pitchFamily="2" charset="2"/>
              </a:rPr>
              <a:t> </a:t>
            </a:r>
            <a:r>
              <a:rPr lang="it-IT" dirty="0"/>
              <a:t>Portabilità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E5EA72-03B3-1B47-BE66-577911EFB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Un’applicazione sviluppata per un S.D. può essere eseguita su un S.D. differente che implementa le stesse interfacce del primo S.D. </a:t>
            </a:r>
          </a:p>
        </p:txBody>
      </p:sp>
    </p:spTree>
    <p:extLst>
      <p:ext uri="{BB962C8B-B14F-4D97-AF65-F5344CB8AC3E}">
        <p14:creationId xmlns:p14="http://schemas.microsoft.com/office/powerpoint/2010/main" val="3502640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C58EA1-0525-6845-98A2-563FDF1DE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Apertura </a:t>
            </a:r>
            <a:r>
              <a:rPr lang="it-IT" dirty="0">
                <a:sym typeface="Wingdings" pitchFamily="2" charset="2"/>
              </a:rPr>
              <a:t> Ampliabile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4736F5-916A-DB44-9AAE-6CCD37803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Aggiungere nuovi componenti o sostituire quelli esistenti dovrebbe essere semplice e non influire sui componenti già presenti.</a:t>
            </a:r>
          </a:p>
        </p:txBody>
      </p:sp>
    </p:spTree>
    <p:extLst>
      <p:ext uri="{BB962C8B-B14F-4D97-AF65-F5344CB8AC3E}">
        <p14:creationId xmlns:p14="http://schemas.microsoft.com/office/powerpoint/2010/main" val="1810161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568466-8E04-8148-8656-34FF2E352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Apertura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E44C5C-4CE0-5346-8FCA-39AF7538F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ottenere la flessibilità di un S.D. aperto è fondamentale che esso sia organizzato come un insieme di componenti relativamente piccolo e facilmente sostituibile ed adattabile.</a:t>
            </a:r>
          </a:p>
          <a:p>
            <a:r>
              <a:rPr lang="it-IT" dirty="0"/>
              <a:t>No a monolitici, che tendono ad essere chiusi invece che aperti.</a:t>
            </a:r>
          </a:p>
          <a:p>
            <a:pPr lvl="1"/>
            <a:r>
              <a:rPr lang="it-IT" dirty="0"/>
              <a:t>Tendono ad essere difficilmente sostituibili ed è difficile adattare un nuovo componente senza influenzare l’intero sistema.</a:t>
            </a:r>
          </a:p>
        </p:txBody>
      </p:sp>
    </p:spTree>
    <p:extLst>
      <p:ext uri="{BB962C8B-B14F-4D97-AF65-F5344CB8AC3E}">
        <p14:creationId xmlns:p14="http://schemas.microsoft.com/office/powerpoint/2010/main" val="752227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F0A4F6-C1A3-0645-8EAB-A527CC2D6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Scalabilità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4B6AC5-4120-2E40-AC2F-7E4546438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La scalabilità di un sistema può essere misurata almeno su tre grandezze diverse: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dirty="0"/>
              <a:t>Dimensione </a:t>
            </a:r>
            <a:r>
              <a:rPr lang="it-IT" dirty="0">
                <a:sym typeface="Wingdings" pitchFamily="2" charset="2"/>
              </a:rPr>
              <a:t> si possono aggiungere utenti e risorse al sistema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dirty="0">
                <a:sym typeface="Wingdings" pitchFamily="2" charset="2"/>
              </a:rPr>
              <a:t>Geografico  utenti e risorse possono essere molto lontani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dirty="0">
                <a:sym typeface="Wingdings" pitchFamily="2" charset="2"/>
              </a:rPr>
              <a:t>Amministrazione  deve rimanere facilmente gestibile anche se copre molte strutture indipendenti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71544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86C00C-1269-7049-8F9A-200843DF7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Scalabilità/Dimensione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D9A6448-16DF-9346-851C-B0A63DADAA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Spesso ci sono limiti a servizi, dati e algoritmi centralizzati</a:t>
            </a:r>
          </a:p>
          <a:p>
            <a:endParaRPr lang="it-IT" dirty="0"/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62B7070A-E4F4-0543-90F2-B28B42176AF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27766587"/>
              </p:ext>
            </p:extLst>
          </p:nvPr>
        </p:nvGraphicFramePr>
        <p:xfrm>
          <a:off x="4899025" y="1676400"/>
          <a:ext cx="3921126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563">
                  <a:extLst>
                    <a:ext uri="{9D8B030D-6E8A-4147-A177-3AD203B41FA5}">
                      <a16:colId xmlns:a16="http://schemas.microsoft.com/office/drawing/2014/main" val="1177990265"/>
                    </a:ext>
                  </a:extLst>
                </a:gridCol>
                <a:gridCol w="1960563">
                  <a:extLst>
                    <a:ext uri="{9D8B030D-6E8A-4147-A177-3AD203B41FA5}">
                      <a16:colId xmlns:a16="http://schemas.microsoft.com/office/drawing/2014/main" val="24110885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Concetto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Esempio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570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Servizi centralizzati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Un singolo server per tutti gli utenti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747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Dati centralizzati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Una singola guida telefonica on-line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586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Algoritmi centralizzati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Instradare messaggi basandosi su informazioni 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937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236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65D123FE-A94E-2548-85C1-539326471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Meglio algoritmi decentralizzati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1E1BAEF8-044E-C14A-8739-6E03CCB7D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Nessuna macchina ha informazioni complete sullo stato del sistema</a:t>
            </a:r>
          </a:p>
          <a:p>
            <a:r>
              <a:rPr lang="it-IT" dirty="0"/>
              <a:t>Le macchine prendono decisioni basandosi solo sulle informazioni locali</a:t>
            </a:r>
          </a:p>
          <a:p>
            <a:r>
              <a:rPr lang="it-IT" dirty="0"/>
              <a:t>Il malfunzionamento di una macchina non danneggia l’algoritmo</a:t>
            </a:r>
          </a:p>
          <a:p>
            <a:r>
              <a:rPr lang="it-IT" dirty="0"/>
              <a:t>Non si suppone che esista un clock globale</a:t>
            </a:r>
          </a:p>
          <a:p>
            <a:pPr lvl="1"/>
            <a:r>
              <a:rPr lang="it-IT" dirty="0"/>
              <a:t>Difficile sincronizzare i clock in WAN.</a:t>
            </a:r>
          </a:p>
        </p:txBody>
      </p:sp>
    </p:spTree>
    <p:extLst>
      <p:ext uri="{BB962C8B-B14F-4D97-AF65-F5344CB8AC3E}">
        <p14:creationId xmlns:p14="http://schemas.microsoft.com/office/powerpoint/2010/main" val="24426070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C4249E-9852-AB49-95B2-5BDB5E2DB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Scalabilità/Geografica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E68706-26E5-A447-88D0-94793B38D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No comunicazione sincrona</a:t>
            </a:r>
          </a:p>
          <a:p>
            <a:r>
              <a:rPr lang="it-IT" dirty="0"/>
              <a:t>Nelle WAN la comunicazione è inaffidabile ed è punto/punto invece nelle LAN la comunicazione è molto affidabile anche quando è basata su </a:t>
            </a:r>
            <a:r>
              <a:rPr lang="it-IT" dirty="0" err="1"/>
              <a:t>broadcasting</a:t>
            </a:r>
            <a:r>
              <a:rPr lang="it-IT" dirty="0"/>
              <a:t>.</a:t>
            </a:r>
          </a:p>
          <a:p>
            <a:pPr lvl="1"/>
            <a:r>
              <a:rPr lang="it-IT" dirty="0"/>
              <a:t>Più semplice realizzare un S.D. in LAN.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71877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3A3359-A847-CE4F-9A51-EA10AC28F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Sistemi Computerizzati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6371E5-1657-5046-9515-98307AFC6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A metà anni ‘80 due importanti passi avanti: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dirty="0"/>
              <a:t>Sviluppo di microprocessori potenti</a:t>
            </a:r>
          </a:p>
          <a:p>
            <a:pPr lvl="2"/>
            <a:r>
              <a:rPr lang="it-IT" dirty="0"/>
              <a:t>Costi inferiori &amp; Prestazioni Eccezionali </a:t>
            </a:r>
          </a:p>
          <a:p>
            <a:pPr marL="1371600" lvl="3" indent="0">
              <a:buNone/>
            </a:pPr>
            <a:r>
              <a:rPr lang="it-IT" dirty="0"/>
              <a:t>Se le automobili avessero subito lo stesso fenomeno allo stesso ritmo, la </a:t>
            </a:r>
            <a:r>
              <a:rPr lang="it-IT" dirty="0" err="1"/>
              <a:t>Rolls</a:t>
            </a:r>
            <a:r>
              <a:rPr lang="it-IT" dirty="0"/>
              <a:t> </a:t>
            </a:r>
            <a:r>
              <a:rPr lang="it-IT" dirty="0" err="1"/>
              <a:t>Royce</a:t>
            </a:r>
            <a:r>
              <a:rPr lang="it-IT" dirty="0"/>
              <a:t> oggi costerebbe 1 dollaro e farebbe 1 miliardo di km con 1 litro.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dirty="0"/>
              <a:t>Sviluppo di Reti ad Alta Velocità</a:t>
            </a:r>
          </a:p>
          <a:p>
            <a:pPr lvl="2"/>
            <a:r>
              <a:rPr lang="it-IT" dirty="0"/>
              <a:t>LAN</a:t>
            </a:r>
          </a:p>
          <a:p>
            <a:pPr lvl="2"/>
            <a:r>
              <a:rPr lang="it-IT" dirty="0"/>
              <a:t>WAN</a:t>
            </a:r>
          </a:p>
          <a:p>
            <a:pPr lvl="2"/>
            <a:r>
              <a:rPr lang="it-IT" sz="2800" dirty="0"/>
              <a:t>INTERNET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17219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F2F6BD-AD10-B14D-B217-CEBB5D89B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Tecniche di Scalabilità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1F05908-5065-A142-AF09-74DAE1603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Le questioni di scalabilità nei S.D. si manifestano come problemi di </a:t>
            </a:r>
            <a:r>
              <a:rPr lang="it-IT" b="1" dirty="0"/>
              <a:t>prestazioni </a:t>
            </a:r>
            <a:r>
              <a:rPr lang="it-IT" dirty="0"/>
              <a:t>dovuti alle limitate capacità dei server e della rete.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645232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76607E-BA49-7545-A087-8724B81EC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3 Tecniche di Scalabilità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C3A58A-4DED-F74E-8FEB-9F49E6857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t-IT" dirty="0"/>
              <a:t>Nascondere le latenze nella comunicazione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La distribuzione delle risorse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La replica delle risorse</a:t>
            </a:r>
          </a:p>
        </p:txBody>
      </p:sp>
    </p:spTree>
    <p:extLst>
      <p:ext uri="{BB962C8B-B14F-4D97-AF65-F5344CB8AC3E}">
        <p14:creationId xmlns:p14="http://schemas.microsoft.com/office/powerpoint/2010/main" val="33120316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213078-7B7D-794C-86ED-01EC43187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Nascondere le latenze nella comunicazione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5DD349-D330-7440-926D-1A0EFA2FE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Importante per la scalabilità dal punto di vista geografico.</a:t>
            </a:r>
          </a:p>
          <a:p>
            <a:r>
              <a:rPr lang="it-IT" dirty="0"/>
              <a:t>Idea di base: cercare di evitare il più possibile l’attesa delle risposte alle richieste di servizi remoti.</a:t>
            </a:r>
          </a:p>
          <a:p>
            <a:r>
              <a:rPr lang="it-IT" dirty="0"/>
              <a:t>Il client fa altro in attesa</a:t>
            </a:r>
          </a:p>
          <a:p>
            <a:r>
              <a:rPr lang="it-IT" dirty="0"/>
              <a:t>Si utilizza solo la comunicazione asincrona</a:t>
            </a:r>
          </a:p>
          <a:p>
            <a:pPr lvl="1"/>
            <a:r>
              <a:rPr lang="it-IT" dirty="0"/>
              <a:t>Ok per applicazioni batch</a:t>
            </a:r>
          </a:p>
          <a:p>
            <a:pPr lvl="1"/>
            <a:r>
              <a:rPr lang="it-IT" dirty="0"/>
              <a:t>No per applicazioni interattive</a:t>
            </a:r>
          </a:p>
        </p:txBody>
      </p:sp>
    </p:spTree>
    <p:extLst>
      <p:ext uri="{BB962C8B-B14F-4D97-AF65-F5344CB8AC3E}">
        <p14:creationId xmlns:p14="http://schemas.microsoft.com/office/powerpoint/2010/main" val="19369878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2F6F3E-C061-3545-918C-BEF2AEE3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Nascondere le latenze nella comunicazione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36EC7A-0E7E-624D-B9E3-37010B836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applicazioni interattive</a:t>
            </a:r>
          </a:p>
          <a:p>
            <a:pPr lvl="1"/>
            <a:r>
              <a:rPr lang="it-IT" dirty="0"/>
              <a:t>Ridurre la comunicazione totale spostando sul client che richiede il servizio parte del calcolo computazionale che è di solito fatto dal server.</a:t>
            </a:r>
          </a:p>
          <a:p>
            <a:pPr lvl="2"/>
            <a:r>
              <a:rPr lang="it-IT" dirty="0"/>
              <a:t>Form Web</a:t>
            </a:r>
          </a:p>
        </p:txBody>
      </p:sp>
    </p:spTree>
    <p:extLst>
      <p:ext uri="{BB962C8B-B14F-4D97-AF65-F5344CB8AC3E}">
        <p14:creationId xmlns:p14="http://schemas.microsoft.com/office/powerpoint/2010/main" val="11294058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461B4C-A326-F144-B939-8AF285755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Distribuzione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8B55AC-9F13-ED45-AAA3-5AB001ACA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Prendere un componente</a:t>
            </a:r>
          </a:p>
          <a:p>
            <a:r>
              <a:rPr lang="it-IT" dirty="0"/>
              <a:t>Spezzarlo in parti più piccole</a:t>
            </a:r>
          </a:p>
          <a:p>
            <a:r>
              <a:rPr lang="it-IT" dirty="0"/>
              <a:t>Successivamente distribuire tali parti nel sistema</a:t>
            </a:r>
          </a:p>
          <a:p>
            <a:pPr lvl="1"/>
            <a:r>
              <a:rPr lang="it-IT" dirty="0"/>
              <a:t>DNS</a:t>
            </a:r>
          </a:p>
        </p:txBody>
      </p:sp>
    </p:spTree>
    <p:extLst>
      <p:ext uri="{BB962C8B-B14F-4D97-AF65-F5344CB8AC3E}">
        <p14:creationId xmlns:p14="http://schemas.microsoft.com/office/powerpoint/2010/main" val="20854807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2374B-4B58-D748-B6DB-18A2FC180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Replica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5E6D7E-A63F-474E-A4FD-04B421C23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Considerando il fatto che i problemi di scalabilità si manifestano sotto forma di un degrado delle prestazioni, è solitamente buona norma replicare i componenti in un S.D.</a:t>
            </a:r>
          </a:p>
          <a:p>
            <a:pPr lvl="1"/>
            <a:r>
              <a:rPr lang="it-IT" dirty="0" err="1"/>
              <a:t>Caching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728937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3E1504-3179-804A-85E8-43DA0EE99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Replica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163049-DF6F-8149-8FCD-EA7B8A897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Vantaggi:</a:t>
            </a:r>
          </a:p>
          <a:p>
            <a:pPr lvl="1"/>
            <a:r>
              <a:rPr lang="it-IT" dirty="0"/>
              <a:t>Incrementa la disponibilità delle risorse</a:t>
            </a:r>
          </a:p>
          <a:p>
            <a:pPr lvl="1"/>
            <a:r>
              <a:rPr lang="it-IT" dirty="0"/>
              <a:t>Bilancia il carico tra i componenti</a:t>
            </a:r>
          </a:p>
          <a:p>
            <a:pPr lvl="1"/>
            <a:r>
              <a:rPr lang="it-IT" dirty="0"/>
              <a:t>Migliora le prestazioni</a:t>
            </a:r>
          </a:p>
          <a:p>
            <a:pPr lvl="1"/>
            <a:r>
              <a:rPr lang="it-IT" dirty="0"/>
              <a:t>Inoltre, il fatto di avere una copia vicino nasconde molti dei problemi di latenza nella comunicazione.</a:t>
            </a:r>
          </a:p>
        </p:txBody>
      </p:sp>
    </p:spTree>
    <p:extLst>
      <p:ext uri="{BB962C8B-B14F-4D97-AF65-F5344CB8AC3E}">
        <p14:creationId xmlns:p14="http://schemas.microsoft.com/office/powerpoint/2010/main" val="20606906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F125B0-6F61-A344-9E02-CBE8DC351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Replica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790FE0-08DD-6647-89D5-977151FD9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La replica può causare problemi di consistenza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092024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05601F-A206-6544-9958-F786F9828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Errori – ipotesi false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453B16-7D54-6D4F-A7B7-A359B913A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La rete è affidabile</a:t>
            </a:r>
          </a:p>
          <a:p>
            <a:r>
              <a:rPr lang="it-IT" dirty="0"/>
              <a:t>La rete è sicura</a:t>
            </a:r>
          </a:p>
          <a:p>
            <a:r>
              <a:rPr lang="it-IT" dirty="0"/>
              <a:t>La rete è omogenea</a:t>
            </a:r>
          </a:p>
          <a:p>
            <a:r>
              <a:rPr lang="it-IT" dirty="0"/>
              <a:t>La topologia non cambia</a:t>
            </a:r>
          </a:p>
          <a:p>
            <a:r>
              <a:rPr lang="it-IT" dirty="0"/>
              <a:t>La latenza è zero</a:t>
            </a:r>
          </a:p>
          <a:p>
            <a:r>
              <a:rPr lang="it-IT" dirty="0"/>
              <a:t>L’ampiezza di banda è infinita</a:t>
            </a:r>
          </a:p>
          <a:p>
            <a:r>
              <a:rPr lang="it-IT" dirty="0"/>
              <a:t>Il costo del trasporto è zero</a:t>
            </a:r>
          </a:p>
          <a:p>
            <a:r>
              <a:rPr lang="it-IT" dirty="0"/>
              <a:t>C’è un </a:t>
            </a:r>
            <a:r>
              <a:rPr lang="it-IT"/>
              <a:t>solo amministratore</a:t>
            </a:r>
          </a:p>
        </p:txBody>
      </p:sp>
    </p:spTree>
    <p:extLst>
      <p:ext uri="{BB962C8B-B14F-4D97-AF65-F5344CB8AC3E}">
        <p14:creationId xmlns:p14="http://schemas.microsoft.com/office/powerpoint/2010/main" val="3579826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9A8B7D-76C3-E94E-B770-CA2B18716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2A4F43-06A3-1A4A-812D-AF9BDC110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Sistemi di calcolo composti da un gran numero di computer connessi in rete ad alta velocità</a:t>
            </a:r>
          </a:p>
          <a:p>
            <a:endParaRPr lang="it-IT" dirty="0"/>
          </a:p>
          <a:p>
            <a:r>
              <a:rPr lang="it-IT" dirty="0"/>
              <a:t>Prima:</a:t>
            </a:r>
          </a:p>
          <a:p>
            <a:pPr lvl="1"/>
            <a:r>
              <a:rPr lang="it-IT" dirty="0"/>
              <a:t>Sistemi centralizzati</a:t>
            </a:r>
          </a:p>
          <a:p>
            <a:r>
              <a:rPr lang="it-IT" dirty="0"/>
              <a:t>Oggi:</a:t>
            </a:r>
          </a:p>
          <a:p>
            <a:pPr lvl="1"/>
            <a:r>
              <a:rPr lang="it-IT"/>
              <a:t>Sistemi distribuiti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3857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E7C18E-6BAE-9B40-820E-C9BCE0C2F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sistemi distribuiti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C5C0F7-0875-B649-9182-20121E39D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Si differenziano dal software tradizionale in quanto i componenti sono sparsi in rete.</a:t>
            </a:r>
          </a:p>
          <a:p>
            <a:r>
              <a:rPr lang="it-IT" dirty="0"/>
              <a:t>Sono pezzi di software complessi i cui componenti sono per definizione sparsi su molte macchine.</a:t>
            </a:r>
          </a:p>
          <a:p>
            <a:r>
              <a:rPr lang="it-IT" dirty="0"/>
              <a:t>Al fine di dominare la loro complessità è fondamentale che questi sistemi siano </a:t>
            </a:r>
            <a:r>
              <a:rPr lang="it-IT"/>
              <a:t>opportunamente organizzati.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8374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CF2E61-C093-B54D-9F71-655F2E75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Sistemi Distribuiti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EF13D4-902E-114B-AF7A-8C83BF7F6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Un Sistema Distribuito è una collezione di computer indipendenti che appare ai propri utenti come un singolo sistema coerente.</a:t>
            </a:r>
          </a:p>
        </p:txBody>
      </p:sp>
    </p:spTree>
    <p:extLst>
      <p:ext uri="{BB962C8B-B14F-4D97-AF65-F5344CB8AC3E}">
        <p14:creationId xmlns:p14="http://schemas.microsoft.com/office/powerpoint/2010/main" val="2688201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EF2C35-1C52-DF4E-9BD8-130EC745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Sistemi Distribuiti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47D11A9-9A6C-DB4B-BC78-88F2FB4FA8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019" y="2895600"/>
            <a:ext cx="4267200" cy="1905000"/>
          </a:xfrm>
        </p:spPr>
      </p:pic>
    </p:spTree>
    <p:extLst>
      <p:ext uri="{BB962C8B-B14F-4D97-AF65-F5344CB8AC3E}">
        <p14:creationId xmlns:p14="http://schemas.microsoft.com/office/powerpoint/2010/main" val="1797096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CF2E61-C093-B54D-9F71-655F2E75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Sistemi Distribuiti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EF13D4-902E-114B-AF7A-8C83BF7F6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Computer autonomi</a:t>
            </a:r>
          </a:p>
          <a:p>
            <a:r>
              <a:rPr lang="it-IT" dirty="0"/>
              <a:t>Utenti che pensano di aver a che fare con un unico sistema</a:t>
            </a:r>
          </a:p>
          <a:p>
            <a:r>
              <a:rPr lang="it-IT" dirty="0"/>
              <a:t>Collaborazione dei computer autonomi</a:t>
            </a:r>
          </a:p>
          <a:p>
            <a:endParaRPr lang="it-IT" dirty="0"/>
          </a:p>
          <a:p>
            <a:r>
              <a:rPr lang="it-IT" dirty="0"/>
              <a:t>Ne apprendi l’esistenza quando il crash di un computer di cui non hai mai sentito parlare ti impedisce di portare a termine qualunque lavoro (Leslie </a:t>
            </a:r>
            <a:r>
              <a:rPr lang="it-IT" dirty="0" err="1"/>
              <a:t>Lamport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1734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B3EEB4-ED3C-2C4B-AFA5-C6BE412A4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Sistema Distribuito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0C1E97-6CE4-AA43-AD52-310152C9C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Le differenze tra i vari computer sono nascosti all’utente</a:t>
            </a:r>
          </a:p>
          <a:p>
            <a:r>
              <a:rPr lang="it-IT" dirty="0"/>
              <a:t>L’organizzazione interna è nascosta all’utente</a:t>
            </a:r>
          </a:p>
          <a:p>
            <a:r>
              <a:rPr lang="it-IT" dirty="0"/>
              <a:t>Utenti e applicazioni possono interagire in modo consistente ed autonomo, indipendentemente da dove e quando l’interazione ha luogo.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75309936"/>
      </p:ext>
    </p:extLst>
  </p:cSld>
  <p:clrMapOvr>
    <a:masterClrMapping/>
  </p:clrMapOvr>
</p:sld>
</file>

<file path=ppt/theme/theme1.xml><?xml version="1.0" encoding="utf-8"?>
<a:theme xmlns:a="http://schemas.openxmlformats.org/drawingml/2006/main" name="newSERLAB - Copia">
  <a:themeElements>
    <a:clrScheme name="ser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erlab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r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rlab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rlab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rlab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rlab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rlab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rlab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rlab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rlab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rlab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rlab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rlab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newSERLAB - Copia</Template>
  <TotalTime>1889</TotalTime>
  <Words>1259</Words>
  <Application>Microsoft Macintosh PowerPoint</Application>
  <PresentationFormat>Presentazione su schermo (4:3)</PresentationFormat>
  <Paragraphs>184</Paragraphs>
  <Slides>38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38</vt:i4>
      </vt:variant>
    </vt:vector>
  </HeadingPairs>
  <TitlesOfParts>
    <vt:vector size="43" baseType="lpstr">
      <vt:lpstr>Arial</vt:lpstr>
      <vt:lpstr>Times New Roman</vt:lpstr>
      <vt:lpstr>Verdana</vt:lpstr>
      <vt:lpstr>Wingdings</vt:lpstr>
      <vt:lpstr>newSERLAB - Copia</vt:lpstr>
      <vt:lpstr>I Sistemi Distribuiti</vt:lpstr>
      <vt:lpstr>I Sistemi Computerizzati</vt:lpstr>
      <vt:lpstr>I Sistemi Computerizzati</vt:lpstr>
      <vt:lpstr>Risultato</vt:lpstr>
      <vt:lpstr>I sistemi distribuiti</vt:lpstr>
      <vt:lpstr>Sistemi Distribuiti</vt:lpstr>
      <vt:lpstr>Sistemi Distribuiti</vt:lpstr>
      <vt:lpstr>Sistemi Distribuiti</vt:lpstr>
      <vt:lpstr>Sistema Distribuito</vt:lpstr>
      <vt:lpstr>Sistemi Distribuiti</vt:lpstr>
      <vt:lpstr>Sistemi Distribuiti - Middleware</vt:lpstr>
      <vt:lpstr>Perché Progettare un Sistema Distribuito</vt:lpstr>
      <vt:lpstr>Accessibilità delle risorse</vt:lpstr>
      <vt:lpstr>Trasparenza</vt:lpstr>
      <vt:lpstr>Trasparenza</vt:lpstr>
      <vt:lpstr>Trasparenza</vt:lpstr>
      <vt:lpstr>Trasparenza</vt:lpstr>
      <vt:lpstr>Trasparenza</vt:lpstr>
      <vt:lpstr>Trasparenza</vt:lpstr>
      <vt:lpstr>Apertura</vt:lpstr>
      <vt:lpstr>Apertura</vt:lpstr>
      <vt:lpstr>Apertura  Interoperabilità</vt:lpstr>
      <vt:lpstr>Apertura  Portabilità</vt:lpstr>
      <vt:lpstr>Apertura  Ampliabile</vt:lpstr>
      <vt:lpstr>Apertura</vt:lpstr>
      <vt:lpstr>Scalabilità</vt:lpstr>
      <vt:lpstr>Scalabilità/Dimensione</vt:lpstr>
      <vt:lpstr>Meglio algoritmi decentralizzati</vt:lpstr>
      <vt:lpstr>Scalabilità/Geografica</vt:lpstr>
      <vt:lpstr>Tecniche di Scalabilità</vt:lpstr>
      <vt:lpstr>3 Tecniche di Scalabilità</vt:lpstr>
      <vt:lpstr>Nascondere le latenze nella comunicazione</vt:lpstr>
      <vt:lpstr>Nascondere le latenze nella comunicazione</vt:lpstr>
      <vt:lpstr>Distribuzione</vt:lpstr>
      <vt:lpstr>Replica</vt:lpstr>
      <vt:lpstr>Replica</vt:lpstr>
      <vt:lpstr>Replica</vt:lpstr>
      <vt:lpstr>Errori – ipotesi false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Giovanni</dc:creator>
  <cp:lastModifiedBy>Michele Scalera</cp:lastModifiedBy>
  <cp:revision>137</cp:revision>
  <dcterms:created xsi:type="dcterms:W3CDTF">2011-05-03T10:28:10Z</dcterms:created>
  <dcterms:modified xsi:type="dcterms:W3CDTF">2018-11-08T15:20:11Z</dcterms:modified>
</cp:coreProperties>
</file>