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jdhani"/>
      <p:regular r:id="rId15"/>
      <p:bold r:id="rId16"/>
    </p:embeddedFont>
    <p:embeddedFont>
      <p:font typeface="Open Sans Light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Italic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ajdhani-regular.fntdata"/><Relationship Id="rId14" Type="http://schemas.openxmlformats.org/officeDocument/2006/relationships/slide" Target="slides/slide8.xml"/><Relationship Id="rId17" Type="http://schemas.openxmlformats.org/officeDocument/2006/relationships/font" Target="fonts/OpenSansLight-regular.fntdata"/><Relationship Id="rId16" Type="http://schemas.openxmlformats.org/officeDocument/2006/relationships/font" Target="fonts/Rajdhani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Ligh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b119a1a16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b119a1a1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262f27c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262f27c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2e0221ad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2e0221ad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2e0221ad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2e0221ad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2e0221ad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2e0221ad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e6c83523f_0_2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e6c83523f_0_2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e98f35bc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e98f35bc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932c719dd_7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932c719dd_7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Validación del lado del cliente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Validación del 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lado del cliente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Capturar el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formulario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 primer objetivo será obtener el formulario. Para esto tenemos dos opciones:</a:t>
            </a:r>
            <a:endParaRPr sz="1600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94" name="Google Shape;94;p30"/>
          <p:cNvGrpSpPr/>
          <p:nvPr/>
        </p:nvGrpSpPr>
        <p:grpSpPr>
          <a:xfrm>
            <a:off x="869030" y="2018073"/>
            <a:ext cx="7405048" cy="1107324"/>
            <a:chOff x="630644" y="2191938"/>
            <a:chExt cx="6913498" cy="530709"/>
          </a:xfrm>
        </p:grpSpPr>
        <p:sp>
          <p:nvSpPr>
            <p:cNvPr id="95" name="Google Shape;95;p3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formulario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document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5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querySelector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"form.reservation"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2200">
                <a:solidFill>
                  <a:srgbClr val="E91E6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6" name="Google Shape;96;p3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JS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7" name="Google Shape;97;p30"/>
          <p:cNvGrpSpPr/>
          <p:nvPr/>
        </p:nvGrpSpPr>
        <p:grpSpPr>
          <a:xfrm>
            <a:off x="869030" y="3398924"/>
            <a:ext cx="7405048" cy="1107324"/>
            <a:chOff x="630644" y="2191938"/>
            <a:chExt cx="6913498" cy="530709"/>
          </a:xfrm>
        </p:grpSpPr>
        <p:sp>
          <p:nvSpPr>
            <p:cNvPr id="98" name="Google Shape;98;p3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formulario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document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5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forms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"reservation"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 sz="2800">
                <a:solidFill>
                  <a:srgbClr val="E91E6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9" name="Google Shape;99;p3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JS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Eventos</a:t>
            </a: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 del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formulario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5" name="Google Shape;105;p31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 evento submit es aquel que se ejecuta cuando enviamos los datos.</a:t>
            </a:r>
            <a:endParaRPr sz="1600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06" name="Google Shape;106;p31"/>
          <p:cNvGrpSpPr/>
          <p:nvPr/>
        </p:nvGrpSpPr>
        <p:grpSpPr>
          <a:xfrm>
            <a:off x="853135" y="2018073"/>
            <a:ext cx="7436850" cy="1107324"/>
            <a:chOff x="630644" y="2191938"/>
            <a:chExt cx="6913498" cy="530709"/>
          </a:xfrm>
        </p:grpSpPr>
        <p:sp>
          <p:nvSpPr>
            <p:cNvPr id="107" name="Google Shape;107;p3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formulario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5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addEventListener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"submit"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event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){});</a:t>
              </a:r>
              <a:endParaRPr sz="21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8" name="Google Shape;108;p3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JS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9" name="Google Shape;109;p31"/>
          <p:cNvGrpSpPr/>
          <p:nvPr/>
        </p:nvGrpSpPr>
        <p:grpSpPr>
          <a:xfrm>
            <a:off x="853135" y="3398924"/>
            <a:ext cx="7436850" cy="1107324"/>
            <a:chOff x="630644" y="2191938"/>
            <a:chExt cx="6913498" cy="530709"/>
          </a:xfrm>
        </p:grpSpPr>
        <p:sp>
          <p:nvSpPr>
            <p:cNvPr id="110" name="Google Shape;110;p3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formulario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5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onsubmit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i="1"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event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{}</a:t>
              </a:r>
              <a:endParaRPr sz="21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1" name="Google Shape;111;p3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JS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Validando los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campos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2"/>
          <p:cNvSpPr txBox="1"/>
          <p:nvPr/>
        </p:nvSpPr>
        <p:spPr>
          <a:xfrm>
            <a:off x="717750" y="1176675"/>
            <a:ext cx="77076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Podemos obtener nuestro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input 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querySelector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para que finalmente preguntemos si el valor campo está vacío.</a:t>
            </a:r>
            <a:endParaRPr sz="1600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18" name="Google Shape;118;p32"/>
          <p:cNvGrpSpPr/>
          <p:nvPr/>
        </p:nvGrpSpPr>
        <p:grpSpPr>
          <a:xfrm>
            <a:off x="818724" y="1975791"/>
            <a:ext cx="7432011" cy="1740778"/>
            <a:chOff x="630644" y="2191938"/>
            <a:chExt cx="6913498" cy="530709"/>
          </a:xfrm>
        </p:grpSpPr>
        <p:sp>
          <p:nvSpPr>
            <p:cNvPr id="119" name="Google Shape;119;p3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event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preventDefault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();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campoNombre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document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querySelector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"input.nombre"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campoNombre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value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==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""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){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s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alert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"El campo nombre no debe estar vacío"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8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0" name="Google Shape;120;p3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JS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1" name="Google Shape;121;p32"/>
          <p:cNvGrpSpPr/>
          <p:nvPr/>
        </p:nvGrpSpPr>
        <p:grpSpPr>
          <a:xfrm>
            <a:off x="2118150" y="3841875"/>
            <a:ext cx="4907700" cy="887700"/>
            <a:chOff x="1686250" y="2605375"/>
            <a:chExt cx="4907700" cy="887700"/>
          </a:xfrm>
        </p:grpSpPr>
        <p:sp>
          <p:nvSpPr>
            <p:cNvPr id="122" name="Google Shape;122;p32"/>
            <p:cNvSpPr/>
            <p:nvPr/>
          </p:nvSpPr>
          <p:spPr>
            <a:xfrm>
              <a:off x="1686250" y="2605375"/>
              <a:ext cx="4907700" cy="887700"/>
            </a:xfrm>
            <a:prstGeom prst="roundRect">
              <a:avLst>
                <a:gd fmla="val 16667" name="adj"/>
              </a:avLst>
            </a:prstGeom>
            <a:solidFill>
              <a:srgbClr val="EC183F">
                <a:alpha val="96080"/>
              </a:srgbClr>
            </a:solidFill>
            <a:ln>
              <a:noFill/>
            </a:ln>
          </p:spPr>
          <p:txBody>
            <a:bodyPr anchorCtr="0" anchor="ctr" bIns="91425" lIns="954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Para detener el envío de formulario usamos: </a:t>
              </a:r>
              <a:r>
                <a:rPr b="1" lang="es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event.preventDefault()</a:t>
              </a:r>
              <a:endParaRPr b="1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32"/>
            <p:cNvSpPr/>
            <p:nvPr/>
          </p:nvSpPr>
          <p:spPr>
            <a:xfrm>
              <a:off x="2059693" y="2813208"/>
              <a:ext cx="158198" cy="206025"/>
            </a:xfrm>
            <a:custGeom>
              <a:rect b="b" l="l" r="r" t="t"/>
              <a:pathLst>
                <a:path extrusionOk="0" h="206025" w="158198">
                  <a:moveTo>
                    <a:pt x="1260" y="43147"/>
                  </a:moveTo>
                  <a:cubicBezTo>
                    <a:pt x="-3775" y="34498"/>
                    <a:pt x="6734" y="19061"/>
                    <a:pt x="24689" y="8770"/>
                  </a:cubicBezTo>
                  <a:cubicBezTo>
                    <a:pt x="42643" y="-1630"/>
                    <a:pt x="61255" y="-2944"/>
                    <a:pt x="66181" y="5705"/>
                  </a:cubicBezTo>
                  <a:cubicBezTo>
                    <a:pt x="67823" y="8551"/>
                    <a:pt x="155296" y="160069"/>
                    <a:pt x="156938" y="162915"/>
                  </a:cubicBezTo>
                  <a:cubicBezTo>
                    <a:pt x="161974" y="171564"/>
                    <a:pt x="151464" y="187000"/>
                    <a:pt x="133510" y="197291"/>
                  </a:cubicBezTo>
                  <a:cubicBezTo>
                    <a:pt x="115555" y="207582"/>
                    <a:pt x="97053" y="209005"/>
                    <a:pt x="92018" y="200357"/>
                  </a:cubicBezTo>
                  <a:cubicBezTo>
                    <a:pt x="90375" y="197510"/>
                    <a:pt x="2903" y="45993"/>
                    <a:pt x="1260" y="431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2"/>
            <p:cNvSpPr/>
            <p:nvPr/>
          </p:nvSpPr>
          <p:spPr>
            <a:xfrm>
              <a:off x="2050448" y="2851118"/>
              <a:ext cx="417327" cy="434123"/>
            </a:xfrm>
            <a:custGeom>
              <a:rect b="b" l="l" r="r" t="t"/>
              <a:pathLst>
                <a:path extrusionOk="0" h="434123" w="417327">
                  <a:moveTo>
                    <a:pt x="250153" y="345384"/>
                  </a:moveTo>
                  <a:cubicBezTo>
                    <a:pt x="171219" y="390927"/>
                    <a:pt x="95789" y="407787"/>
                    <a:pt x="81556" y="383045"/>
                  </a:cubicBezTo>
                  <a:cubicBezTo>
                    <a:pt x="67324" y="358303"/>
                    <a:pt x="119655" y="301374"/>
                    <a:pt x="198479" y="255831"/>
                  </a:cubicBezTo>
                  <a:cubicBezTo>
                    <a:pt x="277303" y="210288"/>
                    <a:pt x="352843" y="193429"/>
                    <a:pt x="367075" y="218171"/>
                  </a:cubicBezTo>
                  <a:cubicBezTo>
                    <a:pt x="381416" y="242913"/>
                    <a:pt x="329086" y="299842"/>
                    <a:pt x="250153" y="345384"/>
                  </a:cubicBezTo>
                  <a:moveTo>
                    <a:pt x="411961" y="192334"/>
                  </a:moveTo>
                  <a:cubicBezTo>
                    <a:pt x="386124" y="147667"/>
                    <a:pt x="336531" y="161352"/>
                    <a:pt x="297228" y="133654"/>
                  </a:cubicBezTo>
                  <a:cubicBezTo>
                    <a:pt x="257926" y="105956"/>
                    <a:pt x="227710" y="69938"/>
                    <a:pt x="201873" y="36875"/>
                  </a:cubicBezTo>
                  <a:cubicBezTo>
                    <a:pt x="168154" y="-6368"/>
                    <a:pt x="109692" y="-10090"/>
                    <a:pt x="61084" y="17936"/>
                  </a:cubicBezTo>
                  <a:cubicBezTo>
                    <a:pt x="12476" y="45962"/>
                    <a:pt x="-13470" y="98402"/>
                    <a:pt x="7111" y="149309"/>
                  </a:cubicBezTo>
                  <a:cubicBezTo>
                    <a:pt x="22876" y="188174"/>
                    <a:pt x="38970" y="232403"/>
                    <a:pt x="43349" y="280245"/>
                  </a:cubicBezTo>
                  <a:cubicBezTo>
                    <a:pt x="47728" y="328196"/>
                    <a:pt x="11052" y="364324"/>
                    <a:pt x="36890" y="408991"/>
                  </a:cubicBezTo>
                  <a:cubicBezTo>
                    <a:pt x="61741" y="452016"/>
                    <a:pt x="165854" y="438441"/>
                    <a:pt x="269421" y="378665"/>
                  </a:cubicBezTo>
                  <a:cubicBezTo>
                    <a:pt x="372986" y="318781"/>
                    <a:pt x="436812" y="235469"/>
                    <a:pt x="411961" y="1923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2"/>
            <p:cNvSpPr/>
            <p:nvPr/>
          </p:nvSpPr>
          <p:spPr>
            <a:xfrm>
              <a:off x="2273888" y="3081331"/>
              <a:ext cx="105887" cy="66166"/>
            </a:xfrm>
            <a:custGeom>
              <a:rect b="b" l="l" r="r" t="t"/>
              <a:pathLst>
                <a:path extrusionOk="0" h="66166" w="105887">
                  <a:moveTo>
                    <a:pt x="0" y="37989"/>
                  </a:moveTo>
                  <a:cubicBezTo>
                    <a:pt x="42149" y="14670"/>
                    <a:pt x="81561" y="766"/>
                    <a:pt x="105099" y="0"/>
                  </a:cubicBezTo>
                  <a:cubicBezTo>
                    <a:pt x="107179" y="12481"/>
                    <a:pt x="105208" y="25727"/>
                    <a:pt x="98421" y="37660"/>
                  </a:cubicBezTo>
                  <a:cubicBezTo>
                    <a:pt x="82656" y="64920"/>
                    <a:pt x="47842" y="74226"/>
                    <a:pt x="20472" y="58571"/>
                  </a:cubicBezTo>
                  <a:cubicBezTo>
                    <a:pt x="11605" y="53316"/>
                    <a:pt x="4817" y="46200"/>
                    <a:pt x="0" y="3798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Almacenar los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errores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1" name="Google Shape;131;p33"/>
          <p:cNvSpPr txBox="1"/>
          <p:nvPr/>
        </p:nvSpPr>
        <p:spPr>
          <a:xfrm>
            <a:off x="717750" y="1176675"/>
            <a:ext cx="77076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Creamos un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array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para acumular estos errores y cambiar nuestra lógica. Es decir, si el array no está vacío, entonces, prevenimos el envío del formulario, caso contrario, el formulario se enviará.</a:t>
            </a:r>
            <a:endParaRPr sz="1600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32" name="Google Shape;132;p33"/>
          <p:cNvGrpSpPr/>
          <p:nvPr/>
        </p:nvGrpSpPr>
        <p:grpSpPr>
          <a:xfrm>
            <a:off x="851075" y="2123450"/>
            <a:ext cx="7440954" cy="2447622"/>
            <a:chOff x="630644" y="2191939"/>
            <a:chExt cx="6687296" cy="530707"/>
          </a:xfrm>
        </p:grpSpPr>
        <p:sp>
          <p:nvSpPr>
            <p:cNvPr id="133" name="Google Shape;133;p33"/>
            <p:cNvSpPr/>
            <p:nvPr/>
          </p:nvSpPr>
          <p:spPr>
            <a:xfrm>
              <a:off x="1116040" y="2191939"/>
              <a:ext cx="62019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errores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[];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campoNombre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document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querySelector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"input.nombre"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campoNombre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value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==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""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){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errores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push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"El campo nombre está vacío"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errores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length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){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event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preventDefault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();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4" name="Google Shape;134;p3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JS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"/>
          <p:cNvSpPr txBox="1"/>
          <p:nvPr/>
        </p:nvSpPr>
        <p:spPr>
          <a:xfrm>
            <a:off x="717750" y="549075"/>
            <a:ext cx="7692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Mostrando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errores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40" name="Google Shape;140;p34"/>
          <p:cNvGrpSpPr/>
          <p:nvPr/>
        </p:nvGrpSpPr>
        <p:grpSpPr>
          <a:xfrm>
            <a:off x="926850" y="1344648"/>
            <a:ext cx="7290300" cy="3293827"/>
            <a:chOff x="914975" y="1425198"/>
            <a:chExt cx="7290300" cy="3293827"/>
          </a:xfrm>
        </p:grpSpPr>
        <p:sp>
          <p:nvSpPr>
            <p:cNvPr id="141" name="Google Shape;141;p34"/>
            <p:cNvSpPr/>
            <p:nvPr/>
          </p:nvSpPr>
          <p:spPr>
            <a:xfrm>
              <a:off x="914975" y="1833625"/>
              <a:ext cx="7290300" cy="2885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414000" spcFirstLastPara="1" rIns="0" wrap="square" tIns="3780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section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"errores"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&lt;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ul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...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&lt;/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ul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&lt;/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section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4"/>
            <p:cNvSpPr/>
            <p:nvPr/>
          </p:nvSpPr>
          <p:spPr>
            <a:xfrm>
              <a:off x="914975" y="1425198"/>
              <a:ext cx="7290300" cy="408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4"/>
            <p:cNvSpPr/>
            <p:nvPr/>
          </p:nvSpPr>
          <p:spPr>
            <a:xfrm>
              <a:off x="1188131" y="1499150"/>
              <a:ext cx="170100" cy="260400"/>
            </a:xfrm>
            <a:prstGeom prst="chevron">
              <a:avLst>
                <a:gd fmla="val 50000" name="adj"/>
              </a:avLst>
            </a:pr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4"/>
            <p:cNvSpPr/>
            <p:nvPr/>
          </p:nvSpPr>
          <p:spPr>
            <a:xfrm>
              <a:off x="2125901" y="1533625"/>
              <a:ext cx="728100" cy="30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5" name="Google Shape;145;p34"/>
            <p:cNvSpPr/>
            <p:nvPr/>
          </p:nvSpPr>
          <p:spPr>
            <a:xfrm>
              <a:off x="2955419" y="1533625"/>
              <a:ext cx="728100" cy="30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6" name="Google Shape;146;p34"/>
            <p:cNvSpPr/>
            <p:nvPr/>
          </p:nvSpPr>
          <p:spPr>
            <a:xfrm>
              <a:off x="3767694" y="1533625"/>
              <a:ext cx="728100" cy="30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js</a:t>
              </a:r>
              <a:endParaRPr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35"/>
          <p:cNvGrpSpPr/>
          <p:nvPr/>
        </p:nvGrpSpPr>
        <p:grpSpPr>
          <a:xfrm>
            <a:off x="926850" y="1344648"/>
            <a:ext cx="7290300" cy="3293977"/>
            <a:chOff x="914975" y="1425198"/>
            <a:chExt cx="7290300" cy="3293977"/>
          </a:xfrm>
        </p:grpSpPr>
        <p:sp>
          <p:nvSpPr>
            <p:cNvPr id="152" name="Google Shape;152;p35"/>
            <p:cNvSpPr/>
            <p:nvPr/>
          </p:nvSpPr>
          <p:spPr>
            <a:xfrm>
              <a:off x="914975" y="1698775"/>
              <a:ext cx="7290300" cy="3020400"/>
            </a:xfrm>
            <a:prstGeom prst="round2SameRect">
              <a:avLst>
                <a:gd fmla="val 5267" name="adj1"/>
                <a:gd fmla="val 0" name="adj2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414000" spcFirstLastPara="1" rIns="0" wrap="square" tIns="3780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errores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length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event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6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preventDefault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();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s" sz="16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ulErrores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document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6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querySelector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".errores ul"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errores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6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forEach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error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ulErrores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innerHTML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+=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`&lt;li&gt;</a:t>
              </a:r>
              <a:r>
                <a:rPr lang="es" sz="16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${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error</a:t>
              </a:r>
              <a:r>
                <a:rPr lang="es" sz="16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&lt;/li&gt;`</a:t>
              </a:r>
              <a:endParaRPr sz="16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});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2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3" name="Google Shape;153;p35"/>
            <p:cNvSpPr/>
            <p:nvPr/>
          </p:nvSpPr>
          <p:spPr>
            <a:xfrm>
              <a:off x="914975" y="1425198"/>
              <a:ext cx="7290300" cy="408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5"/>
            <p:cNvSpPr/>
            <p:nvPr/>
          </p:nvSpPr>
          <p:spPr>
            <a:xfrm>
              <a:off x="1188131" y="1499150"/>
              <a:ext cx="170100" cy="260400"/>
            </a:xfrm>
            <a:prstGeom prst="chevron">
              <a:avLst>
                <a:gd fmla="val 50000" name="adj"/>
              </a:avLst>
            </a:pr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5"/>
            <p:cNvSpPr/>
            <p:nvPr/>
          </p:nvSpPr>
          <p:spPr>
            <a:xfrm>
              <a:off x="2125901" y="1533625"/>
              <a:ext cx="728100" cy="30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6" name="Google Shape;156;p35"/>
            <p:cNvSpPr/>
            <p:nvPr/>
          </p:nvSpPr>
          <p:spPr>
            <a:xfrm>
              <a:off x="2955419" y="1533625"/>
              <a:ext cx="728100" cy="30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7" name="Google Shape;157;p35"/>
            <p:cNvSpPr/>
            <p:nvPr/>
          </p:nvSpPr>
          <p:spPr>
            <a:xfrm>
              <a:off x="3843894" y="1533625"/>
              <a:ext cx="728100" cy="30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54000" spcFirstLastPara="1" rIns="91425" wrap="square" tIns="540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 js</a:t>
              </a:r>
              <a:endParaRPr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8" name="Google Shape;158;p35"/>
          <p:cNvSpPr txBox="1"/>
          <p:nvPr/>
        </p:nvSpPr>
        <p:spPr>
          <a:xfrm>
            <a:off x="717750" y="549075"/>
            <a:ext cx="7692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En el javascript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