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60" r:id="rId3"/>
    <p:sldId id="261" r:id="rId4"/>
    <p:sldId id="262" r:id="rId5"/>
    <p:sldId id="263" r:id="rId6"/>
    <p:sldId id="264" r:id="rId7"/>
    <p:sldId id="265" r:id="rId8"/>
    <p:sldId id="268" r:id="rId9"/>
    <p:sldId id="269" r:id="rId10"/>
    <p:sldId id="271" r:id="rId11"/>
    <p:sldId id="272" r:id="rId12"/>
    <p:sldId id="267" r:id="rId13"/>
    <p:sldId id="273" r:id="rId14"/>
    <p:sldId id="274" r:id="rId15"/>
    <p:sldId id="275" r:id="rId16"/>
    <p:sldId id="276" r:id="rId17"/>
    <p:sldId id="277" r:id="rId18"/>
    <p:sldId id="280" r:id="rId19"/>
    <p:sldId id="278" r:id="rId20"/>
    <p:sldId id="279" r:id="rId21"/>
    <p:sldId id="281" r:id="rId22"/>
    <p:sldId id="282" r:id="rId23"/>
    <p:sldId id="28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0D8BF7-BBB9-4C0E-9966-CDEE406AAB00}" type="datetimeFigureOut">
              <a:rPr lang="en-US" smtClean="0"/>
              <a:t>7/24/2023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774BF96A-92FD-4D66-B6D0-BE557DEBD78A}"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53908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0D8BF7-BBB9-4C0E-9966-CDEE406AAB00}" type="datetimeFigureOut">
              <a:rPr lang="en-US" smtClean="0"/>
              <a:t>7/24/2023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4BF96A-92FD-4D66-B6D0-BE557DEBD78A}"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88230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0D8BF7-BBB9-4C0E-9966-CDEE406AAB00}" type="datetimeFigureOut">
              <a:rPr lang="en-US" smtClean="0"/>
              <a:t>7/24/2023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4BF96A-92FD-4D66-B6D0-BE557DEBD78A}"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29913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0D8BF7-BBB9-4C0E-9966-CDEE406AAB00}" type="datetimeFigureOut">
              <a:rPr lang="en-US" smtClean="0"/>
              <a:t>7/24/2023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4BF96A-92FD-4D66-B6D0-BE557DEBD78A}"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01118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0D8BF7-BBB9-4C0E-9966-CDEE406AAB00}" type="datetimeFigureOut">
              <a:rPr lang="en-US" smtClean="0"/>
              <a:t>7/24/2023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4BF96A-92FD-4D66-B6D0-BE557DEBD78A}"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22677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0D8BF7-BBB9-4C0E-9966-CDEE406AAB00}" type="datetimeFigureOut">
              <a:rPr lang="en-US" smtClean="0"/>
              <a:t>7/24/2023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4BF96A-92FD-4D66-B6D0-BE557DEBD78A}"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51231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0D8BF7-BBB9-4C0E-9966-CDEE406AAB00}" type="datetimeFigureOut">
              <a:rPr lang="en-US" smtClean="0"/>
              <a:t>7/24/2023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4BF96A-92FD-4D66-B6D0-BE557DEBD78A}"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64722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0D8BF7-BBB9-4C0E-9966-CDEE406AAB00}" type="datetimeFigureOut">
              <a:rPr lang="en-US" smtClean="0"/>
              <a:t>7/24/2023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4BF96A-92FD-4D66-B6D0-BE557DEBD78A}"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25374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0D8BF7-BBB9-4C0E-9966-CDEE406AAB00}" type="datetimeFigureOut">
              <a:rPr lang="en-US" smtClean="0"/>
              <a:t>7/24/2023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4BF96A-92FD-4D66-B6D0-BE557DEBD78A}" type="slidenum">
              <a:rPr lang="en-US" smtClean="0"/>
              <a:t>‹#›</a:t>
            </a:fld>
            <a:endParaRPr lang="en-US"/>
          </a:p>
        </p:txBody>
      </p:sp>
    </p:spTree>
    <p:extLst>
      <p:ext uri="{BB962C8B-B14F-4D97-AF65-F5344CB8AC3E}">
        <p14:creationId xmlns:p14="http://schemas.microsoft.com/office/powerpoint/2010/main" val="3058665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0D8BF7-BBB9-4C0E-9966-CDEE406AAB00}" type="datetimeFigureOut">
              <a:rPr lang="en-US" smtClean="0"/>
              <a:t>7/24/2023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4BF96A-92FD-4D66-B6D0-BE557DEBD78A}"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15045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D0D8BF7-BBB9-4C0E-9966-CDEE406AAB00}" type="datetimeFigureOut">
              <a:rPr lang="en-US" smtClean="0"/>
              <a:t>7/24/2023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774BF96A-92FD-4D66-B6D0-BE557DEBD78A}"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52316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D0D8BF7-BBB9-4C0E-9966-CDEE406AAB00}" type="datetimeFigureOut">
              <a:rPr lang="en-US" smtClean="0"/>
              <a:t>7/24/2023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74BF96A-92FD-4D66-B6D0-BE557DEBD78A}"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15366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91D6C-D605-006A-364E-D2A0EB396A04}"/>
              </a:ext>
            </a:extLst>
          </p:cNvPr>
          <p:cNvSpPr>
            <a:spLocks noGrp="1"/>
          </p:cNvSpPr>
          <p:nvPr>
            <p:ph type="ctrTitle"/>
          </p:nvPr>
        </p:nvSpPr>
        <p:spPr/>
        <p:txBody>
          <a:bodyPr>
            <a:normAutofit/>
          </a:bodyPr>
          <a:lstStyle/>
          <a:p>
            <a:pPr algn="ctr"/>
            <a:r>
              <a:rPr lang="en-US" dirty="0"/>
              <a:t>Order-to-Cash Process at </a:t>
            </a:r>
            <a:r>
              <a:rPr lang="en-US" dirty="0" err="1"/>
              <a:t>Fotof</a:t>
            </a:r>
            <a:endParaRPr lang="en-US" dirty="0"/>
          </a:p>
        </p:txBody>
      </p:sp>
      <p:sp>
        <p:nvSpPr>
          <p:cNvPr id="3" name="Subtitle 2">
            <a:extLst>
              <a:ext uri="{FF2B5EF4-FFF2-40B4-BE49-F238E27FC236}">
                <a16:creationId xmlns:a16="http://schemas.microsoft.com/office/drawing/2014/main" id="{A96AF270-4FAB-4304-F39A-6FE0E8F88341}"/>
              </a:ext>
            </a:extLst>
          </p:cNvPr>
          <p:cNvSpPr>
            <a:spLocks noGrp="1"/>
          </p:cNvSpPr>
          <p:nvPr>
            <p:ph type="subTitle" idx="1"/>
          </p:nvPr>
        </p:nvSpPr>
        <p:spPr>
          <a:xfrm>
            <a:off x="2417780" y="3987176"/>
            <a:ext cx="8637072" cy="1740850"/>
          </a:xfrm>
        </p:spPr>
        <p:txBody>
          <a:bodyPr>
            <a:normAutofit/>
          </a:bodyPr>
          <a:lstStyle/>
          <a:p>
            <a:r>
              <a:rPr lang="en-US" dirty="0"/>
              <a:t>By</a:t>
            </a:r>
          </a:p>
          <a:p>
            <a:r>
              <a:rPr lang="en-US" dirty="0"/>
              <a:t>Iheanachor  obi</a:t>
            </a:r>
          </a:p>
          <a:p>
            <a:pPr rtl="0">
              <a:spcBef>
                <a:spcPts val="0"/>
              </a:spcBef>
              <a:spcAft>
                <a:spcPts val="0"/>
              </a:spcAft>
            </a:pPr>
            <a:br>
              <a:rPr lang="en-US" dirty="0"/>
            </a:br>
            <a:endParaRPr lang="en-US" dirty="0"/>
          </a:p>
        </p:txBody>
      </p:sp>
    </p:spTree>
    <p:extLst>
      <p:ext uri="{BB962C8B-B14F-4D97-AF65-F5344CB8AC3E}">
        <p14:creationId xmlns:p14="http://schemas.microsoft.com/office/powerpoint/2010/main" val="3629840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B2CDF-C7D5-9872-6235-61FF116ADDB0}"/>
              </a:ext>
            </a:extLst>
          </p:cNvPr>
          <p:cNvSpPr>
            <a:spLocks noGrp="1"/>
          </p:cNvSpPr>
          <p:nvPr>
            <p:ph type="title"/>
          </p:nvPr>
        </p:nvSpPr>
        <p:spPr>
          <a:xfrm>
            <a:off x="1451579" y="71905"/>
            <a:ext cx="9603275" cy="1049235"/>
          </a:xfrm>
        </p:spPr>
        <p:txBody>
          <a:bodyPr/>
          <a:lstStyle/>
          <a:p>
            <a:r>
              <a:rPr lang="en-US" dirty="0"/>
              <a:t>Issue register</a:t>
            </a:r>
          </a:p>
        </p:txBody>
      </p:sp>
      <p:sp>
        <p:nvSpPr>
          <p:cNvPr id="7" name="Rectangle 2">
            <a:extLst>
              <a:ext uri="{FF2B5EF4-FFF2-40B4-BE49-F238E27FC236}">
                <a16:creationId xmlns:a16="http://schemas.microsoft.com/office/drawing/2014/main" id="{D5206869-5623-E6EE-AE04-FDC3419BA8D8}"/>
              </a:ext>
            </a:extLst>
          </p:cNvPr>
          <p:cNvSpPr>
            <a:spLocks noChangeArrowheads="1"/>
          </p:cNvSpPr>
          <p:nvPr/>
        </p:nvSpPr>
        <p:spPr bwMode="auto">
          <a:xfrm>
            <a:off x="786731" y="2011363"/>
            <a:ext cx="1323565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9" name="Content Placeholder 8">
            <a:extLst>
              <a:ext uri="{FF2B5EF4-FFF2-40B4-BE49-F238E27FC236}">
                <a16:creationId xmlns:a16="http://schemas.microsoft.com/office/drawing/2014/main" id="{3EB50354-0015-95AE-62BA-0C118C755FC6}"/>
              </a:ext>
            </a:extLst>
          </p:cNvPr>
          <p:cNvGraphicFramePr>
            <a:graphicFrameLocks noGrp="1"/>
          </p:cNvGraphicFramePr>
          <p:nvPr>
            <p:ph idx="1"/>
            <p:extLst>
              <p:ext uri="{D42A27DB-BD31-4B8C-83A1-F6EECF244321}">
                <p14:modId xmlns:p14="http://schemas.microsoft.com/office/powerpoint/2010/main" val="2623666561"/>
              </p:ext>
            </p:extLst>
          </p:nvPr>
        </p:nvGraphicFramePr>
        <p:xfrm>
          <a:off x="333959" y="850972"/>
          <a:ext cx="10406462" cy="5457386"/>
        </p:xfrm>
        <a:graphic>
          <a:graphicData uri="http://schemas.openxmlformats.org/drawingml/2006/table">
            <a:tbl>
              <a:tblPr/>
              <a:tblGrid>
                <a:gridCol w="868890">
                  <a:extLst>
                    <a:ext uri="{9D8B030D-6E8A-4147-A177-3AD203B41FA5}">
                      <a16:colId xmlns:a16="http://schemas.microsoft.com/office/drawing/2014/main" val="3435611987"/>
                    </a:ext>
                  </a:extLst>
                </a:gridCol>
                <a:gridCol w="1343748">
                  <a:extLst>
                    <a:ext uri="{9D8B030D-6E8A-4147-A177-3AD203B41FA5}">
                      <a16:colId xmlns:a16="http://schemas.microsoft.com/office/drawing/2014/main" val="3968188692"/>
                    </a:ext>
                  </a:extLst>
                </a:gridCol>
                <a:gridCol w="2050982">
                  <a:extLst>
                    <a:ext uri="{9D8B030D-6E8A-4147-A177-3AD203B41FA5}">
                      <a16:colId xmlns:a16="http://schemas.microsoft.com/office/drawing/2014/main" val="935761650"/>
                    </a:ext>
                  </a:extLst>
                </a:gridCol>
                <a:gridCol w="2302916">
                  <a:extLst>
                    <a:ext uri="{9D8B030D-6E8A-4147-A177-3AD203B41FA5}">
                      <a16:colId xmlns:a16="http://schemas.microsoft.com/office/drawing/2014/main" val="3959752782"/>
                    </a:ext>
                  </a:extLst>
                </a:gridCol>
                <a:gridCol w="1961853">
                  <a:extLst>
                    <a:ext uri="{9D8B030D-6E8A-4147-A177-3AD203B41FA5}">
                      <a16:colId xmlns:a16="http://schemas.microsoft.com/office/drawing/2014/main" val="1063613027"/>
                    </a:ext>
                  </a:extLst>
                </a:gridCol>
                <a:gridCol w="1878073">
                  <a:extLst>
                    <a:ext uri="{9D8B030D-6E8A-4147-A177-3AD203B41FA5}">
                      <a16:colId xmlns:a16="http://schemas.microsoft.com/office/drawing/2014/main" val="1348079190"/>
                    </a:ext>
                  </a:extLst>
                </a:gridCol>
              </a:tblGrid>
              <a:tr h="581264">
                <a:tc>
                  <a:txBody>
                    <a:bodyPr/>
                    <a:lstStyle/>
                    <a:p>
                      <a:pPr rtl="0" fontAlgn="t">
                        <a:spcBef>
                          <a:spcPts val="0"/>
                        </a:spcBef>
                        <a:spcAft>
                          <a:spcPts val="0"/>
                        </a:spcAft>
                      </a:pPr>
                      <a:r>
                        <a:rPr lang="en-US" sz="1200" b="1" i="0" u="sng">
                          <a:solidFill>
                            <a:srgbClr val="000000"/>
                          </a:solidFill>
                          <a:effectLst/>
                          <a:latin typeface="Times New Roman" panose="02020603050405020304" pitchFamily="18" charset="0"/>
                        </a:rPr>
                        <a:t>Issue priority number</a:t>
                      </a:r>
                      <a:endParaRPr lang="en-US" sz="1200">
                        <a:effectLst/>
                      </a:endParaRPr>
                    </a:p>
                  </a:txBody>
                  <a:tcPr marL="32300" marR="32300" marT="32300" marB="323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1" i="0" u="sng">
                          <a:solidFill>
                            <a:srgbClr val="000000"/>
                          </a:solidFill>
                          <a:effectLst/>
                          <a:latin typeface="Times New Roman" panose="02020603050405020304" pitchFamily="18" charset="0"/>
                        </a:rPr>
                        <a:t>Issue name</a:t>
                      </a:r>
                      <a:endParaRPr lang="en-US" sz="1200">
                        <a:effectLst/>
                      </a:endParaRPr>
                    </a:p>
                  </a:txBody>
                  <a:tcPr marL="32300" marR="32300" marT="32300" marB="323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1" i="0" u="sng">
                          <a:solidFill>
                            <a:srgbClr val="000000"/>
                          </a:solidFill>
                          <a:effectLst/>
                          <a:latin typeface="Times New Roman" panose="02020603050405020304" pitchFamily="18" charset="0"/>
                        </a:rPr>
                        <a:t>Short Description</a:t>
                      </a:r>
                      <a:endParaRPr lang="en-US" sz="1200">
                        <a:effectLst/>
                      </a:endParaRPr>
                    </a:p>
                  </a:txBody>
                  <a:tcPr marL="32300" marR="32300" marT="32300" marB="323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1" i="0" u="sng">
                          <a:solidFill>
                            <a:srgbClr val="000000"/>
                          </a:solidFill>
                          <a:effectLst/>
                          <a:latin typeface="Times New Roman" panose="02020603050405020304" pitchFamily="18" charset="0"/>
                        </a:rPr>
                        <a:t>Data assumption</a:t>
                      </a:r>
                      <a:endParaRPr lang="en-US" sz="1200">
                        <a:effectLst/>
                      </a:endParaRPr>
                    </a:p>
                  </a:txBody>
                  <a:tcPr marL="32300" marR="32300" marT="32300" marB="323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1" i="0" u="sng">
                          <a:solidFill>
                            <a:srgbClr val="000000"/>
                          </a:solidFill>
                          <a:effectLst/>
                          <a:latin typeface="Times New Roman" panose="02020603050405020304" pitchFamily="18" charset="0"/>
                        </a:rPr>
                        <a:t>Qualitative Impact</a:t>
                      </a:r>
                      <a:endParaRPr lang="en-US" sz="1200">
                        <a:effectLst/>
                      </a:endParaRPr>
                    </a:p>
                  </a:txBody>
                  <a:tcPr marL="32300" marR="32300" marT="32300" marB="323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1" i="0" u="sng">
                          <a:solidFill>
                            <a:srgbClr val="000000"/>
                          </a:solidFill>
                          <a:effectLst/>
                          <a:latin typeface="Times New Roman" panose="02020603050405020304" pitchFamily="18" charset="0"/>
                        </a:rPr>
                        <a:t>Quantitative </a:t>
                      </a:r>
                      <a:endParaRPr lang="en-US" sz="1200">
                        <a:effectLst/>
                      </a:endParaRPr>
                    </a:p>
                    <a:p>
                      <a:pPr rtl="0" fontAlgn="t">
                        <a:spcBef>
                          <a:spcPts val="0"/>
                        </a:spcBef>
                        <a:spcAft>
                          <a:spcPts val="0"/>
                        </a:spcAft>
                      </a:pPr>
                      <a:r>
                        <a:rPr lang="en-US" sz="1200" b="1" i="0" u="sng">
                          <a:solidFill>
                            <a:srgbClr val="000000"/>
                          </a:solidFill>
                          <a:effectLst/>
                          <a:latin typeface="Times New Roman" panose="02020603050405020304" pitchFamily="18" charset="0"/>
                        </a:rPr>
                        <a:t>Impact</a:t>
                      </a:r>
                      <a:endParaRPr lang="en-US" sz="1200">
                        <a:effectLst/>
                      </a:endParaRPr>
                    </a:p>
                  </a:txBody>
                  <a:tcPr marL="32300" marR="32300" marT="32300" marB="323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48508343"/>
                  </a:ext>
                </a:extLst>
              </a:tr>
              <a:tr h="2036346">
                <a:tc>
                  <a:txBody>
                    <a:bodyPr/>
                    <a:lstStyle/>
                    <a:p>
                      <a:pPr rtl="0" fontAlgn="t">
                        <a:spcBef>
                          <a:spcPts val="0"/>
                        </a:spcBef>
                        <a:spcAft>
                          <a:spcPts val="0"/>
                        </a:spcAft>
                      </a:pPr>
                      <a:r>
                        <a:rPr lang="en-US" sz="1200" b="0" i="0" u="none" strike="noStrike" dirty="0">
                          <a:solidFill>
                            <a:srgbClr val="000000"/>
                          </a:solidFill>
                          <a:effectLst/>
                          <a:latin typeface="Times New Roman" panose="02020603050405020304" pitchFamily="18" charset="0"/>
                        </a:rPr>
                        <a:t>3</a:t>
                      </a:r>
                      <a:endParaRPr lang="en-US" sz="1200" dirty="0">
                        <a:effectLst/>
                      </a:endParaRPr>
                    </a:p>
                  </a:txBody>
                  <a:tcPr marL="32300" marR="32300" marT="32300" marB="323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dirty="0">
                          <a:solidFill>
                            <a:srgbClr val="000000"/>
                          </a:solidFill>
                          <a:effectLst/>
                          <a:latin typeface="Times New Roman" panose="02020603050405020304" pitchFamily="18" charset="0"/>
                        </a:rPr>
                        <a:t>High turnover of staff</a:t>
                      </a:r>
                      <a:endParaRPr lang="en-US" sz="1200" dirty="0">
                        <a:effectLst/>
                      </a:endParaRPr>
                    </a:p>
                  </a:txBody>
                  <a:tcPr marL="32300" marR="32300" marT="32300" marB="323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dirty="0">
                          <a:solidFill>
                            <a:srgbClr val="000000"/>
                          </a:solidFill>
                          <a:effectLst/>
                          <a:latin typeface="Times New Roman" panose="02020603050405020304" pitchFamily="18" charset="0"/>
                        </a:rPr>
                        <a:t>High staff turnover leads to loss of expertise and increased recruitment cost</a:t>
                      </a:r>
                      <a:endParaRPr lang="en-US" sz="1200" dirty="0">
                        <a:effectLst/>
                      </a:endParaRPr>
                    </a:p>
                    <a:p>
                      <a:pPr fontAlgn="t"/>
                      <a:br>
                        <a:rPr lang="en-US" sz="1200" dirty="0">
                          <a:effectLst/>
                        </a:rPr>
                      </a:br>
                      <a:endParaRPr lang="en-US" sz="1200" dirty="0">
                        <a:effectLst/>
                      </a:endParaRPr>
                    </a:p>
                  </a:txBody>
                  <a:tcPr marL="32300" marR="32300" marT="32300" marB="323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dirty="0">
                          <a:solidFill>
                            <a:srgbClr val="000000"/>
                          </a:solidFill>
                          <a:effectLst/>
                          <a:latin typeface="Times New Roman" panose="02020603050405020304" pitchFamily="18" charset="0"/>
                        </a:rPr>
                        <a:t>Staff turnover rate: 20%; Avg. CTC for photographer: €43K; technician: €36K; customer service staff: €38K;</a:t>
                      </a:r>
                      <a:br>
                        <a:rPr lang="en-US" sz="1200" b="0" i="0" u="none" strike="noStrike" dirty="0">
                          <a:solidFill>
                            <a:srgbClr val="000000"/>
                          </a:solidFill>
                          <a:effectLst/>
                          <a:latin typeface="Times New Roman" panose="02020603050405020304" pitchFamily="18" charset="0"/>
                        </a:rPr>
                      </a:br>
                      <a:r>
                        <a:rPr lang="en-US" sz="1200" b="0" i="0" u="none" strike="noStrike" dirty="0">
                          <a:solidFill>
                            <a:srgbClr val="000000"/>
                          </a:solidFill>
                          <a:effectLst/>
                          <a:latin typeface="Times New Roman" panose="02020603050405020304" pitchFamily="18" charset="0"/>
                        </a:rPr>
                        <a:t>Total number of studio employees</a:t>
                      </a:r>
                      <a:r>
                        <a:rPr lang="en-US" sz="1200" b="1" i="0" u="none" strike="noStrike" dirty="0">
                          <a:solidFill>
                            <a:srgbClr val="000000"/>
                          </a:solidFill>
                          <a:effectLst/>
                          <a:latin typeface="Times New Roman" panose="02020603050405020304" pitchFamily="18" charset="0"/>
                        </a:rPr>
                        <a:t>:</a:t>
                      </a:r>
                      <a:r>
                        <a:rPr lang="en-US" sz="1200" b="0" i="0" u="none" strike="noStrike" dirty="0">
                          <a:solidFill>
                            <a:srgbClr val="000000"/>
                          </a:solidFill>
                          <a:effectLst/>
                          <a:latin typeface="Times New Roman" panose="02020603050405020304" pitchFamily="18" charset="0"/>
                        </a:rPr>
                        <a:t> (52 studios * (1 CSR + 4 photographers</a:t>
                      </a:r>
                      <a:endParaRPr lang="en-US" sz="1200" dirty="0">
                        <a:effectLst/>
                      </a:endParaRPr>
                    </a:p>
                    <a:p>
                      <a:pPr rtl="0" fontAlgn="t">
                        <a:spcBef>
                          <a:spcPts val="0"/>
                        </a:spcBef>
                        <a:spcAft>
                          <a:spcPts val="0"/>
                        </a:spcAft>
                      </a:pPr>
                      <a:r>
                        <a:rPr lang="en-US" sz="1200" b="0" i="0" u="none" strike="noStrike" dirty="0">
                          <a:solidFill>
                            <a:srgbClr val="000000"/>
                          </a:solidFill>
                          <a:effectLst/>
                          <a:latin typeface="Times New Roman" panose="02020603050405020304" pitchFamily="18" charset="0"/>
                        </a:rPr>
                        <a:t>+ 2 technicians)) = 364</a:t>
                      </a:r>
                      <a:endParaRPr lang="en-US" sz="1200" dirty="0">
                        <a:effectLst/>
                      </a:endParaRPr>
                    </a:p>
                    <a:p>
                      <a:pPr fontAlgn="t"/>
                      <a:br>
                        <a:rPr lang="en-US" sz="1200" dirty="0">
                          <a:effectLst/>
                        </a:rPr>
                      </a:br>
                      <a:endParaRPr lang="en-US" sz="1200" dirty="0">
                        <a:effectLst/>
                      </a:endParaRPr>
                    </a:p>
                  </a:txBody>
                  <a:tcPr marL="32300" marR="32300" marT="32300" marB="323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Lower productivity and service quality, increased workload for remaining staff. Additional revenue lost.</a:t>
                      </a:r>
                      <a:endParaRPr lang="en-US" sz="1200">
                        <a:effectLst/>
                      </a:endParaRPr>
                    </a:p>
                    <a:p>
                      <a:pPr fontAlgn="t"/>
                      <a:br>
                        <a:rPr lang="en-US" sz="1200">
                          <a:effectLst/>
                        </a:rPr>
                      </a:br>
                      <a:br>
                        <a:rPr lang="en-US" sz="1200">
                          <a:effectLst/>
                        </a:rPr>
                      </a:br>
                      <a:endParaRPr lang="en-US" sz="1200">
                        <a:effectLst/>
                      </a:endParaRPr>
                    </a:p>
                  </a:txBody>
                  <a:tcPr marL="32300" marR="32300" marT="32300" marB="323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dirty="0">
                          <a:solidFill>
                            <a:srgbClr val="000000"/>
                          </a:solidFill>
                          <a:effectLst/>
                          <a:latin typeface="Times New Roman" panose="02020603050405020304" pitchFamily="18" charset="0"/>
                        </a:rPr>
                        <a:t>Turnover cost =</a:t>
                      </a:r>
                      <a:endParaRPr lang="en-US" sz="1200" b="0" dirty="0">
                        <a:effectLst/>
                      </a:endParaRPr>
                    </a:p>
                    <a:p>
                      <a:pPr rtl="0" fontAlgn="t">
                        <a:spcBef>
                          <a:spcPts val="0"/>
                        </a:spcBef>
                        <a:spcAft>
                          <a:spcPts val="0"/>
                        </a:spcAft>
                      </a:pPr>
                      <a:r>
                        <a:rPr lang="en-US" sz="1200" b="0" i="0" u="none" strike="noStrike" dirty="0">
                          <a:solidFill>
                            <a:srgbClr val="000000"/>
                          </a:solidFill>
                          <a:effectLst/>
                          <a:latin typeface="Times New Roman" panose="02020603050405020304" pitchFamily="18" charset="0"/>
                        </a:rPr>
                        <a:t>0.20 * (€43K * 208</a:t>
                      </a:r>
                      <a:endParaRPr lang="en-US" sz="1200" b="0" dirty="0">
                        <a:effectLst/>
                      </a:endParaRPr>
                    </a:p>
                    <a:p>
                      <a:pPr rtl="0" fontAlgn="t">
                        <a:spcBef>
                          <a:spcPts val="0"/>
                        </a:spcBef>
                        <a:spcAft>
                          <a:spcPts val="0"/>
                        </a:spcAft>
                      </a:pPr>
                      <a:r>
                        <a:rPr lang="en-US" sz="1200" b="0" i="0" u="none" strike="noStrike" dirty="0">
                          <a:solidFill>
                            <a:srgbClr val="000000"/>
                          </a:solidFill>
                          <a:effectLst/>
                          <a:latin typeface="Times New Roman" panose="02020603050405020304" pitchFamily="18" charset="0"/>
                        </a:rPr>
                        <a:t>+ €36K * 104 +</a:t>
                      </a:r>
                      <a:endParaRPr lang="en-US" sz="1200" b="0" dirty="0">
                        <a:effectLst/>
                      </a:endParaRPr>
                    </a:p>
                    <a:p>
                      <a:pPr rtl="0" fontAlgn="t">
                        <a:spcBef>
                          <a:spcPts val="0"/>
                        </a:spcBef>
                        <a:spcAft>
                          <a:spcPts val="0"/>
                        </a:spcAft>
                      </a:pPr>
                      <a:r>
                        <a:rPr lang="en-US" sz="1200" b="0" i="0" u="none" strike="noStrike" dirty="0">
                          <a:solidFill>
                            <a:srgbClr val="000000"/>
                          </a:solidFill>
                          <a:effectLst/>
                          <a:latin typeface="Times New Roman" panose="02020603050405020304" pitchFamily="18" charset="0"/>
                        </a:rPr>
                        <a:t>€38K * 52) =</a:t>
                      </a:r>
                      <a:endParaRPr lang="en-US" sz="1200" b="0" dirty="0">
                        <a:effectLst/>
                      </a:endParaRPr>
                    </a:p>
                    <a:p>
                      <a:pPr rtl="0" fontAlgn="t">
                        <a:spcBef>
                          <a:spcPts val="0"/>
                        </a:spcBef>
                        <a:spcAft>
                          <a:spcPts val="0"/>
                        </a:spcAft>
                      </a:pPr>
                      <a:r>
                        <a:rPr lang="en-US" sz="1200" b="1" i="0" u="sng" dirty="0">
                          <a:solidFill>
                            <a:srgbClr val="000000"/>
                          </a:solidFill>
                          <a:effectLst/>
                          <a:latin typeface="Times New Roman" panose="02020603050405020304" pitchFamily="18" charset="0"/>
                        </a:rPr>
                        <a:t>€1.89M per year</a:t>
                      </a:r>
                      <a:endParaRPr lang="en-US" sz="1200" b="1" dirty="0">
                        <a:effectLst/>
                      </a:endParaRPr>
                    </a:p>
                    <a:p>
                      <a:pPr fontAlgn="t"/>
                      <a:br>
                        <a:rPr lang="en-US" sz="1200" dirty="0">
                          <a:effectLst/>
                        </a:rPr>
                      </a:br>
                      <a:endParaRPr lang="en-US" sz="1200" dirty="0">
                        <a:effectLst/>
                      </a:endParaRPr>
                    </a:p>
                  </a:txBody>
                  <a:tcPr marL="32300" marR="32300" marT="32300" marB="323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69135472"/>
                  </a:ext>
                </a:extLst>
              </a:tr>
              <a:tr h="2521373">
                <a:tc>
                  <a:txBody>
                    <a:bodyPr/>
                    <a:lstStyle/>
                    <a:p>
                      <a:pPr rtl="0" fontAlgn="t">
                        <a:spcBef>
                          <a:spcPts val="0"/>
                        </a:spcBef>
                        <a:spcAft>
                          <a:spcPts val="0"/>
                        </a:spcAft>
                      </a:pPr>
                      <a:r>
                        <a:rPr lang="en-US" sz="1200" b="0" i="0" u="none" strike="noStrike" dirty="0">
                          <a:solidFill>
                            <a:srgbClr val="000000"/>
                          </a:solidFill>
                          <a:effectLst/>
                          <a:latin typeface="Times New Roman" panose="02020603050405020304" pitchFamily="18" charset="0"/>
                        </a:rPr>
                        <a:t>4</a:t>
                      </a:r>
                      <a:endParaRPr lang="en-US" sz="1200" dirty="0">
                        <a:effectLst/>
                      </a:endParaRPr>
                    </a:p>
                  </a:txBody>
                  <a:tcPr marL="32300" marR="32300" marT="32300" marB="323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dirty="0">
                          <a:solidFill>
                            <a:srgbClr val="000000"/>
                          </a:solidFill>
                          <a:effectLst/>
                          <a:latin typeface="Times New Roman" panose="02020603050405020304" pitchFamily="18" charset="0"/>
                        </a:rPr>
                        <a:t>No-show cost</a:t>
                      </a:r>
                      <a:endParaRPr lang="en-US" sz="1200" dirty="0">
                        <a:effectLst/>
                      </a:endParaRPr>
                    </a:p>
                    <a:p>
                      <a:pPr fontAlgn="t"/>
                      <a:br>
                        <a:rPr lang="en-US" sz="1200" dirty="0">
                          <a:effectLst/>
                        </a:rPr>
                      </a:br>
                      <a:endParaRPr lang="en-US" sz="1200" dirty="0">
                        <a:effectLst/>
                      </a:endParaRPr>
                    </a:p>
                  </a:txBody>
                  <a:tcPr marL="32300" marR="32300" marT="32300" marB="323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dirty="0">
                          <a:solidFill>
                            <a:srgbClr val="000000"/>
                          </a:solidFill>
                          <a:effectLst/>
                          <a:latin typeface="Times New Roman" panose="02020603050405020304" pitchFamily="18" charset="0"/>
                        </a:rPr>
                        <a:t>High rate of late-shows and no-shows leading to loss of revenue and</a:t>
                      </a:r>
                      <a:endParaRPr lang="en-US" sz="1200" dirty="0">
                        <a:effectLst/>
                      </a:endParaRPr>
                    </a:p>
                    <a:p>
                      <a:pPr rtl="0" fontAlgn="t">
                        <a:spcBef>
                          <a:spcPts val="0"/>
                        </a:spcBef>
                        <a:spcAft>
                          <a:spcPts val="0"/>
                        </a:spcAft>
                      </a:pPr>
                      <a:r>
                        <a:rPr lang="en-US" sz="1200" b="0" i="0" u="none" strike="noStrike" dirty="0">
                          <a:solidFill>
                            <a:srgbClr val="000000"/>
                          </a:solidFill>
                          <a:effectLst/>
                          <a:latin typeface="Times New Roman" panose="02020603050405020304" pitchFamily="18" charset="0"/>
                        </a:rPr>
                        <a:t>potential penalties for on-location no-shows</a:t>
                      </a:r>
                      <a:endParaRPr lang="en-US" sz="1200" dirty="0">
                        <a:effectLst/>
                      </a:endParaRPr>
                    </a:p>
                    <a:p>
                      <a:pPr fontAlgn="t"/>
                      <a:br>
                        <a:rPr lang="en-US" sz="1200" dirty="0">
                          <a:effectLst/>
                        </a:rPr>
                      </a:br>
                      <a:br>
                        <a:rPr lang="en-US" sz="1200" dirty="0">
                          <a:effectLst/>
                        </a:rPr>
                      </a:br>
                      <a:endParaRPr lang="en-US" sz="1200" dirty="0">
                        <a:effectLst/>
                      </a:endParaRPr>
                    </a:p>
                  </a:txBody>
                  <a:tcPr marL="32300" marR="32300" marT="32300" marB="323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dirty="0">
                          <a:solidFill>
                            <a:srgbClr val="000000"/>
                          </a:solidFill>
                          <a:effectLst/>
                          <a:latin typeface="Times New Roman" panose="02020603050405020304" pitchFamily="18" charset="0"/>
                        </a:rPr>
                        <a:t>Late-show rates: 10%</a:t>
                      </a:r>
                      <a:endParaRPr lang="en-US" sz="1200" b="0" dirty="0">
                        <a:effectLst/>
                      </a:endParaRPr>
                    </a:p>
                    <a:p>
                      <a:pPr rtl="0" fontAlgn="t">
                        <a:spcBef>
                          <a:spcPts val="0"/>
                        </a:spcBef>
                        <a:spcAft>
                          <a:spcPts val="0"/>
                        </a:spcAft>
                      </a:pPr>
                      <a:r>
                        <a:rPr lang="en-US" sz="1200" b="0" i="0" u="none" strike="noStrike" dirty="0">
                          <a:solidFill>
                            <a:srgbClr val="000000"/>
                          </a:solidFill>
                          <a:effectLst/>
                          <a:latin typeface="Times New Roman" panose="02020603050405020304" pitchFamily="18" charset="0"/>
                        </a:rPr>
                        <a:t>(in-studio), 2%</a:t>
                      </a:r>
                      <a:endParaRPr lang="en-US" sz="1200" b="0" dirty="0">
                        <a:effectLst/>
                      </a:endParaRPr>
                    </a:p>
                    <a:p>
                      <a:pPr rtl="0" fontAlgn="t">
                        <a:spcBef>
                          <a:spcPts val="0"/>
                        </a:spcBef>
                        <a:spcAft>
                          <a:spcPts val="0"/>
                        </a:spcAft>
                      </a:pPr>
                      <a:r>
                        <a:rPr lang="en-US" sz="1200" b="0" i="0" u="none" strike="noStrike" dirty="0">
                          <a:solidFill>
                            <a:srgbClr val="000000"/>
                          </a:solidFill>
                          <a:effectLst/>
                          <a:latin typeface="Times New Roman" panose="02020603050405020304" pitchFamily="18" charset="0"/>
                        </a:rPr>
                        <a:t>(on-location);</a:t>
                      </a:r>
                      <a:endParaRPr lang="en-US" sz="1200" b="0" dirty="0">
                        <a:effectLst/>
                      </a:endParaRPr>
                    </a:p>
                    <a:p>
                      <a:pPr rtl="0" fontAlgn="t">
                        <a:spcBef>
                          <a:spcPts val="0"/>
                        </a:spcBef>
                        <a:spcAft>
                          <a:spcPts val="0"/>
                        </a:spcAft>
                      </a:pPr>
                      <a:r>
                        <a:rPr lang="en-US" sz="1200" b="0" i="0" u="none" strike="noStrike" dirty="0">
                          <a:solidFill>
                            <a:srgbClr val="000000"/>
                          </a:solidFill>
                          <a:effectLst/>
                          <a:latin typeface="Times New Roman" panose="02020603050405020304" pitchFamily="18" charset="0"/>
                        </a:rPr>
                        <a:t>No-show rates: 4%</a:t>
                      </a:r>
                      <a:endParaRPr lang="en-US" sz="1200" b="0" dirty="0">
                        <a:effectLst/>
                      </a:endParaRPr>
                    </a:p>
                    <a:p>
                      <a:pPr rtl="0" fontAlgn="t">
                        <a:spcBef>
                          <a:spcPts val="0"/>
                        </a:spcBef>
                        <a:spcAft>
                          <a:spcPts val="0"/>
                        </a:spcAft>
                      </a:pPr>
                      <a:r>
                        <a:rPr lang="en-US" sz="1200" b="0" i="0" u="none" strike="noStrike" dirty="0">
                          <a:solidFill>
                            <a:srgbClr val="000000"/>
                          </a:solidFill>
                          <a:effectLst/>
                          <a:latin typeface="Times New Roman" panose="02020603050405020304" pitchFamily="18" charset="0"/>
                        </a:rPr>
                        <a:t>(in-studio), 2%</a:t>
                      </a:r>
                      <a:endParaRPr lang="en-US" sz="1200" b="0" dirty="0">
                        <a:effectLst/>
                      </a:endParaRPr>
                    </a:p>
                    <a:p>
                      <a:pPr rtl="0" fontAlgn="t">
                        <a:spcBef>
                          <a:spcPts val="0"/>
                        </a:spcBef>
                        <a:spcAft>
                          <a:spcPts val="0"/>
                        </a:spcAft>
                      </a:pPr>
                      <a:r>
                        <a:rPr lang="en-US" sz="1200" b="0" i="0" u="none" strike="noStrike" dirty="0">
                          <a:solidFill>
                            <a:srgbClr val="000000"/>
                          </a:solidFill>
                          <a:effectLst/>
                          <a:latin typeface="Times New Roman" panose="02020603050405020304" pitchFamily="18" charset="0"/>
                        </a:rPr>
                        <a:t>(on-location);</a:t>
                      </a:r>
                      <a:endParaRPr lang="en-US" sz="1200" b="0" dirty="0">
                        <a:effectLst/>
                      </a:endParaRPr>
                    </a:p>
                    <a:p>
                      <a:pPr rtl="0" fontAlgn="t">
                        <a:spcBef>
                          <a:spcPts val="0"/>
                        </a:spcBef>
                        <a:spcAft>
                          <a:spcPts val="0"/>
                        </a:spcAft>
                      </a:pPr>
                      <a:r>
                        <a:rPr lang="en-US" sz="1200" b="0" i="0" u="none" strike="noStrike" dirty="0">
                          <a:solidFill>
                            <a:srgbClr val="000000"/>
                          </a:solidFill>
                          <a:effectLst/>
                          <a:latin typeface="Times New Roman" panose="02020603050405020304" pitchFamily="18" charset="0"/>
                        </a:rPr>
                        <a:t>No-show fee for</a:t>
                      </a:r>
                      <a:endParaRPr lang="en-US" sz="1200" b="0" dirty="0">
                        <a:effectLst/>
                      </a:endParaRPr>
                    </a:p>
                    <a:p>
                      <a:pPr rtl="0" fontAlgn="t">
                        <a:spcBef>
                          <a:spcPts val="0"/>
                        </a:spcBef>
                        <a:spcAft>
                          <a:spcPts val="0"/>
                        </a:spcAft>
                      </a:pPr>
                      <a:r>
                        <a:rPr lang="en-US" sz="1200" b="0" i="0" u="none" strike="noStrike" dirty="0">
                          <a:solidFill>
                            <a:srgbClr val="000000"/>
                          </a:solidFill>
                          <a:effectLst/>
                          <a:latin typeface="Times New Roman" panose="02020603050405020304" pitchFamily="18" charset="0"/>
                        </a:rPr>
                        <a:t>on-location: €60;</a:t>
                      </a:r>
                      <a:endParaRPr lang="en-US" sz="1200" b="0" dirty="0">
                        <a:effectLst/>
                      </a:endParaRPr>
                    </a:p>
                    <a:p>
                      <a:pPr rtl="0" fontAlgn="t">
                        <a:spcBef>
                          <a:spcPts val="0"/>
                        </a:spcBef>
                        <a:spcAft>
                          <a:spcPts val="0"/>
                        </a:spcAft>
                      </a:pPr>
                      <a:r>
                        <a:rPr lang="en-US" sz="1200" b="0" i="0" u="none" strike="noStrike" dirty="0">
                          <a:solidFill>
                            <a:srgbClr val="000000"/>
                          </a:solidFill>
                          <a:effectLst/>
                          <a:latin typeface="Times New Roman" panose="02020603050405020304" pitchFamily="18" charset="0"/>
                        </a:rPr>
                        <a:t>Number of orders: 20K corporate, 180K private;</a:t>
                      </a:r>
                      <a:endParaRPr lang="en-US" sz="1200" b="0" dirty="0">
                        <a:effectLst/>
                      </a:endParaRPr>
                    </a:p>
                    <a:p>
                      <a:pPr rtl="0" fontAlgn="t">
                        <a:spcBef>
                          <a:spcPts val="0"/>
                        </a:spcBef>
                        <a:spcAft>
                          <a:spcPts val="0"/>
                        </a:spcAft>
                      </a:pPr>
                      <a:r>
                        <a:rPr lang="en-US" sz="1200" b="0" i="0" u="none" strike="noStrike" dirty="0">
                          <a:solidFill>
                            <a:srgbClr val="000000"/>
                          </a:solidFill>
                          <a:effectLst/>
                          <a:latin typeface="Times New Roman" panose="02020603050405020304" pitchFamily="18" charset="0"/>
                        </a:rPr>
                        <a:t>20% private &amp; 100%</a:t>
                      </a:r>
                      <a:endParaRPr lang="en-US" sz="1200" b="0" dirty="0">
                        <a:effectLst/>
                      </a:endParaRPr>
                    </a:p>
                    <a:p>
                      <a:pPr rtl="0" fontAlgn="t">
                        <a:spcBef>
                          <a:spcPts val="0"/>
                        </a:spcBef>
                        <a:spcAft>
                          <a:spcPts val="0"/>
                        </a:spcAft>
                      </a:pPr>
                      <a:r>
                        <a:rPr lang="en-US" sz="1200" b="0" i="0" u="none" strike="noStrike" dirty="0">
                          <a:solidFill>
                            <a:srgbClr val="000000"/>
                          </a:solidFill>
                          <a:effectLst/>
                          <a:latin typeface="Times New Roman" panose="02020603050405020304" pitchFamily="18" charset="0"/>
                        </a:rPr>
                        <a:t>corporate are on-location</a:t>
                      </a:r>
                      <a:endParaRPr lang="en-US" sz="1200" b="0" dirty="0">
                        <a:effectLst/>
                      </a:endParaRPr>
                    </a:p>
                    <a:p>
                      <a:pPr fontAlgn="t"/>
                      <a:br>
                        <a:rPr lang="en-US" sz="1200" dirty="0">
                          <a:effectLst/>
                        </a:rPr>
                      </a:br>
                      <a:endParaRPr lang="en-US" sz="1200" dirty="0">
                        <a:effectLst/>
                      </a:endParaRPr>
                    </a:p>
                  </a:txBody>
                  <a:tcPr marL="32300" marR="32300" marT="32300" marB="323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Disruption in scheduling and planning, decreased customer satisfaction. Additional revenue lost</a:t>
                      </a:r>
                      <a:endParaRPr lang="en-US" sz="1200">
                        <a:effectLst/>
                      </a:endParaRPr>
                    </a:p>
                  </a:txBody>
                  <a:tcPr marL="32300" marR="32300" marT="32300" marB="323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dirty="0">
                          <a:solidFill>
                            <a:srgbClr val="000000"/>
                          </a:solidFill>
                          <a:effectLst/>
                          <a:latin typeface="Times New Roman" panose="02020603050405020304" pitchFamily="18" charset="0"/>
                        </a:rPr>
                        <a:t>Lost revenue due to no-shows = No-show rates *</a:t>
                      </a:r>
                      <a:endParaRPr lang="en-US" sz="1200" b="0" dirty="0">
                        <a:effectLst/>
                      </a:endParaRPr>
                    </a:p>
                    <a:p>
                      <a:pPr rtl="0" fontAlgn="t">
                        <a:spcBef>
                          <a:spcPts val="0"/>
                        </a:spcBef>
                        <a:spcAft>
                          <a:spcPts val="0"/>
                        </a:spcAft>
                      </a:pPr>
                      <a:r>
                        <a:rPr lang="en-US" sz="1200" b="0" i="0" u="none" strike="noStrike" dirty="0">
                          <a:solidFill>
                            <a:srgbClr val="000000"/>
                          </a:solidFill>
                          <a:effectLst/>
                          <a:latin typeface="Times New Roman" panose="02020603050405020304" pitchFamily="18" charset="0"/>
                        </a:rPr>
                        <a:t>No-show fee +</a:t>
                      </a:r>
                      <a:endParaRPr lang="en-US" sz="1200" b="0" dirty="0">
                        <a:effectLst/>
                      </a:endParaRPr>
                    </a:p>
                    <a:p>
                      <a:pPr rtl="0" fontAlgn="t">
                        <a:spcBef>
                          <a:spcPts val="0"/>
                        </a:spcBef>
                        <a:spcAft>
                          <a:spcPts val="0"/>
                        </a:spcAft>
                      </a:pPr>
                      <a:r>
                        <a:rPr lang="en-US" sz="1200" b="0" i="0" u="none" strike="noStrike" dirty="0">
                          <a:solidFill>
                            <a:srgbClr val="000000"/>
                          </a:solidFill>
                          <a:effectLst/>
                          <a:latin typeface="Times New Roman" panose="02020603050405020304" pitchFamily="18" charset="0"/>
                        </a:rPr>
                        <a:t>No-show rates * Avg. shooting fee; for on-location: (0.02 * 20K + 0.02 *</a:t>
                      </a:r>
                      <a:endParaRPr lang="en-US" sz="1200" b="0" dirty="0">
                        <a:effectLst/>
                      </a:endParaRPr>
                    </a:p>
                    <a:p>
                      <a:pPr rtl="0" fontAlgn="t">
                        <a:spcBef>
                          <a:spcPts val="0"/>
                        </a:spcBef>
                        <a:spcAft>
                          <a:spcPts val="0"/>
                        </a:spcAft>
                      </a:pPr>
                      <a:r>
                        <a:rPr lang="en-US" sz="1200" b="0" i="0" u="none" strike="noStrike" dirty="0">
                          <a:solidFill>
                            <a:srgbClr val="000000"/>
                          </a:solidFill>
                          <a:effectLst/>
                          <a:latin typeface="Times New Roman" panose="02020603050405020304" pitchFamily="18" charset="0"/>
                        </a:rPr>
                        <a:t>0.20 * 180K) * €60 = </a:t>
                      </a:r>
                      <a:r>
                        <a:rPr lang="en-US" sz="1200" b="0" i="0" u="sng" dirty="0">
                          <a:solidFill>
                            <a:srgbClr val="000000"/>
                          </a:solidFill>
                          <a:effectLst/>
                          <a:latin typeface="Times New Roman" panose="02020603050405020304" pitchFamily="18" charset="0"/>
                        </a:rPr>
                        <a:t>€96K;</a:t>
                      </a:r>
                      <a:endParaRPr lang="en-US" sz="1200" b="0" dirty="0">
                        <a:effectLst/>
                      </a:endParaRPr>
                    </a:p>
                    <a:p>
                      <a:pPr rtl="0" fontAlgn="t">
                        <a:spcBef>
                          <a:spcPts val="0"/>
                        </a:spcBef>
                        <a:spcAft>
                          <a:spcPts val="0"/>
                        </a:spcAft>
                      </a:pPr>
                      <a:r>
                        <a:rPr lang="en-US" sz="1200" b="0" i="0" u="none" strike="noStrike" dirty="0">
                          <a:solidFill>
                            <a:srgbClr val="000000"/>
                          </a:solidFill>
                          <a:effectLst/>
                          <a:latin typeface="Times New Roman" panose="02020603050405020304" pitchFamily="18" charset="0"/>
                        </a:rPr>
                        <a:t>for in-studio:</a:t>
                      </a:r>
                      <a:endParaRPr lang="en-US" sz="1200" b="0" dirty="0">
                        <a:effectLst/>
                      </a:endParaRPr>
                    </a:p>
                    <a:p>
                      <a:pPr rtl="0" fontAlgn="t">
                        <a:spcBef>
                          <a:spcPts val="0"/>
                        </a:spcBef>
                        <a:spcAft>
                          <a:spcPts val="0"/>
                        </a:spcAft>
                      </a:pPr>
                      <a:r>
                        <a:rPr lang="en-US" sz="1200" b="0" i="0" u="none" strike="noStrike" dirty="0">
                          <a:solidFill>
                            <a:srgbClr val="000000"/>
                          </a:solidFill>
                          <a:effectLst/>
                          <a:latin typeface="Times New Roman" panose="02020603050405020304" pitchFamily="18" charset="0"/>
                        </a:rPr>
                        <a:t>(0.04 * 0.80 * 180K)</a:t>
                      </a:r>
                      <a:endParaRPr lang="en-US" sz="1200" b="0" dirty="0">
                        <a:effectLst/>
                      </a:endParaRPr>
                    </a:p>
                    <a:p>
                      <a:pPr rtl="0" fontAlgn="t">
                        <a:spcBef>
                          <a:spcPts val="0"/>
                        </a:spcBef>
                        <a:spcAft>
                          <a:spcPts val="0"/>
                        </a:spcAft>
                      </a:pPr>
                      <a:r>
                        <a:rPr lang="en-US" sz="1200" b="0" i="0" u="none" strike="noStrike" dirty="0">
                          <a:solidFill>
                            <a:srgbClr val="000000"/>
                          </a:solidFill>
                          <a:effectLst/>
                          <a:latin typeface="Times New Roman" panose="02020603050405020304" pitchFamily="18" charset="0"/>
                        </a:rPr>
                        <a:t>* €120 = </a:t>
                      </a:r>
                      <a:r>
                        <a:rPr lang="en-US" sz="1200" b="1" i="0" u="sng" dirty="0">
                          <a:solidFill>
                            <a:srgbClr val="000000"/>
                          </a:solidFill>
                          <a:effectLst/>
                          <a:latin typeface="Times New Roman" panose="02020603050405020304" pitchFamily="18" charset="0"/>
                        </a:rPr>
                        <a:t>€3.456M per year</a:t>
                      </a:r>
                      <a:endParaRPr lang="en-US" sz="1200" b="1" dirty="0">
                        <a:effectLst/>
                      </a:endParaRPr>
                    </a:p>
                    <a:p>
                      <a:pPr fontAlgn="t"/>
                      <a:br>
                        <a:rPr lang="en-US" sz="1200" dirty="0">
                          <a:effectLst/>
                        </a:rPr>
                      </a:br>
                      <a:br>
                        <a:rPr lang="en-US" sz="1200" dirty="0">
                          <a:effectLst/>
                        </a:rPr>
                      </a:br>
                      <a:br>
                        <a:rPr lang="en-US" sz="1200" dirty="0">
                          <a:effectLst/>
                        </a:rPr>
                      </a:br>
                      <a:br>
                        <a:rPr lang="en-US" sz="1200" dirty="0">
                          <a:effectLst/>
                        </a:rPr>
                      </a:br>
                      <a:endParaRPr lang="en-US" sz="1200" dirty="0">
                        <a:effectLst/>
                      </a:endParaRPr>
                    </a:p>
                  </a:txBody>
                  <a:tcPr marL="32300" marR="32300" marT="32300" marB="323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8062625"/>
                  </a:ext>
                </a:extLst>
              </a:tr>
            </a:tbl>
          </a:graphicData>
        </a:graphic>
      </p:graphicFrame>
      <p:sp>
        <p:nvSpPr>
          <p:cNvPr id="10" name="Rectangle 2">
            <a:extLst>
              <a:ext uri="{FF2B5EF4-FFF2-40B4-BE49-F238E27FC236}">
                <a16:creationId xmlns:a16="http://schemas.microsoft.com/office/drawing/2014/main" id="{9D50AE95-6C86-1CB3-6E74-96F2B558C027}"/>
              </a:ext>
            </a:extLst>
          </p:cNvPr>
          <p:cNvSpPr>
            <a:spLocks noChangeArrowheads="1"/>
          </p:cNvSpPr>
          <p:nvPr/>
        </p:nvSpPr>
        <p:spPr bwMode="auto">
          <a:xfrm>
            <a:off x="3757613" y="20161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815630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B2CDF-C7D5-9872-6235-61FF116ADDB0}"/>
              </a:ext>
            </a:extLst>
          </p:cNvPr>
          <p:cNvSpPr>
            <a:spLocks noGrp="1"/>
          </p:cNvSpPr>
          <p:nvPr>
            <p:ph type="title"/>
          </p:nvPr>
        </p:nvSpPr>
        <p:spPr>
          <a:xfrm>
            <a:off x="1451579" y="71905"/>
            <a:ext cx="9603275" cy="1049235"/>
          </a:xfrm>
        </p:spPr>
        <p:txBody>
          <a:bodyPr/>
          <a:lstStyle/>
          <a:p>
            <a:r>
              <a:rPr lang="en-US" dirty="0"/>
              <a:t>Issue register</a:t>
            </a:r>
          </a:p>
        </p:txBody>
      </p:sp>
      <p:sp>
        <p:nvSpPr>
          <p:cNvPr id="7" name="Rectangle 2">
            <a:extLst>
              <a:ext uri="{FF2B5EF4-FFF2-40B4-BE49-F238E27FC236}">
                <a16:creationId xmlns:a16="http://schemas.microsoft.com/office/drawing/2014/main" id="{D5206869-5623-E6EE-AE04-FDC3419BA8D8}"/>
              </a:ext>
            </a:extLst>
          </p:cNvPr>
          <p:cNvSpPr>
            <a:spLocks noChangeArrowheads="1"/>
          </p:cNvSpPr>
          <p:nvPr/>
        </p:nvSpPr>
        <p:spPr bwMode="auto">
          <a:xfrm>
            <a:off x="786731" y="2011363"/>
            <a:ext cx="1323565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9" name="Content Placeholder 8">
            <a:extLst>
              <a:ext uri="{FF2B5EF4-FFF2-40B4-BE49-F238E27FC236}">
                <a16:creationId xmlns:a16="http://schemas.microsoft.com/office/drawing/2014/main" id="{3EB50354-0015-95AE-62BA-0C118C755FC6}"/>
              </a:ext>
            </a:extLst>
          </p:cNvPr>
          <p:cNvGraphicFramePr>
            <a:graphicFrameLocks noGrp="1"/>
          </p:cNvGraphicFramePr>
          <p:nvPr>
            <p:ph idx="1"/>
            <p:extLst>
              <p:ext uri="{D42A27DB-BD31-4B8C-83A1-F6EECF244321}">
                <p14:modId xmlns:p14="http://schemas.microsoft.com/office/powerpoint/2010/main" val="2408901883"/>
              </p:ext>
            </p:extLst>
          </p:nvPr>
        </p:nvGraphicFramePr>
        <p:xfrm>
          <a:off x="941919" y="989517"/>
          <a:ext cx="10406462" cy="2649586"/>
        </p:xfrm>
        <a:graphic>
          <a:graphicData uri="http://schemas.openxmlformats.org/drawingml/2006/table">
            <a:tbl>
              <a:tblPr/>
              <a:tblGrid>
                <a:gridCol w="868890">
                  <a:extLst>
                    <a:ext uri="{9D8B030D-6E8A-4147-A177-3AD203B41FA5}">
                      <a16:colId xmlns:a16="http://schemas.microsoft.com/office/drawing/2014/main" val="3435611987"/>
                    </a:ext>
                  </a:extLst>
                </a:gridCol>
                <a:gridCol w="1343748">
                  <a:extLst>
                    <a:ext uri="{9D8B030D-6E8A-4147-A177-3AD203B41FA5}">
                      <a16:colId xmlns:a16="http://schemas.microsoft.com/office/drawing/2014/main" val="3968188692"/>
                    </a:ext>
                  </a:extLst>
                </a:gridCol>
                <a:gridCol w="2050982">
                  <a:extLst>
                    <a:ext uri="{9D8B030D-6E8A-4147-A177-3AD203B41FA5}">
                      <a16:colId xmlns:a16="http://schemas.microsoft.com/office/drawing/2014/main" val="935761650"/>
                    </a:ext>
                  </a:extLst>
                </a:gridCol>
                <a:gridCol w="2302916">
                  <a:extLst>
                    <a:ext uri="{9D8B030D-6E8A-4147-A177-3AD203B41FA5}">
                      <a16:colId xmlns:a16="http://schemas.microsoft.com/office/drawing/2014/main" val="3959752782"/>
                    </a:ext>
                  </a:extLst>
                </a:gridCol>
                <a:gridCol w="1961853">
                  <a:extLst>
                    <a:ext uri="{9D8B030D-6E8A-4147-A177-3AD203B41FA5}">
                      <a16:colId xmlns:a16="http://schemas.microsoft.com/office/drawing/2014/main" val="1063613027"/>
                    </a:ext>
                  </a:extLst>
                </a:gridCol>
                <a:gridCol w="1878073">
                  <a:extLst>
                    <a:ext uri="{9D8B030D-6E8A-4147-A177-3AD203B41FA5}">
                      <a16:colId xmlns:a16="http://schemas.microsoft.com/office/drawing/2014/main" val="1348079190"/>
                    </a:ext>
                  </a:extLst>
                </a:gridCol>
              </a:tblGrid>
              <a:tr h="581264">
                <a:tc>
                  <a:txBody>
                    <a:bodyPr/>
                    <a:lstStyle/>
                    <a:p>
                      <a:pPr rtl="0" fontAlgn="t">
                        <a:spcBef>
                          <a:spcPts val="0"/>
                        </a:spcBef>
                        <a:spcAft>
                          <a:spcPts val="0"/>
                        </a:spcAft>
                      </a:pPr>
                      <a:r>
                        <a:rPr lang="en-US" sz="1200" b="1" i="0" u="sng">
                          <a:solidFill>
                            <a:srgbClr val="000000"/>
                          </a:solidFill>
                          <a:effectLst/>
                          <a:latin typeface="Times New Roman" panose="02020603050405020304" pitchFamily="18" charset="0"/>
                        </a:rPr>
                        <a:t>Issue priority number</a:t>
                      </a:r>
                      <a:endParaRPr lang="en-US" sz="1200">
                        <a:effectLst/>
                      </a:endParaRPr>
                    </a:p>
                  </a:txBody>
                  <a:tcPr marL="32300" marR="32300" marT="32300" marB="323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1" i="0" u="sng">
                          <a:solidFill>
                            <a:srgbClr val="000000"/>
                          </a:solidFill>
                          <a:effectLst/>
                          <a:latin typeface="Times New Roman" panose="02020603050405020304" pitchFamily="18" charset="0"/>
                        </a:rPr>
                        <a:t>Issue name</a:t>
                      </a:r>
                      <a:endParaRPr lang="en-US" sz="1200">
                        <a:effectLst/>
                      </a:endParaRPr>
                    </a:p>
                  </a:txBody>
                  <a:tcPr marL="32300" marR="32300" marT="32300" marB="323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1" i="0" u="sng">
                          <a:solidFill>
                            <a:srgbClr val="000000"/>
                          </a:solidFill>
                          <a:effectLst/>
                          <a:latin typeface="Times New Roman" panose="02020603050405020304" pitchFamily="18" charset="0"/>
                        </a:rPr>
                        <a:t>Short Description</a:t>
                      </a:r>
                      <a:endParaRPr lang="en-US" sz="1200">
                        <a:effectLst/>
                      </a:endParaRPr>
                    </a:p>
                  </a:txBody>
                  <a:tcPr marL="32300" marR="32300" marT="32300" marB="323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1" i="0" u="sng">
                          <a:solidFill>
                            <a:srgbClr val="000000"/>
                          </a:solidFill>
                          <a:effectLst/>
                          <a:latin typeface="Times New Roman" panose="02020603050405020304" pitchFamily="18" charset="0"/>
                        </a:rPr>
                        <a:t>Data assumption</a:t>
                      </a:r>
                      <a:endParaRPr lang="en-US" sz="1200">
                        <a:effectLst/>
                      </a:endParaRPr>
                    </a:p>
                  </a:txBody>
                  <a:tcPr marL="32300" marR="32300" marT="32300" marB="323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1" i="0" u="sng">
                          <a:solidFill>
                            <a:srgbClr val="000000"/>
                          </a:solidFill>
                          <a:effectLst/>
                          <a:latin typeface="Times New Roman" panose="02020603050405020304" pitchFamily="18" charset="0"/>
                        </a:rPr>
                        <a:t>Qualitative Impact</a:t>
                      </a:r>
                      <a:endParaRPr lang="en-US" sz="1200">
                        <a:effectLst/>
                      </a:endParaRPr>
                    </a:p>
                  </a:txBody>
                  <a:tcPr marL="32300" marR="32300" marT="32300" marB="323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1" i="0" u="sng">
                          <a:solidFill>
                            <a:srgbClr val="000000"/>
                          </a:solidFill>
                          <a:effectLst/>
                          <a:latin typeface="Times New Roman" panose="02020603050405020304" pitchFamily="18" charset="0"/>
                        </a:rPr>
                        <a:t>Quantitative </a:t>
                      </a:r>
                      <a:endParaRPr lang="en-US" sz="1200">
                        <a:effectLst/>
                      </a:endParaRPr>
                    </a:p>
                    <a:p>
                      <a:pPr rtl="0" fontAlgn="t">
                        <a:spcBef>
                          <a:spcPts val="0"/>
                        </a:spcBef>
                        <a:spcAft>
                          <a:spcPts val="0"/>
                        </a:spcAft>
                      </a:pPr>
                      <a:r>
                        <a:rPr lang="en-US" sz="1200" b="1" i="0" u="sng">
                          <a:solidFill>
                            <a:srgbClr val="000000"/>
                          </a:solidFill>
                          <a:effectLst/>
                          <a:latin typeface="Times New Roman" panose="02020603050405020304" pitchFamily="18" charset="0"/>
                        </a:rPr>
                        <a:t>Impact</a:t>
                      </a:r>
                      <a:endParaRPr lang="en-US" sz="1200">
                        <a:effectLst/>
                      </a:endParaRPr>
                    </a:p>
                  </a:txBody>
                  <a:tcPr marL="32300" marR="32300" marT="32300" marB="323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48508343"/>
                  </a:ext>
                </a:extLst>
              </a:tr>
              <a:tr h="2036346">
                <a:tc>
                  <a:txBody>
                    <a:bodyPr/>
                    <a:lstStyle/>
                    <a:p>
                      <a:pPr rtl="0" fontAlgn="t">
                        <a:spcBef>
                          <a:spcPts val="0"/>
                        </a:spcBef>
                        <a:spcAft>
                          <a:spcPts val="0"/>
                        </a:spcAft>
                      </a:pPr>
                      <a:r>
                        <a:rPr lang="en-US" sz="1200" b="0" i="0" u="none" strike="noStrike" dirty="0">
                          <a:solidFill>
                            <a:srgbClr val="000000"/>
                          </a:solidFill>
                          <a:effectLst/>
                          <a:latin typeface="Times New Roman" panose="02020603050405020304" pitchFamily="18" charset="0"/>
                        </a:rPr>
                        <a:t>5</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Mishandled or “forgotten” orders</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Orders or special requests are sometimes mishandled or forgotten</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dirty="0">
                          <a:solidFill>
                            <a:srgbClr val="000000"/>
                          </a:solidFill>
                          <a:effectLst/>
                          <a:latin typeface="Times New Roman" panose="02020603050405020304" pitchFamily="18" charset="0"/>
                        </a:rPr>
                        <a:t>Assumption: 5% of orders mishandled; Avg. order value: €54M * 80% / 200K orders = €216</a:t>
                      </a:r>
                      <a:endParaRPr lang="en-US" b="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Lower customer</a:t>
                      </a:r>
                      <a:endParaRPr lang="en-US">
                        <a:effectLst/>
                      </a:endParaRPr>
                    </a:p>
                    <a:p>
                      <a:pPr rtl="0" fontAlgn="t">
                        <a:spcBef>
                          <a:spcPts val="0"/>
                        </a:spcBef>
                        <a:spcAft>
                          <a:spcPts val="0"/>
                        </a:spcAft>
                      </a:pPr>
                      <a:r>
                        <a:rPr lang="en-US" sz="1200" b="0" i="0" u="none" strike="noStrike">
                          <a:solidFill>
                            <a:srgbClr val="000000"/>
                          </a:solidFill>
                          <a:effectLst/>
                          <a:latin typeface="Times New Roman" panose="02020603050405020304" pitchFamily="18" charset="0"/>
                        </a:rPr>
                        <a:t>satisfaction, increased customer complaints. Additional revenue lost</a:t>
                      </a:r>
                      <a:endParaRPr lang="en-US">
                        <a:effectLst/>
                      </a:endParaRPr>
                    </a:p>
                    <a:p>
                      <a:pPr fontAlgn="t"/>
                      <a:br>
                        <a:rPr lang="en-US">
                          <a:effectLst/>
                        </a:rPr>
                      </a:b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dirty="0">
                          <a:solidFill>
                            <a:srgbClr val="000000"/>
                          </a:solidFill>
                          <a:effectLst/>
                          <a:latin typeface="Times New Roman" panose="02020603050405020304" pitchFamily="18" charset="0"/>
                        </a:rPr>
                        <a:t>Lost revenue =</a:t>
                      </a:r>
                      <a:endParaRPr lang="en-US" b="0" dirty="0">
                        <a:effectLst/>
                      </a:endParaRPr>
                    </a:p>
                    <a:p>
                      <a:pPr rtl="0" fontAlgn="t">
                        <a:spcBef>
                          <a:spcPts val="0"/>
                        </a:spcBef>
                        <a:spcAft>
                          <a:spcPts val="0"/>
                        </a:spcAft>
                      </a:pPr>
                      <a:r>
                        <a:rPr lang="en-US" sz="1200" b="0" i="0" u="none" strike="noStrike" dirty="0">
                          <a:solidFill>
                            <a:srgbClr val="000000"/>
                          </a:solidFill>
                          <a:effectLst/>
                          <a:latin typeface="Times New Roman" panose="02020603050405020304" pitchFamily="18" charset="0"/>
                        </a:rPr>
                        <a:t>0.05 * 200K * €216</a:t>
                      </a:r>
                      <a:endParaRPr lang="en-US" b="0" dirty="0">
                        <a:effectLst/>
                      </a:endParaRPr>
                    </a:p>
                    <a:p>
                      <a:pPr rtl="0" fontAlgn="t">
                        <a:spcBef>
                          <a:spcPts val="0"/>
                        </a:spcBef>
                        <a:spcAft>
                          <a:spcPts val="0"/>
                        </a:spcAft>
                      </a:pPr>
                      <a:r>
                        <a:rPr lang="en-US" sz="1200" b="0" i="0" u="none" strike="noStrike" dirty="0">
                          <a:solidFill>
                            <a:srgbClr val="000000"/>
                          </a:solidFill>
                          <a:effectLst/>
                          <a:latin typeface="Times New Roman" panose="02020603050405020304" pitchFamily="18" charset="0"/>
                        </a:rPr>
                        <a:t>= </a:t>
                      </a:r>
                      <a:r>
                        <a:rPr lang="en-US" sz="1200" b="1" i="0" u="sng" dirty="0">
                          <a:solidFill>
                            <a:srgbClr val="000000"/>
                          </a:solidFill>
                          <a:effectLst/>
                          <a:latin typeface="Times New Roman" panose="02020603050405020304" pitchFamily="18" charset="0"/>
                        </a:rPr>
                        <a:t>€2.16M per year</a:t>
                      </a:r>
                      <a:endParaRPr lang="en-US" b="1" dirty="0">
                        <a:effectLst/>
                      </a:endParaRPr>
                    </a:p>
                    <a:p>
                      <a:pPr fontAlgn="t"/>
                      <a:br>
                        <a:rPr lang="en-US" dirty="0">
                          <a:effectLst/>
                        </a:rPr>
                      </a:b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69135472"/>
                  </a:ext>
                </a:extLst>
              </a:tr>
            </a:tbl>
          </a:graphicData>
        </a:graphic>
      </p:graphicFrame>
      <p:sp>
        <p:nvSpPr>
          <p:cNvPr id="10" name="Rectangle 2">
            <a:extLst>
              <a:ext uri="{FF2B5EF4-FFF2-40B4-BE49-F238E27FC236}">
                <a16:creationId xmlns:a16="http://schemas.microsoft.com/office/drawing/2014/main" id="{9D50AE95-6C86-1CB3-6E74-96F2B558C027}"/>
              </a:ext>
            </a:extLst>
          </p:cNvPr>
          <p:cNvSpPr>
            <a:spLocks noChangeArrowheads="1"/>
          </p:cNvSpPr>
          <p:nvPr/>
        </p:nvSpPr>
        <p:spPr bwMode="auto">
          <a:xfrm>
            <a:off x="3757613" y="20161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686870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7E967-975E-6F07-8F08-A2F0635BA151}"/>
              </a:ext>
            </a:extLst>
          </p:cNvPr>
          <p:cNvSpPr>
            <a:spLocks noGrp="1"/>
          </p:cNvSpPr>
          <p:nvPr>
            <p:ph type="title"/>
          </p:nvPr>
        </p:nvSpPr>
        <p:spPr/>
        <p:txBody>
          <a:bodyPr/>
          <a:lstStyle/>
          <a:p>
            <a:r>
              <a:rPr lang="en-US" dirty="0"/>
              <a:t>Quantitative analysis</a:t>
            </a:r>
          </a:p>
        </p:txBody>
      </p:sp>
      <p:sp>
        <p:nvSpPr>
          <p:cNvPr id="6" name="Content Placeholder 5">
            <a:extLst>
              <a:ext uri="{FF2B5EF4-FFF2-40B4-BE49-F238E27FC236}">
                <a16:creationId xmlns:a16="http://schemas.microsoft.com/office/drawing/2014/main" id="{E5E13726-D199-909E-1120-3D64D432E001}"/>
              </a:ext>
            </a:extLst>
          </p:cNvPr>
          <p:cNvSpPr>
            <a:spLocks noGrp="1"/>
          </p:cNvSpPr>
          <p:nvPr>
            <p:ph idx="1"/>
          </p:nvPr>
        </p:nvSpPr>
        <p:spPr/>
        <p:txBody>
          <a:bodyPr>
            <a:normAutofit/>
          </a:bodyPr>
          <a:lstStyle/>
          <a:p>
            <a:pPr marL="457200" algn="just" rtl="0">
              <a:spcBef>
                <a:spcPts val="0"/>
              </a:spcBef>
              <a:spcAft>
                <a:spcPts val="0"/>
              </a:spcAft>
            </a:pPr>
            <a:r>
              <a:rPr lang="en-US" sz="1800" b="0" i="0" u="none" strike="noStrike" dirty="0" err="1">
                <a:solidFill>
                  <a:srgbClr val="000000"/>
                </a:solidFill>
                <a:effectLst/>
                <a:latin typeface="Times New Roman" panose="02020603050405020304" pitchFamily="18" charset="0"/>
              </a:rPr>
              <a:t>Fotof</a:t>
            </a:r>
            <a:r>
              <a:rPr lang="en-US" sz="1800" b="0" i="0" u="none" strike="noStrike" dirty="0">
                <a:solidFill>
                  <a:srgbClr val="000000"/>
                </a:solidFill>
                <a:effectLst/>
                <a:latin typeface="Times New Roman" panose="02020603050405020304" pitchFamily="18" charset="0"/>
              </a:rPr>
              <a:t> receives a total of 20,000 orders from business clients and 180,000 orders from private clients. To determine the average order rate per hour, we divide the total number of orders by the total hours in the given timeframe. Assuming the timeframe is 260 business days, each consisting of 8 working hours, the calculation would be as follows:</a:t>
            </a:r>
            <a:endParaRPr lang="en-US" b="0" dirty="0">
              <a:effectLst/>
            </a:endParaRPr>
          </a:p>
          <a:p>
            <a:pPr marL="457200" algn="just" rtl="0">
              <a:spcBef>
                <a:spcPts val="0"/>
              </a:spcBef>
              <a:spcAft>
                <a:spcPts val="0"/>
              </a:spcAft>
            </a:pPr>
            <a:r>
              <a:rPr lang="en-US" sz="1800" b="0" i="0" u="none" strike="noStrike" dirty="0">
                <a:solidFill>
                  <a:srgbClr val="000000"/>
                </a:solidFill>
                <a:effectLst/>
                <a:latin typeface="Times New Roman" panose="02020603050405020304" pitchFamily="18" charset="0"/>
              </a:rPr>
              <a:t>Total orders = 20,000 (business) + 180,000 (private) = 200,000 orders Total hours = 260 days * 8 hours = 2080 </a:t>
            </a:r>
            <a:r>
              <a:rPr lang="en-US" sz="1800" b="0" i="0" u="none" strike="noStrike" dirty="0" err="1">
                <a:solidFill>
                  <a:srgbClr val="000000"/>
                </a:solidFill>
                <a:effectLst/>
                <a:latin typeface="Times New Roman" panose="02020603050405020304" pitchFamily="18" charset="0"/>
              </a:rPr>
              <a:t>hrs</a:t>
            </a:r>
            <a:r>
              <a:rPr lang="en-US" sz="1800" b="0" i="0" u="none" strike="noStrike" dirty="0">
                <a:solidFill>
                  <a:srgbClr val="000000"/>
                </a:solidFill>
                <a:effectLst/>
                <a:latin typeface="Times New Roman" panose="02020603050405020304" pitchFamily="18" charset="0"/>
              </a:rPr>
              <a:t>/year</a:t>
            </a:r>
            <a:endParaRPr lang="en-US" b="0" dirty="0">
              <a:effectLst/>
            </a:endParaRPr>
          </a:p>
          <a:p>
            <a:pPr marL="457200" algn="just" rtl="0">
              <a:spcBef>
                <a:spcPts val="0"/>
              </a:spcBef>
              <a:spcAft>
                <a:spcPts val="0"/>
              </a:spcAft>
            </a:pPr>
            <a:r>
              <a:rPr lang="en-US" sz="1800" b="0" i="0" u="none" strike="noStrike" dirty="0">
                <a:solidFill>
                  <a:srgbClr val="000000"/>
                </a:solidFill>
                <a:effectLst/>
                <a:latin typeface="Times New Roman" panose="02020603050405020304" pitchFamily="18" charset="0"/>
              </a:rPr>
              <a:t>Average order rate per hour = Total orders / Total hours = 200,000 / (2080*52 studios) ≈</a:t>
            </a:r>
            <a:r>
              <a:rPr lang="en-US" sz="1800" b="1" i="0" u="none" strike="noStrike" dirty="0">
                <a:solidFill>
                  <a:srgbClr val="000000"/>
                </a:solidFill>
                <a:effectLst/>
                <a:latin typeface="Times New Roman" panose="02020603050405020304" pitchFamily="18" charset="0"/>
              </a:rPr>
              <a:t> 1.846 orders </a:t>
            </a:r>
            <a:r>
              <a:rPr lang="en-US" sz="1800" b="0" i="0" u="none" strike="noStrike" dirty="0">
                <a:solidFill>
                  <a:srgbClr val="000000"/>
                </a:solidFill>
                <a:effectLst/>
                <a:latin typeface="Times New Roman" panose="02020603050405020304" pitchFamily="18" charset="0"/>
              </a:rPr>
              <a:t>per hour</a:t>
            </a:r>
            <a:endParaRPr lang="en-US" b="0" dirty="0">
              <a:effectLst/>
            </a:endParaRPr>
          </a:p>
          <a:p>
            <a:pPr marL="0" indent="0">
              <a:buNone/>
            </a:pPr>
            <a:endParaRPr lang="en-US" dirty="0"/>
          </a:p>
        </p:txBody>
      </p:sp>
    </p:spTree>
    <p:extLst>
      <p:ext uri="{BB962C8B-B14F-4D97-AF65-F5344CB8AC3E}">
        <p14:creationId xmlns:p14="http://schemas.microsoft.com/office/powerpoint/2010/main" val="3025297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AE963-BABA-A87E-7747-574ADFC99946}"/>
              </a:ext>
            </a:extLst>
          </p:cNvPr>
          <p:cNvSpPr>
            <a:spLocks noGrp="1"/>
          </p:cNvSpPr>
          <p:nvPr>
            <p:ph type="title"/>
          </p:nvPr>
        </p:nvSpPr>
        <p:spPr>
          <a:xfrm>
            <a:off x="1449217" y="121402"/>
            <a:ext cx="9605635" cy="829944"/>
          </a:xfrm>
        </p:spPr>
        <p:txBody>
          <a:bodyPr/>
          <a:lstStyle/>
          <a:p>
            <a:r>
              <a:rPr lang="en-US" dirty="0"/>
              <a:t>Quantitative analysis</a:t>
            </a:r>
          </a:p>
        </p:txBody>
      </p:sp>
      <p:sp>
        <p:nvSpPr>
          <p:cNvPr id="3" name="Content Placeholder 2">
            <a:extLst>
              <a:ext uri="{FF2B5EF4-FFF2-40B4-BE49-F238E27FC236}">
                <a16:creationId xmlns:a16="http://schemas.microsoft.com/office/drawing/2014/main" id="{D4D8A440-99DC-D0A2-8890-8DCF5DE49CA2}"/>
              </a:ext>
            </a:extLst>
          </p:cNvPr>
          <p:cNvSpPr>
            <a:spLocks noGrp="1"/>
          </p:cNvSpPr>
          <p:nvPr>
            <p:ph sz="half" idx="1"/>
          </p:nvPr>
        </p:nvSpPr>
        <p:spPr/>
        <p:txBody>
          <a:bodyPr>
            <a:normAutofit lnSpcReduction="10000"/>
          </a:bodyPr>
          <a:lstStyle/>
          <a:p>
            <a:pPr marL="457200" algn="just" rtl="0">
              <a:spcBef>
                <a:spcPts val="0"/>
              </a:spcBef>
              <a:spcAft>
                <a:spcPts val="0"/>
              </a:spcAft>
            </a:pPr>
            <a:r>
              <a:rPr lang="en-US" sz="1800" b="0" i="0" u="none" strike="noStrike" dirty="0">
                <a:solidFill>
                  <a:srgbClr val="000000"/>
                </a:solidFill>
                <a:effectLst/>
                <a:latin typeface="Times New Roman" panose="02020603050405020304" pitchFamily="18" charset="0"/>
              </a:rPr>
              <a:t>Average time per order = (28% of orders * 3.5 hours) + (72%  of orders * 0.667 hours)</a:t>
            </a:r>
            <a:endParaRPr lang="en-US" b="0" dirty="0">
              <a:effectLst/>
            </a:endParaRPr>
          </a:p>
          <a:p>
            <a:pPr indent="0" algn="just" rtl="0">
              <a:spcBef>
                <a:spcPts val="0"/>
              </a:spcBef>
              <a:spcAft>
                <a:spcPts val="0"/>
              </a:spcAft>
              <a:buNone/>
            </a:pPr>
            <a:r>
              <a:rPr lang="en-US" sz="1800" b="0" i="0" u="none" strike="noStrike" dirty="0">
                <a:solidFill>
                  <a:srgbClr val="000000"/>
                </a:solidFill>
                <a:effectLst/>
                <a:latin typeface="Times New Roman" panose="02020603050405020304" pitchFamily="18" charset="0"/>
              </a:rPr>
              <a:t>= 1.4684</a:t>
            </a:r>
            <a:endParaRPr lang="en-US" b="0" dirty="0">
              <a:effectLst/>
            </a:endParaRPr>
          </a:p>
          <a:p>
            <a:pPr marL="457200" algn="just" rtl="0">
              <a:spcBef>
                <a:spcPts val="0"/>
              </a:spcBef>
              <a:spcAft>
                <a:spcPts val="0"/>
              </a:spcAft>
            </a:pPr>
            <a:endParaRPr lang="en-US" sz="1800" b="0" i="0" u="none" strike="noStrike" dirty="0">
              <a:solidFill>
                <a:srgbClr val="000000"/>
              </a:solidFill>
              <a:effectLst/>
              <a:latin typeface="Times New Roman" panose="02020603050405020304" pitchFamily="18" charset="0"/>
            </a:endParaRPr>
          </a:p>
          <a:p>
            <a:pPr marL="457200" algn="just" rtl="0">
              <a:spcBef>
                <a:spcPts val="0"/>
              </a:spcBef>
              <a:spcAft>
                <a:spcPts val="0"/>
              </a:spcAft>
            </a:pPr>
            <a:r>
              <a:rPr lang="en-US" sz="1800" b="0" i="0" u="none" strike="noStrike" dirty="0">
                <a:solidFill>
                  <a:srgbClr val="000000"/>
                </a:solidFill>
                <a:effectLst/>
                <a:latin typeface="Times New Roman" panose="02020603050405020304" pitchFamily="18" charset="0"/>
              </a:rPr>
              <a:t>Service rate for a photographer = 1/1.4684 = 0.68 orders/</a:t>
            </a:r>
            <a:r>
              <a:rPr lang="en-US" sz="1800" b="0" i="0" u="none" strike="noStrike" dirty="0" err="1">
                <a:solidFill>
                  <a:srgbClr val="000000"/>
                </a:solidFill>
                <a:effectLst/>
                <a:latin typeface="Times New Roman" panose="02020603050405020304" pitchFamily="18" charset="0"/>
              </a:rPr>
              <a:t>hr</a:t>
            </a:r>
            <a:endParaRPr lang="en-US" b="0" dirty="0">
              <a:effectLst/>
            </a:endParaRPr>
          </a:p>
          <a:p>
            <a:r>
              <a:rPr lang="en-US" sz="1800" b="0" i="0" u="none" strike="noStrike" dirty="0">
                <a:solidFill>
                  <a:srgbClr val="000000"/>
                </a:solidFill>
                <a:effectLst/>
                <a:latin typeface="Times New Roman" panose="02020603050405020304" pitchFamily="18" charset="0"/>
              </a:rPr>
              <a:t>Typically, there are 0.83 customers waiting in line at </a:t>
            </a:r>
            <a:r>
              <a:rPr lang="en-US" sz="1800" b="0" i="0" u="none" strike="noStrike" dirty="0" err="1">
                <a:solidFill>
                  <a:srgbClr val="000000"/>
                </a:solidFill>
                <a:effectLst/>
                <a:latin typeface="Times New Roman" panose="02020603050405020304" pitchFamily="18" charset="0"/>
              </a:rPr>
              <a:t>Fotof</a:t>
            </a:r>
            <a:r>
              <a:rPr lang="en-US" sz="1800" b="0" i="0" u="none" strike="noStrike" dirty="0">
                <a:solidFill>
                  <a:srgbClr val="000000"/>
                </a:solidFill>
                <a:effectLst/>
                <a:latin typeface="Times New Roman" panose="02020603050405020304" pitchFamily="18" charset="0"/>
              </a:rPr>
              <a:t>. And the resource utilization for photographers is 67.87%</a:t>
            </a:r>
            <a:br>
              <a:rPr lang="en-US" dirty="0"/>
            </a:br>
            <a:endParaRPr lang="en-US" dirty="0"/>
          </a:p>
        </p:txBody>
      </p:sp>
      <p:sp>
        <p:nvSpPr>
          <p:cNvPr id="5" name="TextBox 4">
            <a:extLst>
              <a:ext uri="{FF2B5EF4-FFF2-40B4-BE49-F238E27FC236}">
                <a16:creationId xmlns:a16="http://schemas.microsoft.com/office/drawing/2014/main" id="{37B9CAD0-90F6-6A48-433C-EC47C94B90F9}"/>
              </a:ext>
            </a:extLst>
          </p:cNvPr>
          <p:cNvSpPr txBox="1"/>
          <p:nvPr/>
        </p:nvSpPr>
        <p:spPr>
          <a:xfrm>
            <a:off x="1671782" y="1126836"/>
            <a:ext cx="3205018" cy="369332"/>
          </a:xfrm>
          <a:prstGeom prst="rect">
            <a:avLst/>
          </a:prstGeom>
          <a:noFill/>
        </p:spPr>
        <p:txBody>
          <a:bodyPr wrap="square" rtlCol="0">
            <a:spAutoFit/>
          </a:bodyPr>
          <a:lstStyle/>
          <a:p>
            <a:r>
              <a:rPr lang="en-US" dirty="0"/>
              <a:t>For Photographers</a:t>
            </a:r>
          </a:p>
        </p:txBody>
      </p:sp>
      <p:pic>
        <p:nvPicPr>
          <p:cNvPr id="4098" name="Picture 2">
            <a:extLst>
              <a:ext uri="{FF2B5EF4-FFF2-40B4-BE49-F238E27FC236}">
                <a16:creationId xmlns:a16="http://schemas.microsoft.com/office/drawing/2014/main" id="{5433D051-7297-4F21-8A36-EE12E625292C}"/>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564767" y="2017713"/>
            <a:ext cx="3278724" cy="344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8727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AE963-BABA-A87E-7747-574ADFC99946}"/>
              </a:ext>
            </a:extLst>
          </p:cNvPr>
          <p:cNvSpPr>
            <a:spLocks noGrp="1"/>
          </p:cNvSpPr>
          <p:nvPr>
            <p:ph type="title"/>
          </p:nvPr>
        </p:nvSpPr>
        <p:spPr>
          <a:xfrm>
            <a:off x="1449217" y="121402"/>
            <a:ext cx="9605635" cy="829944"/>
          </a:xfrm>
        </p:spPr>
        <p:txBody>
          <a:bodyPr/>
          <a:lstStyle/>
          <a:p>
            <a:r>
              <a:rPr lang="en-US" dirty="0"/>
              <a:t>Quantitative analysis</a:t>
            </a:r>
          </a:p>
        </p:txBody>
      </p:sp>
      <p:sp>
        <p:nvSpPr>
          <p:cNvPr id="3" name="Content Placeholder 2">
            <a:extLst>
              <a:ext uri="{FF2B5EF4-FFF2-40B4-BE49-F238E27FC236}">
                <a16:creationId xmlns:a16="http://schemas.microsoft.com/office/drawing/2014/main" id="{D4D8A440-99DC-D0A2-8890-8DCF5DE49CA2}"/>
              </a:ext>
            </a:extLst>
          </p:cNvPr>
          <p:cNvSpPr>
            <a:spLocks noGrp="1"/>
          </p:cNvSpPr>
          <p:nvPr>
            <p:ph sz="half" idx="1"/>
          </p:nvPr>
        </p:nvSpPr>
        <p:spPr/>
        <p:txBody>
          <a:bodyPr>
            <a:normAutofit fontScale="55000" lnSpcReduction="20000"/>
          </a:bodyPr>
          <a:lstStyle/>
          <a:p>
            <a:pPr marL="457200" algn="just" rtl="0">
              <a:spcBef>
                <a:spcPts val="0"/>
              </a:spcBef>
              <a:spcAft>
                <a:spcPts val="0"/>
              </a:spcAft>
            </a:pPr>
            <a:r>
              <a:rPr lang="en-US" b="0" i="0" u="none" strike="noStrike" dirty="0">
                <a:solidFill>
                  <a:srgbClr val="000000"/>
                </a:solidFill>
                <a:effectLst/>
                <a:latin typeface="Times New Roman" panose="02020603050405020304" pitchFamily="18" charset="0"/>
              </a:rPr>
              <a:t>The total number of technicians in all studios: 2 technicians/studio</a:t>
            </a:r>
            <a:endParaRPr lang="en-US" b="0" dirty="0">
              <a:effectLst/>
            </a:endParaRPr>
          </a:p>
          <a:p>
            <a:pPr marL="457200" algn="just" rtl="0">
              <a:spcBef>
                <a:spcPts val="0"/>
              </a:spcBef>
              <a:spcAft>
                <a:spcPts val="0"/>
              </a:spcAft>
            </a:pPr>
            <a:r>
              <a:rPr lang="en-US" b="1" i="0" u="none" strike="noStrike" dirty="0">
                <a:solidFill>
                  <a:srgbClr val="000000"/>
                </a:solidFill>
                <a:effectLst/>
                <a:latin typeface="Times New Roman" panose="02020603050405020304" pitchFamily="18" charset="0"/>
              </a:rPr>
              <a:t>Time spent on each order</a:t>
            </a:r>
            <a:r>
              <a:rPr lang="en-US" b="0" i="0" u="none" strike="noStrike" dirty="0">
                <a:solidFill>
                  <a:srgbClr val="000000"/>
                </a:solidFill>
                <a:effectLst/>
                <a:latin typeface="Times New Roman" panose="02020603050405020304" pitchFamily="18" charset="0"/>
              </a:rPr>
              <a:t>:</a:t>
            </a:r>
            <a:endParaRPr lang="en-US" b="0" dirty="0">
              <a:effectLst/>
            </a:endParaRPr>
          </a:p>
          <a:p>
            <a:pPr marL="457200" algn="just" rtl="0">
              <a:spcBef>
                <a:spcPts val="0"/>
              </a:spcBef>
              <a:spcAft>
                <a:spcPts val="0"/>
              </a:spcAft>
            </a:pPr>
            <a:r>
              <a:rPr lang="en-US" b="0" i="0" u="none" strike="noStrike" dirty="0">
                <a:solidFill>
                  <a:srgbClr val="000000"/>
                </a:solidFill>
                <a:effectLst/>
                <a:latin typeface="Times New Roman" panose="02020603050405020304" pitchFamily="18" charset="0"/>
              </a:rPr>
              <a:t>Clean-up and gallery preparation: 15 minutes/order</a:t>
            </a:r>
            <a:endParaRPr lang="en-US" b="0" dirty="0">
              <a:effectLst/>
            </a:endParaRPr>
          </a:p>
          <a:p>
            <a:pPr marL="457200" algn="just" rtl="0">
              <a:spcBef>
                <a:spcPts val="0"/>
              </a:spcBef>
              <a:spcAft>
                <a:spcPts val="0"/>
              </a:spcAft>
            </a:pPr>
            <a:r>
              <a:rPr lang="en-US" b="0" i="0" u="none" strike="noStrike" dirty="0">
                <a:solidFill>
                  <a:srgbClr val="000000"/>
                </a:solidFill>
                <a:effectLst/>
                <a:latin typeface="Times New Roman" panose="02020603050405020304" pitchFamily="18" charset="0"/>
              </a:rPr>
              <a:t>Additional editing for special requests: 30 minutes/order, but this is only required for 20%</a:t>
            </a:r>
            <a:r>
              <a:rPr lang="en-US" dirty="0"/>
              <a:t> </a:t>
            </a:r>
            <a:r>
              <a:rPr lang="en-US" b="0" i="0" u="none" strike="noStrike" dirty="0">
                <a:solidFill>
                  <a:srgbClr val="000000"/>
                </a:solidFill>
                <a:effectLst/>
                <a:latin typeface="Times New Roman" panose="02020603050405020304" pitchFamily="18" charset="0"/>
              </a:rPr>
              <a:t>of orders, so the average additional editing time per order is 0.2 * 30 = 6 minutes/order</a:t>
            </a:r>
            <a:endParaRPr lang="en-US" b="0" dirty="0">
              <a:effectLst/>
            </a:endParaRPr>
          </a:p>
          <a:p>
            <a:pPr marL="457200" algn="just" rtl="0">
              <a:spcBef>
                <a:spcPts val="0"/>
              </a:spcBef>
              <a:spcAft>
                <a:spcPts val="0"/>
              </a:spcAft>
            </a:pPr>
            <a:r>
              <a:rPr lang="en-US" b="0" i="0" u="none" strike="noStrike" dirty="0">
                <a:solidFill>
                  <a:srgbClr val="000000"/>
                </a:solidFill>
                <a:effectLst/>
                <a:latin typeface="Times New Roman" panose="02020603050405020304" pitchFamily="18" charset="0"/>
              </a:rPr>
              <a:t>QA step: 10 minutes/order</a:t>
            </a:r>
            <a:endParaRPr lang="en-US" b="0" dirty="0">
              <a:effectLst/>
            </a:endParaRPr>
          </a:p>
          <a:p>
            <a:pPr marL="457200" algn="just" rtl="0">
              <a:spcBef>
                <a:spcPts val="0"/>
              </a:spcBef>
              <a:spcAft>
                <a:spcPts val="0"/>
              </a:spcAft>
            </a:pPr>
            <a:r>
              <a:rPr lang="en-US" b="0" i="0" u="none" strike="noStrike" dirty="0">
                <a:solidFill>
                  <a:srgbClr val="000000"/>
                </a:solidFill>
                <a:effectLst/>
                <a:latin typeface="Times New Roman" panose="02020603050405020304" pitchFamily="18" charset="0"/>
              </a:rPr>
              <a:t>Total time per order = 15 minutes/order + 6 minutes/order + 10 minutes/order = 31</a:t>
            </a:r>
            <a:endParaRPr lang="en-US" b="0" dirty="0">
              <a:effectLst/>
            </a:endParaRPr>
          </a:p>
          <a:p>
            <a:pPr marL="457200" algn="just" rtl="0">
              <a:spcBef>
                <a:spcPts val="0"/>
              </a:spcBef>
              <a:spcAft>
                <a:spcPts val="0"/>
              </a:spcAft>
            </a:pPr>
            <a:r>
              <a:rPr lang="en-US" b="0" i="0" u="none" strike="noStrike" dirty="0">
                <a:solidFill>
                  <a:srgbClr val="000000"/>
                </a:solidFill>
                <a:effectLst/>
                <a:latin typeface="Times New Roman" panose="02020603050405020304" pitchFamily="18" charset="0"/>
              </a:rPr>
              <a:t>minutes/order or approximately 0.5167 hours/order.</a:t>
            </a:r>
            <a:endParaRPr lang="en-US" b="0" dirty="0">
              <a:effectLst/>
            </a:endParaRPr>
          </a:p>
          <a:p>
            <a:pPr marL="457200" algn="just" rtl="0">
              <a:spcBef>
                <a:spcPts val="0"/>
              </a:spcBef>
              <a:spcAft>
                <a:spcPts val="0"/>
              </a:spcAft>
            </a:pPr>
            <a:r>
              <a:rPr lang="en-US" b="0" i="0" u="none" strike="noStrike" dirty="0">
                <a:solidFill>
                  <a:srgbClr val="000000"/>
                </a:solidFill>
                <a:effectLst/>
                <a:latin typeface="Times New Roman" panose="02020603050405020304" pitchFamily="18" charset="0"/>
              </a:rPr>
              <a:t>Service rate for a single technician: 1 / 0.5167 hours/order ≈ </a:t>
            </a:r>
            <a:r>
              <a:rPr lang="en-US" b="1" i="0" u="none" strike="noStrike" dirty="0">
                <a:solidFill>
                  <a:srgbClr val="000000"/>
                </a:solidFill>
                <a:effectLst/>
                <a:latin typeface="Times New Roman" panose="02020603050405020304" pitchFamily="18" charset="0"/>
              </a:rPr>
              <a:t>1.935 orders/hour</a:t>
            </a:r>
            <a:endParaRPr lang="en-US" b="1" dirty="0">
              <a:effectLst/>
            </a:endParaRPr>
          </a:p>
          <a:p>
            <a:pPr marL="457200" algn="just" rtl="0">
              <a:spcBef>
                <a:spcPts val="0"/>
              </a:spcBef>
              <a:spcAft>
                <a:spcPts val="0"/>
              </a:spcAft>
            </a:pPr>
            <a:br>
              <a:rPr lang="en-US" dirty="0"/>
            </a:br>
            <a:r>
              <a:rPr lang="en-US" b="0" i="0" u="none" strike="noStrike" dirty="0">
                <a:solidFill>
                  <a:srgbClr val="000000"/>
                </a:solidFill>
                <a:effectLst/>
                <a:latin typeface="Times New Roman" panose="02020603050405020304" pitchFamily="18" charset="0"/>
              </a:rPr>
              <a:t>On average, there are approximately 0.283 clients waiting in line at </a:t>
            </a:r>
            <a:r>
              <a:rPr lang="en-US" b="0" i="0" u="none" strike="noStrike" dirty="0" err="1">
                <a:solidFill>
                  <a:srgbClr val="000000"/>
                </a:solidFill>
                <a:effectLst/>
                <a:latin typeface="Times New Roman" panose="02020603050405020304" pitchFamily="18" charset="0"/>
              </a:rPr>
              <a:t>Fotof</a:t>
            </a:r>
            <a:r>
              <a:rPr lang="en-US" b="0" i="0" u="none" strike="noStrike" dirty="0">
                <a:solidFill>
                  <a:srgbClr val="000000"/>
                </a:solidFill>
                <a:effectLst/>
                <a:latin typeface="Times New Roman" panose="02020603050405020304" pitchFamily="18" charset="0"/>
              </a:rPr>
              <a:t>. And resource utilization is 47.82%.</a:t>
            </a:r>
            <a:endParaRPr lang="en-US" sz="2900" b="0" dirty="0">
              <a:effectLst/>
            </a:endParaRPr>
          </a:p>
        </p:txBody>
      </p:sp>
      <p:sp>
        <p:nvSpPr>
          <p:cNvPr id="5" name="TextBox 4">
            <a:extLst>
              <a:ext uri="{FF2B5EF4-FFF2-40B4-BE49-F238E27FC236}">
                <a16:creationId xmlns:a16="http://schemas.microsoft.com/office/drawing/2014/main" id="{37B9CAD0-90F6-6A48-433C-EC47C94B90F9}"/>
              </a:ext>
            </a:extLst>
          </p:cNvPr>
          <p:cNvSpPr txBox="1"/>
          <p:nvPr/>
        </p:nvSpPr>
        <p:spPr>
          <a:xfrm>
            <a:off x="1671782" y="1126836"/>
            <a:ext cx="3205018" cy="369332"/>
          </a:xfrm>
          <a:prstGeom prst="rect">
            <a:avLst/>
          </a:prstGeom>
          <a:noFill/>
        </p:spPr>
        <p:txBody>
          <a:bodyPr wrap="square" rtlCol="0">
            <a:spAutoFit/>
          </a:bodyPr>
          <a:lstStyle/>
          <a:p>
            <a:r>
              <a:rPr lang="en-US" dirty="0"/>
              <a:t>For Technicians</a:t>
            </a:r>
          </a:p>
        </p:txBody>
      </p:sp>
      <p:pic>
        <p:nvPicPr>
          <p:cNvPr id="5122" name="Picture 2">
            <a:extLst>
              <a:ext uri="{FF2B5EF4-FFF2-40B4-BE49-F238E27FC236}">
                <a16:creationId xmlns:a16="http://schemas.microsoft.com/office/drawing/2014/main" id="{0886D455-0124-0724-E6BA-8AB819918A8C}"/>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574439" y="2017713"/>
            <a:ext cx="2797997" cy="344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4534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AE963-BABA-A87E-7747-574ADFC99946}"/>
              </a:ext>
            </a:extLst>
          </p:cNvPr>
          <p:cNvSpPr>
            <a:spLocks noGrp="1"/>
          </p:cNvSpPr>
          <p:nvPr>
            <p:ph type="title"/>
          </p:nvPr>
        </p:nvSpPr>
        <p:spPr>
          <a:xfrm>
            <a:off x="1449217" y="121402"/>
            <a:ext cx="9605635" cy="829944"/>
          </a:xfrm>
        </p:spPr>
        <p:txBody>
          <a:bodyPr/>
          <a:lstStyle/>
          <a:p>
            <a:r>
              <a:rPr lang="en-US" dirty="0"/>
              <a:t>Quantitative analysis</a:t>
            </a:r>
          </a:p>
        </p:txBody>
      </p:sp>
      <p:sp>
        <p:nvSpPr>
          <p:cNvPr id="3" name="Content Placeholder 2">
            <a:extLst>
              <a:ext uri="{FF2B5EF4-FFF2-40B4-BE49-F238E27FC236}">
                <a16:creationId xmlns:a16="http://schemas.microsoft.com/office/drawing/2014/main" id="{D4D8A440-99DC-D0A2-8890-8DCF5DE49CA2}"/>
              </a:ext>
            </a:extLst>
          </p:cNvPr>
          <p:cNvSpPr>
            <a:spLocks noGrp="1"/>
          </p:cNvSpPr>
          <p:nvPr>
            <p:ph sz="half" idx="1"/>
          </p:nvPr>
        </p:nvSpPr>
        <p:spPr/>
        <p:txBody>
          <a:bodyPr>
            <a:normAutofit lnSpcReduction="10000"/>
          </a:bodyPr>
          <a:lstStyle/>
          <a:p>
            <a:pPr marL="457200" algn="just" rtl="0">
              <a:spcBef>
                <a:spcPts val="0"/>
              </a:spcBef>
              <a:spcAft>
                <a:spcPts val="0"/>
              </a:spcAft>
            </a:pPr>
            <a:r>
              <a:rPr lang="en-US" sz="1800" b="0" i="0" u="none" strike="noStrike" dirty="0">
                <a:solidFill>
                  <a:srgbClr val="000000"/>
                </a:solidFill>
                <a:effectLst/>
                <a:latin typeface="Times New Roman" panose="02020603050405020304" pitchFamily="18" charset="0"/>
              </a:rPr>
              <a:t>Time spent on each order by a CSR is given as 20 minutes/order, which is equal to approximately 0.3333 hours/order.</a:t>
            </a:r>
            <a:endParaRPr lang="en-US" sz="1600" b="0" dirty="0">
              <a:effectLst/>
            </a:endParaRPr>
          </a:p>
          <a:p>
            <a:pPr marL="457200" algn="just" rtl="0">
              <a:spcBef>
                <a:spcPts val="0"/>
              </a:spcBef>
              <a:spcAft>
                <a:spcPts val="0"/>
              </a:spcAft>
            </a:pPr>
            <a:r>
              <a:rPr lang="en-US" sz="1800" b="0" i="0" u="none" strike="noStrike" dirty="0">
                <a:solidFill>
                  <a:srgbClr val="000000"/>
                </a:solidFill>
                <a:effectLst/>
                <a:latin typeface="Times New Roman" panose="02020603050405020304" pitchFamily="18" charset="0"/>
              </a:rPr>
              <a:t>Service rate for a single CSR: 1 / 0.3333 hours/order ≈ 3 orders/hour</a:t>
            </a:r>
            <a:endParaRPr lang="en-US" sz="1600" b="0" dirty="0">
              <a:effectLst/>
            </a:endParaRPr>
          </a:p>
          <a:p>
            <a:r>
              <a:rPr lang="en-US" sz="1800" b="0" i="0" u="none" strike="noStrike" dirty="0">
                <a:solidFill>
                  <a:srgbClr val="000000"/>
                </a:solidFill>
                <a:effectLst/>
                <a:latin typeface="Times New Roman" panose="02020603050405020304" pitchFamily="18" charset="0"/>
              </a:rPr>
              <a:t>Waiting time for the Customer Service Representative is 51 minutes with a 61.5% utilization.</a:t>
            </a:r>
            <a:br>
              <a:rPr lang="en-US" sz="1600" dirty="0"/>
            </a:br>
            <a:br>
              <a:rPr lang="en-US" dirty="0"/>
            </a:br>
            <a:endParaRPr lang="en-US" dirty="0"/>
          </a:p>
        </p:txBody>
      </p:sp>
      <p:sp>
        <p:nvSpPr>
          <p:cNvPr id="5" name="TextBox 4">
            <a:extLst>
              <a:ext uri="{FF2B5EF4-FFF2-40B4-BE49-F238E27FC236}">
                <a16:creationId xmlns:a16="http://schemas.microsoft.com/office/drawing/2014/main" id="{37B9CAD0-90F6-6A48-433C-EC47C94B90F9}"/>
              </a:ext>
            </a:extLst>
          </p:cNvPr>
          <p:cNvSpPr txBox="1"/>
          <p:nvPr/>
        </p:nvSpPr>
        <p:spPr>
          <a:xfrm>
            <a:off x="1671782" y="1126836"/>
            <a:ext cx="3768436" cy="369332"/>
          </a:xfrm>
          <a:prstGeom prst="rect">
            <a:avLst/>
          </a:prstGeom>
          <a:noFill/>
        </p:spPr>
        <p:txBody>
          <a:bodyPr wrap="square" rtlCol="0">
            <a:spAutoFit/>
          </a:bodyPr>
          <a:lstStyle/>
          <a:p>
            <a:r>
              <a:rPr lang="en-US" dirty="0"/>
              <a:t>For Customer Service Representative</a:t>
            </a:r>
          </a:p>
        </p:txBody>
      </p:sp>
      <p:pic>
        <p:nvPicPr>
          <p:cNvPr id="6146" name="Picture 2">
            <a:extLst>
              <a:ext uri="{FF2B5EF4-FFF2-40B4-BE49-F238E27FC236}">
                <a16:creationId xmlns:a16="http://schemas.microsoft.com/office/drawing/2014/main" id="{C44F44DD-93EE-8CDF-2835-E6962DA87FD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578107" y="2017713"/>
            <a:ext cx="2822038" cy="344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0577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D0BA0-3973-8FE0-5F45-436CCFA099D5}"/>
              </a:ext>
            </a:extLst>
          </p:cNvPr>
          <p:cNvSpPr>
            <a:spLocks noGrp="1"/>
          </p:cNvSpPr>
          <p:nvPr>
            <p:ph type="title"/>
          </p:nvPr>
        </p:nvSpPr>
        <p:spPr>
          <a:xfrm>
            <a:off x="370924" y="57646"/>
            <a:ext cx="9603275" cy="1049235"/>
          </a:xfrm>
        </p:spPr>
        <p:txBody>
          <a:bodyPr/>
          <a:lstStyle/>
          <a:p>
            <a:r>
              <a:rPr lang="en-US" dirty="0"/>
              <a:t>Process Redesign</a:t>
            </a:r>
          </a:p>
        </p:txBody>
      </p:sp>
      <p:sp>
        <p:nvSpPr>
          <p:cNvPr id="3" name="Content Placeholder 2">
            <a:extLst>
              <a:ext uri="{FF2B5EF4-FFF2-40B4-BE49-F238E27FC236}">
                <a16:creationId xmlns:a16="http://schemas.microsoft.com/office/drawing/2014/main" id="{2AC6FAA9-83D3-F7A4-DD4D-939F93E21D86}"/>
              </a:ext>
            </a:extLst>
          </p:cNvPr>
          <p:cNvSpPr>
            <a:spLocks noGrp="1"/>
          </p:cNvSpPr>
          <p:nvPr>
            <p:ph idx="1"/>
          </p:nvPr>
        </p:nvSpPr>
        <p:spPr/>
        <p:txBody>
          <a:bodyPr>
            <a:normAutofit fontScale="92500"/>
          </a:bodyPr>
          <a:lstStyle/>
          <a:p>
            <a:r>
              <a:rPr lang="en-US" sz="1800" b="0" i="0" u="none" strike="noStrike" dirty="0">
                <a:solidFill>
                  <a:srgbClr val="000000"/>
                </a:solidFill>
                <a:effectLst/>
                <a:latin typeface="Times New Roman" panose="02020603050405020304" pitchFamily="18" charset="0"/>
              </a:rPr>
              <a:t>Redesign: Implement an online booking system on </a:t>
            </a:r>
            <a:r>
              <a:rPr lang="en-US" sz="1800" b="0" i="0" u="none" strike="noStrike" dirty="0" err="1">
                <a:solidFill>
                  <a:srgbClr val="000000"/>
                </a:solidFill>
                <a:effectLst/>
                <a:latin typeface="Times New Roman" panose="02020603050405020304" pitchFamily="18" charset="0"/>
              </a:rPr>
              <a:t>Fotof's</a:t>
            </a:r>
            <a:r>
              <a:rPr lang="en-US" sz="1800" b="0" i="0" u="none" strike="noStrike" dirty="0">
                <a:solidFill>
                  <a:srgbClr val="000000"/>
                </a:solidFill>
                <a:effectLst/>
                <a:latin typeface="Times New Roman" panose="02020603050405020304" pitchFamily="18" charset="0"/>
              </a:rPr>
              <a:t> website, allowing customers to easily enter their details and  schedule their shooting sessions. The system should provide real-time availability for each studio, reducing the need for phone or email bookings. This is to try to capture all the needed information at once and at the source.</a:t>
            </a:r>
          </a:p>
          <a:p>
            <a:r>
              <a:rPr lang="en-US" sz="1800" dirty="0">
                <a:solidFill>
                  <a:srgbClr val="000000"/>
                </a:solidFill>
                <a:latin typeface="Times New Roman" panose="02020603050405020304" pitchFamily="18" charset="0"/>
              </a:rPr>
              <a:t>Reason: The problem of many late-shows and No-shows appointments is a significant concern as it results in the wastage of valuable time and resources. To tackle this issue, implementing an online reservation system would be beneficial. This system would automate reminders and provide convenient rescheduling options, resulting in a considerable decrease in the frequency of late-shows and no-shows.</a:t>
            </a:r>
          </a:p>
          <a:p>
            <a:r>
              <a:rPr lang="en-US" sz="1800" dirty="0">
                <a:solidFill>
                  <a:srgbClr val="000000"/>
                </a:solidFill>
                <a:latin typeface="Times New Roman" panose="02020603050405020304" pitchFamily="18" charset="0"/>
              </a:rPr>
              <a:t>Feasibility: While there is a significant upfront investment required to establish the system, the reduction in no-shows and the enhanced efficiency in managing bookings can help mitigate these initial costs</a:t>
            </a:r>
            <a:endParaRPr lang="en-US" dirty="0"/>
          </a:p>
        </p:txBody>
      </p:sp>
      <p:sp>
        <p:nvSpPr>
          <p:cNvPr id="5" name="Text Placeholder 4">
            <a:extLst>
              <a:ext uri="{FF2B5EF4-FFF2-40B4-BE49-F238E27FC236}">
                <a16:creationId xmlns:a16="http://schemas.microsoft.com/office/drawing/2014/main" id="{FA362784-671D-886D-7588-7512360296D3}"/>
              </a:ext>
            </a:extLst>
          </p:cNvPr>
          <p:cNvSpPr>
            <a:spLocks noGrp="1"/>
          </p:cNvSpPr>
          <p:nvPr>
            <p:ph type="body" idx="4294967295"/>
          </p:nvPr>
        </p:nvSpPr>
        <p:spPr>
          <a:xfrm>
            <a:off x="535709" y="883372"/>
            <a:ext cx="7705725" cy="598487"/>
          </a:xfrm>
        </p:spPr>
        <p:txBody>
          <a:bodyPr/>
          <a:lstStyle/>
          <a:p>
            <a:pPr marL="0" indent="0">
              <a:buNone/>
            </a:pPr>
            <a:r>
              <a:rPr lang="en-US" dirty="0">
                <a:solidFill>
                  <a:schemeClr val="accent2">
                    <a:lumMod val="50000"/>
                  </a:schemeClr>
                </a:solidFill>
              </a:rPr>
              <a:t>Online booking system</a:t>
            </a:r>
          </a:p>
        </p:txBody>
      </p:sp>
    </p:spTree>
    <p:extLst>
      <p:ext uri="{BB962C8B-B14F-4D97-AF65-F5344CB8AC3E}">
        <p14:creationId xmlns:p14="http://schemas.microsoft.com/office/powerpoint/2010/main" val="339608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D0BA0-3973-8FE0-5F45-436CCFA099D5}"/>
              </a:ext>
            </a:extLst>
          </p:cNvPr>
          <p:cNvSpPr>
            <a:spLocks noGrp="1"/>
          </p:cNvSpPr>
          <p:nvPr>
            <p:ph type="title"/>
          </p:nvPr>
        </p:nvSpPr>
        <p:spPr>
          <a:xfrm>
            <a:off x="370924" y="57646"/>
            <a:ext cx="9603275" cy="1049235"/>
          </a:xfrm>
        </p:spPr>
        <p:txBody>
          <a:bodyPr/>
          <a:lstStyle/>
          <a:p>
            <a:r>
              <a:rPr lang="en-US" dirty="0"/>
              <a:t>Process Redesign</a:t>
            </a:r>
          </a:p>
        </p:txBody>
      </p:sp>
      <p:sp>
        <p:nvSpPr>
          <p:cNvPr id="3" name="Content Placeholder 2">
            <a:extLst>
              <a:ext uri="{FF2B5EF4-FFF2-40B4-BE49-F238E27FC236}">
                <a16:creationId xmlns:a16="http://schemas.microsoft.com/office/drawing/2014/main" id="{2AC6FAA9-83D3-F7A4-DD4D-939F93E21D86}"/>
              </a:ext>
            </a:extLst>
          </p:cNvPr>
          <p:cNvSpPr>
            <a:spLocks noGrp="1"/>
          </p:cNvSpPr>
          <p:nvPr>
            <p:ph idx="1"/>
          </p:nvPr>
        </p:nvSpPr>
        <p:spPr/>
        <p:txBody>
          <a:bodyPr>
            <a:normAutofit fontScale="92500"/>
          </a:bodyPr>
          <a:lstStyle/>
          <a:p>
            <a:r>
              <a:rPr lang="en-US" sz="1800" b="0" i="0" u="none" strike="noStrike" dirty="0">
                <a:solidFill>
                  <a:srgbClr val="000000"/>
                </a:solidFill>
                <a:effectLst/>
                <a:latin typeface="Times New Roman" panose="02020603050405020304" pitchFamily="18" charset="0"/>
              </a:rPr>
              <a:t>Redesign: Implement centralized information systems such as cloud-based document repositories, knowledge bases, or enterprise resource planning (ERP) systems. These systems provide a single source of truth and enable geographically dispersed resources to access and share information seamlessly. For </a:t>
            </a:r>
            <a:r>
              <a:rPr lang="en-US" sz="1800" dirty="0">
                <a:solidFill>
                  <a:srgbClr val="000000"/>
                </a:solidFill>
                <a:latin typeface="Times New Roman" panose="02020603050405020304" pitchFamily="18" charset="0"/>
              </a:rPr>
              <a:t>instance,</a:t>
            </a:r>
            <a:r>
              <a:rPr lang="en-US" sz="1800" b="0" i="0" u="none" strike="noStrike" dirty="0">
                <a:solidFill>
                  <a:srgbClr val="000000"/>
                </a:solidFill>
                <a:effectLst/>
                <a:latin typeface="Times New Roman" panose="02020603050405020304" pitchFamily="18" charset="0"/>
              </a:rPr>
              <a:t> the technician pool can be treated as if they were in central location further increasing efficiency and reducing wait time.</a:t>
            </a:r>
          </a:p>
          <a:p>
            <a:r>
              <a:rPr lang="en-US" sz="1800" dirty="0">
                <a:solidFill>
                  <a:srgbClr val="000000"/>
                </a:solidFill>
                <a:latin typeface="Times New Roman" panose="02020603050405020304" pitchFamily="18" charset="0"/>
              </a:rPr>
              <a:t>Reason: The problem of turnaround times between the photo shooting session and the availability of pictures for review is a leading customer complaint. To tackle this issue, implementing a consolidated pool of resources would be beneficial. </a:t>
            </a:r>
          </a:p>
          <a:p>
            <a:pPr algn="l"/>
            <a:r>
              <a:rPr lang="en-US" sz="1800" dirty="0">
                <a:solidFill>
                  <a:srgbClr val="000000"/>
                </a:solidFill>
                <a:latin typeface="Times New Roman" panose="02020603050405020304" pitchFamily="18" charset="0"/>
              </a:rPr>
              <a:t>Feasibility: </a:t>
            </a:r>
            <a:r>
              <a:rPr lang="en-US" sz="1800" b="0" i="0" u="none" strike="noStrike" baseline="0" dirty="0">
                <a:latin typeface="TimesNewRomanPSMT"/>
              </a:rPr>
              <a:t>Medium to High. This requires an initial investment in developing the information system, but the decrease in customer complaints and increased customer satisfaction could offset this over time.</a:t>
            </a:r>
            <a:endParaRPr lang="en-US" dirty="0"/>
          </a:p>
        </p:txBody>
      </p:sp>
      <p:sp>
        <p:nvSpPr>
          <p:cNvPr id="5" name="Text Placeholder 4">
            <a:extLst>
              <a:ext uri="{FF2B5EF4-FFF2-40B4-BE49-F238E27FC236}">
                <a16:creationId xmlns:a16="http://schemas.microsoft.com/office/drawing/2014/main" id="{FA362784-671D-886D-7588-7512360296D3}"/>
              </a:ext>
            </a:extLst>
          </p:cNvPr>
          <p:cNvSpPr>
            <a:spLocks noGrp="1"/>
          </p:cNvSpPr>
          <p:nvPr>
            <p:ph type="body" idx="4294967295"/>
          </p:nvPr>
        </p:nvSpPr>
        <p:spPr>
          <a:xfrm>
            <a:off x="535709" y="883372"/>
            <a:ext cx="7705725" cy="598487"/>
          </a:xfrm>
        </p:spPr>
        <p:txBody>
          <a:bodyPr/>
          <a:lstStyle/>
          <a:p>
            <a:pPr marL="0" indent="0">
              <a:buNone/>
            </a:pPr>
            <a:r>
              <a:rPr lang="en-US" dirty="0">
                <a:solidFill>
                  <a:schemeClr val="accent2">
                    <a:lumMod val="50000"/>
                  </a:schemeClr>
                </a:solidFill>
              </a:rPr>
              <a:t>Centralized Information Systems</a:t>
            </a:r>
          </a:p>
        </p:txBody>
      </p:sp>
    </p:spTree>
    <p:extLst>
      <p:ext uri="{BB962C8B-B14F-4D97-AF65-F5344CB8AC3E}">
        <p14:creationId xmlns:p14="http://schemas.microsoft.com/office/powerpoint/2010/main" val="178294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D0BA0-3973-8FE0-5F45-436CCFA099D5}"/>
              </a:ext>
            </a:extLst>
          </p:cNvPr>
          <p:cNvSpPr>
            <a:spLocks noGrp="1"/>
          </p:cNvSpPr>
          <p:nvPr>
            <p:ph type="title"/>
          </p:nvPr>
        </p:nvSpPr>
        <p:spPr>
          <a:xfrm>
            <a:off x="370924" y="57646"/>
            <a:ext cx="9603275" cy="1049235"/>
          </a:xfrm>
        </p:spPr>
        <p:txBody>
          <a:bodyPr/>
          <a:lstStyle/>
          <a:p>
            <a:r>
              <a:rPr lang="en-US" dirty="0"/>
              <a:t>Process Redesign</a:t>
            </a:r>
          </a:p>
        </p:txBody>
      </p:sp>
      <p:sp>
        <p:nvSpPr>
          <p:cNvPr id="3" name="Content Placeholder 2">
            <a:extLst>
              <a:ext uri="{FF2B5EF4-FFF2-40B4-BE49-F238E27FC236}">
                <a16:creationId xmlns:a16="http://schemas.microsoft.com/office/drawing/2014/main" id="{2AC6FAA9-83D3-F7A4-DD4D-939F93E21D86}"/>
              </a:ext>
            </a:extLst>
          </p:cNvPr>
          <p:cNvSpPr>
            <a:spLocks noGrp="1"/>
          </p:cNvSpPr>
          <p:nvPr>
            <p:ph idx="1"/>
          </p:nvPr>
        </p:nvSpPr>
        <p:spPr/>
        <p:txBody>
          <a:bodyPr>
            <a:normAutofit/>
          </a:bodyPr>
          <a:lstStyle/>
          <a:p>
            <a:r>
              <a:rPr lang="en-US" sz="1800" b="0" i="0" u="none" strike="noStrike" dirty="0">
                <a:solidFill>
                  <a:srgbClr val="000000"/>
                </a:solidFill>
                <a:effectLst/>
                <a:latin typeface="Times New Roman" panose="02020603050405020304" pitchFamily="18" charset="0"/>
              </a:rPr>
              <a:t>Redesign: Implement a tagging system on the photo gallery so customers can tag other people included in the photo. A link including the photo can be sent to the potential customer requesting if they would like to get a printed copy or if they would like a special order.</a:t>
            </a:r>
          </a:p>
          <a:p>
            <a:r>
              <a:rPr lang="en-US" sz="1800" dirty="0">
                <a:solidFill>
                  <a:srgbClr val="000000"/>
                </a:solidFill>
                <a:latin typeface="Times New Roman" panose="02020603050405020304" pitchFamily="18" charset="0"/>
              </a:rPr>
              <a:t>Reason: Management has expressed its desire to increase revenue, and this will be an avenue to prospect potential clients with a sneak peek of the services offered by </a:t>
            </a:r>
            <a:r>
              <a:rPr lang="en-US" sz="1800" dirty="0" err="1">
                <a:solidFill>
                  <a:srgbClr val="000000"/>
                </a:solidFill>
                <a:latin typeface="Times New Roman" panose="02020603050405020304" pitchFamily="18" charset="0"/>
              </a:rPr>
              <a:t>Fotof</a:t>
            </a:r>
            <a:r>
              <a:rPr lang="en-US" sz="1800" dirty="0">
                <a:solidFill>
                  <a:srgbClr val="000000"/>
                </a:solidFill>
                <a:latin typeface="Times New Roman" panose="02020603050405020304" pitchFamily="18" charset="0"/>
              </a:rPr>
              <a:t>.. </a:t>
            </a:r>
          </a:p>
          <a:p>
            <a:pPr algn="l"/>
            <a:r>
              <a:rPr lang="en-US" sz="1800" dirty="0">
                <a:solidFill>
                  <a:srgbClr val="000000"/>
                </a:solidFill>
                <a:latin typeface="Times New Roman" panose="02020603050405020304" pitchFamily="18" charset="0"/>
              </a:rPr>
              <a:t>Feasibility: </a:t>
            </a:r>
            <a:r>
              <a:rPr lang="en-US" sz="1800" b="0" i="0" u="none" strike="noStrike" baseline="0" dirty="0">
                <a:latin typeface="TimesNewRomanPSMT"/>
              </a:rPr>
              <a:t>Medium to High. This requires an initial investment in developing capability, but the increase in customer base would more than offset the cost.</a:t>
            </a:r>
            <a:endParaRPr lang="en-US" dirty="0"/>
          </a:p>
        </p:txBody>
      </p:sp>
      <p:sp>
        <p:nvSpPr>
          <p:cNvPr id="5" name="Text Placeholder 4">
            <a:extLst>
              <a:ext uri="{FF2B5EF4-FFF2-40B4-BE49-F238E27FC236}">
                <a16:creationId xmlns:a16="http://schemas.microsoft.com/office/drawing/2014/main" id="{FA362784-671D-886D-7588-7512360296D3}"/>
              </a:ext>
            </a:extLst>
          </p:cNvPr>
          <p:cNvSpPr>
            <a:spLocks noGrp="1"/>
          </p:cNvSpPr>
          <p:nvPr>
            <p:ph type="body" idx="4294967295"/>
          </p:nvPr>
        </p:nvSpPr>
        <p:spPr>
          <a:xfrm>
            <a:off x="535709" y="883372"/>
            <a:ext cx="7705725" cy="598487"/>
          </a:xfrm>
        </p:spPr>
        <p:txBody>
          <a:bodyPr/>
          <a:lstStyle/>
          <a:p>
            <a:pPr marL="0" indent="0">
              <a:buNone/>
            </a:pPr>
            <a:r>
              <a:rPr lang="en-US" dirty="0">
                <a:solidFill>
                  <a:schemeClr val="accent2">
                    <a:lumMod val="50000"/>
                  </a:schemeClr>
                </a:solidFill>
              </a:rPr>
              <a:t>Up-Selling Through Tagging Potential Customers</a:t>
            </a:r>
          </a:p>
        </p:txBody>
      </p:sp>
    </p:spTree>
    <p:extLst>
      <p:ext uri="{BB962C8B-B14F-4D97-AF65-F5344CB8AC3E}">
        <p14:creationId xmlns:p14="http://schemas.microsoft.com/office/powerpoint/2010/main" val="1683059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D0BA0-3973-8FE0-5F45-436CCFA099D5}"/>
              </a:ext>
            </a:extLst>
          </p:cNvPr>
          <p:cNvSpPr>
            <a:spLocks noGrp="1"/>
          </p:cNvSpPr>
          <p:nvPr>
            <p:ph type="title"/>
          </p:nvPr>
        </p:nvSpPr>
        <p:spPr>
          <a:xfrm>
            <a:off x="370924" y="57646"/>
            <a:ext cx="9603275" cy="1049235"/>
          </a:xfrm>
        </p:spPr>
        <p:txBody>
          <a:bodyPr/>
          <a:lstStyle/>
          <a:p>
            <a:r>
              <a:rPr lang="en-US" dirty="0"/>
              <a:t>Process Redesign</a:t>
            </a:r>
          </a:p>
        </p:txBody>
      </p:sp>
      <p:sp>
        <p:nvSpPr>
          <p:cNvPr id="3" name="Content Placeholder 2">
            <a:extLst>
              <a:ext uri="{FF2B5EF4-FFF2-40B4-BE49-F238E27FC236}">
                <a16:creationId xmlns:a16="http://schemas.microsoft.com/office/drawing/2014/main" id="{2AC6FAA9-83D3-F7A4-DD4D-939F93E21D86}"/>
              </a:ext>
            </a:extLst>
          </p:cNvPr>
          <p:cNvSpPr>
            <a:spLocks noGrp="1"/>
          </p:cNvSpPr>
          <p:nvPr>
            <p:ph idx="1"/>
          </p:nvPr>
        </p:nvSpPr>
        <p:spPr/>
        <p:txBody>
          <a:bodyPr>
            <a:normAutofit/>
          </a:bodyPr>
          <a:lstStyle/>
          <a:p>
            <a:r>
              <a:rPr lang="en-US" sz="1800" b="0" i="0" u="none" strike="noStrike" dirty="0">
                <a:solidFill>
                  <a:srgbClr val="000000"/>
                </a:solidFill>
                <a:effectLst/>
                <a:latin typeface="Times New Roman" panose="02020603050405020304" pitchFamily="18" charset="0"/>
              </a:rPr>
              <a:t>Redesign: Creating a customer portal that enables clients to track their order status, make payments, communicate specific requests, and access their digital photographs..</a:t>
            </a:r>
          </a:p>
          <a:p>
            <a:r>
              <a:rPr lang="en-US" sz="1800" dirty="0">
                <a:solidFill>
                  <a:srgbClr val="000000"/>
                </a:solidFill>
                <a:latin typeface="Times New Roman" panose="02020603050405020304" pitchFamily="18" charset="0"/>
              </a:rPr>
              <a:t>Reason: By implementing this solution, the company could experience a decline in customer inquiries and achieve a more efficient and streamlined communication process between the company and its customers. </a:t>
            </a:r>
          </a:p>
          <a:p>
            <a:pPr algn="l"/>
            <a:r>
              <a:rPr lang="en-US" sz="1800" dirty="0">
                <a:solidFill>
                  <a:srgbClr val="000000"/>
                </a:solidFill>
                <a:latin typeface="Times New Roman" panose="02020603050405020304" pitchFamily="18" charset="0"/>
              </a:rPr>
              <a:t>Feasibility: </a:t>
            </a:r>
            <a:r>
              <a:rPr lang="en-US" sz="1800" b="0" i="0" u="none" strike="noStrike" baseline="0" dirty="0">
                <a:latin typeface="TimesNewRomanPSMT"/>
              </a:rPr>
              <a:t>Although there is an upfront cost involved in developing the portal, the long-term benefits of reduced customer service inquiries and increased customer satisfaction could eventually outweigh this initial investment.</a:t>
            </a:r>
            <a:endParaRPr lang="en-US" dirty="0"/>
          </a:p>
        </p:txBody>
      </p:sp>
      <p:sp>
        <p:nvSpPr>
          <p:cNvPr id="5" name="Text Placeholder 4">
            <a:extLst>
              <a:ext uri="{FF2B5EF4-FFF2-40B4-BE49-F238E27FC236}">
                <a16:creationId xmlns:a16="http://schemas.microsoft.com/office/drawing/2014/main" id="{FA362784-671D-886D-7588-7512360296D3}"/>
              </a:ext>
            </a:extLst>
          </p:cNvPr>
          <p:cNvSpPr>
            <a:spLocks noGrp="1"/>
          </p:cNvSpPr>
          <p:nvPr>
            <p:ph type="body" idx="4294967295"/>
          </p:nvPr>
        </p:nvSpPr>
        <p:spPr>
          <a:xfrm>
            <a:off x="535709" y="883372"/>
            <a:ext cx="7705725" cy="598487"/>
          </a:xfrm>
        </p:spPr>
        <p:txBody>
          <a:bodyPr/>
          <a:lstStyle/>
          <a:p>
            <a:pPr marL="0" indent="0">
              <a:buNone/>
            </a:pPr>
            <a:r>
              <a:rPr lang="en-US" dirty="0">
                <a:solidFill>
                  <a:schemeClr val="accent2">
                    <a:lumMod val="50000"/>
                  </a:schemeClr>
                </a:solidFill>
              </a:rPr>
              <a:t>Customer portal</a:t>
            </a:r>
          </a:p>
        </p:txBody>
      </p:sp>
    </p:spTree>
    <p:extLst>
      <p:ext uri="{BB962C8B-B14F-4D97-AF65-F5344CB8AC3E}">
        <p14:creationId xmlns:p14="http://schemas.microsoft.com/office/powerpoint/2010/main" val="3541529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64A43-7536-E3F5-4311-230D74C1BA2A}"/>
              </a:ext>
            </a:extLst>
          </p:cNvPr>
          <p:cNvSpPr>
            <a:spLocks noGrp="1"/>
          </p:cNvSpPr>
          <p:nvPr>
            <p:ph type="title"/>
          </p:nvPr>
        </p:nvSpPr>
        <p:spPr/>
        <p:txBody>
          <a:bodyPr/>
          <a:lstStyle/>
          <a:p>
            <a:r>
              <a:rPr lang="en-US" dirty="0"/>
              <a:t>‘As-IS’ Model</a:t>
            </a:r>
          </a:p>
        </p:txBody>
      </p:sp>
      <p:pic>
        <p:nvPicPr>
          <p:cNvPr id="5" name="Content Placeholder 4" descr="A picture containing diagram, screenshot, font, sketch&#10;&#10;Description automatically generated">
            <a:extLst>
              <a:ext uri="{FF2B5EF4-FFF2-40B4-BE49-F238E27FC236}">
                <a16:creationId xmlns:a16="http://schemas.microsoft.com/office/drawing/2014/main" id="{943D7545-896C-1103-AF99-E7107C0327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0709" y="2354863"/>
            <a:ext cx="7744906" cy="2772162"/>
          </a:xfrm>
        </p:spPr>
      </p:pic>
    </p:spTree>
    <p:extLst>
      <p:ext uri="{BB962C8B-B14F-4D97-AF65-F5344CB8AC3E}">
        <p14:creationId xmlns:p14="http://schemas.microsoft.com/office/powerpoint/2010/main" val="13809347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D0BA0-3973-8FE0-5F45-436CCFA099D5}"/>
              </a:ext>
            </a:extLst>
          </p:cNvPr>
          <p:cNvSpPr>
            <a:spLocks noGrp="1"/>
          </p:cNvSpPr>
          <p:nvPr>
            <p:ph type="title"/>
          </p:nvPr>
        </p:nvSpPr>
        <p:spPr>
          <a:xfrm>
            <a:off x="370924" y="57646"/>
            <a:ext cx="9603275" cy="1049235"/>
          </a:xfrm>
        </p:spPr>
        <p:txBody>
          <a:bodyPr/>
          <a:lstStyle/>
          <a:p>
            <a:r>
              <a:rPr lang="en-US" dirty="0"/>
              <a:t>Process Redesign</a:t>
            </a:r>
          </a:p>
        </p:txBody>
      </p:sp>
      <p:sp>
        <p:nvSpPr>
          <p:cNvPr id="3" name="Content Placeholder 2">
            <a:extLst>
              <a:ext uri="{FF2B5EF4-FFF2-40B4-BE49-F238E27FC236}">
                <a16:creationId xmlns:a16="http://schemas.microsoft.com/office/drawing/2014/main" id="{2AC6FAA9-83D3-F7A4-DD4D-939F93E21D86}"/>
              </a:ext>
            </a:extLst>
          </p:cNvPr>
          <p:cNvSpPr>
            <a:spLocks noGrp="1"/>
          </p:cNvSpPr>
          <p:nvPr>
            <p:ph idx="1"/>
          </p:nvPr>
        </p:nvSpPr>
        <p:spPr/>
        <p:txBody>
          <a:bodyPr>
            <a:normAutofit/>
          </a:bodyPr>
          <a:lstStyle/>
          <a:p>
            <a:r>
              <a:rPr lang="en-US" sz="1800" b="0" i="0" u="none" strike="noStrike" dirty="0">
                <a:solidFill>
                  <a:srgbClr val="000000"/>
                </a:solidFill>
                <a:effectLst/>
                <a:latin typeface="Times New Roman" panose="02020603050405020304" pitchFamily="18" charset="0"/>
              </a:rPr>
              <a:t>Redesign: Developing an automated system that sends notifications and reminders to customers regarding their appointments, order statuses, and delivery updates.</a:t>
            </a:r>
          </a:p>
          <a:p>
            <a:r>
              <a:rPr lang="en-US" sz="1800" dirty="0">
                <a:solidFill>
                  <a:srgbClr val="000000"/>
                </a:solidFill>
                <a:latin typeface="Times New Roman" panose="02020603050405020304" pitchFamily="18" charset="0"/>
              </a:rPr>
              <a:t>Reason: Implementing this solution would result in a decrease in the volume of inquiries received by customer service and enhance the overall customer experience.</a:t>
            </a:r>
          </a:p>
          <a:p>
            <a:r>
              <a:rPr lang="en-US" sz="1800" dirty="0">
                <a:solidFill>
                  <a:srgbClr val="000000"/>
                </a:solidFill>
                <a:latin typeface="Times New Roman" panose="02020603050405020304" pitchFamily="18" charset="0"/>
              </a:rPr>
              <a:t>Feasibility: </a:t>
            </a:r>
            <a:r>
              <a:rPr lang="en-US" sz="1800" b="0" i="0" u="none" strike="noStrike" baseline="0" dirty="0">
                <a:latin typeface="TimesNewRomanPSMT"/>
              </a:rPr>
              <a:t>The expenses associated with implementing an automated system could be balanced out by the decrease in lost revenue caused by no-shows and late-shows</a:t>
            </a:r>
            <a:endParaRPr lang="en-US" dirty="0"/>
          </a:p>
        </p:txBody>
      </p:sp>
      <p:sp>
        <p:nvSpPr>
          <p:cNvPr id="5" name="Text Placeholder 4">
            <a:extLst>
              <a:ext uri="{FF2B5EF4-FFF2-40B4-BE49-F238E27FC236}">
                <a16:creationId xmlns:a16="http://schemas.microsoft.com/office/drawing/2014/main" id="{FA362784-671D-886D-7588-7512360296D3}"/>
              </a:ext>
            </a:extLst>
          </p:cNvPr>
          <p:cNvSpPr>
            <a:spLocks noGrp="1"/>
          </p:cNvSpPr>
          <p:nvPr>
            <p:ph type="body" idx="4294967295"/>
          </p:nvPr>
        </p:nvSpPr>
        <p:spPr>
          <a:xfrm>
            <a:off x="535709" y="883372"/>
            <a:ext cx="7705725" cy="598487"/>
          </a:xfrm>
        </p:spPr>
        <p:txBody>
          <a:bodyPr/>
          <a:lstStyle/>
          <a:p>
            <a:pPr marL="0" indent="0">
              <a:buNone/>
            </a:pPr>
            <a:r>
              <a:rPr lang="en-US" dirty="0">
                <a:solidFill>
                  <a:schemeClr val="accent2">
                    <a:lumMod val="50000"/>
                  </a:schemeClr>
                </a:solidFill>
              </a:rPr>
              <a:t>Automated Notifications and Reminders</a:t>
            </a:r>
          </a:p>
        </p:txBody>
      </p:sp>
    </p:spTree>
    <p:extLst>
      <p:ext uri="{BB962C8B-B14F-4D97-AF65-F5344CB8AC3E}">
        <p14:creationId xmlns:p14="http://schemas.microsoft.com/office/powerpoint/2010/main" val="15756613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852853E9-414E-BC7B-1FD6-468C32BECA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0"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79652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E7B8C-3106-C950-77ED-39ED08B0C633}"/>
              </a:ext>
            </a:extLst>
          </p:cNvPr>
          <p:cNvSpPr>
            <a:spLocks noGrp="1"/>
          </p:cNvSpPr>
          <p:nvPr>
            <p:ph type="title"/>
          </p:nvPr>
        </p:nvSpPr>
        <p:spPr/>
        <p:txBody>
          <a:bodyPr/>
          <a:lstStyle/>
          <a:p>
            <a:pPr algn="ctr"/>
            <a:r>
              <a:rPr lang="en-US" dirty="0"/>
              <a:t>Questions?</a:t>
            </a:r>
          </a:p>
        </p:txBody>
      </p:sp>
    </p:spTree>
    <p:extLst>
      <p:ext uri="{BB962C8B-B14F-4D97-AF65-F5344CB8AC3E}">
        <p14:creationId xmlns:p14="http://schemas.microsoft.com/office/powerpoint/2010/main" val="34263540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AF5B2-ECE4-89EE-EB24-29F79992CCCB}"/>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276289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3F73E-2CDB-800B-A699-DE83010F7FDB}"/>
              </a:ext>
            </a:extLst>
          </p:cNvPr>
          <p:cNvSpPr>
            <a:spLocks noGrp="1"/>
          </p:cNvSpPr>
          <p:nvPr>
            <p:ph type="title"/>
          </p:nvPr>
        </p:nvSpPr>
        <p:spPr/>
        <p:txBody>
          <a:bodyPr/>
          <a:lstStyle/>
          <a:p>
            <a:r>
              <a:rPr lang="en-US" dirty="0"/>
              <a:t>Order booking</a:t>
            </a:r>
          </a:p>
        </p:txBody>
      </p:sp>
      <p:pic>
        <p:nvPicPr>
          <p:cNvPr id="5" name="Content Placeholder 4" descr="A picture containing diagram, technical drawing, line, plan&#10;&#10;Description automatically generated">
            <a:extLst>
              <a:ext uri="{FF2B5EF4-FFF2-40B4-BE49-F238E27FC236}">
                <a16:creationId xmlns:a16="http://schemas.microsoft.com/office/drawing/2014/main" id="{A6685C14-720F-9A97-50B8-0C47CF70C9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3026" y="2016125"/>
            <a:ext cx="9210261" cy="3867840"/>
          </a:xfrm>
        </p:spPr>
      </p:pic>
    </p:spTree>
    <p:extLst>
      <p:ext uri="{BB962C8B-B14F-4D97-AF65-F5344CB8AC3E}">
        <p14:creationId xmlns:p14="http://schemas.microsoft.com/office/powerpoint/2010/main" val="2625792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D0486-270E-F177-5FED-3599164BF74D}"/>
              </a:ext>
            </a:extLst>
          </p:cNvPr>
          <p:cNvSpPr>
            <a:spLocks noGrp="1"/>
          </p:cNvSpPr>
          <p:nvPr>
            <p:ph type="title"/>
          </p:nvPr>
        </p:nvSpPr>
        <p:spPr/>
        <p:txBody>
          <a:bodyPr/>
          <a:lstStyle/>
          <a:p>
            <a:r>
              <a:rPr lang="en-US" dirty="0"/>
              <a:t>Photoshoot</a:t>
            </a:r>
          </a:p>
        </p:txBody>
      </p:sp>
      <p:pic>
        <p:nvPicPr>
          <p:cNvPr id="5" name="Content Placeholder 4" descr="A picture containing diagram, technical drawing, plan, sketch&#10;&#10;Description automatically generated">
            <a:extLst>
              <a:ext uri="{FF2B5EF4-FFF2-40B4-BE49-F238E27FC236}">
                <a16:creationId xmlns:a16="http://schemas.microsoft.com/office/drawing/2014/main" id="{9C6FCADE-DB41-BA02-92B1-720BF2B993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29948" y="2016125"/>
            <a:ext cx="6735815" cy="3449638"/>
          </a:xfrm>
        </p:spPr>
      </p:pic>
    </p:spTree>
    <p:extLst>
      <p:ext uri="{BB962C8B-B14F-4D97-AF65-F5344CB8AC3E}">
        <p14:creationId xmlns:p14="http://schemas.microsoft.com/office/powerpoint/2010/main" val="150550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0A595-9B66-3B9C-1409-F9E342524DF6}"/>
              </a:ext>
            </a:extLst>
          </p:cNvPr>
          <p:cNvSpPr>
            <a:spLocks noGrp="1"/>
          </p:cNvSpPr>
          <p:nvPr>
            <p:ph type="title"/>
          </p:nvPr>
        </p:nvSpPr>
        <p:spPr/>
        <p:txBody>
          <a:bodyPr/>
          <a:lstStyle/>
          <a:p>
            <a:r>
              <a:rPr lang="en-US" dirty="0"/>
              <a:t>Processing pictures</a:t>
            </a:r>
          </a:p>
        </p:txBody>
      </p:sp>
      <p:pic>
        <p:nvPicPr>
          <p:cNvPr id="5" name="Content Placeholder 4" descr="A picture containing diagram, line, text, technical drawing&#10;&#10;Description automatically generated">
            <a:extLst>
              <a:ext uri="{FF2B5EF4-FFF2-40B4-BE49-F238E27FC236}">
                <a16:creationId xmlns:a16="http://schemas.microsoft.com/office/drawing/2014/main" id="{D8776546-A8C8-CCCA-3352-2E1D441B38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9850" y="1853754"/>
            <a:ext cx="8777627" cy="4199727"/>
          </a:xfrm>
        </p:spPr>
      </p:pic>
    </p:spTree>
    <p:extLst>
      <p:ext uri="{BB962C8B-B14F-4D97-AF65-F5344CB8AC3E}">
        <p14:creationId xmlns:p14="http://schemas.microsoft.com/office/powerpoint/2010/main" val="2947853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24F88-0DFF-3DE4-88D9-DAFDE707D450}"/>
              </a:ext>
            </a:extLst>
          </p:cNvPr>
          <p:cNvSpPr>
            <a:spLocks noGrp="1"/>
          </p:cNvSpPr>
          <p:nvPr>
            <p:ph type="title"/>
          </p:nvPr>
        </p:nvSpPr>
        <p:spPr/>
        <p:txBody>
          <a:bodyPr/>
          <a:lstStyle/>
          <a:p>
            <a:r>
              <a:rPr lang="en-US" dirty="0"/>
              <a:t>Deliver order</a:t>
            </a:r>
          </a:p>
        </p:txBody>
      </p:sp>
      <p:pic>
        <p:nvPicPr>
          <p:cNvPr id="5" name="Content Placeholder 4" descr="A picture containing diagram, sketch, technical drawing, plan&#10;&#10;Description automatically generated">
            <a:extLst>
              <a:ext uri="{FF2B5EF4-FFF2-40B4-BE49-F238E27FC236}">
                <a16:creationId xmlns:a16="http://schemas.microsoft.com/office/drawing/2014/main" id="{63E06393-1090-38A7-8A8C-D46D3FD752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3045" y="1537252"/>
            <a:ext cx="11268649" cy="4516229"/>
          </a:xfrm>
        </p:spPr>
      </p:pic>
    </p:spTree>
    <p:extLst>
      <p:ext uri="{BB962C8B-B14F-4D97-AF65-F5344CB8AC3E}">
        <p14:creationId xmlns:p14="http://schemas.microsoft.com/office/powerpoint/2010/main" val="2914277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B2CDF-C7D5-9872-6235-61FF116ADDB0}"/>
              </a:ext>
            </a:extLst>
          </p:cNvPr>
          <p:cNvSpPr>
            <a:spLocks noGrp="1"/>
          </p:cNvSpPr>
          <p:nvPr>
            <p:ph type="title"/>
          </p:nvPr>
        </p:nvSpPr>
        <p:spPr>
          <a:xfrm>
            <a:off x="1451579" y="71905"/>
            <a:ext cx="9603275" cy="1049235"/>
          </a:xfrm>
        </p:spPr>
        <p:txBody>
          <a:bodyPr/>
          <a:lstStyle/>
          <a:p>
            <a:r>
              <a:rPr lang="en-US" dirty="0"/>
              <a:t>Waste analysis</a:t>
            </a:r>
          </a:p>
        </p:txBody>
      </p:sp>
      <p:graphicFrame>
        <p:nvGraphicFramePr>
          <p:cNvPr id="6" name="Content Placeholder 5">
            <a:extLst>
              <a:ext uri="{FF2B5EF4-FFF2-40B4-BE49-F238E27FC236}">
                <a16:creationId xmlns:a16="http://schemas.microsoft.com/office/drawing/2014/main" id="{C55F057B-4FA1-D4B3-77CD-FA56DAE60915}"/>
              </a:ext>
            </a:extLst>
          </p:cNvPr>
          <p:cNvGraphicFramePr>
            <a:graphicFrameLocks noGrp="1"/>
          </p:cNvGraphicFramePr>
          <p:nvPr>
            <p:ph idx="1"/>
            <p:extLst>
              <p:ext uri="{D42A27DB-BD31-4B8C-83A1-F6EECF244321}">
                <p14:modId xmlns:p14="http://schemas.microsoft.com/office/powerpoint/2010/main" val="3235335341"/>
              </p:ext>
            </p:extLst>
          </p:nvPr>
        </p:nvGraphicFramePr>
        <p:xfrm>
          <a:off x="786731" y="768626"/>
          <a:ext cx="10729408" cy="5703150"/>
        </p:xfrm>
        <a:graphic>
          <a:graphicData uri="http://schemas.openxmlformats.org/drawingml/2006/table">
            <a:tbl>
              <a:tblPr/>
              <a:tblGrid>
                <a:gridCol w="1803967">
                  <a:extLst>
                    <a:ext uri="{9D8B030D-6E8A-4147-A177-3AD203B41FA5}">
                      <a16:colId xmlns:a16="http://schemas.microsoft.com/office/drawing/2014/main" val="2778439134"/>
                    </a:ext>
                  </a:extLst>
                </a:gridCol>
                <a:gridCol w="1206140">
                  <a:extLst>
                    <a:ext uri="{9D8B030D-6E8A-4147-A177-3AD203B41FA5}">
                      <a16:colId xmlns:a16="http://schemas.microsoft.com/office/drawing/2014/main" val="3907555111"/>
                    </a:ext>
                  </a:extLst>
                </a:gridCol>
                <a:gridCol w="7719301">
                  <a:extLst>
                    <a:ext uri="{9D8B030D-6E8A-4147-A177-3AD203B41FA5}">
                      <a16:colId xmlns:a16="http://schemas.microsoft.com/office/drawing/2014/main" val="1399592824"/>
                    </a:ext>
                  </a:extLst>
                </a:gridCol>
              </a:tblGrid>
              <a:tr h="357394">
                <a:tc>
                  <a:txBody>
                    <a:bodyPr/>
                    <a:lstStyle/>
                    <a:p>
                      <a:pPr algn="just" rtl="0" fontAlgn="t">
                        <a:spcBef>
                          <a:spcPts val="0"/>
                        </a:spcBef>
                        <a:spcAft>
                          <a:spcPts val="0"/>
                        </a:spcAft>
                      </a:pPr>
                      <a:r>
                        <a:rPr lang="en-US" sz="1100" b="1" i="0" u="none" strike="noStrike">
                          <a:solidFill>
                            <a:srgbClr val="000000"/>
                          </a:solidFill>
                          <a:effectLst/>
                          <a:latin typeface="Times New Roman" panose="02020603050405020304" pitchFamily="18" charset="0"/>
                        </a:rPr>
                        <a:t>Type of waste</a:t>
                      </a:r>
                      <a:endParaRPr lang="en-US" sz="1600">
                        <a:effectLst/>
                      </a:endParaRPr>
                    </a:p>
                  </a:txBody>
                  <a:tcPr marL="57648" marR="57648" marT="57648" marB="5764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100" b="1" i="0" u="none" strike="noStrike">
                          <a:solidFill>
                            <a:srgbClr val="000000"/>
                          </a:solidFill>
                          <a:effectLst/>
                          <a:latin typeface="Times New Roman" panose="02020603050405020304" pitchFamily="18" charset="0"/>
                        </a:rPr>
                        <a:t>Name</a:t>
                      </a:r>
                      <a:endParaRPr lang="en-US" sz="1600">
                        <a:effectLst/>
                      </a:endParaRPr>
                    </a:p>
                  </a:txBody>
                  <a:tcPr marL="57648" marR="57648" marT="57648" marB="5764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100" b="1" i="0" u="none" strike="noStrike">
                          <a:solidFill>
                            <a:srgbClr val="000000"/>
                          </a:solidFill>
                          <a:effectLst/>
                          <a:latin typeface="Times New Roman" panose="02020603050405020304" pitchFamily="18" charset="0"/>
                        </a:rPr>
                        <a:t>Waste Description</a:t>
                      </a:r>
                      <a:endParaRPr lang="en-US" sz="1600">
                        <a:effectLst/>
                      </a:endParaRPr>
                    </a:p>
                  </a:txBody>
                  <a:tcPr marL="57648" marR="57648" marT="57648" marB="5764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1635898"/>
                  </a:ext>
                </a:extLst>
              </a:tr>
              <a:tr h="1781919">
                <a:tc>
                  <a:txBody>
                    <a:bodyPr/>
                    <a:lstStyle/>
                    <a:p>
                      <a:pPr algn="just" rtl="0" fontAlgn="base">
                        <a:spcBef>
                          <a:spcPts val="0"/>
                        </a:spcBef>
                        <a:spcAft>
                          <a:spcPts val="0"/>
                        </a:spcAft>
                        <a:buFont typeface="Arial" panose="020B0604020202020204" pitchFamily="34" charset="0"/>
                        <a:buChar char="•"/>
                      </a:pPr>
                      <a:r>
                        <a:rPr lang="en-US" sz="1800" b="1" i="0" u="none" strike="noStrike">
                          <a:solidFill>
                            <a:srgbClr val="000000"/>
                          </a:solidFill>
                          <a:effectLst/>
                          <a:latin typeface="Times New Roman" panose="02020603050405020304" pitchFamily="18" charset="0"/>
                        </a:rPr>
                        <a:t>Transportation</a:t>
                      </a:r>
                      <a:endParaRPr lang="en-US" sz="1800" b="0" i="0" u="none" strike="noStrike">
                        <a:solidFill>
                          <a:srgbClr val="000000"/>
                        </a:solidFill>
                        <a:effectLst/>
                        <a:latin typeface="Times New Roman" panose="02020603050405020304" pitchFamily="18" charset="0"/>
                      </a:endParaRPr>
                    </a:p>
                  </a:txBody>
                  <a:tcPr marL="57648" marR="57648" marT="57648" marB="5764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800" b="0" i="0" u="none" strike="noStrike">
                          <a:solidFill>
                            <a:srgbClr val="000000"/>
                          </a:solidFill>
                          <a:effectLst/>
                          <a:latin typeface="Times New Roman" panose="02020603050405020304" pitchFamily="18" charset="0"/>
                        </a:rPr>
                        <a:t>Printouts and physical copy delivery</a:t>
                      </a:r>
                      <a:endParaRPr lang="en-US" sz="1800">
                        <a:effectLst/>
                      </a:endParaRPr>
                    </a:p>
                  </a:txBody>
                  <a:tcPr marL="57648" marR="57648" marT="57648" marB="5764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800" b="0" i="0" u="none" strike="noStrike" dirty="0">
                          <a:solidFill>
                            <a:srgbClr val="000000"/>
                          </a:solidFill>
                          <a:effectLst/>
                          <a:latin typeface="Times New Roman" panose="02020603050405020304" pitchFamily="18" charset="0"/>
                        </a:rPr>
                        <a:t>Printouts and physical copies are transported to consumers or for postal delivery, which can waste time, money, and possibly lead to damage. The transportation procedure can be made more efficient by looking into alternate delivery options or working with reputable logistics companies.</a:t>
                      </a:r>
                      <a:endParaRPr lang="en-US" sz="1800" dirty="0">
                        <a:effectLst/>
                      </a:endParaRPr>
                    </a:p>
                    <a:p>
                      <a:pPr fontAlgn="t"/>
                      <a:br>
                        <a:rPr lang="en-US" sz="1800" dirty="0">
                          <a:effectLst/>
                        </a:rPr>
                      </a:br>
                      <a:endParaRPr lang="en-US" sz="1800" dirty="0">
                        <a:effectLst/>
                      </a:endParaRPr>
                    </a:p>
                  </a:txBody>
                  <a:tcPr marL="57648" marR="57648" marT="57648" marB="5764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1574202"/>
                  </a:ext>
                </a:extLst>
              </a:tr>
              <a:tr h="1504374">
                <a:tc>
                  <a:txBody>
                    <a:bodyPr/>
                    <a:lstStyle/>
                    <a:p>
                      <a:pPr algn="just" rtl="0" fontAlgn="base">
                        <a:spcBef>
                          <a:spcPts val="0"/>
                        </a:spcBef>
                        <a:spcAft>
                          <a:spcPts val="0"/>
                        </a:spcAft>
                        <a:buFont typeface="Arial" panose="020B0604020202020204" pitchFamily="34" charset="0"/>
                        <a:buChar char="•"/>
                      </a:pPr>
                      <a:r>
                        <a:rPr lang="en-US" sz="1800" b="1" i="0" u="none" strike="noStrike">
                          <a:solidFill>
                            <a:srgbClr val="000000"/>
                          </a:solidFill>
                          <a:effectLst/>
                          <a:latin typeface="Times New Roman" panose="02020603050405020304" pitchFamily="18" charset="0"/>
                        </a:rPr>
                        <a:t>Motion</a:t>
                      </a:r>
                      <a:endParaRPr lang="en-US" sz="1800" b="0" i="0" u="none" strike="noStrike">
                        <a:solidFill>
                          <a:srgbClr val="000000"/>
                        </a:solidFill>
                        <a:effectLst/>
                        <a:latin typeface="Times New Roman" panose="02020603050405020304" pitchFamily="18" charset="0"/>
                      </a:endParaRPr>
                    </a:p>
                  </a:txBody>
                  <a:tcPr marL="57648" marR="57648" marT="57648" marB="5764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800" b="0" i="0" u="none" strike="noStrike">
                          <a:solidFill>
                            <a:srgbClr val="000000"/>
                          </a:solidFill>
                          <a:effectLst/>
                          <a:latin typeface="Times New Roman" panose="02020603050405020304" pitchFamily="18" charset="0"/>
                        </a:rPr>
                        <a:t>Excessive motion in managing appointments</a:t>
                      </a:r>
                      <a:endParaRPr lang="en-US" sz="1800">
                        <a:effectLst/>
                      </a:endParaRPr>
                    </a:p>
                  </a:txBody>
                  <a:tcPr marL="57648" marR="57648" marT="57648" marB="5764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800" b="0" i="0" u="none" strike="noStrike">
                          <a:solidFill>
                            <a:srgbClr val="000000"/>
                          </a:solidFill>
                          <a:effectLst/>
                          <a:latin typeface="Times New Roman" panose="02020603050405020304" pitchFamily="18" charset="0"/>
                        </a:rPr>
                        <a:t>In the process, particularly while managing appointments, there is a chance for excessive motion waste. To identify suitable appointment dates, handle modifications, and handle cancellations, customer support staff spends time on phone calls and emails. The efficiency of the employees can be increased by implementing a centralized, automated system for managing appointments.</a:t>
                      </a:r>
                      <a:endParaRPr lang="en-US" sz="1800">
                        <a:effectLst/>
                      </a:endParaRPr>
                    </a:p>
                  </a:txBody>
                  <a:tcPr marL="57648" marR="57648" marT="57648" marB="5764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87858716"/>
                  </a:ext>
                </a:extLst>
              </a:tr>
              <a:tr h="2059463">
                <a:tc>
                  <a:txBody>
                    <a:bodyPr/>
                    <a:lstStyle/>
                    <a:p>
                      <a:pPr algn="just" rtl="0" fontAlgn="base">
                        <a:spcBef>
                          <a:spcPts val="0"/>
                        </a:spcBef>
                        <a:spcAft>
                          <a:spcPts val="0"/>
                        </a:spcAft>
                        <a:buFont typeface="Arial" panose="020B0604020202020204" pitchFamily="34" charset="0"/>
                        <a:buChar char="•"/>
                      </a:pPr>
                      <a:r>
                        <a:rPr lang="en-US" sz="1800" b="1" i="0" u="none" strike="noStrike">
                          <a:solidFill>
                            <a:srgbClr val="000000"/>
                          </a:solidFill>
                          <a:effectLst/>
                          <a:latin typeface="Times New Roman" panose="02020603050405020304" pitchFamily="18" charset="0"/>
                        </a:rPr>
                        <a:t>Inventory</a:t>
                      </a:r>
                      <a:endParaRPr lang="en-US" sz="1800" b="0" i="0" u="none" strike="noStrike">
                        <a:solidFill>
                          <a:srgbClr val="000000"/>
                        </a:solidFill>
                        <a:effectLst/>
                        <a:latin typeface="Times New Roman" panose="02020603050405020304" pitchFamily="18" charset="0"/>
                      </a:endParaRPr>
                    </a:p>
                  </a:txBody>
                  <a:tcPr marL="57648" marR="57648" marT="57648" marB="5764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800" b="0" i="0" u="none" strike="noStrike">
                          <a:solidFill>
                            <a:srgbClr val="000000"/>
                          </a:solidFill>
                          <a:effectLst/>
                          <a:latin typeface="Times New Roman" panose="02020603050405020304" pitchFamily="18" charset="0"/>
                        </a:rPr>
                        <a:t>Unclaimed printed copies</a:t>
                      </a:r>
                      <a:endParaRPr lang="en-US" sz="1800">
                        <a:effectLst/>
                      </a:endParaRPr>
                    </a:p>
                  </a:txBody>
                  <a:tcPr marL="57648" marR="57648" marT="57648" marB="5764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800" b="0" i="0" u="none" strike="noStrike" dirty="0">
                          <a:solidFill>
                            <a:srgbClr val="000000"/>
                          </a:solidFill>
                          <a:effectLst/>
                          <a:latin typeface="Times New Roman" panose="02020603050405020304" pitchFamily="18" charset="0"/>
                        </a:rPr>
                        <a:t>If printed copies are not picked up by clients within a reasonable amount of time, there is a danger of inventory waste. Printouts may occasionally go uncollected for more than seven days. inventory waste can be decreased by putting in place a system to monitor and control printing inventories as well as by reminding customers when necessary.</a:t>
                      </a:r>
                      <a:endParaRPr lang="en-US" sz="1800" dirty="0">
                        <a:effectLst/>
                      </a:endParaRPr>
                    </a:p>
                    <a:p>
                      <a:pPr fontAlgn="t"/>
                      <a:br>
                        <a:rPr lang="en-US" sz="1800" dirty="0">
                          <a:effectLst/>
                        </a:rPr>
                      </a:br>
                      <a:endParaRPr lang="en-US" sz="1800" dirty="0">
                        <a:effectLst/>
                      </a:endParaRPr>
                    </a:p>
                  </a:txBody>
                  <a:tcPr marL="57648" marR="57648" marT="57648" marB="5764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43137726"/>
                  </a:ext>
                </a:extLst>
              </a:tr>
            </a:tbl>
          </a:graphicData>
        </a:graphic>
      </p:graphicFrame>
      <p:sp>
        <p:nvSpPr>
          <p:cNvPr id="7" name="Rectangle 2">
            <a:extLst>
              <a:ext uri="{FF2B5EF4-FFF2-40B4-BE49-F238E27FC236}">
                <a16:creationId xmlns:a16="http://schemas.microsoft.com/office/drawing/2014/main" id="{D5206869-5623-E6EE-AE04-FDC3419BA8D8}"/>
              </a:ext>
            </a:extLst>
          </p:cNvPr>
          <p:cNvSpPr>
            <a:spLocks noChangeArrowheads="1"/>
          </p:cNvSpPr>
          <p:nvPr/>
        </p:nvSpPr>
        <p:spPr bwMode="auto">
          <a:xfrm>
            <a:off x="786731" y="2011363"/>
            <a:ext cx="1323565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19656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B2CDF-C7D5-9872-6235-61FF116ADDB0}"/>
              </a:ext>
            </a:extLst>
          </p:cNvPr>
          <p:cNvSpPr>
            <a:spLocks noGrp="1"/>
          </p:cNvSpPr>
          <p:nvPr>
            <p:ph type="title"/>
          </p:nvPr>
        </p:nvSpPr>
        <p:spPr>
          <a:xfrm>
            <a:off x="1451579" y="71905"/>
            <a:ext cx="9603275" cy="1049235"/>
          </a:xfrm>
        </p:spPr>
        <p:txBody>
          <a:bodyPr/>
          <a:lstStyle/>
          <a:p>
            <a:r>
              <a:rPr lang="en-US" dirty="0"/>
              <a:t>Waste analysis</a:t>
            </a:r>
          </a:p>
        </p:txBody>
      </p:sp>
      <p:graphicFrame>
        <p:nvGraphicFramePr>
          <p:cNvPr id="6" name="Content Placeholder 5">
            <a:extLst>
              <a:ext uri="{FF2B5EF4-FFF2-40B4-BE49-F238E27FC236}">
                <a16:creationId xmlns:a16="http://schemas.microsoft.com/office/drawing/2014/main" id="{C55F057B-4FA1-D4B3-77CD-FA56DAE60915}"/>
              </a:ext>
            </a:extLst>
          </p:cNvPr>
          <p:cNvGraphicFramePr>
            <a:graphicFrameLocks noGrp="1"/>
          </p:cNvGraphicFramePr>
          <p:nvPr>
            <p:ph idx="1"/>
            <p:extLst>
              <p:ext uri="{D42A27DB-BD31-4B8C-83A1-F6EECF244321}">
                <p14:modId xmlns:p14="http://schemas.microsoft.com/office/powerpoint/2010/main" val="1978943432"/>
              </p:ext>
            </p:extLst>
          </p:nvPr>
        </p:nvGraphicFramePr>
        <p:xfrm>
          <a:off x="786731" y="768626"/>
          <a:ext cx="10729408" cy="6273397"/>
        </p:xfrm>
        <a:graphic>
          <a:graphicData uri="http://schemas.openxmlformats.org/drawingml/2006/table">
            <a:tbl>
              <a:tblPr/>
              <a:tblGrid>
                <a:gridCol w="1803967">
                  <a:extLst>
                    <a:ext uri="{9D8B030D-6E8A-4147-A177-3AD203B41FA5}">
                      <a16:colId xmlns:a16="http://schemas.microsoft.com/office/drawing/2014/main" val="2778439134"/>
                    </a:ext>
                  </a:extLst>
                </a:gridCol>
                <a:gridCol w="1206140">
                  <a:extLst>
                    <a:ext uri="{9D8B030D-6E8A-4147-A177-3AD203B41FA5}">
                      <a16:colId xmlns:a16="http://schemas.microsoft.com/office/drawing/2014/main" val="3907555111"/>
                    </a:ext>
                  </a:extLst>
                </a:gridCol>
                <a:gridCol w="7719301">
                  <a:extLst>
                    <a:ext uri="{9D8B030D-6E8A-4147-A177-3AD203B41FA5}">
                      <a16:colId xmlns:a16="http://schemas.microsoft.com/office/drawing/2014/main" val="1399592824"/>
                    </a:ext>
                  </a:extLst>
                </a:gridCol>
              </a:tblGrid>
              <a:tr h="357394">
                <a:tc>
                  <a:txBody>
                    <a:bodyPr/>
                    <a:lstStyle/>
                    <a:p>
                      <a:pPr algn="just" rtl="0" fontAlgn="t">
                        <a:spcBef>
                          <a:spcPts val="0"/>
                        </a:spcBef>
                        <a:spcAft>
                          <a:spcPts val="0"/>
                        </a:spcAft>
                      </a:pPr>
                      <a:r>
                        <a:rPr lang="en-US" sz="1100" b="1" i="0" u="none" strike="noStrike">
                          <a:solidFill>
                            <a:srgbClr val="000000"/>
                          </a:solidFill>
                          <a:effectLst/>
                          <a:latin typeface="Times New Roman" panose="02020603050405020304" pitchFamily="18" charset="0"/>
                        </a:rPr>
                        <a:t>Type of waste</a:t>
                      </a:r>
                      <a:endParaRPr lang="en-US" sz="1600">
                        <a:effectLst/>
                      </a:endParaRPr>
                    </a:p>
                  </a:txBody>
                  <a:tcPr marL="57648" marR="57648" marT="57648" marB="5764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100" b="1" i="0" u="none" strike="noStrike">
                          <a:solidFill>
                            <a:srgbClr val="000000"/>
                          </a:solidFill>
                          <a:effectLst/>
                          <a:latin typeface="Times New Roman" panose="02020603050405020304" pitchFamily="18" charset="0"/>
                        </a:rPr>
                        <a:t>Name</a:t>
                      </a:r>
                      <a:endParaRPr lang="en-US" sz="1600">
                        <a:effectLst/>
                      </a:endParaRPr>
                    </a:p>
                  </a:txBody>
                  <a:tcPr marL="57648" marR="57648" marT="57648" marB="5764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100" b="1" i="0" u="none" strike="noStrike">
                          <a:solidFill>
                            <a:srgbClr val="000000"/>
                          </a:solidFill>
                          <a:effectLst/>
                          <a:latin typeface="Times New Roman" panose="02020603050405020304" pitchFamily="18" charset="0"/>
                        </a:rPr>
                        <a:t>Waste Description</a:t>
                      </a:r>
                      <a:endParaRPr lang="en-US" sz="1600">
                        <a:effectLst/>
                      </a:endParaRPr>
                    </a:p>
                  </a:txBody>
                  <a:tcPr marL="57648" marR="57648" marT="57648" marB="5764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1635898"/>
                  </a:ext>
                </a:extLst>
              </a:tr>
              <a:tr h="1781919">
                <a:tc>
                  <a:txBody>
                    <a:bodyPr/>
                    <a:lstStyle/>
                    <a:p>
                      <a:pPr algn="just" rtl="0" fontAlgn="base">
                        <a:spcBef>
                          <a:spcPts val="0"/>
                        </a:spcBef>
                        <a:spcAft>
                          <a:spcPts val="0"/>
                        </a:spcAft>
                        <a:buFont typeface="Arial" panose="020B0604020202020204" pitchFamily="34" charset="0"/>
                        <a:buChar char="•"/>
                      </a:pPr>
                      <a:r>
                        <a:rPr lang="en-US" sz="1600" b="1" i="0" u="none" strike="noStrike">
                          <a:solidFill>
                            <a:srgbClr val="000000"/>
                          </a:solidFill>
                          <a:effectLst/>
                          <a:latin typeface="Times New Roman" panose="02020603050405020304" pitchFamily="18" charset="0"/>
                        </a:rPr>
                        <a:t>Defects:</a:t>
                      </a:r>
                      <a:endParaRPr lang="en-US" sz="1600" b="0" i="0" u="none" strike="noStrike">
                        <a:solidFill>
                          <a:srgbClr val="000000"/>
                        </a:solidFill>
                        <a:effectLst/>
                        <a:latin typeface="Times New Roman" panose="02020603050405020304" pitchFamily="18" charset="0"/>
                      </a:endParaRPr>
                    </a:p>
                  </a:txBody>
                  <a:tcPr marL="49735" marR="49735" marT="49735" marB="497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600" b="0" i="0" u="none" strike="noStrike">
                          <a:solidFill>
                            <a:srgbClr val="000000"/>
                          </a:solidFill>
                          <a:effectLst/>
                          <a:latin typeface="Times New Roman" panose="02020603050405020304" pitchFamily="18" charset="0"/>
                        </a:rPr>
                        <a:t>Quality issues in digital and printed copies</a:t>
                      </a:r>
                      <a:endParaRPr lang="en-US" sz="1600">
                        <a:effectLst/>
                      </a:endParaRPr>
                    </a:p>
                  </a:txBody>
                  <a:tcPr marL="49735" marR="49735" marT="49735" marB="497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600" b="0" i="0" u="none" strike="noStrike" dirty="0">
                          <a:solidFill>
                            <a:srgbClr val="000000"/>
                          </a:solidFill>
                          <a:effectLst/>
                          <a:latin typeface="Times New Roman" panose="02020603050405020304" pitchFamily="18" charset="0"/>
                        </a:rPr>
                        <a:t>The occurrence of customer complaints related to flaws in the delivered digital and printed copies points to process defects. These defects could involve problems with photo quality, such as focus, exposure, color accuracy, or other technical aspects. To address this issue, implementing quality control measures is essential. This can be achieved through enhanced technician training and implementing a more rigorous quality assurance (QA) process. By doing so, the occurrence of defects and subsequent customer complaints can be reduced.</a:t>
                      </a:r>
                      <a:endParaRPr lang="en-US" sz="1600" dirty="0">
                        <a:effectLst/>
                      </a:endParaRPr>
                    </a:p>
                    <a:p>
                      <a:pPr fontAlgn="t"/>
                      <a:br>
                        <a:rPr lang="en-US" sz="1600" dirty="0">
                          <a:effectLst/>
                        </a:rPr>
                      </a:br>
                      <a:endParaRPr lang="en-US" sz="1600" dirty="0">
                        <a:effectLst/>
                      </a:endParaRPr>
                    </a:p>
                  </a:txBody>
                  <a:tcPr marL="49735" marR="49735" marT="49735" marB="497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1574202"/>
                  </a:ext>
                </a:extLst>
              </a:tr>
              <a:tr h="1504374">
                <a:tc>
                  <a:txBody>
                    <a:bodyPr/>
                    <a:lstStyle/>
                    <a:p>
                      <a:pPr algn="just" rtl="0" fontAlgn="base">
                        <a:spcBef>
                          <a:spcPts val="0"/>
                        </a:spcBef>
                        <a:spcAft>
                          <a:spcPts val="0"/>
                        </a:spcAft>
                        <a:buFont typeface="Arial" panose="020B0604020202020204" pitchFamily="34" charset="0"/>
                        <a:buChar char="•"/>
                      </a:pPr>
                      <a:r>
                        <a:rPr lang="en-US" sz="1600" b="1" i="0" u="none" strike="noStrike">
                          <a:solidFill>
                            <a:srgbClr val="000000"/>
                          </a:solidFill>
                          <a:effectLst/>
                          <a:latin typeface="Times New Roman" panose="02020603050405020304" pitchFamily="18" charset="0"/>
                        </a:rPr>
                        <a:t>Overprocessing</a:t>
                      </a:r>
                      <a:endParaRPr lang="en-US" sz="1600" b="0" i="0" u="none" strike="noStrike">
                        <a:solidFill>
                          <a:srgbClr val="000000"/>
                        </a:solidFill>
                        <a:effectLst/>
                        <a:latin typeface="Times New Roman" panose="02020603050405020304" pitchFamily="18" charset="0"/>
                      </a:endParaRPr>
                    </a:p>
                  </a:txBody>
                  <a:tcPr marL="49735" marR="49735" marT="49735" marB="497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600" b="0" i="0" u="none" strike="noStrike">
                          <a:solidFill>
                            <a:srgbClr val="000000"/>
                          </a:solidFill>
                          <a:effectLst/>
                          <a:latin typeface="Times New Roman" panose="02020603050405020304" pitchFamily="18" charset="0"/>
                        </a:rPr>
                        <a:t>Manual tasks and processes</a:t>
                      </a:r>
                      <a:endParaRPr lang="en-US" sz="1600">
                        <a:effectLst/>
                      </a:endParaRPr>
                    </a:p>
                  </a:txBody>
                  <a:tcPr marL="49735" marR="49735" marT="49735" marB="497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600" b="0" i="0" u="none" strike="noStrike">
                          <a:solidFill>
                            <a:srgbClr val="000000"/>
                          </a:solidFill>
                          <a:effectLst/>
                          <a:latin typeface="Times New Roman" panose="02020603050405020304" pitchFamily="18" charset="0"/>
                        </a:rPr>
                        <a:t>The method involves numerous manual procedures and tasks that can be seen as overprocessing. For each purchase, the technician spends, as an illustration, 15 minutes cleaning up and setting up the gallery, which may include getting rid of duplicates and unsuccessful images. These processes can be made more efficient and automated to cut down on needless processing time.</a:t>
                      </a:r>
                      <a:endParaRPr lang="en-US" sz="1600">
                        <a:effectLst/>
                      </a:endParaRPr>
                    </a:p>
                    <a:p>
                      <a:pPr fontAlgn="t"/>
                      <a:br>
                        <a:rPr lang="en-US" sz="1600">
                          <a:effectLst/>
                        </a:rPr>
                      </a:br>
                      <a:endParaRPr lang="en-US" sz="1600">
                        <a:effectLst/>
                      </a:endParaRPr>
                    </a:p>
                  </a:txBody>
                  <a:tcPr marL="49735" marR="49735" marT="49735" marB="497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87858716"/>
                  </a:ext>
                </a:extLst>
              </a:tr>
              <a:tr h="2059463">
                <a:tc>
                  <a:txBody>
                    <a:bodyPr/>
                    <a:lstStyle/>
                    <a:p>
                      <a:pPr algn="just" rtl="0" fontAlgn="base">
                        <a:spcBef>
                          <a:spcPts val="0"/>
                        </a:spcBef>
                        <a:spcAft>
                          <a:spcPts val="0"/>
                        </a:spcAft>
                        <a:buFont typeface="Arial" panose="020B0604020202020204" pitchFamily="34" charset="0"/>
                        <a:buChar char="•"/>
                      </a:pPr>
                      <a:r>
                        <a:rPr lang="en-US" sz="1600" b="1" i="0" u="none" strike="noStrike">
                          <a:solidFill>
                            <a:srgbClr val="000000"/>
                          </a:solidFill>
                          <a:effectLst/>
                          <a:latin typeface="Times New Roman" panose="02020603050405020304" pitchFamily="18" charset="0"/>
                        </a:rPr>
                        <a:t>Overproduction</a:t>
                      </a:r>
                      <a:endParaRPr lang="en-US" sz="1600" b="0" i="0" u="none" strike="noStrike">
                        <a:solidFill>
                          <a:srgbClr val="000000"/>
                        </a:solidFill>
                        <a:effectLst/>
                        <a:latin typeface="Times New Roman" panose="02020603050405020304" pitchFamily="18" charset="0"/>
                      </a:endParaRPr>
                    </a:p>
                  </a:txBody>
                  <a:tcPr marL="49735" marR="49735" marT="49735" marB="497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600" b="0" i="0" u="none" strike="noStrike">
                          <a:solidFill>
                            <a:srgbClr val="000000"/>
                          </a:solidFill>
                          <a:effectLst/>
                          <a:latin typeface="Times New Roman" panose="02020603050405020304" pitchFamily="18" charset="0"/>
                        </a:rPr>
                        <a:t>Excessive creation of printouts and copies</a:t>
                      </a:r>
                      <a:endParaRPr lang="en-US" sz="1600">
                        <a:effectLst/>
                      </a:endParaRPr>
                    </a:p>
                  </a:txBody>
                  <a:tcPr marL="49735" marR="49735" marT="49735" marB="497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600" b="0" i="0" u="none" strike="noStrike" dirty="0">
                          <a:solidFill>
                            <a:srgbClr val="000000"/>
                          </a:solidFill>
                          <a:effectLst/>
                          <a:latin typeface="Times New Roman" panose="02020603050405020304" pitchFamily="18" charset="0"/>
                        </a:rPr>
                        <a:t>If the amount of printouts or digital copies created exceeds client demand or if they are not ordered within 30 days, overproduction waste may result. Customers are invoiced a minimum billing amount in these circumstances, which could lead to waste and unforeseen costs. Waste from overproduction can be reduced by using demand-driven production and improving customer communication.</a:t>
                      </a:r>
                      <a:endParaRPr lang="en-US" sz="1600" dirty="0">
                        <a:effectLst/>
                      </a:endParaRPr>
                    </a:p>
                    <a:p>
                      <a:pPr fontAlgn="t"/>
                      <a:br>
                        <a:rPr lang="en-US" sz="1600" dirty="0">
                          <a:effectLst/>
                        </a:rPr>
                      </a:br>
                      <a:endParaRPr lang="en-US" sz="1600" dirty="0">
                        <a:effectLst/>
                      </a:endParaRPr>
                    </a:p>
                  </a:txBody>
                  <a:tcPr marL="49735" marR="49735" marT="49735" marB="497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43137726"/>
                  </a:ext>
                </a:extLst>
              </a:tr>
            </a:tbl>
          </a:graphicData>
        </a:graphic>
      </p:graphicFrame>
      <p:sp>
        <p:nvSpPr>
          <p:cNvPr id="7" name="Rectangle 2">
            <a:extLst>
              <a:ext uri="{FF2B5EF4-FFF2-40B4-BE49-F238E27FC236}">
                <a16:creationId xmlns:a16="http://schemas.microsoft.com/office/drawing/2014/main" id="{D5206869-5623-E6EE-AE04-FDC3419BA8D8}"/>
              </a:ext>
            </a:extLst>
          </p:cNvPr>
          <p:cNvSpPr>
            <a:spLocks noChangeArrowheads="1"/>
          </p:cNvSpPr>
          <p:nvPr/>
        </p:nvSpPr>
        <p:spPr bwMode="auto">
          <a:xfrm>
            <a:off x="786731" y="2011363"/>
            <a:ext cx="1323565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92965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B2CDF-C7D5-9872-6235-61FF116ADDB0}"/>
              </a:ext>
            </a:extLst>
          </p:cNvPr>
          <p:cNvSpPr>
            <a:spLocks noGrp="1"/>
          </p:cNvSpPr>
          <p:nvPr>
            <p:ph type="title"/>
          </p:nvPr>
        </p:nvSpPr>
        <p:spPr>
          <a:xfrm>
            <a:off x="1451579" y="71905"/>
            <a:ext cx="9603275" cy="1049235"/>
          </a:xfrm>
        </p:spPr>
        <p:txBody>
          <a:bodyPr/>
          <a:lstStyle/>
          <a:p>
            <a:r>
              <a:rPr lang="en-US" dirty="0"/>
              <a:t>Issue register</a:t>
            </a:r>
          </a:p>
        </p:txBody>
      </p:sp>
      <p:sp>
        <p:nvSpPr>
          <p:cNvPr id="7" name="Rectangle 2">
            <a:extLst>
              <a:ext uri="{FF2B5EF4-FFF2-40B4-BE49-F238E27FC236}">
                <a16:creationId xmlns:a16="http://schemas.microsoft.com/office/drawing/2014/main" id="{D5206869-5623-E6EE-AE04-FDC3419BA8D8}"/>
              </a:ext>
            </a:extLst>
          </p:cNvPr>
          <p:cNvSpPr>
            <a:spLocks noChangeArrowheads="1"/>
          </p:cNvSpPr>
          <p:nvPr/>
        </p:nvSpPr>
        <p:spPr bwMode="auto">
          <a:xfrm>
            <a:off x="786731" y="2011363"/>
            <a:ext cx="1323565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9" name="Content Placeholder 8">
            <a:extLst>
              <a:ext uri="{FF2B5EF4-FFF2-40B4-BE49-F238E27FC236}">
                <a16:creationId xmlns:a16="http://schemas.microsoft.com/office/drawing/2014/main" id="{3EB50354-0015-95AE-62BA-0C118C755FC6}"/>
              </a:ext>
            </a:extLst>
          </p:cNvPr>
          <p:cNvGraphicFramePr>
            <a:graphicFrameLocks noGrp="1"/>
          </p:cNvGraphicFramePr>
          <p:nvPr>
            <p:ph idx="1"/>
            <p:extLst>
              <p:ext uri="{D42A27DB-BD31-4B8C-83A1-F6EECF244321}">
                <p14:modId xmlns:p14="http://schemas.microsoft.com/office/powerpoint/2010/main" val="3999314104"/>
              </p:ext>
            </p:extLst>
          </p:nvPr>
        </p:nvGraphicFramePr>
        <p:xfrm>
          <a:off x="998807" y="740135"/>
          <a:ext cx="10406462" cy="5170959"/>
        </p:xfrm>
        <a:graphic>
          <a:graphicData uri="http://schemas.openxmlformats.org/drawingml/2006/table">
            <a:tbl>
              <a:tblPr/>
              <a:tblGrid>
                <a:gridCol w="868890">
                  <a:extLst>
                    <a:ext uri="{9D8B030D-6E8A-4147-A177-3AD203B41FA5}">
                      <a16:colId xmlns:a16="http://schemas.microsoft.com/office/drawing/2014/main" val="3435611987"/>
                    </a:ext>
                  </a:extLst>
                </a:gridCol>
                <a:gridCol w="1343748">
                  <a:extLst>
                    <a:ext uri="{9D8B030D-6E8A-4147-A177-3AD203B41FA5}">
                      <a16:colId xmlns:a16="http://schemas.microsoft.com/office/drawing/2014/main" val="3968188692"/>
                    </a:ext>
                  </a:extLst>
                </a:gridCol>
                <a:gridCol w="2050982">
                  <a:extLst>
                    <a:ext uri="{9D8B030D-6E8A-4147-A177-3AD203B41FA5}">
                      <a16:colId xmlns:a16="http://schemas.microsoft.com/office/drawing/2014/main" val="935761650"/>
                    </a:ext>
                  </a:extLst>
                </a:gridCol>
                <a:gridCol w="2302916">
                  <a:extLst>
                    <a:ext uri="{9D8B030D-6E8A-4147-A177-3AD203B41FA5}">
                      <a16:colId xmlns:a16="http://schemas.microsoft.com/office/drawing/2014/main" val="3959752782"/>
                    </a:ext>
                  </a:extLst>
                </a:gridCol>
                <a:gridCol w="1961853">
                  <a:extLst>
                    <a:ext uri="{9D8B030D-6E8A-4147-A177-3AD203B41FA5}">
                      <a16:colId xmlns:a16="http://schemas.microsoft.com/office/drawing/2014/main" val="1063613027"/>
                    </a:ext>
                  </a:extLst>
                </a:gridCol>
                <a:gridCol w="1878073">
                  <a:extLst>
                    <a:ext uri="{9D8B030D-6E8A-4147-A177-3AD203B41FA5}">
                      <a16:colId xmlns:a16="http://schemas.microsoft.com/office/drawing/2014/main" val="1348079190"/>
                    </a:ext>
                  </a:extLst>
                </a:gridCol>
              </a:tblGrid>
              <a:tr h="581264">
                <a:tc>
                  <a:txBody>
                    <a:bodyPr/>
                    <a:lstStyle/>
                    <a:p>
                      <a:pPr rtl="0" fontAlgn="t">
                        <a:spcBef>
                          <a:spcPts val="0"/>
                        </a:spcBef>
                        <a:spcAft>
                          <a:spcPts val="0"/>
                        </a:spcAft>
                      </a:pPr>
                      <a:r>
                        <a:rPr lang="en-US" sz="1200" b="1" i="0" u="sng">
                          <a:solidFill>
                            <a:srgbClr val="000000"/>
                          </a:solidFill>
                          <a:effectLst/>
                          <a:latin typeface="Times New Roman" panose="02020603050405020304" pitchFamily="18" charset="0"/>
                        </a:rPr>
                        <a:t>Issue priority number</a:t>
                      </a:r>
                      <a:endParaRPr lang="en-US" sz="1200">
                        <a:effectLst/>
                      </a:endParaRPr>
                    </a:p>
                  </a:txBody>
                  <a:tcPr marL="32300" marR="32300" marT="32300" marB="323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1" i="0" u="sng">
                          <a:solidFill>
                            <a:srgbClr val="000000"/>
                          </a:solidFill>
                          <a:effectLst/>
                          <a:latin typeface="Times New Roman" panose="02020603050405020304" pitchFamily="18" charset="0"/>
                        </a:rPr>
                        <a:t>Issue name</a:t>
                      </a:r>
                      <a:endParaRPr lang="en-US" sz="1200">
                        <a:effectLst/>
                      </a:endParaRPr>
                    </a:p>
                  </a:txBody>
                  <a:tcPr marL="32300" marR="32300" marT="32300" marB="323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1" i="0" u="sng">
                          <a:solidFill>
                            <a:srgbClr val="000000"/>
                          </a:solidFill>
                          <a:effectLst/>
                          <a:latin typeface="Times New Roman" panose="02020603050405020304" pitchFamily="18" charset="0"/>
                        </a:rPr>
                        <a:t>Short Description</a:t>
                      </a:r>
                      <a:endParaRPr lang="en-US" sz="1200">
                        <a:effectLst/>
                      </a:endParaRPr>
                    </a:p>
                  </a:txBody>
                  <a:tcPr marL="32300" marR="32300" marT="32300" marB="323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1" i="0" u="sng">
                          <a:solidFill>
                            <a:srgbClr val="000000"/>
                          </a:solidFill>
                          <a:effectLst/>
                          <a:latin typeface="Times New Roman" panose="02020603050405020304" pitchFamily="18" charset="0"/>
                        </a:rPr>
                        <a:t>Data assumption</a:t>
                      </a:r>
                      <a:endParaRPr lang="en-US" sz="1200">
                        <a:effectLst/>
                      </a:endParaRPr>
                    </a:p>
                  </a:txBody>
                  <a:tcPr marL="32300" marR="32300" marT="32300" marB="323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1" i="0" u="sng">
                          <a:solidFill>
                            <a:srgbClr val="000000"/>
                          </a:solidFill>
                          <a:effectLst/>
                          <a:latin typeface="Times New Roman" panose="02020603050405020304" pitchFamily="18" charset="0"/>
                        </a:rPr>
                        <a:t>Qualitative Impact</a:t>
                      </a:r>
                      <a:endParaRPr lang="en-US" sz="1200">
                        <a:effectLst/>
                      </a:endParaRPr>
                    </a:p>
                  </a:txBody>
                  <a:tcPr marL="32300" marR="32300" marT="32300" marB="323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1" i="0" u="sng">
                          <a:solidFill>
                            <a:srgbClr val="000000"/>
                          </a:solidFill>
                          <a:effectLst/>
                          <a:latin typeface="Times New Roman" panose="02020603050405020304" pitchFamily="18" charset="0"/>
                        </a:rPr>
                        <a:t>Quantitative </a:t>
                      </a:r>
                      <a:endParaRPr lang="en-US" sz="1200">
                        <a:effectLst/>
                      </a:endParaRPr>
                    </a:p>
                    <a:p>
                      <a:pPr rtl="0" fontAlgn="t">
                        <a:spcBef>
                          <a:spcPts val="0"/>
                        </a:spcBef>
                        <a:spcAft>
                          <a:spcPts val="0"/>
                        </a:spcAft>
                      </a:pPr>
                      <a:r>
                        <a:rPr lang="en-US" sz="1200" b="1" i="0" u="sng">
                          <a:solidFill>
                            <a:srgbClr val="000000"/>
                          </a:solidFill>
                          <a:effectLst/>
                          <a:latin typeface="Times New Roman" panose="02020603050405020304" pitchFamily="18" charset="0"/>
                        </a:rPr>
                        <a:t>Impact</a:t>
                      </a:r>
                      <a:endParaRPr lang="en-US" sz="1200">
                        <a:effectLst/>
                      </a:endParaRPr>
                    </a:p>
                  </a:txBody>
                  <a:tcPr marL="32300" marR="32300" marT="32300" marB="323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48508343"/>
                  </a:ext>
                </a:extLst>
              </a:tr>
              <a:tr h="2036346">
                <a:tc>
                  <a:txBody>
                    <a:bodyPr/>
                    <a:lstStyle/>
                    <a:p>
                      <a:pPr rtl="0" fontAlgn="t">
                        <a:spcBef>
                          <a:spcPts val="0"/>
                        </a:spcBef>
                        <a:spcAft>
                          <a:spcPts val="0"/>
                        </a:spcAft>
                      </a:pPr>
                      <a:r>
                        <a:rPr lang="en-US" sz="1200" b="0" i="0" u="none" strike="noStrike" dirty="0">
                          <a:solidFill>
                            <a:srgbClr val="000000"/>
                          </a:solidFill>
                          <a:effectLst/>
                          <a:latin typeface="Times New Roman" panose="02020603050405020304" pitchFamily="18" charset="0"/>
                        </a:rPr>
                        <a:t>1</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High booking cancellations</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High rate of booking cancellations, particularly for private orders</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1" i="0" u="none" strike="noStrike">
                          <a:solidFill>
                            <a:srgbClr val="000000"/>
                          </a:solidFill>
                          <a:effectLst/>
                          <a:latin typeface="Times New Roman" panose="02020603050405020304" pitchFamily="18" charset="0"/>
                        </a:rPr>
                        <a:t>Cancellation rates:</a:t>
                      </a:r>
                      <a:r>
                        <a:rPr lang="en-US" sz="1200" b="0" i="0" u="none" strike="noStrike">
                          <a:solidFill>
                            <a:srgbClr val="000000"/>
                          </a:solidFill>
                          <a:effectLst/>
                          <a:latin typeface="Times New Roman" panose="02020603050405020304" pitchFamily="18" charset="0"/>
                        </a:rPr>
                        <a:t> 1% (corporate), 5% (private); </a:t>
                      </a:r>
                      <a:r>
                        <a:rPr lang="en-US" sz="1200" b="1" i="0" u="none" strike="noStrike">
                          <a:solidFill>
                            <a:srgbClr val="000000"/>
                          </a:solidFill>
                          <a:effectLst/>
                          <a:latin typeface="Times New Roman" panose="02020603050405020304" pitchFamily="18" charset="0"/>
                        </a:rPr>
                        <a:t>Avg. shooting fee:</a:t>
                      </a:r>
                      <a:endParaRPr lang="en-US">
                        <a:effectLst/>
                      </a:endParaRPr>
                    </a:p>
                    <a:p>
                      <a:pPr rtl="0" fontAlgn="t">
                        <a:spcBef>
                          <a:spcPts val="0"/>
                        </a:spcBef>
                        <a:spcAft>
                          <a:spcPts val="0"/>
                        </a:spcAft>
                      </a:pPr>
                      <a:r>
                        <a:rPr lang="en-US" sz="1200" b="0" i="0" u="none" strike="noStrike">
                          <a:solidFill>
                            <a:srgbClr val="000000"/>
                          </a:solidFill>
                          <a:effectLst/>
                          <a:latin typeface="Times New Roman" panose="02020603050405020304" pitchFamily="18" charset="0"/>
                        </a:rPr>
                        <a:t>(€160+€120)/2=€140</a:t>
                      </a:r>
                      <a:endParaRPr lang="en-US">
                        <a:effectLst/>
                      </a:endParaRPr>
                    </a:p>
                    <a:p>
                      <a:pPr fontAlgn="t"/>
                      <a:br>
                        <a:rPr lang="en-US">
                          <a:effectLst/>
                        </a:rPr>
                      </a:b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Lower</a:t>
                      </a:r>
                      <a:endParaRPr lang="en-US">
                        <a:effectLst/>
                      </a:endParaRPr>
                    </a:p>
                    <a:p>
                      <a:pPr rtl="0" fontAlgn="t">
                        <a:spcBef>
                          <a:spcPts val="0"/>
                        </a:spcBef>
                        <a:spcAft>
                          <a:spcPts val="0"/>
                        </a:spcAft>
                      </a:pPr>
                      <a:r>
                        <a:rPr lang="en-US" sz="1200" b="0" i="0" u="none" strike="noStrike">
                          <a:solidFill>
                            <a:srgbClr val="000000"/>
                          </a:solidFill>
                          <a:effectLst/>
                          <a:latin typeface="Times New Roman" panose="02020603050405020304" pitchFamily="18" charset="0"/>
                        </a:rPr>
                        <a:t>revenue, wasted resources</a:t>
                      </a:r>
                      <a:endParaRPr lang="en-US">
                        <a:effectLst/>
                      </a:endParaRPr>
                    </a:p>
                    <a:p>
                      <a:pPr fontAlgn="t"/>
                      <a:br>
                        <a:rPr lang="en-US">
                          <a:effectLst/>
                        </a:rPr>
                      </a:b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1" i="0" u="none" strike="noStrike">
                          <a:solidFill>
                            <a:srgbClr val="000000"/>
                          </a:solidFill>
                          <a:effectLst/>
                          <a:latin typeface="Times New Roman" panose="02020603050405020304" pitchFamily="18" charset="0"/>
                        </a:rPr>
                        <a:t>Lost revenue =</a:t>
                      </a:r>
                      <a:endParaRPr lang="en-US">
                        <a:effectLst/>
                      </a:endParaRPr>
                    </a:p>
                    <a:p>
                      <a:pPr rtl="0" fontAlgn="t">
                        <a:spcBef>
                          <a:spcPts val="0"/>
                        </a:spcBef>
                        <a:spcAft>
                          <a:spcPts val="0"/>
                        </a:spcAft>
                      </a:pPr>
                      <a:r>
                        <a:rPr lang="en-US" sz="1200" b="0" i="0" u="none" strike="noStrike">
                          <a:solidFill>
                            <a:srgbClr val="000000"/>
                          </a:solidFill>
                          <a:effectLst/>
                          <a:latin typeface="Times New Roman" panose="02020603050405020304" pitchFamily="18" charset="0"/>
                        </a:rPr>
                        <a:t>Cancellation rates * Avg. shooting fee; </a:t>
                      </a:r>
                      <a:r>
                        <a:rPr lang="en-US" sz="1200" b="1" i="0" u="none" strike="noStrike">
                          <a:solidFill>
                            <a:srgbClr val="000000"/>
                          </a:solidFill>
                          <a:effectLst/>
                          <a:latin typeface="Times New Roman" panose="02020603050405020304" pitchFamily="18" charset="0"/>
                        </a:rPr>
                        <a:t>for corporate:</a:t>
                      </a:r>
                      <a:endParaRPr lang="en-US">
                        <a:effectLst/>
                      </a:endParaRPr>
                    </a:p>
                    <a:p>
                      <a:pPr rtl="0" fontAlgn="t">
                        <a:spcBef>
                          <a:spcPts val="0"/>
                        </a:spcBef>
                        <a:spcAft>
                          <a:spcPts val="0"/>
                        </a:spcAft>
                      </a:pPr>
                      <a:r>
                        <a:rPr lang="en-US" sz="1200" b="0" i="0" u="none" strike="noStrike">
                          <a:solidFill>
                            <a:srgbClr val="000000"/>
                          </a:solidFill>
                          <a:effectLst/>
                          <a:latin typeface="Times New Roman" panose="02020603050405020304" pitchFamily="18" charset="0"/>
                        </a:rPr>
                        <a:t>0.01 * 20K * €140 = €28K; </a:t>
                      </a:r>
                      <a:r>
                        <a:rPr lang="en-US" sz="1200" b="1" i="0" u="none" strike="noStrike">
                          <a:solidFill>
                            <a:srgbClr val="000000"/>
                          </a:solidFill>
                          <a:effectLst/>
                          <a:latin typeface="Times New Roman" panose="02020603050405020304" pitchFamily="18" charset="0"/>
                        </a:rPr>
                        <a:t>for private:</a:t>
                      </a:r>
                      <a:endParaRPr lang="en-US">
                        <a:effectLst/>
                      </a:endParaRPr>
                    </a:p>
                    <a:p>
                      <a:pPr rtl="0" fontAlgn="t">
                        <a:spcBef>
                          <a:spcPts val="0"/>
                        </a:spcBef>
                        <a:spcAft>
                          <a:spcPts val="0"/>
                        </a:spcAft>
                      </a:pPr>
                      <a:r>
                        <a:rPr lang="en-US" sz="1200" b="0" i="0" u="none" strike="noStrike">
                          <a:solidFill>
                            <a:srgbClr val="000000"/>
                          </a:solidFill>
                          <a:effectLst/>
                          <a:latin typeface="Times New Roman" panose="02020603050405020304" pitchFamily="18" charset="0"/>
                        </a:rPr>
                        <a:t>0.05 * 180K * €140</a:t>
                      </a:r>
                      <a:endParaRPr lang="en-US">
                        <a:effectLst/>
                      </a:endParaRPr>
                    </a:p>
                    <a:p>
                      <a:pPr rtl="0" fontAlgn="t">
                        <a:spcBef>
                          <a:spcPts val="0"/>
                        </a:spcBef>
                        <a:spcAft>
                          <a:spcPts val="0"/>
                        </a:spcAft>
                      </a:pPr>
                      <a:r>
                        <a:rPr lang="en-US" sz="1200" b="0" i="0" u="none" strike="noStrike">
                          <a:solidFill>
                            <a:srgbClr val="000000"/>
                          </a:solidFill>
                          <a:effectLst/>
                          <a:latin typeface="Times New Roman" panose="02020603050405020304" pitchFamily="18" charset="0"/>
                        </a:rPr>
                        <a:t>=</a:t>
                      </a:r>
                      <a:r>
                        <a:rPr lang="en-US" sz="1200" b="0" i="0" u="sng">
                          <a:solidFill>
                            <a:srgbClr val="000000"/>
                          </a:solidFill>
                          <a:effectLst/>
                          <a:latin typeface="Times New Roman" panose="02020603050405020304" pitchFamily="18" charset="0"/>
                        </a:rPr>
                        <a:t> €1.26M</a:t>
                      </a:r>
                      <a:endParaRPr lang="en-US">
                        <a:effectLst/>
                      </a:endParaRPr>
                    </a:p>
                    <a:p>
                      <a:pPr fontAlgn="t"/>
                      <a:br>
                        <a:rPr lang="en-US">
                          <a:effectLst/>
                        </a:rPr>
                      </a:b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69135472"/>
                  </a:ext>
                </a:extLst>
              </a:tr>
              <a:tr h="2521373">
                <a:tc>
                  <a:txBody>
                    <a:bodyPr/>
                    <a:lstStyle/>
                    <a:p>
                      <a:pPr rtl="0" fontAlgn="t">
                        <a:spcBef>
                          <a:spcPts val="0"/>
                        </a:spcBef>
                        <a:spcAft>
                          <a:spcPts val="0"/>
                        </a:spcAft>
                      </a:pPr>
                      <a:r>
                        <a:rPr lang="en-US" sz="1200" b="0" i="0" u="none" strike="noStrike" dirty="0">
                          <a:solidFill>
                            <a:srgbClr val="000000"/>
                          </a:solidFill>
                          <a:effectLst/>
                          <a:latin typeface="Times New Roman" panose="02020603050405020304" pitchFamily="18" charset="0"/>
                        </a:rPr>
                        <a:t>2</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High customer</a:t>
                      </a:r>
                      <a:endParaRPr lang="en-US">
                        <a:effectLst/>
                      </a:endParaRPr>
                    </a:p>
                    <a:p>
                      <a:pPr rtl="0" fontAlgn="t">
                        <a:spcBef>
                          <a:spcPts val="0"/>
                        </a:spcBef>
                        <a:spcAft>
                          <a:spcPts val="0"/>
                        </a:spcAft>
                      </a:pPr>
                      <a:r>
                        <a:rPr lang="en-US" sz="1200" b="0" i="0" u="none" strike="noStrike">
                          <a:solidFill>
                            <a:srgbClr val="000000"/>
                          </a:solidFill>
                          <a:effectLst/>
                          <a:latin typeface="Times New Roman" panose="02020603050405020304" pitchFamily="18" charset="0"/>
                        </a:rPr>
                        <a:t>inquiries</a:t>
                      </a:r>
                      <a:endParaRPr lang="en-US">
                        <a:effectLst/>
                      </a:endParaRPr>
                    </a:p>
                    <a:p>
                      <a:pPr fontAlgn="t"/>
                      <a:br>
                        <a:rPr lang="en-US">
                          <a:effectLst/>
                        </a:rPr>
                      </a:b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High number of customer inquiries per order leading to increased workload for</a:t>
                      </a:r>
                      <a:endParaRPr lang="en-US">
                        <a:effectLst/>
                      </a:endParaRPr>
                    </a:p>
                    <a:p>
                      <a:pPr rtl="0" fontAlgn="t">
                        <a:spcBef>
                          <a:spcPts val="0"/>
                        </a:spcBef>
                        <a:spcAft>
                          <a:spcPts val="0"/>
                        </a:spcAft>
                      </a:pPr>
                      <a:r>
                        <a:rPr lang="en-US" sz="1200" b="0" i="0" u="none" strike="noStrike">
                          <a:solidFill>
                            <a:srgbClr val="000000"/>
                          </a:solidFill>
                          <a:effectLst/>
                          <a:latin typeface="Times New Roman" panose="02020603050405020304" pitchFamily="18" charset="0"/>
                        </a:rPr>
                        <a:t>staff</a:t>
                      </a:r>
                      <a:endParaRPr lang="en-US">
                        <a:effectLst/>
                      </a:endParaRPr>
                    </a:p>
                    <a:p>
                      <a:pPr fontAlgn="t"/>
                      <a:br>
                        <a:rPr lang="en-US">
                          <a:effectLst/>
                        </a:rPr>
                      </a:b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1" i="0" u="none" strike="noStrike">
                          <a:solidFill>
                            <a:srgbClr val="000000"/>
                          </a:solidFill>
                          <a:effectLst/>
                          <a:latin typeface="Times New Roman" panose="02020603050405020304" pitchFamily="18" charset="0"/>
                        </a:rPr>
                        <a:t>Average inquiries per order: </a:t>
                      </a:r>
                      <a:r>
                        <a:rPr lang="en-US" sz="1200" b="0" i="0" u="none" strike="noStrike">
                          <a:solidFill>
                            <a:srgbClr val="000000"/>
                          </a:solidFill>
                          <a:effectLst/>
                          <a:latin typeface="Times New Roman" panose="02020603050405020304" pitchFamily="18" charset="0"/>
                        </a:rPr>
                        <a:t>3;</a:t>
                      </a:r>
                      <a:endParaRPr lang="en-US">
                        <a:effectLst/>
                      </a:endParaRPr>
                    </a:p>
                    <a:p>
                      <a:pPr rtl="0" fontAlgn="t">
                        <a:spcBef>
                          <a:spcPts val="0"/>
                        </a:spcBef>
                        <a:spcAft>
                          <a:spcPts val="0"/>
                        </a:spcAft>
                      </a:pPr>
                      <a:r>
                        <a:rPr lang="en-US" sz="1200" b="1" i="0" u="none" strike="noStrike">
                          <a:solidFill>
                            <a:srgbClr val="000000"/>
                          </a:solidFill>
                          <a:effectLst/>
                          <a:latin typeface="Times New Roman" panose="02020603050405020304" pitchFamily="18" charset="0"/>
                        </a:rPr>
                        <a:t>Average time spent by customer service staff per order: </a:t>
                      </a:r>
                      <a:r>
                        <a:rPr lang="en-US" sz="1200" b="0" i="0" u="none" strike="noStrike">
                          <a:solidFill>
                            <a:srgbClr val="000000"/>
                          </a:solidFill>
                          <a:effectLst/>
                          <a:latin typeface="Times New Roman" panose="02020603050405020304" pitchFamily="18" charset="0"/>
                        </a:rPr>
                        <a:t>20 minutes;</a:t>
                      </a:r>
                      <a:endParaRPr lang="en-US">
                        <a:effectLst/>
                      </a:endParaRPr>
                    </a:p>
                    <a:p>
                      <a:pPr rtl="0" fontAlgn="t">
                        <a:spcBef>
                          <a:spcPts val="0"/>
                        </a:spcBef>
                        <a:spcAft>
                          <a:spcPts val="0"/>
                        </a:spcAft>
                      </a:pPr>
                      <a:r>
                        <a:rPr lang="en-US" sz="1200" b="1" i="0" u="none" strike="noStrike">
                          <a:solidFill>
                            <a:srgbClr val="000000"/>
                          </a:solidFill>
                          <a:effectLst/>
                          <a:latin typeface="Times New Roman" panose="02020603050405020304" pitchFamily="18" charset="0"/>
                        </a:rPr>
                        <a:t>CSR cost per hour: </a:t>
                      </a:r>
                      <a:r>
                        <a:rPr lang="en-US" sz="1200" b="0" i="0" u="none" strike="noStrike">
                          <a:solidFill>
                            <a:srgbClr val="000000"/>
                          </a:solidFill>
                          <a:effectLst/>
                          <a:latin typeface="Times New Roman" panose="02020603050405020304" pitchFamily="18" charset="0"/>
                        </a:rPr>
                        <a:t>€38K/ (52 weeks * 40 hours) = €18.27</a:t>
                      </a:r>
                      <a:endParaRPr lang="en-US">
                        <a:effectLst/>
                      </a:endParaRPr>
                    </a:p>
                    <a:p>
                      <a:pPr fontAlgn="t"/>
                      <a:br>
                        <a:rPr lang="en-US">
                          <a:effectLst/>
                        </a:rPr>
                      </a:b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Increased workload for staff, lower productivity. Additional revenue lost</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1" i="0" u="none" strike="noStrike" dirty="0">
                          <a:solidFill>
                            <a:srgbClr val="000000"/>
                          </a:solidFill>
                          <a:effectLst/>
                          <a:latin typeface="Times New Roman" panose="02020603050405020304" pitchFamily="18" charset="0"/>
                        </a:rPr>
                        <a:t>Additional cost =</a:t>
                      </a:r>
                      <a:endParaRPr lang="en-US" dirty="0">
                        <a:effectLst/>
                      </a:endParaRPr>
                    </a:p>
                    <a:p>
                      <a:pPr rtl="0" fontAlgn="t">
                        <a:spcBef>
                          <a:spcPts val="0"/>
                        </a:spcBef>
                        <a:spcAft>
                          <a:spcPts val="0"/>
                        </a:spcAft>
                      </a:pPr>
                      <a:r>
                        <a:rPr lang="en-US" sz="1200" b="0" i="0" u="none" strike="noStrike" dirty="0">
                          <a:solidFill>
                            <a:srgbClr val="000000"/>
                          </a:solidFill>
                          <a:effectLst/>
                          <a:latin typeface="Times New Roman" panose="02020603050405020304" pitchFamily="18" charset="0"/>
                        </a:rPr>
                        <a:t>3 * 20/60 * 200K * €18.27 = </a:t>
                      </a:r>
                      <a:r>
                        <a:rPr lang="en-US" sz="1200" b="0" i="0" u="sng" dirty="0">
                          <a:solidFill>
                            <a:srgbClr val="000000"/>
                          </a:solidFill>
                          <a:effectLst/>
                          <a:latin typeface="Times New Roman" panose="02020603050405020304" pitchFamily="18" charset="0"/>
                        </a:rPr>
                        <a:t>€3.65M per year</a:t>
                      </a:r>
                      <a:endParaRPr lang="en-US" dirty="0">
                        <a:effectLst/>
                      </a:endParaRPr>
                    </a:p>
                    <a:p>
                      <a:pPr fontAlgn="t"/>
                      <a:br>
                        <a:rPr lang="en-US" dirty="0">
                          <a:effectLst/>
                        </a:rPr>
                      </a:b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8062625"/>
                  </a:ext>
                </a:extLst>
              </a:tr>
            </a:tbl>
          </a:graphicData>
        </a:graphic>
      </p:graphicFrame>
      <p:sp>
        <p:nvSpPr>
          <p:cNvPr id="10" name="Rectangle 2">
            <a:extLst>
              <a:ext uri="{FF2B5EF4-FFF2-40B4-BE49-F238E27FC236}">
                <a16:creationId xmlns:a16="http://schemas.microsoft.com/office/drawing/2014/main" id="{9D50AE95-6C86-1CB3-6E74-96F2B558C027}"/>
              </a:ext>
            </a:extLst>
          </p:cNvPr>
          <p:cNvSpPr>
            <a:spLocks noChangeArrowheads="1"/>
          </p:cNvSpPr>
          <p:nvPr/>
        </p:nvSpPr>
        <p:spPr bwMode="auto">
          <a:xfrm>
            <a:off x="3757613" y="20161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06692475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
  <TotalTime>410</TotalTime>
  <Words>2021</Words>
  <Application>Microsoft Office PowerPoint</Application>
  <PresentationFormat>Widescreen</PresentationFormat>
  <Paragraphs>201</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Gill Sans MT</vt:lpstr>
      <vt:lpstr>Times New Roman</vt:lpstr>
      <vt:lpstr>TimesNewRomanPSMT</vt:lpstr>
      <vt:lpstr>Gallery</vt:lpstr>
      <vt:lpstr>Order-to-Cash Process at Fotof</vt:lpstr>
      <vt:lpstr>‘As-IS’ Model</vt:lpstr>
      <vt:lpstr>Order booking</vt:lpstr>
      <vt:lpstr>Photoshoot</vt:lpstr>
      <vt:lpstr>Processing pictures</vt:lpstr>
      <vt:lpstr>Deliver order</vt:lpstr>
      <vt:lpstr>Waste analysis</vt:lpstr>
      <vt:lpstr>Waste analysis</vt:lpstr>
      <vt:lpstr>Issue register</vt:lpstr>
      <vt:lpstr>Issue register</vt:lpstr>
      <vt:lpstr>Issue register</vt:lpstr>
      <vt:lpstr>Quantitative analysis</vt:lpstr>
      <vt:lpstr>Quantitative analysis</vt:lpstr>
      <vt:lpstr>Quantitative analysis</vt:lpstr>
      <vt:lpstr>Quantitative analysis</vt:lpstr>
      <vt:lpstr>Process Redesign</vt:lpstr>
      <vt:lpstr>Process Redesign</vt:lpstr>
      <vt:lpstr>Process Redesign</vt:lpstr>
      <vt:lpstr>Process Redesign</vt:lpstr>
      <vt:lpstr>Process Redesign</vt:lpstr>
      <vt:lpstr>PowerPoint Presentation</vt:lpstr>
      <vt:lpstr>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PROCESS MANAGEMENT </dc:title>
  <dc:creator>Iheanachor Vitus Obi</dc:creator>
  <cp:lastModifiedBy>Iheanachor Vitus Obi</cp:lastModifiedBy>
  <cp:revision>8</cp:revision>
  <dcterms:created xsi:type="dcterms:W3CDTF">2023-05-22T17:51:34Z</dcterms:created>
  <dcterms:modified xsi:type="dcterms:W3CDTF">2023-07-24T06:34:12Z</dcterms:modified>
</cp:coreProperties>
</file>