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9" r:id="rId11"/>
    <p:sldId id="270" r:id="rId12"/>
    <p:sldId id="272" r:id="rId13"/>
    <p:sldId id="271" r:id="rId14"/>
    <p:sldId id="267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8B4799-A696-42D9-B6AA-974CD2A0E4F3}">
  <a:tblStyle styleId="{7C8B4799-A696-42D9-B6AA-974CD2A0E4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7fd0cd4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7fd0cd4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751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7fd0cd4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7fd0cd4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04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7fd0cd4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7fd0cd4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073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7fd0cd4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7fd0cd4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872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1a973f2f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1a973f2f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87fd0cd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87fd0cd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87fd0cd4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87fd0cd4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87fd0cd4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87fd0cd4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87fd0cd4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87fd0cd4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7fd0cd4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7fd0cd4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7fd0cd4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7fd0cd4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88527e9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88527e9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88527e9d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88527e9d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0" y="1429442"/>
            <a:ext cx="9144000" cy="16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Поиск работы на </a:t>
            </a:r>
            <a:r>
              <a:rPr lang="en-US" b="1" dirty="0" err="1"/>
              <a:t>HeadHunter</a:t>
            </a:r>
            <a:endParaRPr b="1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8278500" cy="7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Воронежский Государственный Университет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Факу</a:t>
            </a:r>
            <a:r>
              <a:rPr lang="ru-RU" sz="1800" dirty="0" err="1"/>
              <a:t>льтет</a:t>
            </a:r>
            <a:r>
              <a:rPr lang="ru-RU" sz="1800" dirty="0"/>
              <a:t> Компьютерных Наук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Кафедра </a:t>
            </a:r>
            <a:r>
              <a:rPr lang="ru-RU" sz="1800" dirty="0"/>
              <a:t>П</a:t>
            </a:r>
            <a:r>
              <a:rPr lang="ru" sz="1800" dirty="0"/>
              <a:t>рограммирования и </a:t>
            </a:r>
            <a:r>
              <a:rPr lang="ru-RU" sz="1800" dirty="0"/>
              <a:t>И</a:t>
            </a:r>
            <a:r>
              <a:rPr lang="ru" sz="1800" dirty="0"/>
              <a:t>нформационных </a:t>
            </a:r>
            <a:r>
              <a:rPr lang="ru-RU" sz="1800" dirty="0"/>
              <a:t>Т</a:t>
            </a:r>
            <a:r>
              <a:rPr lang="ru" sz="1800" dirty="0"/>
              <a:t>ехнологий</a:t>
            </a:r>
            <a:endParaRPr sz="1800"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3359121" y="3239180"/>
            <a:ext cx="5643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Выполнили</a:t>
            </a:r>
            <a:r>
              <a:rPr lang="en-US" sz="1800" dirty="0"/>
              <a:t>:</a:t>
            </a:r>
            <a:r>
              <a:rPr lang="ru-RU" sz="1800" dirty="0"/>
              <a:t> студенты 3.1 группы</a:t>
            </a:r>
            <a:r>
              <a:rPr lang="en-US" sz="1800" dirty="0"/>
              <a:t>, 3 </a:t>
            </a:r>
            <a:r>
              <a:rPr lang="ru-RU" sz="1800" dirty="0"/>
              <a:t>курс Кушнеренко В.К., Рудин П.И.</a:t>
            </a:r>
            <a:endParaRPr sz="18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Руководитель</a:t>
            </a:r>
            <a:r>
              <a:rPr lang="en-US" sz="1800" dirty="0"/>
              <a:t>:</a:t>
            </a:r>
            <a:r>
              <a:rPr lang="ru" sz="1800" dirty="0"/>
              <a:t> </a:t>
            </a:r>
            <a:r>
              <a:rPr lang="ru-RU" sz="1800" dirty="0"/>
              <a:t>Полещук Х.А.</a:t>
            </a:r>
            <a:r>
              <a:rPr lang="ru" sz="1800" dirty="0"/>
              <a:t>, ассистент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ru" sz="18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         </a:t>
            </a:r>
            <a:endParaRPr sz="1800" dirty="0"/>
          </a:p>
        </p:txBody>
      </p:sp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E962814C-7B28-4E74-9E92-1AB322E61056}"/>
              </a:ext>
            </a:extLst>
          </p:cNvPr>
          <p:cNvSpPr txBox="1"/>
          <p:nvPr/>
        </p:nvSpPr>
        <p:spPr>
          <a:xfrm>
            <a:off x="-472144" y="4561162"/>
            <a:ext cx="5643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Воронеж 2019</a:t>
            </a:r>
            <a:endParaRPr lang="ru" sz="18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         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План тестирования</a:t>
            </a:r>
            <a:endParaRPr b="1"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10</a:t>
            </a:fld>
            <a:endParaRPr sz="1800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4CE0332-4505-40EC-B8F0-F8F733F95118}"/>
              </a:ext>
            </a:extLst>
          </p:cNvPr>
          <p:cNvSpPr/>
          <p:nvPr/>
        </p:nvSpPr>
        <p:spPr>
          <a:xfrm>
            <a:off x="311700" y="1652598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Этапы модульного тестирования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Разработка программы и методики предварительных испытаний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Установка критериев прохождения испытаний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Проведение соответствующих испытаний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Разработка документации по результатам прохождения тестирования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6E1ACCD-4CA3-46A6-A155-7602AC6A903E}"/>
              </a:ext>
            </a:extLst>
          </p:cNvPr>
          <p:cNvSpPr/>
          <p:nvPr/>
        </p:nvSpPr>
        <p:spPr>
          <a:xfrm>
            <a:off x="311700" y="612872"/>
            <a:ext cx="64132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Виды тестирования, которые были выбраны для проведения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Модульное тестирование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Функциональное тестирование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Юзабилити тестирование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DDB06CA-239B-4900-AC6C-FFB2B1C831BE}"/>
              </a:ext>
            </a:extLst>
          </p:cNvPr>
          <p:cNvSpPr/>
          <p:nvPr/>
        </p:nvSpPr>
        <p:spPr>
          <a:xfrm>
            <a:off x="4883700" y="1652598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Этапы функционального тестирования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Разработка пользовательских сценариев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Установка критериев прохождения испытаний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Выполнение действий по пользовательским сценариям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Формирование результатов тестирования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527D8FE-0F30-46CF-BFD9-EA07069E57B2}"/>
              </a:ext>
            </a:extLst>
          </p:cNvPr>
          <p:cNvSpPr/>
          <p:nvPr/>
        </p:nvSpPr>
        <p:spPr>
          <a:xfrm>
            <a:off x="311700" y="3475022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Этапы тестирования удобства использования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Подготовка условий тестирования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Установка критериев прохождения испытаний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Проведение соответствующих испытаний с привлечением сторонних пользователей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Формирование результатов тестирования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972559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1064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b="1" dirty="0"/>
              <a:t>Тестирование</a:t>
            </a:r>
            <a:endParaRPr b="1"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11</a:t>
            </a:fld>
            <a:endParaRPr sz="1800" b="1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D131242-78DD-481D-A469-3A50203BE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733" y="918585"/>
            <a:ext cx="2844364" cy="289953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A220D3-BBB2-4499-B55C-A2C7D59E8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48" y="979546"/>
            <a:ext cx="3065561" cy="289953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65F4953-1DEE-415C-8230-2508453D9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238" y="979546"/>
            <a:ext cx="2844364" cy="2621900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073AE46-8994-4223-9E1C-CF12D71FB5FB}"/>
              </a:ext>
            </a:extLst>
          </p:cNvPr>
          <p:cNvSpPr/>
          <p:nvPr/>
        </p:nvSpPr>
        <p:spPr>
          <a:xfrm>
            <a:off x="311700" y="4118560"/>
            <a:ext cx="9011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По результатам тестирований принято решение о возможности использования разработанного приложения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874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120313" y="-6371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Реализация</a:t>
            </a:r>
            <a:endParaRPr b="1"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12</a:t>
            </a:fld>
            <a:endParaRPr sz="1800" b="1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189FF1-E146-4725-8455-9EC330CE5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483" y="679106"/>
            <a:ext cx="2105177" cy="414669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B0EE94F-0E4C-4215-82DA-ED1D5883E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346" y="679106"/>
            <a:ext cx="2137775" cy="4078422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10F0F3E-8341-4D2B-ACC4-8B69ACA9F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13" y="679106"/>
            <a:ext cx="2426112" cy="414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94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-1255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Демонстрация готового продукта</a:t>
            </a:r>
            <a:endParaRPr b="1"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13</a:t>
            </a:fld>
            <a:endParaRPr sz="1800" b="1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E52740-DAF5-43D1-B7C5-E182CBB3B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08" y="768646"/>
            <a:ext cx="2147117" cy="389457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731F981-5AB6-4506-B587-079E9675D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827" y="768645"/>
            <a:ext cx="2536631" cy="402136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184958D-E565-4305-A3A6-659CC82B1D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0351" y="768645"/>
            <a:ext cx="2520525" cy="389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58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311700" y="178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 dirty="0"/>
              <a:t>Заключение</a:t>
            </a:r>
            <a:endParaRPr dirty="0"/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311700" y="931590"/>
            <a:ext cx="8520600" cy="4026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 результате выполнения работы команде удалось подготовить проектную документацию и создать программу для мобильных устройств, которая позволяет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lvl="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загрузить трудовое резюме 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проверить трудовое резюме на ошибки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получить подборку интересующих вакансий по выбранным критериям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получить помощь по программе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получить контакты разработчиков программы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14</a:t>
            </a:fld>
            <a:endParaRPr sz="1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424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Разделение задач</a:t>
            </a:r>
            <a:r>
              <a:rPr lang="en-US" b="1" dirty="0"/>
              <a:t> </a:t>
            </a:r>
            <a:r>
              <a:rPr lang="ru-RU" b="1" dirty="0"/>
              <a:t>в команде</a:t>
            </a:r>
            <a:endParaRPr b="1"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712012"/>
            <a:ext cx="3466402" cy="4333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Clr>
                <a:srgbClr val="000000"/>
              </a:buClr>
              <a:buNone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Кушнеренко Виктор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Создание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Git </a:t>
            </a: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репозитория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Создание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Trello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Создание проекта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Miro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Создание рабочего канала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Slack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Создание диаграммы </a:t>
            </a:r>
            <a:r>
              <a:rPr lang="ru-RU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Ганта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Создание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UML </a:t>
            </a: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диаграмм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Создание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Android-</a:t>
            </a: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приложения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q"/>
            </a:pPr>
            <a:endParaRPr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557950" y="47499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ru" sz="1400" b="1">
                <a:solidFill>
                  <a:schemeClr val="tx1">
                    <a:lumMod val="95000"/>
                    <a:lumOff val="5000"/>
                  </a:schemeClr>
                </a:solidFill>
              </a:rPr>
              <a:pPr lvl="0" algn="r" rtl="0">
                <a:spcBef>
                  <a:spcPts val="0"/>
                </a:spcBef>
                <a:spcAft>
                  <a:spcPts val="0"/>
                </a:spcAft>
              </a:pPr>
              <a:t>2</a:t>
            </a:fld>
            <a:endParaRPr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AB3C7BFC-C15E-4D0F-98F2-51EA8E10B255}"/>
              </a:ext>
            </a:extLst>
          </p:cNvPr>
          <p:cNvSpPr txBox="1">
            <a:spLocks/>
          </p:cNvSpPr>
          <p:nvPr/>
        </p:nvSpPr>
        <p:spPr>
          <a:xfrm>
            <a:off x="3678866" y="712013"/>
            <a:ext cx="5682966" cy="433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Рудин Павел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Подготовка документа «Структура проекта. Введение»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Подготовка документа «Прототип технического задания»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Подготовка документа «Программа и Методика испытаний»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Проведение тестирования приложения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Подготовка документа «Результат тестирования»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Подготовка «Отчётного документа по ролям»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Проведение анализа предметной области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Подготовка документа «Анализ предметной области»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Определение задач для диаграммы </a:t>
            </a:r>
            <a:r>
              <a:rPr lang="ru-RU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Ганта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Создание рабочей группы в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Skype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Взаимодействие с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Trello</a:t>
            </a: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Подготовка презентации к защите проекта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Подготовка отчёта по курсовому проекту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Запись демонстрационного видео по проекту</a:t>
            </a:r>
          </a:p>
          <a:p>
            <a:pPr>
              <a:buFont typeface="Wingdings" panose="05000000000000000000" pitchFamily="2" charset="2"/>
              <a:buChar char="q"/>
            </a:pP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q"/>
            </a:pPr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25932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Введение. Актуальность </a:t>
            </a:r>
            <a:endParaRPr b="1"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226208" y="34353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ru-RU" dirty="0">
                <a:solidFill>
                  <a:srgbClr val="000000"/>
                </a:solidFill>
              </a:rPr>
              <a:t> </a:t>
            </a: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ru-RU" sz="1200" dirty="0"/>
              <a:t>Зачастую люди часто сталкиваются с необходимостью быстро найти работу. Этот процесс поиска работы может осуществляться на основе информации в газетах, информации в специальных изданиях или в простых объявлениях. Но с развитием современных технологий на первое место выходит сеть Интернет. Именно в сети можно быстро и легко найти работодателя и желаемую вакансию. Процесс поиска соискателем работы через Интернет можно сделать удобным и простым.</a:t>
            </a:r>
          </a:p>
          <a:p>
            <a:pPr marL="114300" indent="0">
              <a:buNone/>
            </a:pPr>
            <a:r>
              <a:rPr lang="ru-RU" sz="1200" dirty="0"/>
              <a:t>Для выполнения курсовой работы по экзаменационному предмету Технологии Программирования была выбрана задача “Поиск работы на </a:t>
            </a:r>
            <a:r>
              <a:rPr lang="ru-RU" sz="1200" dirty="0" err="1"/>
              <a:t>HeadHunter</a:t>
            </a:r>
            <a:r>
              <a:rPr lang="ru-RU" sz="1200" dirty="0"/>
              <a:t>”.  </a:t>
            </a:r>
            <a:r>
              <a:rPr lang="ru-RU" sz="1200" dirty="0" err="1"/>
              <a:t>HeadHunter</a:t>
            </a:r>
            <a:r>
              <a:rPr lang="ru-RU" sz="1200" dirty="0"/>
              <a:t> – крупнейшая компания, которая занимается связью работодателей и работников. Этот процесс осуществляется с помощью ресурса hh.ru, на котором происходит публикация открытых вакансий работодателями. </a:t>
            </a:r>
          </a:p>
          <a:p>
            <a:pPr marL="114300" indent="0">
              <a:buNone/>
            </a:pPr>
            <a:r>
              <a:rPr lang="ru-RU" sz="1200" dirty="0"/>
              <a:t>Реализуемая задача направлена на автоматизацию процесса поиска работы и упрощение работы соискателя с сервисом компании </a:t>
            </a:r>
            <a:r>
              <a:rPr lang="ru-RU" sz="1200" dirty="0" err="1"/>
              <a:t>HeadHunter</a:t>
            </a:r>
            <a:r>
              <a:rPr lang="ru-RU" sz="1200" dirty="0"/>
              <a:t>.</a:t>
            </a:r>
          </a:p>
          <a:p>
            <a:pPr marL="114300" indent="0">
              <a:buNone/>
            </a:pPr>
            <a:r>
              <a:rPr lang="ru-RU" sz="1200" dirty="0"/>
              <a:t>Решение к поставленной задаче представляет из себя </a:t>
            </a:r>
            <a:r>
              <a:rPr lang="ru-RU" sz="1200" dirty="0" err="1"/>
              <a:t>Android</a:t>
            </a:r>
            <a:r>
              <a:rPr lang="ru-RU" sz="1200" dirty="0"/>
              <a:t> – приложение.</a:t>
            </a:r>
          </a:p>
          <a:p>
            <a:pPr marL="114300" indent="0">
              <a:buNone/>
            </a:pPr>
            <a:r>
              <a:rPr lang="ru-RU" sz="1200" dirty="0"/>
              <a:t>Из анализа статистики ключевых слов в запросах поисковых систем можно сделать вывод о том, что ежедневно большое количество людей в РФ используют сеть Интернет для того, чтобы найти работу. На рынке интернет-рекрутинга России представлены множество проектов, направленные на это. </a:t>
            </a:r>
          </a:p>
          <a:p>
            <a:pPr marL="114300" indent="0">
              <a:buNone/>
            </a:pPr>
            <a:r>
              <a:rPr lang="ru-RU" sz="1200" dirty="0"/>
              <a:t> Компания </a:t>
            </a:r>
            <a:r>
              <a:rPr lang="ru-RU" sz="1200" dirty="0" err="1"/>
              <a:t>HeadHunter</a:t>
            </a:r>
            <a:r>
              <a:rPr lang="ru-RU" sz="1200" dirty="0"/>
              <a:t> является лидером на рынке существующих решений и предоставляет открытый API, который позволяет получать информацию из вакансий и резюме, а также работать с этими данными. 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3</a:t>
            </a:fld>
            <a:endParaRPr sz="1800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D7E6A6F-8AB5-40AB-ACF5-B4F4BF7A4CCF}"/>
              </a:ext>
            </a:extLst>
          </p:cNvPr>
          <p:cNvSpPr/>
          <p:nvPr/>
        </p:nvSpPr>
        <p:spPr>
          <a:xfrm>
            <a:off x="311699" y="3619422"/>
            <a:ext cx="87094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ru-RU" dirty="0" err="1"/>
              <a:t>HeadHunter</a:t>
            </a:r>
            <a:r>
              <a:rPr lang="ru-RU" dirty="0"/>
              <a:t> является лидером на рынке существующих решений и предоставляет открытый API, который позволяет получать информацию из вакансий и резюме, а также работать с этими данными.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4E98EB3-EFF7-4F56-BCE7-CBB4759EF734}"/>
              </a:ext>
            </a:extLst>
          </p:cNvPr>
          <p:cNvSpPr/>
          <p:nvPr/>
        </p:nvSpPr>
        <p:spPr>
          <a:xfrm>
            <a:off x="311699" y="733873"/>
            <a:ext cx="83604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ru-RU" dirty="0"/>
              <a:t>Люди часто сталкиваются с необходимостью быстро найти работу. С развитием современных технологий на первое место среди источников информации выходит сеть Интернет.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067AD1-720C-4071-A398-691DD5A20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979" y="2055749"/>
            <a:ext cx="1657350" cy="9810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1F7C77E-5E64-44D1-9678-EB5FFC9C5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29" y="1780241"/>
            <a:ext cx="4785460" cy="13499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-5116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Постановка задачи</a:t>
            </a:r>
            <a:endParaRPr b="1"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4</a:t>
            </a:fld>
            <a:endParaRPr sz="1800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FDCDF48-0913-485A-8EF7-E43BC37DBCEF}"/>
              </a:ext>
            </a:extLst>
          </p:cNvPr>
          <p:cNvSpPr/>
          <p:nvPr/>
        </p:nvSpPr>
        <p:spPr>
          <a:xfrm>
            <a:off x="803931" y="1360468"/>
            <a:ext cx="6676238" cy="3137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Целью выполнения курсового проекта является создание программы для мобильных устройств, работающих на операционной системе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Android</a:t>
            </a: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</a:p>
          <a:p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Кроме этого необходимо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создать сопровождающую техническую документацию к программе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создать программу и методику предварительных испытаний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провести испытания программы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создать документацию о прохождении программой испытаний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подключить к программе базу данных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разработать удобный интерфейс для пользователя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7D8CB6A-76A5-4E35-A8FA-DC34B99ED65B}"/>
              </a:ext>
            </a:extLst>
          </p:cNvPr>
          <p:cNvSpPr/>
          <p:nvPr/>
        </p:nvSpPr>
        <p:spPr>
          <a:xfrm>
            <a:off x="728904" y="788158"/>
            <a:ext cx="6826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	Реализуемая задача направлена на автоматизацию процесса поиска работы и упрощение взаимодействия соискателя с сервисом компании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HeadHunter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7B6FF7-1A0F-4D2A-8A0C-04F6505E1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733" y="2336453"/>
            <a:ext cx="575786" cy="63484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D3F149C-C982-472D-B341-913807411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355" y="3812911"/>
            <a:ext cx="575786" cy="68501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B431C53-05D1-49CE-9AD7-5BFFAF681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733" y="3020384"/>
            <a:ext cx="575786" cy="73600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8D7FDEC-8F3F-486E-824B-19B29EF9C3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195" y="604531"/>
            <a:ext cx="895350" cy="15118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11991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Постановка задачи</a:t>
            </a:r>
            <a:endParaRPr b="1" dirty="0"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5</a:t>
            </a:fld>
            <a:endParaRPr sz="1800" b="1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D6283DD-877C-442E-8AD7-867CA7F64364}"/>
              </a:ext>
            </a:extLst>
          </p:cNvPr>
          <p:cNvSpPr/>
          <p:nvPr/>
        </p:nvSpPr>
        <p:spPr>
          <a:xfrm>
            <a:off x="581248" y="887795"/>
            <a:ext cx="7612379" cy="3356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Функциональные требования к разрабатываемому программному обеспечению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загрузить трудовое резюме </a:t>
            </a:r>
            <a:endParaRPr lang="ru-RU" sz="11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проверить трудовое резюме на ошибки</a:t>
            </a:r>
            <a:endParaRPr lang="ru-RU" sz="11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получить подборку интересующих вакансий по выбранным критериям</a:t>
            </a:r>
            <a:endParaRPr lang="ru-RU" sz="11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исключать неподходящие вакансии из подборки</a:t>
            </a:r>
            <a:endParaRPr lang="ru-RU" sz="11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откликаться на подходящую вакансию, то есть осуществлять дальнейшее взаимодействие с работодателем</a:t>
            </a:r>
            <a:endParaRPr lang="ru-RU" sz="11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получить помощь по программе</a:t>
            </a:r>
            <a:endParaRPr lang="ru-RU" sz="11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получить контакты разработчиков программы</a:t>
            </a:r>
            <a:endParaRPr lang="ru-RU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A45060C-03B8-4A68-B4C2-98AACB71F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626" y="1245939"/>
            <a:ext cx="481216" cy="68162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665D3D-FB84-441D-9744-0F1BAF463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842" y="3309128"/>
            <a:ext cx="659799" cy="755577"/>
          </a:xfrm>
          <a:prstGeom prst="rect">
            <a:avLst/>
          </a:prstGeom>
        </p:spPr>
      </p:pic>
      <p:pic>
        <p:nvPicPr>
          <p:cNvPr id="2052" name="Picture 4" descr="ÐÐ¾ÑÐ¾Ð¶ÐµÐµ Ð¸Ð·Ð¾Ð±ÑÐ°Ð¶ÐµÐ½Ð¸Ðµ">
            <a:extLst>
              <a:ext uri="{FF2B5EF4-FFF2-40B4-BE49-F238E27FC236}">
                <a16:creationId xmlns:a16="http://schemas.microsoft.com/office/drawing/2014/main" id="{38046F90-ECB9-43F3-B7E3-180C6F85F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688" y="2096745"/>
            <a:ext cx="1285874" cy="93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847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Модульная схема продукта</a:t>
            </a:r>
            <a:endParaRPr b="1"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6</a:t>
            </a:fld>
            <a:endParaRPr sz="1800" b="1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C77E2F3-245D-4F93-AD22-1C1C6559471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11" y="723900"/>
            <a:ext cx="7693549" cy="3784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1064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b="1" dirty="0"/>
              <a:t>Анализ предметной области</a:t>
            </a:r>
            <a:endParaRPr b="1"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7</a:t>
            </a:fld>
            <a:endParaRPr sz="1800" b="1"/>
          </a:p>
        </p:txBody>
      </p:sp>
      <p:pic>
        <p:nvPicPr>
          <p:cNvPr id="4" name="Picture 2" descr="ÐÐ°ÑÑÐ¸Ð½ÐºÐ¸ Ð¿Ð¾ Ð·Ð°Ð¿ÑÐ¾ÑÑ worki">
            <a:extLst>
              <a:ext uri="{FF2B5EF4-FFF2-40B4-BE49-F238E27FC236}">
                <a16:creationId xmlns:a16="http://schemas.microsoft.com/office/drawing/2014/main" id="{62548989-937A-4E75-80EC-C608E077D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693" y="1016911"/>
            <a:ext cx="1304647" cy="130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ÐÐ°ÑÑÐ¸Ð½ÐºÐ¸ Ð¿Ð¾ Ð·Ð°Ð¿ÑÐ¾ÑÑ hh ru Ð¿ÑÐ¸Ð»Ð¾Ð¶ÐµÐ½Ð¸Ðµ">
            <a:extLst>
              <a:ext uri="{FF2B5EF4-FFF2-40B4-BE49-F238E27FC236}">
                <a16:creationId xmlns:a16="http://schemas.microsoft.com/office/drawing/2014/main" id="{2DF99083-2C22-4816-93CB-296AA10DB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03" y="1134623"/>
            <a:ext cx="1118389" cy="111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ÐÐ¾ÑÐ¾Ð¶ÐµÐµ Ð¸Ð·Ð¾Ð±ÑÐ°Ð¶ÐµÐ½Ð¸Ðµ">
            <a:extLst>
              <a:ext uri="{FF2B5EF4-FFF2-40B4-BE49-F238E27FC236}">
                <a16:creationId xmlns:a16="http://schemas.microsoft.com/office/drawing/2014/main" id="{31302051-E86E-4710-85E6-0C2638FD7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645" y="1138087"/>
            <a:ext cx="1118389" cy="111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C27A2C-0079-40D4-8E32-CF46374431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3985" y="1134623"/>
            <a:ext cx="1036870" cy="100806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D9A4C2A-5BDE-4D5F-A991-ACC43D17283F}"/>
              </a:ext>
            </a:extLst>
          </p:cNvPr>
          <p:cNvSpPr/>
          <p:nvPr/>
        </p:nvSpPr>
        <p:spPr>
          <a:xfrm>
            <a:off x="5016095" y="2931570"/>
            <a:ext cx="4572000" cy="13889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10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Недостатки систем-аналогов: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навязчивая реклама</a:t>
            </a:r>
          </a:p>
          <a:p>
            <a:pPr marL="342900" lvl="0" indent="-342900">
              <a:lnSpc>
                <a:spcPct val="107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постоянные оповещения на почту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постоянные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push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-уведомления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9C7FE38-D227-43A3-A140-FA0E49CCD868}"/>
              </a:ext>
            </a:extLst>
          </p:cNvPr>
          <p:cNvSpPr/>
          <p:nvPr/>
        </p:nvSpPr>
        <p:spPr>
          <a:xfrm>
            <a:off x="2536958" y="2284554"/>
            <a:ext cx="2263761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1000"/>
              </a:spcAft>
            </a:pP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Яндекс.Работа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вакансии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6799FD2-6921-4EA5-B2F0-992760FB18AE}"/>
              </a:ext>
            </a:extLst>
          </p:cNvPr>
          <p:cNvSpPr/>
          <p:nvPr/>
        </p:nvSpPr>
        <p:spPr>
          <a:xfrm>
            <a:off x="4669643" y="2276180"/>
            <a:ext cx="2632452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1000"/>
              </a:spcAft>
            </a:pP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Worki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работа рядом с домом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A757801-F64F-423D-88EB-B40B4CB26373}"/>
              </a:ext>
            </a:extLst>
          </p:cNvPr>
          <p:cNvSpPr/>
          <p:nvPr/>
        </p:nvSpPr>
        <p:spPr>
          <a:xfrm>
            <a:off x="7229343" y="2276180"/>
            <a:ext cx="1406154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10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Работа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Superjob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CA1FF8D-E30F-4BC1-A7C4-69C0424683E9}"/>
              </a:ext>
            </a:extLst>
          </p:cNvPr>
          <p:cNvSpPr/>
          <p:nvPr/>
        </p:nvSpPr>
        <p:spPr>
          <a:xfrm>
            <a:off x="259638" y="2286990"/>
            <a:ext cx="23663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hh.Вакансии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рядом с домом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B4985C1-0E08-47B4-A763-96F89CC2065B}"/>
              </a:ext>
            </a:extLst>
          </p:cNvPr>
          <p:cNvSpPr/>
          <p:nvPr/>
        </p:nvSpPr>
        <p:spPr>
          <a:xfrm>
            <a:off x="140432" y="804984"/>
            <a:ext cx="10110486" cy="31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Перечень самых популярных сторонних систем-аналогов, являющихся конкурентами разрабатываемой системы: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914710C-7A78-4D3C-BC1B-389AC6F4B93D}"/>
              </a:ext>
            </a:extLst>
          </p:cNvPr>
          <p:cNvSpPr/>
          <p:nvPr/>
        </p:nvSpPr>
        <p:spPr>
          <a:xfrm>
            <a:off x="339991" y="2951020"/>
            <a:ext cx="4572000" cy="13874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10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Преимущества систем-аналогов: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возможность регистрации из приложения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возможность настройки приложения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заслуженное доверие пользователей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Анализ предметной области</a:t>
            </a:r>
            <a:endParaRPr b="1" dirty="0"/>
          </a:p>
        </p:txBody>
      </p:sp>
      <p:pic>
        <p:nvPicPr>
          <p:cNvPr id="1026" name="Picture 2" descr="ÐÐ°ÑÑÐ¸Ð½ÐºÐ¸ Ð¿Ð¾ Ð·Ð°Ð¿ÑÐ¾ÑÑ sqlite logo">
            <a:extLst>
              <a:ext uri="{FF2B5EF4-FFF2-40B4-BE49-F238E27FC236}">
                <a16:creationId xmlns:a16="http://schemas.microsoft.com/office/drawing/2014/main" id="{EB132E56-0EF7-4A07-B528-5E07DEA8C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741" y="1322617"/>
            <a:ext cx="2309463" cy="109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android studio logo">
            <a:extLst>
              <a:ext uri="{FF2B5EF4-FFF2-40B4-BE49-F238E27FC236}">
                <a16:creationId xmlns:a16="http://schemas.microsoft.com/office/drawing/2014/main" id="{2E5675CF-757E-4C8B-ACC6-7AE60B240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64" y="1136695"/>
            <a:ext cx="2699016" cy="171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java logo">
            <a:extLst>
              <a:ext uri="{FF2B5EF4-FFF2-40B4-BE49-F238E27FC236}">
                <a16:creationId xmlns:a16="http://schemas.microsoft.com/office/drawing/2014/main" id="{48E55C41-2DDB-49EB-B7DB-A0B2826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39" y="2699423"/>
            <a:ext cx="2541665" cy="142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85BC3A-84B8-409F-ACFA-D960D6AC13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8842" y="2876634"/>
            <a:ext cx="2267533" cy="1093386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38C2B7A-02F7-4DB0-9325-A0F5DA0DE30C}"/>
              </a:ext>
            </a:extLst>
          </p:cNvPr>
          <p:cNvSpPr/>
          <p:nvPr/>
        </p:nvSpPr>
        <p:spPr>
          <a:xfrm>
            <a:off x="989064" y="239507"/>
            <a:ext cx="6543892" cy="1011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Инструменты для решения поставленной задачи 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311699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Анализ предметной области</a:t>
            </a:r>
            <a:endParaRPr b="1" dirty="0"/>
          </a:p>
        </p:txBody>
      </p:sp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800" b="1"/>
              <a:t>9</a:t>
            </a:fld>
            <a:endParaRPr sz="1800" b="1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C2C7C97-E3C4-47B3-BC9C-ABE94773D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43" y="871303"/>
            <a:ext cx="8760711" cy="34933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714</Words>
  <Application>Microsoft Office PowerPoint</Application>
  <PresentationFormat>Экран (16:9)</PresentationFormat>
  <Paragraphs>140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Symbol</vt:lpstr>
      <vt:lpstr>Wingdings</vt:lpstr>
      <vt:lpstr>Simple Light</vt:lpstr>
      <vt:lpstr>Поиск работы на HeadHunter</vt:lpstr>
      <vt:lpstr>Разделение задач в команде</vt:lpstr>
      <vt:lpstr>Введение. Актуальность </vt:lpstr>
      <vt:lpstr>Постановка задачи</vt:lpstr>
      <vt:lpstr>Постановка задачи</vt:lpstr>
      <vt:lpstr>Модульная схема продукта</vt:lpstr>
      <vt:lpstr>Анализ предметной области</vt:lpstr>
      <vt:lpstr>Анализ предметной области</vt:lpstr>
      <vt:lpstr>Анализ предметной области</vt:lpstr>
      <vt:lpstr>План тестирования</vt:lpstr>
      <vt:lpstr>Тестирование</vt:lpstr>
      <vt:lpstr>Реализация</vt:lpstr>
      <vt:lpstr>Демонстрация готового продукта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закупочной деятельности</dc:title>
  <cp:lastModifiedBy>Павел Рудин</cp:lastModifiedBy>
  <cp:revision>54</cp:revision>
  <dcterms:modified xsi:type="dcterms:W3CDTF">2019-06-03T22:26:11Z</dcterms:modified>
</cp:coreProperties>
</file>