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42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6170" y="1536977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DeadWallet: Інноваційний </a:t>
            </a:r>
            <a:r>
              <a:rPr lang="en-US" sz="6000" b="1" dirty="0" err="1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онлайн-калькулятор</a:t>
            </a:r>
            <a:r>
              <a:rPr lang="en-US" sz="6000" b="1" dirty="0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 </a:t>
            </a:r>
            <a:r>
              <a:rPr lang="en-US" sz="6000" b="1" dirty="0" err="1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витрат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93790" y="4372093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DeadWallet — це онлайн-калькулятор витрат, що дозволяє користувачам легко керувати своїми фінансами, створювати окремі та спільні бюджети, а також аналізувати витрати за категоріями. Наш інструмент допомагає не тільки контролювати витрати, а й ефективно планувати фінанси.</a:t>
            </a:r>
            <a:endParaRPr lang="en-US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3935CC-C9E0-4F70-A1A9-8AAF9166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425" y="7086600"/>
            <a:ext cx="2466975" cy="1143000"/>
          </a:xfrm>
          <a:prstGeom prst="rect">
            <a:avLst/>
          </a:prstGeom>
        </p:spPr>
      </p:pic>
      <p:pic>
        <p:nvPicPr>
          <p:cNvPr id="1028" name="Picture 4" descr="Бюджетний калькулятор витрат та доходів">
            <a:extLst>
              <a:ext uri="{FF2B5EF4-FFF2-40B4-BE49-F238E27FC236}">
                <a16:creationId xmlns:a16="http://schemas.microsoft.com/office/drawing/2014/main" id="{498A2AB3-AC7C-40CA-3BBF-D99C2A2E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591" y="898728"/>
            <a:ext cx="6187872" cy="618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9355" y="615315"/>
            <a:ext cx="7578090" cy="13982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5400" b="1" dirty="0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Основні функції DeadWallet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6269355" y="2600682"/>
            <a:ext cx="503277" cy="503277"/>
          </a:xfrm>
          <a:prstGeom prst="roundRect">
            <a:avLst>
              <a:gd name="adj" fmla="val 1867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33780" y="2684502"/>
            <a:ext cx="174427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6996351" y="2600682"/>
            <a:ext cx="2950250" cy="699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Множинні бюджети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6996351" y="3434001"/>
            <a:ext cx="2950250" cy="1789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Користувач може створювати кілька бюджетів одночасно для різних цілей (особистий, сімейний, бізнес тощо).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0319" y="2600682"/>
            <a:ext cx="503277" cy="503277"/>
          </a:xfrm>
          <a:prstGeom prst="roundRect">
            <a:avLst>
              <a:gd name="adj" fmla="val 1867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81880" y="2684502"/>
            <a:ext cx="280154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10897314" y="2600682"/>
            <a:ext cx="2950250" cy="699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Спільні бюджети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10897314" y="3434001"/>
            <a:ext cx="2950250" cy="250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Можливість керувати бюджетом разом із партнерами, родиною або командою, що забезпечує прозорість та ефективність фінансового планування.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69355" y="6414611"/>
            <a:ext cx="503277" cy="503277"/>
          </a:xfrm>
          <a:prstGeom prst="roundRect">
            <a:avLst>
              <a:gd name="adj" fmla="val 1867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80202" y="6498431"/>
            <a:ext cx="281464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6996351" y="6414611"/>
            <a:ext cx="3992999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600" b="1" dirty="0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Категоризація витрат</a:t>
            </a:r>
            <a:endParaRPr lang="en-US" sz="3600" dirty="0"/>
          </a:p>
        </p:txBody>
      </p:sp>
      <p:sp>
        <p:nvSpPr>
          <p:cNvPr id="15" name="Text 12"/>
          <p:cNvSpPr/>
          <p:nvPr/>
        </p:nvSpPr>
        <p:spPr>
          <a:xfrm>
            <a:off x="6996351" y="6898362"/>
            <a:ext cx="6851094" cy="7158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Кожна транзакція автоматично чи вручну розподіляється за категоріями, що допомагає аналізувати фінансові звички.</a:t>
            </a:r>
            <a:endParaRPr lang="en-US" sz="175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17DAE0F-E37C-2D02-3059-D5801E41E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3425" y="7614166"/>
            <a:ext cx="2466975" cy="615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43414" y="531852"/>
            <a:ext cx="7857173" cy="11489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5400" b="1" dirty="0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Порівняння з конкурентами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643414" y="1956554"/>
            <a:ext cx="7857173" cy="8822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Наш сервіс пропонує унікальне поєднання гнучкості, прозорості та простоти, що вигідно вирізняє нас серед конкурентів. DeadWallet має множинні та спільні бюджети, зручний інтерфейс, безкоштовний доступ та автоматичний аналіз витрат.</a:t>
            </a:r>
            <a:endParaRPr lang="en-US" sz="1400" dirty="0"/>
          </a:p>
        </p:txBody>
      </p:sp>
      <p:sp>
        <p:nvSpPr>
          <p:cNvPr id="5" name="Shape 2"/>
          <p:cNvSpPr/>
          <p:nvPr/>
        </p:nvSpPr>
        <p:spPr>
          <a:xfrm>
            <a:off x="643414" y="3045619"/>
            <a:ext cx="7857173" cy="4652010"/>
          </a:xfrm>
          <a:prstGeom prst="roundRect">
            <a:avLst>
              <a:gd name="adj" fmla="val 166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51034" y="3053239"/>
            <a:ext cx="7841099" cy="52982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835700" y="3171111"/>
            <a:ext cx="2241947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Функція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3452932" y="3171111"/>
            <a:ext cx="2238137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DeadWallet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6066353" y="3171111"/>
            <a:ext cx="2241947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Конкуренти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651034" y="3583067"/>
            <a:ext cx="7841099" cy="5374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835700" y="3700939"/>
            <a:ext cx="2241947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Множинні бюджети</a:t>
            </a:r>
            <a:endParaRPr lang="en-US" sz="1400" dirty="0"/>
          </a:p>
        </p:txBody>
      </p:sp>
      <p:sp>
        <p:nvSpPr>
          <p:cNvPr id="12" name="Text 9"/>
          <p:cNvSpPr/>
          <p:nvPr/>
        </p:nvSpPr>
        <p:spPr>
          <a:xfrm>
            <a:off x="3452932" y="3700939"/>
            <a:ext cx="2238137" cy="301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✅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6066353" y="3700939"/>
            <a:ext cx="2241947" cy="301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🔸</a:t>
            </a: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Доступно не у всіх</a:t>
            </a:r>
            <a:endParaRPr lang="en-US" sz="1400" dirty="0"/>
          </a:p>
        </p:txBody>
      </p:sp>
      <p:sp>
        <p:nvSpPr>
          <p:cNvPr id="14" name="Shape 11"/>
          <p:cNvSpPr/>
          <p:nvPr/>
        </p:nvSpPr>
        <p:spPr>
          <a:xfrm>
            <a:off x="651034" y="4120515"/>
            <a:ext cx="7841099" cy="5374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835700" y="4238387"/>
            <a:ext cx="2241947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Спільні бюджети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3452932" y="4238387"/>
            <a:ext cx="2238137" cy="301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✅</a:t>
            </a:r>
            <a:endParaRPr lang="en-US" sz="1400" dirty="0"/>
          </a:p>
        </p:txBody>
      </p:sp>
      <p:sp>
        <p:nvSpPr>
          <p:cNvPr id="17" name="Text 14"/>
          <p:cNvSpPr/>
          <p:nvPr/>
        </p:nvSpPr>
        <p:spPr>
          <a:xfrm>
            <a:off x="6066353" y="4238387"/>
            <a:ext cx="2241947" cy="301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❌</a:t>
            </a: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Часто відсутні</a:t>
            </a:r>
            <a:endParaRPr lang="en-US" sz="1400" dirty="0"/>
          </a:p>
        </p:txBody>
      </p:sp>
      <p:sp>
        <p:nvSpPr>
          <p:cNvPr id="18" name="Shape 15"/>
          <p:cNvSpPr/>
          <p:nvPr/>
        </p:nvSpPr>
        <p:spPr>
          <a:xfrm>
            <a:off x="651034" y="4657963"/>
            <a:ext cx="7841099" cy="5374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835700" y="4775835"/>
            <a:ext cx="2241947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Категоризація витрат</a:t>
            </a:r>
            <a:endParaRPr lang="en-US" sz="1400" dirty="0"/>
          </a:p>
        </p:txBody>
      </p:sp>
      <p:sp>
        <p:nvSpPr>
          <p:cNvPr id="20" name="Text 17"/>
          <p:cNvSpPr/>
          <p:nvPr/>
        </p:nvSpPr>
        <p:spPr>
          <a:xfrm>
            <a:off x="3452932" y="4775835"/>
            <a:ext cx="2238137" cy="301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✅</a:t>
            </a:r>
            <a:endParaRPr lang="en-US" sz="1400" dirty="0"/>
          </a:p>
        </p:txBody>
      </p:sp>
      <p:sp>
        <p:nvSpPr>
          <p:cNvPr id="21" name="Text 18"/>
          <p:cNvSpPr/>
          <p:nvPr/>
        </p:nvSpPr>
        <p:spPr>
          <a:xfrm>
            <a:off x="6066353" y="4775835"/>
            <a:ext cx="2241947" cy="301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✅</a:t>
            </a:r>
            <a:endParaRPr lang="en-US" sz="1400" dirty="0"/>
          </a:p>
        </p:txBody>
      </p:sp>
      <p:sp>
        <p:nvSpPr>
          <p:cNvPr id="22" name="Shape 19"/>
          <p:cNvSpPr/>
          <p:nvPr/>
        </p:nvSpPr>
        <p:spPr>
          <a:xfrm>
            <a:off x="651034" y="5195411"/>
            <a:ext cx="7841099" cy="83153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0"/>
          <p:cNvSpPr/>
          <p:nvPr/>
        </p:nvSpPr>
        <p:spPr>
          <a:xfrm>
            <a:off x="835700" y="5313283"/>
            <a:ext cx="2241947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Зручність інтерфейсу</a:t>
            </a:r>
            <a:endParaRPr lang="en-US" sz="1400" dirty="0"/>
          </a:p>
        </p:txBody>
      </p:sp>
      <p:sp>
        <p:nvSpPr>
          <p:cNvPr id="24" name="Text 21"/>
          <p:cNvSpPr/>
          <p:nvPr/>
        </p:nvSpPr>
        <p:spPr>
          <a:xfrm>
            <a:off x="3452932" y="5313283"/>
            <a:ext cx="2238137" cy="301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✅</a:t>
            </a:r>
            <a:endParaRPr lang="en-US" sz="1400" dirty="0"/>
          </a:p>
        </p:txBody>
      </p:sp>
      <p:sp>
        <p:nvSpPr>
          <p:cNvPr id="25" name="Text 22"/>
          <p:cNvSpPr/>
          <p:nvPr/>
        </p:nvSpPr>
        <p:spPr>
          <a:xfrm>
            <a:off x="6066353" y="5313283"/>
            <a:ext cx="2241947" cy="595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🔸</a:t>
            </a: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Ускладнений у деяких конкурентів</a:t>
            </a:r>
            <a:endParaRPr lang="en-US" sz="1400" dirty="0"/>
          </a:p>
        </p:txBody>
      </p:sp>
      <p:sp>
        <p:nvSpPr>
          <p:cNvPr id="26" name="Shape 23"/>
          <p:cNvSpPr/>
          <p:nvPr/>
        </p:nvSpPr>
        <p:spPr>
          <a:xfrm>
            <a:off x="651034" y="6026944"/>
            <a:ext cx="7841099" cy="83153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7" name="Text 24"/>
          <p:cNvSpPr/>
          <p:nvPr/>
        </p:nvSpPr>
        <p:spPr>
          <a:xfrm>
            <a:off x="835700" y="6144816"/>
            <a:ext cx="2241947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Безкоштовний доступ</a:t>
            </a:r>
            <a:endParaRPr lang="en-US" sz="1400" dirty="0"/>
          </a:p>
        </p:txBody>
      </p:sp>
      <p:sp>
        <p:nvSpPr>
          <p:cNvPr id="28" name="Text 25"/>
          <p:cNvSpPr/>
          <p:nvPr/>
        </p:nvSpPr>
        <p:spPr>
          <a:xfrm>
            <a:off x="3452932" y="6144816"/>
            <a:ext cx="2238137" cy="301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✅</a:t>
            </a:r>
            <a:endParaRPr lang="en-US" sz="1400" dirty="0"/>
          </a:p>
        </p:txBody>
      </p:sp>
      <p:sp>
        <p:nvSpPr>
          <p:cNvPr id="29" name="Text 26"/>
          <p:cNvSpPr/>
          <p:nvPr/>
        </p:nvSpPr>
        <p:spPr>
          <a:xfrm>
            <a:off x="6066353" y="6144816"/>
            <a:ext cx="2241947" cy="595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❌</a:t>
            </a: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Часто платна підписка</a:t>
            </a:r>
            <a:endParaRPr lang="en-US" sz="1400" dirty="0"/>
          </a:p>
        </p:txBody>
      </p:sp>
      <p:sp>
        <p:nvSpPr>
          <p:cNvPr id="30" name="Shape 27"/>
          <p:cNvSpPr/>
          <p:nvPr/>
        </p:nvSpPr>
        <p:spPr>
          <a:xfrm>
            <a:off x="651034" y="6858476"/>
            <a:ext cx="7841099" cy="83153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28"/>
          <p:cNvSpPr/>
          <p:nvPr/>
        </p:nvSpPr>
        <p:spPr>
          <a:xfrm>
            <a:off x="835700" y="6976348"/>
            <a:ext cx="2241947" cy="5881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Автоматичний аналіз витрат</a:t>
            </a:r>
            <a:endParaRPr lang="en-US" sz="1400" dirty="0"/>
          </a:p>
        </p:txBody>
      </p:sp>
      <p:sp>
        <p:nvSpPr>
          <p:cNvPr id="32" name="Text 29"/>
          <p:cNvSpPr/>
          <p:nvPr/>
        </p:nvSpPr>
        <p:spPr>
          <a:xfrm>
            <a:off x="3452932" y="6976348"/>
            <a:ext cx="2238137" cy="301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✅</a:t>
            </a:r>
            <a:endParaRPr lang="en-US" sz="1400" dirty="0"/>
          </a:p>
        </p:txBody>
      </p:sp>
      <p:sp>
        <p:nvSpPr>
          <p:cNvPr id="33" name="Text 30"/>
          <p:cNvSpPr/>
          <p:nvPr/>
        </p:nvSpPr>
        <p:spPr>
          <a:xfrm>
            <a:off x="6066353" y="6976348"/>
            <a:ext cx="2241947" cy="595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🔸</a:t>
            </a: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Часто тільки у преміум-версіях</a:t>
            </a:r>
            <a:endParaRPr lang="en-US" sz="1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8CA8D7-015E-AE8C-EB41-FCFA560E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425" y="7086600"/>
            <a:ext cx="2466975" cy="1143000"/>
          </a:xfrm>
          <a:prstGeom prst="rect">
            <a:avLst/>
          </a:prstGeom>
        </p:spPr>
      </p:pic>
      <p:pic>
        <p:nvPicPr>
          <p:cNvPr id="38" name="Рисунок 37" descr="A colorful abacus with bubbles&#10;&#10;Автоматично згенерований опис">
            <a:extLst>
              <a:ext uri="{FF2B5EF4-FFF2-40B4-BE49-F238E27FC236}">
                <a16:creationId xmlns:a16="http://schemas.microsoft.com/office/drawing/2014/main" id="{80D6EE56-E925-D095-8BAE-5BAF74A40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250" y="1431455"/>
            <a:ext cx="5309150" cy="5309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50438" y="511016"/>
            <a:ext cx="7843123" cy="11613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5400" b="1" dirty="0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Виклики та шляхи вирішення</a:t>
            </a:r>
            <a:endParaRPr lang="en-US" sz="5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38" y="1951077"/>
            <a:ext cx="929164" cy="166508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58328" y="2136815"/>
            <a:ext cx="314039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b="1" dirty="0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Довіра користувачів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1858328" y="2538532"/>
            <a:ext cx="6635234" cy="891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Фінансові сервіси потребують високого рівня безпеки та довіри. Ми плануємо забезпечити це завдяки прозорості у роботі та високим стандартам захисту даних.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38" y="3616166"/>
            <a:ext cx="929164" cy="136779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58328" y="3801904"/>
            <a:ext cx="398835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b="1" dirty="0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Розширення функціоналу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1858328" y="4203621"/>
            <a:ext cx="6635234" cy="594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Інтеграція з банківськими API, підтримка криптовалют та аналітичні звіти для покращення користувацького досвіду.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38" y="4983956"/>
            <a:ext cx="929164" cy="136779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63686" y="5169694"/>
            <a:ext cx="301323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Calibri" panose="020F0502020204030204" pitchFamily="34" charset="0"/>
                <a:ea typeface="Unbounded Bold" pitchFamily="34" charset="-122"/>
                <a:cs typeface="Calibri" panose="020F0502020204030204" pitchFamily="34" charset="0"/>
              </a:rPr>
              <a:t>Конкуренці</a:t>
            </a:r>
            <a:r>
              <a:rPr lang="uk-UA" sz="2400" b="1" dirty="0">
                <a:solidFill>
                  <a:srgbClr val="333F70"/>
                </a:solidFill>
                <a:latin typeface="Calibri" panose="020F0502020204030204" pitchFamily="34" charset="0"/>
                <a:ea typeface="Unbounded Bold" pitchFamily="34" charset="-122"/>
                <a:cs typeface="Calibri" panose="020F0502020204030204" pitchFamily="34" charset="0"/>
              </a:rPr>
              <a:t>я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858328" y="5571411"/>
            <a:ext cx="6635234" cy="594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Ми будемо активно працювати над маркетингом та залученням користувачів через вигідні умови та інноваційні рішення.</a:t>
            </a:r>
            <a:endParaRPr lang="en-US" sz="14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38" y="6351746"/>
            <a:ext cx="929164" cy="136779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858328" y="6537484"/>
            <a:ext cx="254399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b="1" dirty="0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Мобільна версія</a:t>
            </a:r>
            <a:endParaRPr lang="en-US" sz="2400" dirty="0"/>
          </a:p>
        </p:txBody>
      </p:sp>
      <p:sp>
        <p:nvSpPr>
          <p:cNvPr id="15" name="Text 8"/>
          <p:cNvSpPr/>
          <p:nvPr/>
        </p:nvSpPr>
        <p:spPr>
          <a:xfrm>
            <a:off x="1858328" y="6939201"/>
            <a:ext cx="6635234" cy="594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Розробка мобільного додатку для ще більшої доступності та зручності користувачів.</a:t>
            </a:r>
            <a:endParaRPr lang="en-US" sz="145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D0202A4-91A1-4BDA-08A2-6BDD20EFA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63425" y="7086600"/>
            <a:ext cx="2466975" cy="1143000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0" y="0"/>
            <a:ext cx="5486400" cy="8230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44172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Висновок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93790" y="2490668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DeadWallet — це сучасний підхід до управління фінансами, що дозволяє користувачам з легкістю створювати, аналізувати та оптимізувати свої бюджети. Ми націлені на те, щоб зробити фінансове планування простим, зручним і ефективним для кожного.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4560332"/>
            <a:ext cx="3664863" cy="1177528"/>
          </a:xfrm>
          <a:prstGeom prst="roundRect">
            <a:avLst>
              <a:gd name="adj" fmla="val 809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8224" y="4794766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Контролюй витрати</a:t>
            </a:r>
            <a:endParaRPr lang="en-US" sz="3200" dirty="0"/>
          </a:p>
        </p:txBody>
      </p:sp>
      <p:sp>
        <p:nvSpPr>
          <p:cNvPr id="7" name="Shape 4"/>
          <p:cNvSpPr/>
          <p:nvPr/>
        </p:nvSpPr>
        <p:spPr>
          <a:xfrm>
            <a:off x="4685467" y="4560332"/>
            <a:ext cx="3664863" cy="1177528"/>
          </a:xfrm>
          <a:prstGeom prst="roundRect">
            <a:avLst>
              <a:gd name="adj" fmla="val 809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4794766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Плануй бюджети</a:t>
            </a:r>
            <a:endParaRPr lang="en-US" sz="3200" dirty="0"/>
          </a:p>
        </p:txBody>
      </p:sp>
      <p:sp>
        <p:nvSpPr>
          <p:cNvPr id="9" name="Shape 6"/>
          <p:cNvSpPr/>
          <p:nvPr/>
        </p:nvSpPr>
        <p:spPr>
          <a:xfrm>
            <a:off x="793790" y="5964674"/>
            <a:ext cx="7556421" cy="823198"/>
          </a:xfrm>
          <a:prstGeom prst="roundRect">
            <a:avLst>
              <a:gd name="adj" fmla="val 1157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28224" y="6199108"/>
            <a:ext cx="58283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333F70"/>
                </a:solidFill>
                <a:ea typeface="Unbounded Bold" pitchFamily="34" charset="-122"/>
                <a:cs typeface="Unbounded Bold" pitchFamily="34" charset="-120"/>
              </a:rPr>
              <a:t>Керуй фінансами з DeadWallet!</a:t>
            </a:r>
            <a:endParaRPr lang="en-US" sz="32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282334-7794-7077-275C-0396A6EB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425" y="7086600"/>
            <a:ext cx="2466975" cy="1143000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323</Words>
  <Application>Microsoft Office PowerPoint</Application>
  <PresentationFormat>Довільний</PresentationFormat>
  <Paragraphs>54</Paragraphs>
  <Slides>5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0" baseType="lpstr">
      <vt:lpstr>Unbounded Bold</vt:lpstr>
      <vt:lpstr>Calibri</vt:lpstr>
      <vt:lpstr>Arial</vt:lpstr>
      <vt:lpstr>Open Sans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Стегней Віктор</cp:lastModifiedBy>
  <cp:revision>6</cp:revision>
  <dcterms:created xsi:type="dcterms:W3CDTF">2025-02-17T14:44:59Z</dcterms:created>
  <dcterms:modified xsi:type="dcterms:W3CDTF">2025-02-17T15:21:07Z</dcterms:modified>
</cp:coreProperties>
</file>