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1B58D7-9BF3-4043-B933-1EEFD7F8F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Исследование операций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7BC86493-C0A3-46C8-81F7-E625EDC05E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rgbClr val="00B0F0"/>
                </a:solidFill>
              </a:rPr>
              <a:t>Лабораторная работа №</a:t>
            </a:r>
            <a:r>
              <a:rPr lang="ru-RU" sz="2800" dirty="0" smtClean="0">
                <a:solidFill>
                  <a:srgbClr val="00B0F0"/>
                </a:solidFill>
              </a:rPr>
              <a:t>1</a:t>
            </a:r>
            <a:endParaRPr lang="en-US" sz="2800" dirty="0" smtClean="0">
              <a:solidFill>
                <a:srgbClr val="00B0F0"/>
              </a:solidFill>
            </a:endParaRPr>
          </a:p>
          <a:p>
            <a:endParaRPr lang="en-US" sz="2800" dirty="0" smtClean="0">
              <a:solidFill>
                <a:srgbClr val="00B0F0"/>
              </a:solidFill>
            </a:endParaRPr>
          </a:p>
          <a:p>
            <a:pPr algn="r"/>
            <a:r>
              <a:rPr lang="ru-RU" sz="2800" dirty="0" smtClean="0">
                <a:solidFill>
                  <a:srgbClr val="00B0F0"/>
                </a:solidFill>
              </a:rPr>
              <a:t>Петросян Виктор М80-408Б-17</a:t>
            </a:r>
            <a:endParaRPr lang="ru-RU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0729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182D125F-4082-4591-901C-E62B166EF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799" b="16501"/>
          <a:stretch/>
        </p:blipFill>
        <p:spPr>
          <a:xfrm>
            <a:off x="4322027" y="1392973"/>
            <a:ext cx="3547946" cy="407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8962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437FDA0F-A8F4-4562-91F6-0D4D7A454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707" b="16387"/>
          <a:stretch/>
        </p:blipFill>
        <p:spPr>
          <a:xfrm>
            <a:off x="4319239" y="990600"/>
            <a:ext cx="3553522" cy="407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60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305A7E4-9AF5-490D-8CBE-18D1552288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82" b="16387"/>
          <a:stretch/>
        </p:blipFill>
        <p:spPr>
          <a:xfrm>
            <a:off x="4327603" y="990600"/>
            <a:ext cx="3536795" cy="407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163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27E7D79C-0FFF-46C8-9294-0676D1F716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890" b="16844"/>
          <a:stretch/>
        </p:blipFill>
        <p:spPr>
          <a:xfrm>
            <a:off x="4324815" y="990600"/>
            <a:ext cx="3542371" cy="405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4616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1029376-CAB8-4253-B0AE-A1B59DE744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890" b="16273"/>
          <a:stretch/>
        </p:blipFill>
        <p:spPr>
          <a:xfrm>
            <a:off x="4324815" y="990600"/>
            <a:ext cx="3542371" cy="408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7602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38E45C9B-9F82-4DF4-8C0B-F27507F3A2C7}"/>
              </a:ext>
            </a:extLst>
          </p:cNvPr>
          <p:cNvGrpSpPr/>
          <p:nvPr/>
        </p:nvGrpSpPr>
        <p:grpSpPr>
          <a:xfrm>
            <a:off x="2544336" y="1384610"/>
            <a:ext cx="7103328" cy="4088780"/>
            <a:chOff x="3048000" y="990600"/>
            <a:chExt cx="7103328" cy="4088780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xmlns="" id="{F4E28321-FD0B-4A63-8C5A-441BE41D05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1738" b="16158"/>
            <a:stretch/>
          </p:blipFill>
          <p:spPr>
            <a:xfrm>
              <a:off x="3048000" y="990600"/>
              <a:ext cx="3551664" cy="4088780"/>
            </a:xfrm>
            <a:prstGeom prst="rect">
              <a:avLst/>
            </a:prstGeom>
          </p:spPr>
        </p:pic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xmlns="" id="{0FB3A1C9-4A27-4FB0-A5F0-6703998988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1738" b="16158"/>
            <a:stretch/>
          </p:blipFill>
          <p:spPr>
            <a:xfrm>
              <a:off x="6599664" y="990600"/>
              <a:ext cx="3551664" cy="4088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802517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2079221A-C320-4B56-92D7-E744852DB164}"/>
              </a:ext>
            </a:extLst>
          </p:cNvPr>
          <p:cNvGrpSpPr/>
          <p:nvPr/>
        </p:nvGrpSpPr>
        <p:grpSpPr>
          <a:xfrm>
            <a:off x="2564780" y="1395761"/>
            <a:ext cx="7062440" cy="4066478"/>
            <a:chOff x="1035204" y="990600"/>
            <a:chExt cx="7062440" cy="4066478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xmlns="" id="{805838BF-E562-461A-BC68-97C92B4FE7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2073" b="16616"/>
            <a:stretch/>
          </p:blipFill>
          <p:spPr>
            <a:xfrm>
              <a:off x="1035204" y="990600"/>
              <a:ext cx="3531220" cy="4066478"/>
            </a:xfrm>
            <a:prstGeom prst="rect">
              <a:avLst/>
            </a:prstGeom>
          </p:spPr>
        </p:pic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xmlns="" id="{88642A3D-0926-49B6-9E2B-3445B99E7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2073" b="16616"/>
            <a:stretch/>
          </p:blipFill>
          <p:spPr>
            <a:xfrm>
              <a:off x="4566424" y="990600"/>
              <a:ext cx="3531220" cy="4066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852542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45F3F8E4-3C70-40B5-8769-0B60065C24A9}"/>
              </a:ext>
            </a:extLst>
          </p:cNvPr>
          <p:cNvGrpSpPr/>
          <p:nvPr/>
        </p:nvGrpSpPr>
        <p:grpSpPr>
          <a:xfrm>
            <a:off x="2564239" y="1392816"/>
            <a:ext cx="7063522" cy="4072368"/>
            <a:chOff x="4020790" y="1398549"/>
            <a:chExt cx="7063522" cy="4072368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xmlns="" id="{F26F176A-51CD-4BB1-9727-905B6A415E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0900" b="58056"/>
            <a:stretch/>
          </p:blipFill>
          <p:spPr>
            <a:xfrm>
              <a:off x="4020790" y="1398549"/>
              <a:ext cx="3531761" cy="4072368"/>
            </a:xfrm>
            <a:prstGeom prst="rect">
              <a:avLst/>
            </a:prstGeom>
          </p:spPr>
        </p:pic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xmlns="" id="{1362C6C5-7804-467A-8C0A-9C0D10B6ED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2065" b="16730"/>
            <a:stretch/>
          </p:blipFill>
          <p:spPr>
            <a:xfrm>
              <a:off x="7552551" y="1398549"/>
              <a:ext cx="3531761" cy="40609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866777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4985CFA2-B91C-4F59-BF1B-D6EEE0730D27}"/>
              </a:ext>
            </a:extLst>
          </p:cNvPr>
          <p:cNvGrpSpPr/>
          <p:nvPr/>
        </p:nvGrpSpPr>
        <p:grpSpPr>
          <a:xfrm>
            <a:off x="2559205" y="1392974"/>
            <a:ext cx="7073590" cy="4072053"/>
            <a:chOff x="1263805" y="867937"/>
            <a:chExt cx="7073590" cy="4072053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xmlns="" id="{94871FD4-99A4-41F2-B429-FC57507AC9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1982" b="16501"/>
            <a:stretch/>
          </p:blipFill>
          <p:spPr>
            <a:xfrm>
              <a:off x="1263805" y="867937"/>
              <a:ext cx="3536795" cy="4072053"/>
            </a:xfrm>
            <a:prstGeom prst="rect">
              <a:avLst/>
            </a:prstGeom>
          </p:spPr>
        </p:pic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xmlns="" id="{67A78C06-3A1B-409B-8901-4ACC209AC3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1982" b="16501"/>
            <a:stretch/>
          </p:blipFill>
          <p:spPr>
            <a:xfrm>
              <a:off x="4800600" y="867937"/>
              <a:ext cx="3536795" cy="4072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922546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EC781764-0B9B-49D0-8678-D30D11E6C6FE}"/>
              </a:ext>
            </a:extLst>
          </p:cNvPr>
          <p:cNvGrpSpPr/>
          <p:nvPr/>
        </p:nvGrpSpPr>
        <p:grpSpPr>
          <a:xfrm>
            <a:off x="2564239" y="1397349"/>
            <a:ext cx="7063522" cy="4063303"/>
            <a:chOff x="3048000" y="990600"/>
            <a:chExt cx="7063522" cy="4063303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xmlns="" id="{CBE54444-19D7-4D0C-8A26-CE3A67E41C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2065" b="16681"/>
            <a:stretch/>
          </p:blipFill>
          <p:spPr>
            <a:xfrm>
              <a:off x="3048000" y="990600"/>
              <a:ext cx="3531761" cy="4063303"/>
            </a:xfrm>
            <a:prstGeom prst="rect">
              <a:avLst/>
            </a:prstGeom>
          </p:spPr>
        </p:pic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xmlns="" id="{7D34D586-E9D1-4711-8B34-F32C7B06AE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2065" b="16681"/>
            <a:stretch/>
          </p:blipFill>
          <p:spPr>
            <a:xfrm>
              <a:off x="6579761" y="990600"/>
              <a:ext cx="3531761" cy="40633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65497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E478FB8C-793A-41A4-BD58-E3351F334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628" b="6669"/>
          <a:stretch/>
        </p:blipFill>
        <p:spPr>
          <a:xfrm>
            <a:off x="3920583" y="990600"/>
            <a:ext cx="4350834" cy="455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265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16B4F11D-B6C2-413E-B51A-A5958056690C}"/>
              </a:ext>
            </a:extLst>
          </p:cNvPr>
          <p:cNvGrpSpPr/>
          <p:nvPr/>
        </p:nvGrpSpPr>
        <p:grpSpPr>
          <a:xfrm>
            <a:off x="2375986" y="1392703"/>
            <a:ext cx="7052370" cy="4072595"/>
            <a:chOff x="2375986" y="1642405"/>
            <a:chExt cx="7052370" cy="4072595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xmlns="" id="{84E2A946-8163-4E2F-AEB1-A04566456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0965" b="58211"/>
            <a:stretch/>
          </p:blipFill>
          <p:spPr>
            <a:xfrm>
              <a:off x="2375986" y="1642405"/>
              <a:ext cx="3526185" cy="4060016"/>
            </a:xfrm>
            <a:prstGeom prst="rect">
              <a:avLst/>
            </a:prstGeom>
          </p:spPr>
        </p:pic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xmlns="" id="{E49A6418-7557-4C06-A9DE-A36CC92EE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2156" b="16490"/>
            <a:stretch/>
          </p:blipFill>
          <p:spPr>
            <a:xfrm>
              <a:off x="5902171" y="1642405"/>
              <a:ext cx="3526185" cy="40725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352923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9E00E7E0-92BA-48A2-8D0F-04384F416BA4}"/>
              </a:ext>
            </a:extLst>
          </p:cNvPr>
          <p:cNvGrpSpPr/>
          <p:nvPr/>
        </p:nvGrpSpPr>
        <p:grpSpPr>
          <a:xfrm>
            <a:off x="2564239" y="1398278"/>
            <a:ext cx="7063522" cy="4061444"/>
            <a:chOff x="3048000" y="990600"/>
            <a:chExt cx="7063522" cy="4061444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xmlns="" id="{2E81E7FE-DD83-4AB6-A826-B1E341E272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2065" b="16719"/>
            <a:stretch/>
          </p:blipFill>
          <p:spPr>
            <a:xfrm>
              <a:off x="3048000" y="990600"/>
              <a:ext cx="3531761" cy="4061444"/>
            </a:xfrm>
            <a:prstGeom prst="rect">
              <a:avLst/>
            </a:prstGeom>
          </p:spPr>
        </p:pic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xmlns="" id="{441FB3AA-F647-4116-B7D5-72FBA6CEF3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2065" b="16719"/>
            <a:stretch/>
          </p:blipFill>
          <p:spPr>
            <a:xfrm>
              <a:off x="6579761" y="990600"/>
              <a:ext cx="3531761" cy="4061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44165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BD73773B-F4DE-48AC-BEC8-B1F9DB69898E}"/>
              </a:ext>
            </a:extLst>
          </p:cNvPr>
          <p:cNvGrpSpPr/>
          <p:nvPr/>
        </p:nvGrpSpPr>
        <p:grpSpPr>
          <a:xfrm>
            <a:off x="2564239" y="1398278"/>
            <a:ext cx="7063522" cy="4061444"/>
            <a:chOff x="1464527" y="215590"/>
            <a:chExt cx="7063522" cy="4061444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xmlns="" id="{39B1A820-37FC-42E0-B709-9A6181DB2B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2065" b="16719"/>
            <a:stretch/>
          </p:blipFill>
          <p:spPr>
            <a:xfrm>
              <a:off x="1464527" y="215590"/>
              <a:ext cx="3531761" cy="4061444"/>
            </a:xfrm>
            <a:prstGeom prst="rect">
              <a:avLst/>
            </a:prstGeom>
          </p:spPr>
        </p:pic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xmlns="" id="{BEB0C4A9-E890-434C-8A00-F6F6F64636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2065" b="16719"/>
            <a:stretch/>
          </p:blipFill>
          <p:spPr>
            <a:xfrm>
              <a:off x="4996288" y="215590"/>
              <a:ext cx="3531761" cy="4061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681180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512841EA-3F68-4D26-8DFC-00E63B529808}"/>
              </a:ext>
            </a:extLst>
          </p:cNvPr>
          <p:cNvGrpSpPr/>
          <p:nvPr/>
        </p:nvGrpSpPr>
        <p:grpSpPr>
          <a:xfrm>
            <a:off x="2569815" y="1389915"/>
            <a:ext cx="7052370" cy="4078171"/>
            <a:chOff x="3033908" y="1389914"/>
            <a:chExt cx="7052370" cy="4078171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xmlns="" id="{14CF402B-23B0-43CD-BD34-33A14B370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2156" b="16376"/>
            <a:stretch/>
          </p:blipFill>
          <p:spPr>
            <a:xfrm>
              <a:off x="3033908" y="1389914"/>
              <a:ext cx="3526185" cy="4078171"/>
            </a:xfrm>
            <a:prstGeom prst="rect">
              <a:avLst/>
            </a:prstGeom>
          </p:spPr>
        </p:pic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xmlns="" id="{A9840A8B-8C56-48DC-A53D-6483901F23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2156" b="16376"/>
            <a:stretch/>
          </p:blipFill>
          <p:spPr>
            <a:xfrm>
              <a:off x="6560093" y="1389914"/>
              <a:ext cx="3526185" cy="4078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633089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385AFD01-E344-429A-955B-741AF5E4C4E8}"/>
              </a:ext>
            </a:extLst>
          </p:cNvPr>
          <p:cNvGrpSpPr/>
          <p:nvPr/>
        </p:nvGrpSpPr>
        <p:grpSpPr>
          <a:xfrm>
            <a:off x="2553088" y="1384339"/>
            <a:ext cx="7085824" cy="4089322"/>
            <a:chOff x="2445834" y="990600"/>
            <a:chExt cx="7085824" cy="4089322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xmlns="" id="{0AE57671-28A5-46EF-813E-EA5D673FD4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1881" b="16147"/>
            <a:stretch/>
          </p:blipFill>
          <p:spPr>
            <a:xfrm>
              <a:off x="2445834" y="990600"/>
              <a:ext cx="3542912" cy="4089322"/>
            </a:xfrm>
            <a:prstGeom prst="rect">
              <a:avLst/>
            </a:prstGeom>
          </p:spPr>
        </p:pic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xmlns="" id="{310F0E9A-4EA3-4199-99F4-3D85C03F62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1881" b="16147"/>
            <a:stretch/>
          </p:blipFill>
          <p:spPr>
            <a:xfrm>
              <a:off x="5988746" y="990600"/>
              <a:ext cx="3542912" cy="4089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66590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E4067BE3-2F30-4292-A102-EEC5A36A5F53}"/>
              </a:ext>
            </a:extLst>
          </p:cNvPr>
          <p:cNvGrpSpPr/>
          <p:nvPr/>
        </p:nvGrpSpPr>
        <p:grpSpPr>
          <a:xfrm>
            <a:off x="2553088" y="1392702"/>
            <a:ext cx="7085824" cy="4072596"/>
            <a:chOff x="3048000" y="990599"/>
            <a:chExt cx="7085824" cy="4072596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xmlns="" id="{B49D0979-CEDC-471A-955C-A40F96DA03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1881" b="16490"/>
            <a:stretch/>
          </p:blipFill>
          <p:spPr>
            <a:xfrm>
              <a:off x="3048000" y="990600"/>
              <a:ext cx="3542912" cy="4072595"/>
            </a:xfrm>
            <a:prstGeom prst="rect">
              <a:avLst/>
            </a:prstGeom>
          </p:spPr>
        </p:pic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xmlns="" id="{6FF98840-10C0-43BE-8FE0-1349A1AD0D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1881" b="16490"/>
            <a:stretch/>
          </p:blipFill>
          <p:spPr>
            <a:xfrm>
              <a:off x="6590912" y="990599"/>
              <a:ext cx="3542912" cy="40725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784733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E99A0E49-2B1C-42A7-8F61-443F7DF95F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451" b="12957"/>
          <a:stretch/>
        </p:blipFill>
        <p:spPr>
          <a:xfrm>
            <a:off x="3488473" y="1306551"/>
            <a:ext cx="5215054" cy="424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3444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46063" y="583475"/>
            <a:ext cx="8676222" cy="32004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5131" y="365759"/>
            <a:ext cx="11769635" cy="632242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Анализ ошибок</a:t>
            </a:r>
          </a:p>
          <a:p>
            <a:pPr algn="l"/>
            <a:r>
              <a:rPr lang="ru-RU" dirty="0" smtClean="0"/>
              <a:t>В данной лабораторной работе наша команда(</a:t>
            </a:r>
            <a:r>
              <a:rPr lang="ru-RU" dirty="0" err="1" smtClean="0"/>
              <a:t>Ногаев</a:t>
            </a:r>
            <a:r>
              <a:rPr lang="ru-RU" dirty="0" smtClean="0"/>
              <a:t> </a:t>
            </a:r>
            <a:r>
              <a:rPr lang="ru-RU" dirty="0" err="1" smtClean="0"/>
              <a:t>Дамир</a:t>
            </a:r>
            <a:r>
              <a:rPr lang="ru-RU" dirty="0" smtClean="0"/>
              <a:t>, Хасанов </a:t>
            </a:r>
            <a:r>
              <a:rPr lang="ru-RU" dirty="0" err="1" smtClean="0"/>
              <a:t>Астемир</a:t>
            </a:r>
            <a:r>
              <a:rPr lang="ru-RU" dirty="0" smtClean="0"/>
              <a:t> и Я Петросян Виктор) не совершили ни одной ошибки. Причин у этого много. Наверное самое главное это то, что мы работали втроём. Три головы лучше чем одна. Ошибки безусловно были, но мы их успели исправить до отправки в тестирующую систему. Мы знали про самые распространённые виды ошибок. Арифметические ошибки, невнимательность и проблемы с отображением матрицы на экране. </a:t>
            </a:r>
          </a:p>
          <a:p>
            <a:pPr algn="l"/>
            <a:r>
              <a:rPr lang="ru-RU" dirty="0" smtClean="0"/>
              <a:t>В заключении хочу написать пару слов об алгоритме: </a:t>
            </a:r>
          </a:p>
          <a:p>
            <a:pPr algn="l"/>
            <a:r>
              <a:rPr lang="en-US" dirty="0" err="1" smtClean="0"/>
              <a:t>Maximin</a:t>
            </a:r>
            <a:r>
              <a:rPr lang="ru-RU" dirty="0" smtClean="0"/>
              <a:t> </a:t>
            </a:r>
            <a:r>
              <a:rPr lang="ru-RU" dirty="0" smtClean="0"/>
              <a:t>стратегия неустойчива. Если игрок А будет придерживаться </a:t>
            </a:r>
            <a:r>
              <a:rPr lang="en-US" dirty="0" err="1" smtClean="0"/>
              <a:t>Maximin</a:t>
            </a:r>
            <a:r>
              <a:rPr lang="ru-RU" dirty="0" smtClean="0"/>
              <a:t> </a:t>
            </a:r>
            <a:r>
              <a:rPr lang="ru-RU" dirty="0" smtClean="0"/>
              <a:t>стратегии, и игрок В догадается об этом, то игрок В может ухудшить положение игрока </a:t>
            </a:r>
            <a:r>
              <a:rPr lang="ru-RU" dirty="0" smtClean="0"/>
              <a:t>А. Принцип </a:t>
            </a:r>
            <a:r>
              <a:rPr lang="en-US" dirty="0" err="1" smtClean="0"/>
              <a:t>Minimax</a:t>
            </a:r>
            <a:r>
              <a:rPr lang="ru-RU" dirty="0" smtClean="0"/>
              <a:t> </a:t>
            </a:r>
            <a:r>
              <a:rPr lang="ru-RU" dirty="0" smtClean="0"/>
              <a:t>– это принцип осторожности, который рекомендует игрокам соблюдение </a:t>
            </a:r>
            <a:r>
              <a:rPr lang="en-US" dirty="0" err="1" smtClean="0"/>
              <a:t>Maximin</a:t>
            </a:r>
            <a:r>
              <a:rPr lang="ru-RU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Minimax</a:t>
            </a:r>
            <a:r>
              <a:rPr lang="ru-RU" dirty="0" smtClean="0"/>
              <a:t> </a:t>
            </a:r>
            <a:r>
              <a:rPr lang="ru-RU" dirty="0" smtClean="0"/>
              <a:t>стратегий. Он вытекает из предположения об осторожности игроков, то есть из желания разрешить конфликтную ситуацию самым лучшим образом для всех </a:t>
            </a:r>
            <a:r>
              <a:rPr lang="ru-RU" dirty="0" smtClean="0"/>
              <a:t>участников. Смешанной называется стратегия, при которой </a:t>
            </a:r>
            <a:r>
              <a:rPr lang="ru-RU" dirty="0" smtClean="0"/>
              <a:t>игра не имеет </a:t>
            </a:r>
            <a:r>
              <a:rPr lang="ru-RU" dirty="0" err="1" smtClean="0"/>
              <a:t>седловой</a:t>
            </a:r>
            <a:r>
              <a:rPr lang="ru-RU" dirty="0" smtClean="0"/>
              <a:t> точки </a:t>
            </a:r>
            <a:r>
              <a:rPr lang="ru-RU" dirty="0" smtClean="0"/>
              <a:t>и </a:t>
            </a:r>
            <a:r>
              <a:rPr lang="ru-RU" dirty="0" smtClean="0"/>
              <a:t>поиск решения игры приводит к применению сложной стратегии, состоящей в случайном применении двух и более чистых стратегий с определенными </a:t>
            </a:r>
            <a:r>
              <a:rPr lang="ru-RU" dirty="0" smtClean="0"/>
              <a:t>вероятностями.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D3ACA892-FFCA-49C7-B413-E6EE7F268F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25" b="11928"/>
          <a:stretch/>
        </p:blipFill>
        <p:spPr>
          <a:xfrm>
            <a:off x="4313664" y="1281461"/>
            <a:ext cx="3564673" cy="429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921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B29C34AC-A1F5-49EA-A109-06EBB8A8A2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341" b="11928"/>
          <a:stretch/>
        </p:blipFill>
        <p:spPr>
          <a:xfrm>
            <a:off x="4308088" y="1281461"/>
            <a:ext cx="3575824" cy="429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072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F66C7496-C931-400A-83B6-FC72894B1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762" b="14558"/>
          <a:stretch/>
        </p:blipFill>
        <p:spPr>
          <a:xfrm>
            <a:off x="3680832" y="1345581"/>
            <a:ext cx="4830337" cy="416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244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E69C1137-23F0-4359-B2FC-6C9C8181E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994" b="5069"/>
          <a:stretch/>
        </p:blipFill>
        <p:spPr>
          <a:xfrm>
            <a:off x="3474534" y="1114193"/>
            <a:ext cx="5242932" cy="462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649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042009E-BC3D-49A4-B136-3117DDD9F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396" b="6555"/>
          <a:stretch/>
        </p:blipFill>
        <p:spPr>
          <a:xfrm>
            <a:off x="3669681" y="1150434"/>
            <a:ext cx="4852639" cy="455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320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63EFF759-1A92-4B89-8C52-7199DFEC4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390" b="31364"/>
          <a:stretch/>
        </p:blipFill>
        <p:spPr>
          <a:xfrm>
            <a:off x="4096215" y="1755388"/>
            <a:ext cx="3999571" cy="334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653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75E76B6-0108-481F-9E03-449B0F6B9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36" b="75496"/>
          <a:stretch/>
        </p:blipFill>
        <p:spPr>
          <a:xfrm>
            <a:off x="3231995" y="2831481"/>
            <a:ext cx="5728010" cy="119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5947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77</TotalTime>
  <Words>199</Words>
  <Application>Microsoft Office PowerPoint</Application>
  <PresentationFormat>Произвольный</PresentationFormat>
  <Paragraphs>9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Сетка</vt:lpstr>
      <vt:lpstr>Исследование операций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операций</dc:title>
  <cp:lastModifiedBy>VictorPetrosyan</cp:lastModifiedBy>
  <cp:revision>9</cp:revision>
  <dcterms:created xsi:type="dcterms:W3CDTF">2020-10-28T09:46:17Z</dcterms:created>
  <dcterms:modified xsi:type="dcterms:W3CDTF">2020-10-28T15:30:00Z</dcterms:modified>
</cp:coreProperties>
</file>