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9" r:id="rId4"/>
    <p:sldId id="258"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EABA9E-7AFD-4A14-AD7A-D465054F9045}">
          <p14:sldIdLst>
            <p14:sldId id="256"/>
          </p14:sldIdLst>
        </p14:section>
        <p14:section name="Untitled Section" id="{AE4508ED-13F0-446E-8DCB-F0096169EC0D}">
          <p14:sldIdLst>
            <p14:sldId id="257"/>
            <p14:sldId id="259"/>
            <p14:sldId id="258"/>
            <p14:sldId id="260"/>
            <p14:sldId id="261"/>
            <p14:sldId id="262"/>
            <p14:sldId id="263"/>
            <p14:sldId id="266"/>
            <p14:sldId id="264"/>
            <p14:sldId id="265"/>
          </p14:sldIdLst>
        </p14:section>
        <p14:section name="Untitled Section" id="{90FAE1D1-0955-440B-87BF-1C786612F9B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59414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271274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169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425403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8747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2905907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124772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188337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73516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33E1F-B584-41FA-A4E4-5A130EAB4CA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382901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33E1F-B584-41FA-A4E4-5A130EAB4CA3}"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63282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33E1F-B584-41FA-A4E4-5A130EAB4CA3}" type="datetimeFigureOut">
              <a:rPr lang="en-IN" smtClean="0"/>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18251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33E1F-B584-41FA-A4E4-5A130EAB4CA3}" type="datetimeFigureOut">
              <a:rPr lang="en-IN" smtClean="0"/>
              <a:t>29-12-2023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214144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33E1F-B584-41FA-A4E4-5A130EAB4CA3}" type="datetimeFigureOut">
              <a:rPr lang="en-IN" smtClean="0"/>
              <a:t>29-12-2023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2255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33E1F-B584-41FA-A4E4-5A130EAB4CA3}"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217849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33E1F-B584-41FA-A4E4-5A130EAB4CA3}"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FC7F1-33D3-4F89-88C2-9AD37BCFFF18}" type="slidenum">
              <a:rPr lang="en-IN" smtClean="0"/>
              <a:t>‹#›</a:t>
            </a:fld>
            <a:endParaRPr lang="en-IN"/>
          </a:p>
        </p:txBody>
      </p:sp>
    </p:spTree>
    <p:extLst>
      <p:ext uri="{BB962C8B-B14F-4D97-AF65-F5344CB8AC3E}">
        <p14:creationId xmlns:p14="http://schemas.microsoft.com/office/powerpoint/2010/main" val="311967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133E1F-B584-41FA-A4E4-5A130EAB4CA3}" type="datetimeFigureOut">
              <a:rPr lang="en-IN" smtClean="0"/>
              <a:t>29-12-2023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BFC7F1-33D3-4F89-88C2-9AD37BCFFF18}" type="slidenum">
              <a:rPr lang="en-IN" smtClean="0"/>
              <a:t>‹#›</a:t>
            </a:fld>
            <a:endParaRPr lang="en-IN"/>
          </a:p>
        </p:txBody>
      </p:sp>
    </p:spTree>
    <p:extLst>
      <p:ext uri="{BB962C8B-B14F-4D97-AF65-F5344CB8AC3E}">
        <p14:creationId xmlns:p14="http://schemas.microsoft.com/office/powerpoint/2010/main" val="264549244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902-E85A-56DA-C915-2B5F623BFD65}"/>
              </a:ext>
            </a:extLst>
          </p:cNvPr>
          <p:cNvSpPr>
            <a:spLocks noGrp="1"/>
          </p:cNvSpPr>
          <p:nvPr>
            <p:ph type="ctrTitle"/>
          </p:nvPr>
        </p:nvSpPr>
        <p:spPr>
          <a:xfrm>
            <a:off x="1086443" y="1160865"/>
            <a:ext cx="7766936" cy="1646302"/>
          </a:xfrm>
        </p:spPr>
        <p:txBody>
          <a:bodyPr>
            <a:noAutofit/>
          </a:bodyPr>
          <a:lstStyle/>
          <a:p>
            <a:pPr algn="ctr"/>
            <a:r>
              <a:rPr lang="en-IN" sz="4000" dirty="0"/>
              <a:t>Project – 1</a:t>
            </a:r>
            <a:br>
              <a:rPr lang="en-IN" sz="4000" dirty="0"/>
            </a:br>
            <a:r>
              <a:rPr lang="en-IN" sz="4000" dirty="0"/>
              <a:t>*Data acquisition and Data wrangling</a:t>
            </a:r>
          </a:p>
        </p:txBody>
      </p:sp>
      <p:sp>
        <p:nvSpPr>
          <p:cNvPr id="3" name="Subtitle 2">
            <a:extLst>
              <a:ext uri="{FF2B5EF4-FFF2-40B4-BE49-F238E27FC236}">
                <a16:creationId xmlns:a16="http://schemas.microsoft.com/office/drawing/2014/main" id="{46A8249C-345C-16ED-68D3-8580252EF8E1}"/>
              </a:ext>
            </a:extLst>
          </p:cNvPr>
          <p:cNvSpPr>
            <a:spLocks noGrp="1"/>
          </p:cNvSpPr>
          <p:nvPr>
            <p:ph type="subTitle" idx="1"/>
          </p:nvPr>
        </p:nvSpPr>
        <p:spPr>
          <a:xfrm>
            <a:off x="2743200" y="3639313"/>
            <a:ext cx="6530803" cy="1929384"/>
          </a:xfrm>
        </p:spPr>
        <p:txBody>
          <a:bodyPr>
            <a:normAutofit fontScale="25000" lnSpcReduction="20000"/>
          </a:bodyPr>
          <a:lstStyle/>
          <a:p>
            <a:pPr algn="ctr"/>
            <a:r>
              <a:rPr lang="en-IN" sz="6400" dirty="0">
                <a:solidFill>
                  <a:srgbClr val="002060"/>
                </a:solidFill>
                <a:latin typeface="Arial" panose="020B0604020202020204" pitchFamily="34" charset="0"/>
                <a:cs typeface="Arial" panose="020B0604020202020204" pitchFamily="34" charset="0"/>
              </a:rPr>
              <a:t>Libraries to be used :-</a:t>
            </a:r>
          </a:p>
          <a:p>
            <a:r>
              <a:rPr lang="en-IN" sz="6400" dirty="0">
                <a:solidFill>
                  <a:srgbClr val="002060"/>
                </a:solidFill>
                <a:latin typeface="Arial" panose="020B0604020202020204" pitchFamily="34" charset="0"/>
                <a:cs typeface="Arial" panose="020B0604020202020204" pitchFamily="34" charset="0"/>
              </a:rPr>
              <a:t>*Pandas – high-level data manipulation tool</a:t>
            </a:r>
          </a:p>
          <a:p>
            <a:pPr marL="285750" indent="-285750">
              <a:buFont typeface="Arial" panose="020B0604020202020204" pitchFamily="34" charset="0"/>
              <a:buChar char="•"/>
            </a:pPr>
            <a:r>
              <a:rPr lang="en-IN" sz="6400" dirty="0">
                <a:solidFill>
                  <a:srgbClr val="002060"/>
                </a:solidFill>
                <a:latin typeface="Arial" panose="020B0604020202020204" pitchFamily="34" charset="0"/>
                <a:cs typeface="Arial" panose="020B0604020202020204" pitchFamily="34" charset="0"/>
              </a:rPr>
              <a:t>NumPy – working with multidimensional arrays</a:t>
            </a:r>
          </a:p>
          <a:p>
            <a:pPr marL="285750" indent="-285750">
              <a:buFont typeface="Arial" panose="020B0604020202020204" pitchFamily="34" charset="0"/>
              <a:buChar char="•"/>
            </a:pPr>
            <a:r>
              <a:rPr lang="en-IN" sz="6400" dirty="0">
                <a:solidFill>
                  <a:srgbClr val="002060"/>
                </a:solidFill>
                <a:latin typeface="Arial" panose="020B0604020202020204" pitchFamily="34" charset="0"/>
                <a:cs typeface="Arial" panose="020B0604020202020204" pitchFamily="34" charset="0"/>
              </a:rPr>
              <a:t>Matplotlib – provide wide variety of functions for creating static, interactive and animated visualization  </a:t>
            </a:r>
          </a:p>
          <a:p>
            <a:r>
              <a:rPr lang="en-IN" sz="6400" dirty="0">
                <a:solidFill>
                  <a:srgbClr val="002060"/>
                </a:solidFill>
                <a:latin typeface="Arial" panose="020B0604020202020204" pitchFamily="34" charset="0"/>
                <a:cs typeface="Arial" panose="020B0604020202020204" pitchFamily="34" charset="0"/>
              </a:rPr>
              <a:t>Seaborn – used for statistics purpose	</a:t>
            </a:r>
          </a:p>
          <a:p>
            <a:r>
              <a:rPr lang="en-IN" sz="6400" dirty="0"/>
              <a: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69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E76-1504-FCAE-ECF5-C1E69F8BDEA4}"/>
              </a:ext>
            </a:extLst>
          </p:cNvPr>
          <p:cNvSpPr>
            <a:spLocks noGrp="1"/>
          </p:cNvSpPr>
          <p:nvPr>
            <p:ph type="title"/>
          </p:nvPr>
        </p:nvSpPr>
        <p:spPr>
          <a:xfrm>
            <a:off x="677334" y="1498604"/>
            <a:ext cx="3854528" cy="769108"/>
          </a:xfrm>
        </p:spPr>
        <p:txBody>
          <a:bodyPr>
            <a:normAutofit/>
          </a:bodyPr>
          <a:lstStyle/>
          <a:p>
            <a:pPr algn="ctr"/>
            <a:r>
              <a:rPr lang="en-IN" sz="4000" dirty="0"/>
              <a:t>Correlation</a:t>
            </a:r>
          </a:p>
        </p:txBody>
      </p:sp>
      <p:pic>
        <p:nvPicPr>
          <p:cNvPr id="6" name="Content Placeholder 5">
            <a:extLst>
              <a:ext uri="{FF2B5EF4-FFF2-40B4-BE49-F238E27FC236}">
                <a16:creationId xmlns:a16="http://schemas.microsoft.com/office/drawing/2014/main" id="{43328264-ED11-8873-B22E-C72A098A21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9744" y="2450592"/>
            <a:ext cx="4325111" cy="1152144"/>
          </a:xfrm>
        </p:spPr>
      </p:pic>
      <p:sp>
        <p:nvSpPr>
          <p:cNvPr id="4" name="Text Placeholder 3">
            <a:extLst>
              <a:ext uri="{FF2B5EF4-FFF2-40B4-BE49-F238E27FC236}">
                <a16:creationId xmlns:a16="http://schemas.microsoft.com/office/drawing/2014/main" id="{37D801FE-DE65-64C2-2060-B0C03E0E6220}"/>
              </a:ext>
            </a:extLst>
          </p:cNvPr>
          <p:cNvSpPr>
            <a:spLocks noGrp="1"/>
          </p:cNvSpPr>
          <p:nvPr>
            <p:ph type="body" sz="half" idx="2"/>
          </p:nvPr>
        </p:nvSpPr>
        <p:spPr>
          <a:xfrm>
            <a:off x="677334" y="2569465"/>
            <a:ext cx="3854528" cy="2792054"/>
          </a:xfrm>
        </p:spPr>
        <p:txBody>
          <a:bodyPr/>
          <a:lstStyle/>
          <a:p>
            <a:r>
              <a:rPr lang="en-US" sz="1600" b="0" i="0" dirty="0">
                <a:effectLst/>
                <a:latin typeface="Noto Sans" panose="020B0502040504020204" pitchFamily="34" charset="0"/>
              </a:rPr>
              <a:t>In statistics, correlation refers to the measure of the strength and direction of the relationship between two variables. It indicates how much one variable changes when the other variable changes. The correlation coefficient, often denoted by "r", is used to quantify the degree to which two variables are linearly related</a:t>
            </a:r>
            <a:r>
              <a:rPr lang="en-US" b="0" i="0" dirty="0">
                <a:effectLst/>
                <a:latin typeface="Noto Sans" panose="020B0502040504020204" pitchFamily="34" charset="0"/>
              </a:rPr>
              <a:t>.</a:t>
            </a:r>
            <a:endParaRPr lang="en-IN" dirty="0"/>
          </a:p>
        </p:txBody>
      </p:sp>
    </p:spTree>
    <p:extLst>
      <p:ext uri="{BB962C8B-B14F-4D97-AF65-F5344CB8AC3E}">
        <p14:creationId xmlns:p14="http://schemas.microsoft.com/office/powerpoint/2010/main" val="240181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82C9DF-9842-94D8-9E00-5EFC2CE14C22}"/>
              </a:ext>
            </a:extLst>
          </p:cNvPr>
          <p:cNvSpPr>
            <a:spLocks noGrp="1"/>
          </p:cNvSpPr>
          <p:nvPr>
            <p:ph type="title"/>
          </p:nvPr>
        </p:nvSpPr>
        <p:spPr>
          <a:xfrm>
            <a:off x="677334" y="1498604"/>
            <a:ext cx="3854528" cy="1208020"/>
          </a:xfrm>
        </p:spPr>
        <p:txBody>
          <a:bodyPr>
            <a:normAutofit/>
          </a:bodyPr>
          <a:lstStyle/>
          <a:p>
            <a:pPr algn="ctr"/>
            <a:r>
              <a:rPr lang="en-IN" sz="4000" dirty="0">
                <a:solidFill>
                  <a:srgbClr val="FF0000"/>
                </a:solidFill>
              </a:rPr>
              <a:t>Skewness </a:t>
            </a:r>
          </a:p>
        </p:txBody>
      </p:sp>
      <p:pic>
        <p:nvPicPr>
          <p:cNvPr id="9" name="Content Placeholder 8">
            <a:extLst>
              <a:ext uri="{FF2B5EF4-FFF2-40B4-BE49-F238E27FC236}">
                <a16:creationId xmlns:a16="http://schemas.microsoft.com/office/drawing/2014/main" id="{485F6EF0-A73A-2184-D764-82D88DF834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0872" y="1671555"/>
            <a:ext cx="3517358" cy="3213265"/>
          </a:xfrm>
        </p:spPr>
      </p:pic>
      <p:sp>
        <p:nvSpPr>
          <p:cNvPr id="7" name="Text Placeholder 6">
            <a:extLst>
              <a:ext uri="{FF2B5EF4-FFF2-40B4-BE49-F238E27FC236}">
                <a16:creationId xmlns:a16="http://schemas.microsoft.com/office/drawing/2014/main" id="{C887640D-F2C4-FB10-9BBB-77BD57190E41}"/>
              </a:ext>
            </a:extLst>
          </p:cNvPr>
          <p:cNvSpPr>
            <a:spLocks noGrp="1"/>
          </p:cNvSpPr>
          <p:nvPr>
            <p:ph type="body" sz="half" idx="2"/>
          </p:nvPr>
        </p:nvSpPr>
        <p:spPr/>
        <p:txBody>
          <a:bodyPr/>
          <a:lstStyle/>
          <a:p>
            <a:r>
              <a:rPr lang="en-US" sz="1800" b="0" i="0" dirty="0">
                <a:effectLst/>
                <a:latin typeface="Noto Sans" panose="020B0502040504020204" pitchFamily="34" charset="0"/>
              </a:rPr>
              <a:t>Skewness is a measure of the asymmetry of the probability distribution of a real-valued random variable. In a given dataset, skewness measures the lack of symmetry in the distribution of the data points</a:t>
            </a:r>
            <a:r>
              <a:rPr lang="en-US" b="0" i="0" dirty="0">
                <a:effectLst/>
                <a:latin typeface="Noto Sans" panose="020B0502040504020204" pitchFamily="34" charset="0"/>
              </a:rPr>
              <a:t>.</a:t>
            </a:r>
            <a:endParaRPr lang="en-IN" dirty="0"/>
          </a:p>
        </p:txBody>
      </p:sp>
    </p:spTree>
    <p:extLst>
      <p:ext uri="{BB962C8B-B14F-4D97-AF65-F5344CB8AC3E}">
        <p14:creationId xmlns:p14="http://schemas.microsoft.com/office/powerpoint/2010/main" val="77253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DECC84-47A6-20B4-27B4-9BBE5125142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55650" y="3054248"/>
            <a:ext cx="4324350" cy="1729508"/>
          </a:xfrm>
        </p:spPr>
      </p:pic>
      <p:pic>
        <p:nvPicPr>
          <p:cNvPr id="21" name="Picture 20">
            <a:extLst>
              <a:ext uri="{FF2B5EF4-FFF2-40B4-BE49-F238E27FC236}">
                <a16:creationId xmlns:a16="http://schemas.microsoft.com/office/drawing/2014/main" id="{1A35F00A-AC52-CC23-FF3C-DEF07EC2345C}"/>
              </a:ext>
            </a:extLst>
          </p:cNvPr>
          <p:cNvPicPr>
            <a:picLocks noChangeAspect="1"/>
          </p:cNvPicPr>
          <p:nvPr/>
        </p:nvPicPr>
        <p:blipFill>
          <a:blip r:embed="rId3"/>
          <a:stretch>
            <a:fillRect/>
          </a:stretch>
        </p:blipFill>
        <p:spPr>
          <a:xfrm>
            <a:off x="5540011" y="3054247"/>
            <a:ext cx="3733992" cy="1729509"/>
          </a:xfrm>
          <a:prstGeom prst="rect">
            <a:avLst/>
          </a:prstGeom>
        </p:spPr>
      </p:pic>
      <p:sp>
        <p:nvSpPr>
          <p:cNvPr id="23" name="Title 22">
            <a:extLst>
              <a:ext uri="{FF2B5EF4-FFF2-40B4-BE49-F238E27FC236}">
                <a16:creationId xmlns:a16="http://schemas.microsoft.com/office/drawing/2014/main" id="{094E9BF8-6D03-315B-DCFD-CC543654490E}"/>
              </a:ext>
            </a:extLst>
          </p:cNvPr>
          <p:cNvSpPr>
            <a:spLocks noGrp="1"/>
          </p:cNvSpPr>
          <p:nvPr>
            <p:ph type="title"/>
          </p:nvPr>
        </p:nvSpPr>
        <p:spPr>
          <a:xfrm>
            <a:off x="677335" y="651148"/>
            <a:ext cx="8596668" cy="1193533"/>
          </a:xfrm>
        </p:spPr>
        <p:txBody>
          <a:bodyPr>
            <a:normAutofit fontScale="90000"/>
          </a:bodyPr>
          <a:lstStyle/>
          <a:p>
            <a:r>
              <a:rPr lang="en-IN" dirty="0">
                <a:solidFill>
                  <a:srgbClr val="FF0000"/>
                </a:solidFill>
              </a:rPr>
              <a:t>Importing csv. and excel file using pandas libraries</a:t>
            </a:r>
          </a:p>
        </p:txBody>
      </p:sp>
    </p:spTree>
    <p:extLst>
      <p:ext uri="{BB962C8B-B14F-4D97-AF65-F5344CB8AC3E}">
        <p14:creationId xmlns:p14="http://schemas.microsoft.com/office/powerpoint/2010/main" val="247647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3897-1F65-4B0B-671A-D4DD669BFC35}"/>
              </a:ext>
            </a:extLst>
          </p:cNvPr>
          <p:cNvSpPr>
            <a:spLocks noGrp="1"/>
          </p:cNvSpPr>
          <p:nvPr>
            <p:ph type="title"/>
          </p:nvPr>
        </p:nvSpPr>
        <p:spPr>
          <a:xfrm>
            <a:off x="403014" y="591312"/>
            <a:ext cx="8596668" cy="624840"/>
          </a:xfrm>
        </p:spPr>
        <p:txBody>
          <a:bodyPr>
            <a:normAutofit fontScale="90000"/>
          </a:bodyPr>
          <a:lstStyle/>
          <a:p>
            <a:r>
              <a:rPr lang="en-IN" b="1" dirty="0">
                <a:solidFill>
                  <a:srgbClr val="FF0000"/>
                </a:solidFill>
              </a:rPr>
              <a:t>Data wrangling or merging files.</a:t>
            </a:r>
            <a:br>
              <a:rPr lang="en-IN" dirty="0"/>
            </a:br>
            <a:r>
              <a:rPr lang="en-IN" dirty="0"/>
              <a:t>   </a:t>
            </a:r>
            <a:br>
              <a:rPr lang="en-IN" dirty="0"/>
            </a:br>
            <a:r>
              <a:rPr lang="en-IN" dirty="0"/>
              <a:t>   </a:t>
            </a:r>
            <a:r>
              <a:rPr lang="en-IN" sz="2700" dirty="0">
                <a:solidFill>
                  <a:srgbClr val="0070C0"/>
                </a:solidFill>
              </a:rPr>
              <a:t>*  After loading the dataset we needed to merge Both the files </a:t>
            </a:r>
            <a:br>
              <a:rPr lang="en-IN" sz="2700" dirty="0">
                <a:solidFill>
                  <a:srgbClr val="0070C0"/>
                </a:solidFill>
              </a:rPr>
            </a:br>
            <a:r>
              <a:rPr lang="en-IN" sz="2700" dirty="0">
                <a:solidFill>
                  <a:srgbClr val="0070C0"/>
                </a:solidFill>
              </a:rPr>
              <a:t>  </a:t>
            </a:r>
            <a:br>
              <a:rPr lang="en-IN" sz="2700" dirty="0">
                <a:solidFill>
                  <a:srgbClr val="0070C0"/>
                </a:solidFill>
              </a:rPr>
            </a:br>
            <a:r>
              <a:rPr lang="en-IN" sz="2700" dirty="0">
                <a:solidFill>
                  <a:srgbClr val="0070C0"/>
                </a:solidFill>
              </a:rPr>
              <a:t> * After merging the files we use some function to check and edit the incorrect rows and columns and to remove unwanted rows and columns </a:t>
            </a:r>
            <a:br>
              <a:rPr lang="en-IN" sz="2700" dirty="0">
                <a:solidFill>
                  <a:srgbClr val="0070C0"/>
                </a:solidFill>
              </a:rPr>
            </a:br>
            <a:br>
              <a:rPr lang="en-IN" sz="2700" dirty="0">
                <a:solidFill>
                  <a:srgbClr val="0070C0"/>
                </a:solidFill>
              </a:rPr>
            </a:br>
            <a:r>
              <a:rPr lang="en-IN" sz="2700" dirty="0">
                <a:solidFill>
                  <a:srgbClr val="0070C0"/>
                </a:solidFill>
              </a:rPr>
              <a:t>* There are some functions given below which used to merge and manipulate data easily.</a:t>
            </a:r>
            <a:br>
              <a:rPr lang="en-IN" sz="2700" dirty="0">
                <a:solidFill>
                  <a:srgbClr val="0070C0"/>
                </a:solidFill>
              </a:rPr>
            </a:br>
            <a:endParaRPr lang="en-IN" sz="2700" dirty="0">
              <a:solidFill>
                <a:srgbClr val="0070C0"/>
              </a:solidFill>
            </a:endParaRPr>
          </a:p>
        </p:txBody>
      </p:sp>
    </p:spTree>
    <p:extLst>
      <p:ext uri="{BB962C8B-B14F-4D97-AF65-F5344CB8AC3E}">
        <p14:creationId xmlns:p14="http://schemas.microsoft.com/office/powerpoint/2010/main" val="204801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12AE-FCCC-516B-42EA-E036E8F98785}"/>
              </a:ext>
            </a:extLst>
          </p:cNvPr>
          <p:cNvSpPr>
            <a:spLocks noGrp="1"/>
          </p:cNvSpPr>
          <p:nvPr>
            <p:ph type="title"/>
          </p:nvPr>
        </p:nvSpPr>
        <p:spPr>
          <a:xfrm>
            <a:off x="677334" y="2173224"/>
            <a:ext cx="8596668" cy="3861816"/>
          </a:xfrm>
        </p:spPr>
        <p:txBody>
          <a:bodyPr>
            <a:normAutofit fontScale="90000"/>
          </a:bodyPr>
          <a:lstStyle/>
          <a:p>
            <a:r>
              <a:rPr lang="en-IN" sz="1800" b="1" dirty="0">
                <a:solidFill>
                  <a:srgbClr val="FF0000"/>
                </a:solidFill>
              </a:rPr>
              <a:t>After merging we check the shape of the data which gives  number of rows and </a:t>
            </a:r>
            <a:br>
              <a:rPr lang="en-IN" sz="1800" b="1" dirty="0">
                <a:solidFill>
                  <a:srgbClr val="FF0000"/>
                </a:solidFill>
              </a:rPr>
            </a:br>
            <a:r>
              <a:rPr lang="en-IN" sz="1800" b="1" dirty="0">
                <a:solidFill>
                  <a:srgbClr val="FF0000"/>
                </a:solidFill>
              </a:rPr>
              <a:t>columns of the data for </a:t>
            </a:r>
            <a:r>
              <a:rPr lang="en-IN" sz="1800" b="1" dirty="0" err="1">
                <a:solidFill>
                  <a:srgbClr val="FF0000"/>
                </a:solidFill>
              </a:rPr>
              <a:t>eg</a:t>
            </a:r>
            <a:r>
              <a:rPr lang="en-IN" sz="1800" b="1" dirty="0">
                <a:solidFill>
                  <a:srgbClr val="FF0000"/>
                </a:solidFill>
              </a:rPr>
              <a:t>:-</a:t>
            </a:r>
            <a:br>
              <a:rPr lang="en-IN" sz="1800" b="1" dirty="0"/>
            </a:br>
            <a:br>
              <a:rPr lang="en-IN" sz="1800" b="1" dirty="0"/>
            </a:br>
            <a:r>
              <a:rPr lang="en-IN" sz="1800" dirty="0" err="1">
                <a:solidFill>
                  <a:srgbClr val="0070C0"/>
                </a:solidFill>
              </a:rPr>
              <a:t>merged_data.shape</a:t>
            </a:r>
            <a:r>
              <a:rPr lang="en-IN" sz="1800" dirty="0">
                <a:solidFill>
                  <a:srgbClr val="0070C0"/>
                </a:solidFill>
              </a:rPr>
              <a:t> – gives exact rows and columns </a:t>
            </a:r>
            <a:br>
              <a:rPr lang="en-IN" sz="1800" dirty="0">
                <a:solidFill>
                  <a:srgbClr val="0070C0"/>
                </a:solidFill>
              </a:rPr>
            </a:br>
            <a:br>
              <a:rPr lang="en-IN" sz="1800" dirty="0">
                <a:solidFill>
                  <a:srgbClr val="0070C0"/>
                </a:solidFill>
              </a:rPr>
            </a:br>
            <a:r>
              <a:rPr lang="en-IN" sz="1800" dirty="0" err="1">
                <a:solidFill>
                  <a:srgbClr val="0070C0"/>
                </a:solidFill>
              </a:rPr>
              <a:t>merged_data.head</a:t>
            </a:r>
            <a:r>
              <a:rPr lang="en-IN" sz="1800" dirty="0">
                <a:solidFill>
                  <a:srgbClr val="0070C0"/>
                </a:solidFill>
              </a:rPr>
              <a:t> – gives first five data’s of the dataset </a:t>
            </a:r>
            <a:br>
              <a:rPr lang="en-IN" sz="1800" dirty="0">
                <a:solidFill>
                  <a:srgbClr val="0070C0"/>
                </a:solidFill>
              </a:rPr>
            </a:br>
            <a:br>
              <a:rPr lang="en-IN" sz="1800" dirty="0">
                <a:solidFill>
                  <a:srgbClr val="0070C0"/>
                </a:solidFill>
              </a:rPr>
            </a:br>
            <a:r>
              <a:rPr lang="en-IN" sz="1800" dirty="0" err="1">
                <a:solidFill>
                  <a:srgbClr val="0070C0"/>
                </a:solidFill>
              </a:rPr>
              <a:t>merged_data.tail</a:t>
            </a:r>
            <a:r>
              <a:rPr lang="en-IN" sz="1800" dirty="0">
                <a:solidFill>
                  <a:srgbClr val="0070C0"/>
                </a:solidFill>
              </a:rPr>
              <a:t> – gives the last five data’s of the dataset</a:t>
            </a:r>
            <a:br>
              <a:rPr lang="en-IN" sz="1800" dirty="0">
                <a:solidFill>
                  <a:srgbClr val="0070C0"/>
                </a:solidFill>
              </a:rPr>
            </a:br>
            <a:br>
              <a:rPr lang="en-IN" sz="1800" dirty="0">
                <a:solidFill>
                  <a:srgbClr val="0070C0"/>
                </a:solidFill>
              </a:rPr>
            </a:br>
            <a:r>
              <a:rPr lang="en-IN" sz="1800" dirty="0" err="1">
                <a:solidFill>
                  <a:srgbClr val="0070C0"/>
                </a:solidFill>
              </a:rPr>
              <a:t>merged_data.column</a:t>
            </a:r>
            <a:r>
              <a:rPr lang="en-IN" sz="1800" dirty="0">
                <a:solidFill>
                  <a:srgbClr val="0070C0"/>
                </a:solidFill>
              </a:rPr>
              <a:t> – gives the  index and headings of the data’s </a:t>
            </a:r>
            <a:br>
              <a:rPr lang="en-IN" sz="1800" dirty="0">
                <a:solidFill>
                  <a:srgbClr val="0070C0"/>
                </a:solidFill>
              </a:rPr>
            </a:br>
            <a:br>
              <a:rPr lang="en-IN" sz="1800" dirty="0">
                <a:solidFill>
                  <a:srgbClr val="0070C0"/>
                </a:solidFill>
              </a:rPr>
            </a:br>
            <a:r>
              <a:rPr lang="en-IN" sz="1800" dirty="0">
                <a:solidFill>
                  <a:srgbClr val="0070C0"/>
                </a:solidFill>
              </a:rPr>
              <a:t>merged_data.info – gives details of the columns, data types and non-null counts                    of the </a:t>
            </a:r>
            <a:r>
              <a:rPr lang="en-IN" sz="1800" dirty="0" err="1">
                <a:solidFill>
                  <a:srgbClr val="0070C0"/>
                </a:solidFill>
              </a:rPr>
              <a:t>dataframe</a:t>
            </a:r>
            <a:r>
              <a:rPr lang="en-IN" sz="1800" dirty="0">
                <a:solidFill>
                  <a:srgbClr val="0070C0"/>
                </a:solidFill>
              </a:rPr>
              <a:t> </a:t>
            </a:r>
            <a:br>
              <a:rPr lang="en-IN" sz="1800" dirty="0">
                <a:solidFill>
                  <a:srgbClr val="0070C0"/>
                </a:solidFill>
              </a:rPr>
            </a:br>
            <a:br>
              <a:rPr lang="en-IN" sz="1800" dirty="0">
                <a:solidFill>
                  <a:srgbClr val="0070C0"/>
                </a:solidFill>
              </a:rPr>
            </a:br>
            <a:endParaRPr lang="en-IN" sz="1800" dirty="0">
              <a:solidFill>
                <a:srgbClr val="0070C0"/>
              </a:solidFill>
            </a:endParaRPr>
          </a:p>
        </p:txBody>
      </p:sp>
      <p:pic>
        <p:nvPicPr>
          <p:cNvPr id="9" name="Content Placeholder 8">
            <a:extLst>
              <a:ext uri="{FF2B5EF4-FFF2-40B4-BE49-F238E27FC236}">
                <a16:creationId xmlns:a16="http://schemas.microsoft.com/office/drawing/2014/main" id="{01828470-4A52-CC0E-42CC-1F1467431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918" y="277368"/>
            <a:ext cx="6159817" cy="1895856"/>
          </a:xfrm>
        </p:spPr>
      </p:pic>
    </p:spTree>
    <p:extLst>
      <p:ext uri="{BB962C8B-B14F-4D97-AF65-F5344CB8AC3E}">
        <p14:creationId xmlns:p14="http://schemas.microsoft.com/office/powerpoint/2010/main" val="19583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8287A3-B5DF-17CB-8D25-00FA2A7153DD}"/>
              </a:ext>
            </a:extLst>
          </p:cNvPr>
          <p:cNvSpPr>
            <a:spLocks noGrp="1"/>
          </p:cNvSpPr>
          <p:nvPr>
            <p:ph type="title"/>
          </p:nvPr>
        </p:nvSpPr>
        <p:spPr/>
        <p:txBody>
          <a:bodyPr>
            <a:normAutofit/>
          </a:bodyPr>
          <a:lstStyle/>
          <a:p>
            <a:r>
              <a:rPr lang="en-IN" sz="3600" dirty="0">
                <a:solidFill>
                  <a:schemeClr val="tx2"/>
                </a:solidFill>
              </a:rPr>
              <a:t>To sort values in each columns in ascending or descending manner.</a:t>
            </a:r>
            <a:br>
              <a:rPr lang="en-IN" sz="3600" dirty="0">
                <a:solidFill>
                  <a:schemeClr val="tx2"/>
                </a:solidFill>
              </a:rPr>
            </a:br>
            <a:br>
              <a:rPr lang="en-IN" sz="3600" dirty="0"/>
            </a:br>
            <a:r>
              <a:rPr lang="en-IN" sz="2800" dirty="0">
                <a:solidFill>
                  <a:srgbClr val="FF0000"/>
                </a:solidFill>
              </a:rPr>
              <a:t>* data_set[“col”].</a:t>
            </a:r>
            <a:r>
              <a:rPr lang="en-IN" sz="2800" dirty="0" err="1">
                <a:solidFill>
                  <a:srgbClr val="FF0000"/>
                </a:solidFill>
              </a:rPr>
              <a:t>sort_values</a:t>
            </a:r>
            <a:br>
              <a:rPr lang="en-IN" sz="2800" dirty="0">
                <a:solidFill>
                  <a:srgbClr val="FF0000"/>
                </a:solidFill>
              </a:rPr>
            </a:br>
            <a:r>
              <a:rPr lang="en-IN" sz="2800" dirty="0">
                <a:solidFill>
                  <a:srgbClr val="FF0000"/>
                </a:solidFill>
              </a:rPr>
              <a:t>* data_set.sort_values(by =“</a:t>
            </a:r>
            <a:r>
              <a:rPr lang="en-IN" sz="2800" dirty="0" err="1">
                <a:solidFill>
                  <a:srgbClr val="FF0000"/>
                </a:solidFill>
              </a:rPr>
              <a:t>col”,ascending</a:t>
            </a:r>
            <a:r>
              <a:rPr lang="en-IN" sz="2800" dirty="0">
                <a:solidFill>
                  <a:srgbClr val="FF0000"/>
                </a:solidFill>
              </a:rPr>
              <a:t> = true) </a:t>
            </a:r>
          </a:p>
        </p:txBody>
      </p:sp>
      <p:sp>
        <p:nvSpPr>
          <p:cNvPr id="6" name="Text Placeholder 5">
            <a:extLst>
              <a:ext uri="{FF2B5EF4-FFF2-40B4-BE49-F238E27FC236}">
                <a16:creationId xmlns:a16="http://schemas.microsoft.com/office/drawing/2014/main" id="{DDC8B6CA-2E24-2EA3-CF34-663262251C15}"/>
              </a:ext>
            </a:extLst>
          </p:cNvPr>
          <p:cNvSpPr>
            <a:spLocks noGrp="1"/>
          </p:cNvSpPr>
          <p:nvPr>
            <p:ph type="body" idx="1"/>
          </p:nvPr>
        </p:nvSpPr>
        <p:spPr>
          <a:xfrm rot="5747416">
            <a:off x="3438144" y="4470400"/>
            <a:ext cx="173736" cy="1570962"/>
          </a:xfrm>
        </p:spPr>
        <p:txBody>
          <a:bodyPr/>
          <a:lstStyle/>
          <a:p>
            <a:endParaRPr lang="en-IN" dirty="0"/>
          </a:p>
        </p:txBody>
      </p:sp>
      <p:pic>
        <p:nvPicPr>
          <p:cNvPr id="9" name="Picture 8">
            <a:extLst>
              <a:ext uri="{FF2B5EF4-FFF2-40B4-BE49-F238E27FC236}">
                <a16:creationId xmlns:a16="http://schemas.microsoft.com/office/drawing/2014/main" id="{9EB8A3D4-EB3D-2079-56D6-F54224C61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3993896"/>
            <a:ext cx="4921503" cy="2762392"/>
          </a:xfrm>
          <a:prstGeom prst="rect">
            <a:avLst/>
          </a:prstGeom>
        </p:spPr>
      </p:pic>
    </p:spTree>
    <p:extLst>
      <p:ext uri="{BB962C8B-B14F-4D97-AF65-F5344CB8AC3E}">
        <p14:creationId xmlns:p14="http://schemas.microsoft.com/office/powerpoint/2010/main" val="103926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5C75E8-BDB2-9771-5CD0-5AAAF3464ADC}"/>
              </a:ext>
            </a:extLst>
          </p:cNvPr>
          <p:cNvSpPr>
            <a:spLocks noGrp="1"/>
          </p:cNvSpPr>
          <p:nvPr>
            <p:ph type="title"/>
          </p:nvPr>
        </p:nvSpPr>
        <p:spPr>
          <a:xfrm>
            <a:off x="677334" y="1498604"/>
            <a:ext cx="3854528" cy="1162299"/>
          </a:xfrm>
        </p:spPr>
        <p:txBody>
          <a:bodyPr>
            <a:normAutofit fontScale="90000"/>
          </a:bodyPr>
          <a:lstStyle/>
          <a:p>
            <a:r>
              <a:rPr lang="en-IN" sz="2400" b="1" dirty="0">
                <a:solidFill>
                  <a:srgbClr val="FF0000"/>
                </a:solidFill>
              </a:rPr>
              <a:t>How to calculate mean, median, mode</a:t>
            </a:r>
            <a:br>
              <a:rPr lang="en-IN" sz="2400" b="1" dirty="0">
                <a:solidFill>
                  <a:srgbClr val="FF0000"/>
                </a:solidFill>
              </a:rPr>
            </a:br>
            <a:endParaRPr lang="en-IN" sz="2400" b="1" dirty="0">
              <a:solidFill>
                <a:srgbClr val="FF0000"/>
              </a:solidFill>
            </a:endParaRPr>
          </a:p>
        </p:txBody>
      </p:sp>
      <p:pic>
        <p:nvPicPr>
          <p:cNvPr id="9" name="Content Placeholder 8">
            <a:extLst>
              <a:ext uri="{FF2B5EF4-FFF2-40B4-BE49-F238E27FC236}">
                <a16:creationId xmlns:a16="http://schemas.microsoft.com/office/drawing/2014/main" id="{F0D5B59E-9D5D-126A-566B-9973A64D4B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461" y="1984249"/>
            <a:ext cx="3790687" cy="2980944"/>
          </a:xfrm>
        </p:spPr>
      </p:pic>
      <p:sp>
        <p:nvSpPr>
          <p:cNvPr id="7" name="Rectangle 1">
            <a:extLst>
              <a:ext uri="{FF2B5EF4-FFF2-40B4-BE49-F238E27FC236}">
                <a16:creationId xmlns:a16="http://schemas.microsoft.com/office/drawing/2014/main" id="{E8471BB2-C3E8-E748-B480-4BC757668503}"/>
              </a:ext>
            </a:extLst>
          </p:cNvPr>
          <p:cNvSpPr>
            <a:spLocks noGrp="1" noChangeArrowheads="1"/>
          </p:cNvSpPr>
          <p:nvPr>
            <p:ph type="body" sz="half" idx="2"/>
          </p:nvPr>
        </p:nvSpPr>
        <p:spPr bwMode="auto">
          <a:xfrm>
            <a:off x="521208" y="3883774"/>
            <a:ext cx="423925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cs typeface="Arial" panose="020B0604020202020204" pitchFamily="34" charset="0"/>
              </a:rPr>
              <a:t>In Python, we can calculate the mean using the statistics module for simple lists of numbers, or using the NumPy library for more complex arrays and matrices. Here's an example of how to calculate the mean, median and mode  using both methods: </a:t>
            </a:r>
          </a:p>
        </p:txBody>
      </p:sp>
      <p:sp>
        <p:nvSpPr>
          <p:cNvPr id="10" name="Rectangle 2">
            <a:extLst>
              <a:ext uri="{FF2B5EF4-FFF2-40B4-BE49-F238E27FC236}">
                <a16:creationId xmlns:a16="http://schemas.microsoft.com/office/drawing/2014/main" id="{55E4971C-61E1-9A1B-BDFD-4DBF1F2956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Noto Sans" panose="020B0502040504020204" pitchFamily="34" charset="0"/>
              </a:rPr>
              <a:t>In Python, you can calculate these measures using the </a:t>
            </a:r>
            <a:r>
              <a:rPr kumimoji="0" lang="en-US" altLang="en-US" sz="900" b="0" i="0" u="none" strike="noStrike" cap="none" normalizeH="0" baseline="0">
                <a:ln>
                  <a:noFill/>
                </a:ln>
                <a:solidFill>
                  <a:schemeClr val="tx1"/>
                </a:solidFill>
                <a:effectLst/>
                <a:latin typeface="ui-monospace"/>
              </a:rPr>
              <a:t>statistics</a:t>
            </a:r>
            <a:r>
              <a:rPr kumimoji="0" lang="en-US" altLang="en-US" sz="1000" b="0" i="0" u="none" strike="noStrike" cap="none" normalizeH="0" baseline="0">
                <a:ln>
                  <a:noFill/>
                </a:ln>
                <a:solidFill>
                  <a:schemeClr val="tx1"/>
                </a:solidFill>
                <a:effectLst/>
                <a:latin typeface="Noto Sans" panose="020B0502040504020204" pitchFamily="34" charset="0"/>
              </a:rPr>
              <a:t> module for simple lists of numbers, or using the </a:t>
            </a:r>
            <a:r>
              <a:rPr kumimoji="0" lang="en-US" altLang="en-US" sz="900" b="0" i="0" u="none" strike="noStrike" cap="none" normalizeH="0" baseline="0">
                <a:ln>
                  <a:noFill/>
                </a:ln>
                <a:solidFill>
                  <a:schemeClr val="tx1"/>
                </a:solidFill>
                <a:effectLst/>
                <a:latin typeface="ui-monospace"/>
              </a:rPr>
              <a:t>numpy</a:t>
            </a:r>
            <a:r>
              <a:rPr kumimoji="0" lang="en-US" altLang="en-US" sz="1000" b="0" i="0" u="none" strike="noStrike" cap="none" normalizeH="0" baseline="0">
                <a:ln>
                  <a:noFill/>
                </a:ln>
                <a:solidFill>
                  <a:schemeClr val="tx1"/>
                </a:solidFill>
                <a:effectLst/>
                <a:latin typeface="Noto Sans" panose="020B0502040504020204" pitchFamily="34" charset="0"/>
              </a:rPr>
              <a:t> library for more complex arrays and matrices.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930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5B5F-176B-B3B0-9AFA-D4A8EDC5BB1F}"/>
              </a:ext>
            </a:extLst>
          </p:cNvPr>
          <p:cNvSpPr>
            <a:spLocks noGrp="1"/>
          </p:cNvSpPr>
          <p:nvPr>
            <p:ph type="title"/>
          </p:nvPr>
        </p:nvSpPr>
        <p:spPr/>
        <p:txBody>
          <a:bodyPr>
            <a:normAutofit/>
          </a:bodyPr>
          <a:lstStyle/>
          <a:p>
            <a:r>
              <a:rPr lang="en-IN" sz="3600" dirty="0" err="1">
                <a:solidFill>
                  <a:srgbClr val="FF0000"/>
                </a:solidFill>
              </a:rPr>
              <a:t>Concating</a:t>
            </a:r>
            <a:r>
              <a:rPr lang="en-IN" sz="3600" dirty="0">
                <a:solidFill>
                  <a:srgbClr val="FF0000"/>
                </a:solidFill>
              </a:rPr>
              <a:t> data </a:t>
            </a:r>
          </a:p>
        </p:txBody>
      </p:sp>
      <p:pic>
        <p:nvPicPr>
          <p:cNvPr id="6" name="Content Placeholder 5">
            <a:extLst>
              <a:ext uri="{FF2B5EF4-FFF2-40B4-BE49-F238E27FC236}">
                <a16:creationId xmlns:a16="http://schemas.microsoft.com/office/drawing/2014/main" id="{820BC8F5-0A8B-264E-8F7A-F0A83B8540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2272" y="2182756"/>
            <a:ext cx="4126978" cy="2837300"/>
          </a:xfrm>
        </p:spPr>
      </p:pic>
      <p:sp>
        <p:nvSpPr>
          <p:cNvPr id="4" name="Text Placeholder 3">
            <a:extLst>
              <a:ext uri="{FF2B5EF4-FFF2-40B4-BE49-F238E27FC236}">
                <a16:creationId xmlns:a16="http://schemas.microsoft.com/office/drawing/2014/main" id="{B78E4BE9-C0F7-4033-A7D1-70254E1782E0}"/>
              </a:ext>
            </a:extLst>
          </p:cNvPr>
          <p:cNvSpPr>
            <a:spLocks noGrp="1"/>
          </p:cNvSpPr>
          <p:nvPr>
            <p:ph type="body" sz="half" idx="2"/>
          </p:nvPr>
        </p:nvSpPr>
        <p:spPr/>
        <p:txBody>
          <a:bodyPr>
            <a:normAutofit/>
          </a:bodyPr>
          <a:lstStyle/>
          <a:p>
            <a:r>
              <a:rPr lang="en-US" sz="1800" b="0" i="0" dirty="0">
                <a:solidFill>
                  <a:srgbClr val="002060"/>
                </a:solidFill>
                <a:effectLst/>
                <a:latin typeface="Noto Sans" panose="020B0502040504020204" pitchFamily="34" charset="0"/>
              </a:rPr>
              <a:t>Concatenating data in Python refers to the process of combining two or more datasets along a particular axis. This can be done with various data structures such as lists, arrays, data frames, or series, depending on the libraries being used.</a:t>
            </a:r>
            <a:endParaRPr lang="en-IN" sz="1800" dirty="0">
              <a:solidFill>
                <a:srgbClr val="002060"/>
              </a:solidFill>
            </a:endParaRPr>
          </a:p>
        </p:txBody>
      </p:sp>
    </p:spTree>
    <p:extLst>
      <p:ext uri="{BB962C8B-B14F-4D97-AF65-F5344CB8AC3E}">
        <p14:creationId xmlns:p14="http://schemas.microsoft.com/office/powerpoint/2010/main" val="97811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1CCF-383D-44D6-297D-7C672F36BE1B}"/>
              </a:ext>
            </a:extLst>
          </p:cNvPr>
          <p:cNvSpPr>
            <a:spLocks noGrp="1"/>
          </p:cNvSpPr>
          <p:nvPr>
            <p:ph type="title"/>
          </p:nvPr>
        </p:nvSpPr>
        <p:spPr/>
        <p:txBody>
          <a:bodyPr/>
          <a:lstStyle/>
          <a:p>
            <a:r>
              <a:rPr lang="en-IN" sz="3600" dirty="0"/>
              <a:t>Finding outliers</a:t>
            </a:r>
            <a:br>
              <a:rPr lang="en-IN" dirty="0"/>
            </a:br>
            <a:endParaRPr lang="en-IN" dirty="0"/>
          </a:p>
        </p:txBody>
      </p:sp>
      <p:pic>
        <p:nvPicPr>
          <p:cNvPr id="6" name="Content Placeholder 5">
            <a:extLst>
              <a:ext uri="{FF2B5EF4-FFF2-40B4-BE49-F238E27FC236}">
                <a16:creationId xmlns:a16="http://schemas.microsoft.com/office/drawing/2014/main" id="{74CC5DAA-370C-24B3-15ED-4FC44E780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1862" y="1498604"/>
            <a:ext cx="4742313" cy="4188964"/>
          </a:xfrm>
        </p:spPr>
      </p:pic>
      <p:sp>
        <p:nvSpPr>
          <p:cNvPr id="4" name="Text Placeholder 3">
            <a:extLst>
              <a:ext uri="{FF2B5EF4-FFF2-40B4-BE49-F238E27FC236}">
                <a16:creationId xmlns:a16="http://schemas.microsoft.com/office/drawing/2014/main" id="{C5138A77-E1B3-1A03-B80B-4A7C77A85A81}"/>
              </a:ext>
            </a:extLst>
          </p:cNvPr>
          <p:cNvSpPr>
            <a:spLocks noGrp="1"/>
          </p:cNvSpPr>
          <p:nvPr>
            <p:ph type="body" sz="half" idx="2"/>
          </p:nvPr>
        </p:nvSpPr>
        <p:spPr>
          <a:xfrm>
            <a:off x="677334" y="2777069"/>
            <a:ext cx="3854528" cy="2791627"/>
          </a:xfrm>
        </p:spPr>
        <p:txBody>
          <a:bodyPr>
            <a:noAutofit/>
          </a:bodyPr>
          <a:lstStyle/>
          <a:p>
            <a:pPr algn="l"/>
            <a:r>
              <a:rPr lang="en-US" sz="1800" b="0" i="0" dirty="0">
                <a:effectLst/>
                <a:latin typeface="Arial" panose="020B0604020202020204" pitchFamily="34" charset="0"/>
                <a:cs typeface="Arial" panose="020B0604020202020204" pitchFamily="34" charset="0"/>
              </a:rPr>
              <a:t>In statistics, an outlier is a data point that significantly differs from other observations in a dataset. Outliers can occur due to measurement or recording errors, or they may represent genuine but rare events. Identifying and handling outliers is an important part of data analysis, as they can have a significant impact on statistical measures and machine learning models</a:t>
            </a:r>
            <a:r>
              <a:rPr lang="en-US" sz="1800" b="0" i="0" dirty="0">
                <a:effectLst/>
                <a:latin typeface="Noto Sans" panose="020B0502040504020204" pitchFamily="34" charset="0"/>
              </a:rPr>
              <a:t>.</a:t>
            </a:r>
          </a:p>
          <a:p>
            <a:br>
              <a:rPr lang="en-US" sz="1800" dirty="0"/>
            </a:br>
            <a:endParaRPr lang="en-IN" sz="1800" dirty="0"/>
          </a:p>
        </p:txBody>
      </p:sp>
    </p:spTree>
    <p:extLst>
      <p:ext uri="{BB962C8B-B14F-4D97-AF65-F5344CB8AC3E}">
        <p14:creationId xmlns:p14="http://schemas.microsoft.com/office/powerpoint/2010/main" val="185805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3E527E-1AFB-7825-DF6B-18474427F3D1}"/>
              </a:ext>
            </a:extLst>
          </p:cNvPr>
          <p:cNvSpPr>
            <a:spLocks noGrp="1"/>
          </p:cNvSpPr>
          <p:nvPr>
            <p:ph type="title"/>
          </p:nvPr>
        </p:nvSpPr>
        <p:spPr>
          <a:xfrm>
            <a:off x="677334" y="1335024"/>
            <a:ext cx="8596668" cy="795528"/>
          </a:xfrm>
        </p:spPr>
        <p:txBody>
          <a:bodyPr/>
          <a:lstStyle/>
          <a:p>
            <a:pPr algn="ctr"/>
            <a:r>
              <a:rPr lang="en-IN" dirty="0">
                <a:solidFill>
                  <a:srgbClr val="FF0000"/>
                </a:solidFill>
                <a:latin typeface="Arial" panose="020B0604020202020204" pitchFamily="34" charset="0"/>
                <a:cs typeface="Arial" panose="020B0604020202020204" pitchFamily="34" charset="0"/>
              </a:rPr>
              <a:t>Matplotlib library and seaborn </a:t>
            </a:r>
          </a:p>
        </p:txBody>
      </p:sp>
      <p:sp>
        <p:nvSpPr>
          <p:cNvPr id="7" name="Content Placeholder 6">
            <a:extLst>
              <a:ext uri="{FF2B5EF4-FFF2-40B4-BE49-F238E27FC236}">
                <a16:creationId xmlns:a16="http://schemas.microsoft.com/office/drawing/2014/main" id="{5E44AE18-1D1B-33ED-EE92-DAB3F8464C56}"/>
              </a:ext>
            </a:extLst>
          </p:cNvPr>
          <p:cNvSpPr>
            <a:spLocks noGrp="1"/>
          </p:cNvSpPr>
          <p:nvPr>
            <p:ph sz="half" idx="2"/>
          </p:nvPr>
        </p:nvSpPr>
        <p:spPr>
          <a:xfrm>
            <a:off x="5029200" y="2990089"/>
            <a:ext cx="4244804" cy="3051274"/>
          </a:xfrm>
        </p:spPr>
        <p:txBody>
          <a:bodyPr>
            <a:noAutofit/>
          </a:bodyPr>
          <a:lstStyle/>
          <a:p>
            <a:pPr marL="0" indent="0">
              <a:buNone/>
            </a:pPr>
            <a:r>
              <a:rPr lang="en-US" sz="2000" b="0" i="0" dirty="0">
                <a:effectLst/>
                <a:latin typeface="Arial" panose="020B0604020202020204" pitchFamily="34" charset="0"/>
                <a:cs typeface="Arial" panose="020B0604020202020204" pitchFamily="34" charset="0"/>
              </a:rPr>
              <a:t>Seaborn is a Python visualization library based on matplotlib that provides a high-level interface for creating informative and attractive statistical graphics. It is built on top of matplotlib and closely integrated with pandas data structures, making it particularly well-suited for visualizing datasets from dataframes.</a:t>
            </a:r>
            <a:endParaRPr lang="en-IN" sz="2000" dirty="0">
              <a:latin typeface="Arial" panose="020B0604020202020204" pitchFamily="34" charset="0"/>
              <a:cs typeface="Arial" panose="020B0604020202020204" pitchFamily="34" charset="0"/>
            </a:endParaRPr>
          </a:p>
        </p:txBody>
      </p:sp>
      <p:sp>
        <p:nvSpPr>
          <p:cNvPr id="8" name="Rectangle 1">
            <a:extLst>
              <a:ext uri="{FF2B5EF4-FFF2-40B4-BE49-F238E27FC236}">
                <a16:creationId xmlns:a16="http://schemas.microsoft.com/office/drawing/2014/main" id="{D1DCBA6E-15BE-0DEE-CC40-58986618E09B}"/>
              </a:ext>
            </a:extLst>
          </p:cNvPr>
          <p:cNvSpPr>
            <a:spLocks noGrp="1" noChangeArrowheads="1"/>
          </p:cNvSpPr>
          <p:nvPr>
            <p:ph sz="half" idx="1"/>
          </p:nvPr>
        </p:nvSpPr>
        <p:spPr bwMode="auto">
          <a:xfrm>
            <a:off x="374904" y="3177645"/>
            <a:ext cx="448646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cs typeface="Arial" panose="020B0604020202020204" pitchFamily="34" charset="0"/>
              </a:rPr>
              <a:t>It seems like you're referring to the matplotlib library in Python. matplotlib is a popular plotting library that provides a wide variety of functions for creating static, interactive, and animated visualizations in Python. </a:t>
            </a:r>
          </a:p>
        </p:txBody>
      </p:sp>
    </p:spTree>
    <p:extLst>
      <p:ext uri="{BB962C8B-B14F-4D97-AF65-F5344CB8AC3E}">
        <p14:creationId xmlns:p14="http://schemas.microsoft.com/office/powerpoint/2010/main" val="9271895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5258</TotalTime>
  <Words>665</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Noto Sans</vt:lpstr>
      <vt:lpstr>Trebuchet MS</vt:lpstr>
      <vt:lpstr>ui-monospace</vt:lpstr>
      <vt:lpstr>Wingdings 3</vt:lpstr>
      <vt:lpstr>Facet</vt:lpstr>
      <vt:lpstr>Project – 1 *Data acquisition and Data wrangling</vt:lpstr>
      <vt:lpstr>Importing csv. and excel file using pandas libraries</vt:lpstr>
      <vt:lpstr>Data wrangling or merging files.        *  After loading the dataset we needed to merge Both the files      * After merging the files we use some function to check and edit the incorrect rows and columns and to remove unwanted rows and columns   * There are some functions given below which used to merge and manipulate data easily. </vt:lpstr>
      <vt:lpstr>After merging we check the shape of the data which gives  number of rows and  columns of the data for eg:-  merged_data.shape – gives exact rows and columns   merged_data.head – gives first five data’s of the dataset   merged_data.tail – gives the last five data’s of the dataset  merged_data.column – gives the  index and headings of the data’s   merged_data.info – gives details of the columns, data types and non-null counts                    of the dataframe   </vt:lpstr>
      <vt:lpstr>To sort values in each columns in ascending or descending manner.  * data_set[“col”].sort_values * data_set.sort_values(by =“col”,ascending = true) </vt:lpstr>
      <vt:lpstr>How to calculate mean, median, mode </vt:lpstr>
      <vt:lpstr>Concating data </vt:lpstr>
      <vt:lpstr>Finding outliers </vt:lpstr>
      <vt:lpstr>Matplotlib library and seaborn </vt:lpstr>
      <vt:lpstr>Correlation</vt:lpstr>
      <vt:lpstr>Skewness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 *Data aquisition and Data wrangling</dc:title>
  <dc:creator>VIVEK MISHRA</dc:creator>
  <cp:lastModifiedBy>VIVEK MISHRA</cp:lastModifiedBy>
  <cp:revision>14</cp:revision>
  <dcterms:created xsi:type="dcterms:W3CDTF">2023-12-27T13:03:32Z</dcterms:created>
  <dcterms:modified xsi:type="dcterms:W3CDTF">2024-01-02T05:28:06Z</dcterms:modified>
</cp:coreProperties>
</file>