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D92"/>
    <a:srgbClr val="28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B373-EE4C-AC14-002C-B3D9608BE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9D674-49EE-4605-CA93-737FC1AF3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0D9C-4BA5-E546-F205-1BD8EA11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8893-179F-4CCB-A45F-B9B8FB013B2E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D201C-C27E-EBFA-CF20-A5F949BC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8C8FE-2825-6F5F-218B-DE1A6679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2A96-89BA-4EA0-84FB-E4041852F1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693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FFDB-7C56-89C8-D88D-1BE4FD9E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72748-DCB4-8586-174A-C7E7E64E8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9E903-3ECA-6FB0-C047-007300E4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8893-179F-4CCB-A45F-B9B8FB013B2E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6F495-C9C2-68F0-4257-234BAF52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3B06-C64E-5ABC-F5D8-D40344E8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2A96-89BA-4EA0-84FB-E4041852F1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813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41149-59C0-E41C-B587-D97C8C783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FBBBF-B3E7-CE47-8FB4-43297AA9F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2130B-70E8-E465-AD26-B165847F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8893-179F-4CCB-A45F-B9B8FB013B2E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1FA5D-27E4-143D-79EB-FB86388D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CFB6A-3E02-AA2D-1FAD-7B07CD35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2A96-89BA-4EA0-84FB-E4041852F1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945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9592-18A5-D0B2-F685-EF53A555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28732-E916-7D6D-5264-03E1B6157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7A0B6-5911-B0ED-16A1-D6127786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8893-179F-4CCB-A45F-B9B8FB013B2E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06416-5CDB-237C-35DC-9E2652BC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20E78-7574-74BE-3928-7645F426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2A96-89BA-4EA0-84FB-E4041852F1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4279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24F1-17C9-98FD-53B0-ABDF842F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57DBA-BBD1-3AAA-C4EF-349D039B7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D836A-66D4-C78A-02EC-DCF6F5A3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8893-179F-4CCB-A45F-B9B8FB013B2E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A20-CF2A-2282-01D6-B6B7E6A4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B4420-779E-81C1-FAEE-37FD4469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2A96-89BA-4EA0-84FB-E4041852F1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526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8775-679D-4099-6E01-0DD7E054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96881-7D7C-EBE1-C828-2E5740A60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B0E89-F2F8-1367-36EE-08D5D6842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3814A-34D9-E38C-CB54-0248CEE4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8893-179F-4CCB-A45F-B9B8FB013B2E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6320D-F701-91EF-DE9B-7C9907A6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FD3B4-0C44-9B85-FD27-2825E0C4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2A96-89BA-4EA0-84FB-E4041852F1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962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03C3-86A7-B465-4952-456DE4910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65459-57D5-D03D-F7AC-A2DE48FDD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7302C-49D5-4C4B-8BEC-6F175C3DD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1E6AB-7596-4677-980F-7759C3426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A7A18-1736-7FE2-8728-5F20D96EC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3EF03-9669-2F43-24AD-869392BF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8893-179F-4CCB-A45F-B9B8FB013B2E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9561D3-1BEB-2188-ED55-6EC10670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A3F8C-F726-2F04-FC2A-D46C9147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2A96-89BA-4EA0-84FB-E4041852F1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063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25C7-69BE-07A0-A372-BA9B4D1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4F5AC-045A-6E5C-A087-412AC6B8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8893-179F-4CCB-A45F-B9B8FB013B2E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3253A-A1A2-53F0-6B67-B23D264C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0BB78-0A89-61AC-AF89-EDF1CED7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2A96-89BA-4EA0-84FB-E4041852F1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30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0861F-7A8B-8B4E-8742-6564FCBC1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8893-179F-4CCB-A45F-B9B8FB013B2E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E3AC99-88BA-D3FC-28AA-51811E76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1AEF8-20E2-036D-0ED6-593C2837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2A96-89BA-4EA0-84FB-E4041852F1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93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FE39C-4EA9-A35C-BD3F-7FF482FA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AD2D3-89BD-8B02-A87E-01228B570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EB51E-F37A-FCE2-9CD9-3B516C8C4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C8419-B1DE-391D-1B22-3BA53362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8893-179F-4CCB-A45F-B9B8FB013B2E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17152-D968-FAFE-39A1-F37D48D9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7C302-FC82-437E-6389-F9B45176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2A96-89BA-4EA0-84FB-E4041852F1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9825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0EDE-8A27-90A3-CE56-DB6AAC26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C7D28-7A1D-5127-AD66-147C7FA32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7F36E-B212-1EC8-95CA-F63E5528A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F234A-F3DF-0140-5156-17999F52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8893-179F-4CCB-A45F-B9B8FB013B2E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3CECF-F61B-86E3-6242-5A366BDA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C9DBD-DE5C-9094-D0C8-9DAF4DC4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2A96-89BA-4EA0-84FB-E4041852F1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857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7BA9B-9F6D-0506-B4A0-AA1A7E89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861EA-4B17-4908-331C-D91AFE1D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DFAC1-51AC-BA9C-D679-47D05E6C5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D8893-179F-4CCB-A45F-B9B8FB013B2E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80A98-D05F-F212-AAC2-A126F7B86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8F4FE-2103-E8F4-B6A0-061988E81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82A96-89BA-4EA0-84FB-E4041852F1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637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677C84-16D9-57E0-FEED-5D5DD22A5235}"/>
              </a:ext>
            </a:extLst>
          </p:cNvPr>
          <p:cNvSpPr txBox="1"/>
          <p:nvPr/>
        </p:nvSpPr>
        <p:spPr>
          <a:xfrm>
            <a:off x="4305283" y="1557583"/>
            <a:ext cx="358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dirty="0">
                <a:solidFill>
                  <a:srgbClr val="343D92"/>
                </a:solidFill>
                <a:latin typeface="LEMON MILK" panose="00000500000000000000" pitchFamily="50" charset="0"/>
              </a:rPr>
              <a:t>Introduciamo</a:t>
            </a:r>
            <a:endParaRPr lang="it-IT" dirty="0">
              <a:solidFill>
                <a:srgbClr val="343D92"/>
              </a:solidFill>
              <a:latin typeface="LEMON MILK" panose="00000500000000000000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F3CAC1-BE65-EA48-72AA-A40B394B3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58" y="2333620"/>
            <a:ext cx="3894683" cy="2190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3C9677-B384-6C1C-48EF-544D30070F46}"/>
              </a:ext>
            </a:extLst>
          </p:cNvPr>
          <p:cNvSpPr txBox="1"/>
          <p:nvPr/>
        </p:nvSpPr>
        <p:spPr>
          <a:xfrm>
            <a:off x="5150065" y="4715642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>
                <a:solidFill>
                  <a:schemeClr val="bg1">
                    <a:lumMod val="50000"/>
                  </a:schemeClr>
                </a:solidFill>
                <a:latin typeface="Montserrat Medium" pitchFamily="2" charset="0"/>
              </a:rPr>
              <a:t>(vi piacerà)</a:t>
            </a:r>
            <a:endParaRPr lang="it-IT" sz="1400" dirty="0">
              <a:solidFill>
                <a:schemeClr val="bg1">
                  <a:lumMod val="50000"/>
                </a:schemeClr>
              </a:solidFill>
              <a:latin typeface="Montserrat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7646C-1DC2-1BD9-82A1-7430570774AC}"/>
              </a:ext>
            </a:extLst>
          </p:cNvPr>
          <p:cNvSpPr txBox="1"/>
          <p:nvPr/>
        </p:nvSpPr>
        <p:spPr>
          <a:xfrm>
            <a:off x="5546807" y="5192696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Montserrat Medium" pitchFamily="2" charset="0"/>
              </a:rPr>
              <a:t>(fidatevi)</a:t>
            </a:r>
            <a:endParaRPr lang="it-IT" sz="1050" dirty="0">
              <a:solidFill>
                <a:schemeClr val="bg1">
                  <a:lumMod val="50000"/>
                </a:schemeClr>
              </a:solidFill>
              <a:latin typeface="Montserra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509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9D70F6-ACE6-A204-4A85-E357E0906C58}"/>
              </a:ext>
            </a:extLst>
          </p:cNvPr>
          <p:cNvSpPr txBox="1"/>
          <p:nvPr/>
        </p:nvSpPr>
        <p:spPr>
          <a:xfrm>
            <a:off x="4159948" y="743064"/>
            <a:ext cx="3872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343D92"/>
                </a:solidFill>
                <a:latin typeface="Montserrat SemiBold" pitchFamily="2" charset="0"/>
              </a:rPr>
              <a:t>Qualche funzione built-in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1A1DEE-9690-9810-D4D0-3989D2C1A7A8}"/>
              </a:ext>
            </a:extLst>
          </p:cNvPr>
          <p:cNvSpPr/>
          <p:nvPr/>
        </p:nvSpPr>
        <p:spPr>
          <a:xfrm>
            <a:off x="820993" y="1306960"/>
            <a:ext cx="5121697" cy="44540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1. print()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Stampa a schermo qualsiasi valore passato come argomento.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print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2. len()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Restituisce la lunghezza (numero di elementi) di una sequenza, come una lista o una stringa.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len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3. type()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Restituisce il tipo di un oggetto.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4. int()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Converte una stringa o un numero in un intero.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5. str()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Converte un valore in una stringa.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str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01E9A5-221D-77A7-F9ED-0EB85B819270}"/>
              </a:ext>
            </a:extLst>
          </p:cNvPr>
          <p:cNvSpPr/>
          <p:nvPr/>
        </p:nvSpPr>
        <p:spPr>
          <a:xfrm>
            <a:off x="6249310" y="1306960"/>
            <a:ext cx="5121697" cy="44540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6. sum()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Calcola la somma di tutti gli elementi in un iterabile (come una lista o una tupla).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sum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7. max()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Restituisce il valore massimo in un iterabile.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max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8. min()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Restituisce il valore minimo in un iterabile.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min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9. sorted()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Restituisce una nuova lista ordinata dagli elementi di un iterabile.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sorted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10. range()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Genera una sequenza di numeri, utile per iterazioni.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range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9AEA28-0FF1-1938-DB84-520B46CD4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708" y="5961047"/>
            <a:ext cx="677258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</a:rPr>
              <a:t>Per vedere tutte le funzioni built in e le potenzialità di python, </a:t>
            </a: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  <a:hlinkClick r:id="rId2"/>
              </a:rPr>
              <a:t>clicca qui</a:t>
            </a:r>
            <a:endParaRPr kumimoji="0" lang="it-IT" altLang="it-IT" sz="1400" b="1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Montserra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2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655477-A182-20DC-1A63-3CC2470FCCAE}"/>
              </a:ext>
            </a:extLst>
          </p:cNvPr>
          <p:cNvSpPr txBox="1"/>
          <p:nvPr/>
        </p:nvSpPr>
        <p:spPr>
          <a:xfrm>
            <a:off x="4036594" y="743064"/>
            <a:ext cx="4118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343D92"/>
                </a:solidFill>
                <a:latin typeface="Montserrat SemiBold" pitchFamily="2" charset="0"/>
              </a:rPr>
              <a:t>Alcune delle librerie più note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8940A7-8E3F-FBB8-2E74-FF63A3518D74}"/>
              </a:ext>
            </a:extLst>
          </p:cNvPr>
          <p:cNvSpPr/>
          <p:nvPr/>
        </p:nvSpPr>
        <p:spPr>
          <a:xfrm>
            <a:off x="2317954" y="1277463"/>
            <a:ext cx="7556091" cy="51823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1. numpy.array()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Crea un array multidimensionale, utile per il calcolo numerico.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numpy </a:t>
            </a:r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as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np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np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array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2. pandas.DataFrame()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Crea un DataFrame, una struttura dati bidimensionale simile a una tabella.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pandas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as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pd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pd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DataFrame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3. matplotlib.pyplot.plot()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Crea un grafico a linee, molto usato per la visualizzazione dei dati.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matplotlib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pyplot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as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plt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plt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plot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4. seaborn.heatmap()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Crea una heatmap (mappa di calore) basata su dati bidimensionali.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seaborn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as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sns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sns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heatmap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5. requests.get()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Invia una richiesta HTTP GET per recuperare dati da un URL.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requests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requests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get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8769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6F25F2-FDE6-A7A3-1F04-49570DAD509D}"/>
              </a:ext>
            </a:extLst>
          </p:cNvPr>
          <p:cNvSpPr/>
          <p:nvPr/>
        </p:nvSpPr>
        <p:spPr>
          <a:xfrm>
            <a:off x="2317954" y="1277463"/>
            <a:ext cx="7556091" cy="518233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6. tensorflow.keras.Model()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Definisce un modello di rete neurale in TensorFlow.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tensorflow </a:t>
            </a:r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as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tf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tf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.keras.</a:t>
            </a:r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Model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7. sklearn.linear_model.LinearRegression()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Crea un modello di regressione lineare, usato nell'analisi dei dati e nel machine learning.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sklearn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linear_model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LinearRegression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LinearRegression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8. os.listdir()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Restituisce una lista dei nomi di file in una directory.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os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listdir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9. sys.exit()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Termina l'esecuzione di uno script Python.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sys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sys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exit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10. json.loads()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Converte una stringa JSON in un oggetto Python (come un dizionario).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import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json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json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loads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A62DA-B7A7-E94E-D5ED-82971EDAE3A7}"/>
              </a:ext>
            </a:extLst>
          </p:cNvPr>
          <p:cNvSpPr txBox="1"/>
          <p:nvPr/>
        </p:nvSpPr>
        <p:spPr>
          <a:xfrm>
            <a:off x="4036594" y="743064"/>
            <a:ext cx="4118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343D92"/>
                </a:solidFill>
                <a:latin typeface="Montserrat SemiBold" pitchFamily="2" charset="0"/>
              </a:rPr>
              <a:t>Alcune delle librerie più note</a:t>
            </a:r>
          </a:p>
        </p:txBody>
      </p:sp>
    </p:spTree>
    <p:extLst>
      <p:ext uri="{BB962C8B-B14F-4D97-AF65-F5344CB8AC3E}">
        <p14:creationId xmlns:p14="http://schemas.microsoft.com/office/powerpoint/2010/main" val="57989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133D7-DB30-56EB-6C48-64EBC74B0984}"/>
              </a:ext>
            </a:extLst>
          </p:cNvPr>
          <p:cNvSpPr txBox="1"/>
          <p:nvPr/>
        </p:nvSpPr>
        <p:spPr>
          <a:xfrm>
            <a:off x="4036594" y="743064"/>
            <a:ext cx="4118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343D92"/>
                </a:solidFill>
                <a:latin typeface="Montserrat SemiBold" pitchFamily="2" charset="0"/>
              </a:rPr>
              <a:t>E ora... Live 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BF5DD-8043-6337-3C80-A0D7A7E9B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64" y="2859343"/>
            <a:ext cx="3146323" cy="1615768"/>
          </a:xfrm>
          <a:prstGeom prst="rect">
            <a:avLst/>
          </a:prstGeom>
        </p:spPr>
      </p:pic>
      <p:pic>
        <p:nvPicPr>
          <p:cNvPr id="1030" name="Picture 6" descr="Hand Drawn calculator illustration 13127325 PNG">
            <a:extLst>
              <a:ext uri="{FF2B5EF4-FFF2-40B4-BE49-F238E27FC236}">
                <a16:creationId xmlns:a16="http://schemas.microsoft.com/office/drawing/2014/main" id="{6B10867B-5B9B-9FEA-1723-F20F3E9E5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405" y="2538975"/>
            <a:ext cx="1756625" cy="225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9CB644-7F1E-0551-C235-611E27EB25A4}"/>
              </a:ext>
            </a:extLst>
          </p:cNvPr>
          <p:cNvCxnSpPr>
            <a:cxnSpLocks/>
          </p:cNvCxnSpPr>
          <p:nvPr/>
        </p:nvCxnSpPr>
        <p:spPr>
          <a:xfrm>
            <a:off x="6096000" y="1367605"/>
            <a:ext cx="0" cy="4122789"/>
          </a:xfrm>
          <a:prstGeom prst="line">
            <a:avLst/>
          </a:prstGeom>
          <a:ln w="28575" cap="rnd">
            <a:solidFill>
              <a:srgbClr val="343D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EF5751-3673-7833-9BB5-6B89AC21EFD0}"/>
              </a:ext>
            </a:extLst>
          </p:cNvPr>
          <p:cNvSpPr txBox="1"/>
          <p:nvPr/>
        </p:nvSpPr>
        <p:spPr>
          <a:xfrm>
            <a:off x="2507451" y="1713634"/>
            <a:ext cx="1218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343D92"/>
                </a:solidFill>
                <a:latin typeface="Montserrat SemiBold" pitchFamily="2" charset="0"/>
              </a:rPr>
              <a:t>Pong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91C951-6EDD-4C09-F654-4F8B04DC0B78}"/>
              </a:ext>
            </a:extLst>
          </p:cNvPr>
          <p:cNvSpPr txBox="1"/>
          <p:nvPr/>
        </p:nvSpPr>
        <p:spPr>
          <a:xfrm>
            <a:off x="7518602" y="1713634"/>
            <a:ext cx="3030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343D92"/>
                </a:solidFill>
                <a:latin typeface="Montserrat SemiBold" pitchFamily="2" charset="0"/>
              </a:rPr>
              <a:t>Calcolatrice grafica</a:t>
            </a:r>
          </a:p>
        </p:txBody>
      </p:sp>
    </p:spTree>
    <p:extLst>
      <p:ext uri="{BB962C8B-B14F-4D97-AF65-F5344CB8AC3E}">
        <p14:creationId xmlns:p14="http://schemas.microsoft.com/office/powerpoint/2010/main" val="925611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8DB934-6DB5-D7FC-9D7D-6C1A2D31FD9E}"/>
              </a:ext>
            </a:extLst>
          </p:cNvPr>
          <p:cNvSpPr txBox="1"/>
          <p:nvPr/>
        </p:nvSpPr>
        <p:spPr>
          <a:xfrm>
            <a:off x="4207502" y="1038992"/>
            <a:ext cx="3776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>
                <a:solidFill>
                  <a:srgbClr val="343D92"/>
                </a:solidFill>
                <a:latin typeface="Montserrat Medium" pitchFamily="2" charset="0"/>
              </a:rPr>
              <a:t>Ecco perché vi piacerà:</a:t>
            </a:r>
            <a:endParaRPr lang="it-IT" sz="1400" dirty="0">
              <a:solidFill>
                <a:srgbClr val="343D92"/>
              </a:solidFill>
              <a:latin typeface="Montserrat Medium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4C39B8D-D9C5-7143-B43F-D49C42573DB4}"/>
              </a:ext>
            </a:extLst>
          </p:cNvPr>
          <p:cNvGrpSpPr/>
          <p:nvPr/>
        </p:nvGrpSpPr>
        <p:grpSpPr>
          <a:xfrm>
            <a:off x="8122669" y="1676858"/>
            <a:ext cx="2441314" cy="2914695"/>
            <a:chOff x="8458494" y="1564341"/>
            <a:chExt cx="2441314" cy="291469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49C2B0B-F1E3-4368-5316-0F3A22779A0E}"/>
                </a:ext>
              </a:extLst>
            </p:cNvPr>
            <p:cNvGrpSpPr/>
            <p:nvPr/>
          </p:nvGrpSpPr>
          <p:grpSpPr>
            <a:xfrm>
              <a:off x="8458494" y="1564341"/>
              <a:ext cx="2441314" cy="2457450"/>
              <a:chOff x="9401175" y="1335718"/>
              <a:chExt cx="2441314" cy="24574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ACBCEC6-E056-C118-DF0A-1C20DE70DC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986" r="-986"/>
              <a:stretch/>
            </p:blipFill>
            <p:spPr>
              <a:xfrm>
                <a:off x="9401175" y="1335718"/>
                <a:ext cx="2057399" cy="245745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6B24E3C-7E85-DC48-28E1-090F605D9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74658" y="2371765"/>
                <a:ext cx="767831" cy="842601"/>
              </a:xfrm>
              <a:prstGeom prst="rect">
                <a:avLst/>
              </a:prstGeom>
            </p:spPr>
          </p:pic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BCE3863-2939-3844-8344-03D5DBCDCA42}"/>
                </a:ext>
              </a:extLst>
            </p:cNvPr>
            <p:cNvSpPr/>
            <p:nvPr/>
          </p:nvSpPr>
          <p:spPr>
            <a:xfrm>
              <a:off x="8499122" y="3897859"/>
              <a:ext cx="2360059" cy="58117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b="0" dirty="0">
                  <a:solidFill>
                    <a:srgbClr val="61AFEF"/>
                  </a:solidFill>
                  <a:effectLst/>
                  <a:latin typeface="Fira Code" panose="020B0809050000020004" pitchFamily="49" charset="0"/>
                </a:rPr>
                <a:t>print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(</a:t>
              </a:r>
              <a:r>
                <a:rPr lang="it-IT" sz="12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"Coding zero"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D4B1C0-4A23-9C7D-5FFE-3AAC79087DFC}"/>
              </a:ext>
            </a:extLst>
          </p:cNvPr>
          <p:cNvGrpSpPr/>
          <p:nvPr/>
        </p:nvGrpSpPr>
        <p:grpSpPr>
          <a:xfrm>
            <a:off x="1668644" y="1500657"/>
            <a:ext cx="3249100" cy="3461730"/>
            <a:chOff x="1942861" y="1498352"/>
            <a:chExt cx="3249100" cy="346173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9CBDAB4-A9B5-17CE-61E8-590E93AE1747}"/>
                </a:ext>
              </a:extLst>
            </p:cNvPr>
            <p:cNvGrpSpPr/>
            <p:nvPr/>
          </p:nvGrpSpPr>
          <p:grpSpPr>
            <a:xfrm>
              <a:off x="2344606" y="1498352"/>
              <a:ext cx="2445611" cy="2457450"/>
              <a:chOff x="2307364" y="1564341"/>
              <a:chExt cx="2445611" cy="245745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6BD3EEF-EF8B-5371-FDCE-86923DD4C5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/>
            </p:blipFill>
            <p:spPr>
              <a:xfrm>
                <a:off x="2466975" y="1564341"/>
                <a:ext cx="2286000" cy="245745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40FF61F-19D5-259F-BE11-CA9C94AF13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7364" y="2793066"/>
                <a:ext cx="719688" cy="809649"/>
              </a:xfrm>
              <a:prstGeom prst="rect">
                <a:avLst/>
              </a:prstGeom>
            </p:spPr>
          </p:pic>
        </p:grp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B165EFF-8F29-9418-1693-E3AD2F0E5DBA}"/>
                </a:ext>
              </a:extLst>
            </p:cNvPr>
            <p:cNvSpPr/>
            <p:nvPr/>
          </p:nvSpPr>
          <p:spPr>
            <a:xfrm>
              <a:off x="1942861" y="3870242"/>
              <a:ext cx="3249100" cy="10898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it-IT" sz="1200" b="0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#include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&lt;stdio.h&gt;</a:t>
              </a:r>
              <a:endPara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  <a:p>
              <a:b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</a:br>
              <a:r>
                <a:rPr lang="it-IT" sz="1200" b="0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int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61AFEF"/>
                  </a:solidFill>
                  <a:effectLst/>
                  <a:latin typeface="Fira Code" panose="020B0809050000020004" pitchFamily="49" charset="0"/>
                </a:rPr>
                <a:t>main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(</a:t>
              </a:r>
              <a:r>
                <a:rPr lang="it-IT" sz="1200" b="0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int</a:t>
              </a:r>
              <a:r>
                <a:rPr lang="it-IT" sz="1200" b="0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i="1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rPr>
                <a:t>args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,</a:t>
              </a:r>
              <a:r>
                <a:rPr lang="it-IT" sz="1200" b="0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char</a:t>
              </a:r>
              <a:r>
                <a:rPr lang="it-IT" sz="1200" b="0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*</a:t>
              </a:r>
              <a:r>
                <a:rPr lang="it-IT" sz="1200" b="0" i="1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rPr>
                <a:t>argv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){</a:t>
              </a:r>
            </a:p>
            <a:p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    </a:t>
              </a:r>
              <a:r>
                <a:rPr lang="it-IT" sz="1200" b="0" dirty="0">
                  <a:solidFill>
                    <a:srgbClr val="61AFEF"/>
                  </a:solidFill>
                  <a:effectLst/>
                  <a:latin typeface="Fira Code" panose="020B0809050000020004" pitchFamily="49" charset="0"/>
                </a:rPr>
                <a:t>printf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(</a:t>
              </a:r>
              <a:r>
                <a:rPr lang="it-IT" sz="12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"Coding zero"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);</a:t>
              </a:r>
            </a:p>
            <a:p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}</a:t>
              </a:r>
            </a:p>
            <a:p>
              <a:pPr algn="ctr"/>
              <a:endPara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4B5BAEF-BC43-4D0C-F239-F6AA7867C62B}"/>
              </a:ext>
            </a:extLst>
          </p:cNvPr>
          <p:cNvSpPr txBox="1"/>
          <p:nvPr/>
        </p:nvSpPr>
        <p:spPr>
          <a:xfrm>
            <a:off x="4130558" y="5490053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chemeClr val="bg2">
                    <a:lumMod val="10000"/>
                  </a:schemeClr>
                </a:solidFill>
                <a:latin typeface="Montserrat Medium" pitchFamily="2" charset="0"/>
              </a:rPr>
              <a:t>Ma facciamo un passo indietro...</a:t>
            </a:r>
            <a:endParaRPr lang="it-IT" sz="1100" dirty="0">
              <a:solidFill>
                <a:schemeClr val="bg2">
                  <a:lumMod val="10000"/>
                </a:schemeClr>
              </a:solidFill>
              <a:latin typeface="Montserra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3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E1B717D-C513-E7BE-7E56-9E36122A7769}"/>
              </a:ext>
            </a:extLst>
          </p:cNvPr>
          <p:cNvGrpSpPr/>
          <p:nvPr/>
        </p:nvGrpSpPr>
        <p:grpSpPr>
          <a:xfrm>
            <a:off x="419100" y="1857918"/>
            <a:ext cx="4543425" cy="3142163"/>
            <a:chOff x="476250" y="1458393"/>
            <a:chExt cx="4543425" cy="314216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694D6E2-E17E-C9AD-64F4-3AD881D9233A}"/>
                </a:ext>
              </a:extLst>
            </p:cNvPr>
            <p:cNvGrpSpPr/>
            <p:nvPr/>
          </p:nvGrpSpPr>
          <p:grpSpPr>
            <a:xfrm>
              <a:off x="1501448" y="1458393"/>
              <a:ext cx="2492997" cy="2189682"/>
              <a:chOff x="705170" y="1392454"/>
              <a:chExt cx="2492997" cy="218968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4C2C9F2-17B9-F65D-3033-D0720F389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170" y="1392454"/>
                <a:ext cx="2492997" cy="2189682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7E0893F-34A7-7133-3389-D8AFF7FE6F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001"/>
              <a:stretch/>
            </p:blipFill>
            <p:spPr>
              <a:xfrm>
                <a:off x="2161620" y="1742780"/>
                <a:ext cx="454026" cy="438445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8E9C82A-3B50-833B-8CCB-645C0DE0AF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46489" y="2914849"/>
                <a:ext cx="389729" cy="438445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F85EE8-B8C9-E7D5-8D90-2DA93DB14853}"/>
                </a:ext>
              </a:extLst>
            </p:cNvPr>
            <p:cNvSpPr txBox="1"/>
            <p:nvPr/>
          </p:nvSpPr>
          <p:spPr>
            <a:xfrm>
              <a:off x="476250" y="3769559"/>
              <a:ext cx="45434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dirty="0">
                  <a:solidFill>
                    <a:srgbClr val="343D92"/>
                  </a:solidFill>
                  <a:latin typeface="Montserrat Medium" pitchFamily="2" charset="0"/>
                </a:rPr>
                <a:t>Python viene </a:t>
              </a:r>
              <a:r>
                <a:rPr lang="it-IT" sz="2400" b="1" dirty="0">
                  <a:solidFill>
                    <a:srgbClr val="343D92"/>
                  </a:solidFill>
                  <a:latin typeface="Montserrat SemiBold" pitchFamily="2" charset="0"/>
                </a:rPr>
                <a:t>compilato</a:t>
              </a:r>
            </a:p>
            <a:p>
              <a:pPr algn="ctr"/>
              <a:r>
                <a:rPr lang="it-IT" sz="2400" dirty="0">
                  <a:solidFill>
                    <a:srgbClr val="343D92"/>
                  </a:solidFill>
                  <a:latin typeface="Montserrat Medium" pitchFamily="2" charset="0"/>
                </a:rPr>
                <a:t>da un </a:t>
              </a:r>
              <a:r>
                <a:rPr lang="it-IT" sz="2400" dirty="0">
                  <a:solidFill>
                    <a:srgbClr val="343D92"/>
                  </a:solidFill>
                  <a:latin typeface="Montserrat SemiBold" pitchFamily="2" charset="0"/>
                </a:rPr>
                <a:t>interprete</a:t>
              </a:r>
              <a:r>
                <a:rPr lang="it-IT" sz="2400" dirty="0">
                  <a:solidFill>
                    <a:srgbClr val="343D92"/>
                  </a:solidFill>
                  <a:latin typeface="Montserrat Medium" pitchFamily="2" charset="0"/>
                </a:rPr>
                <a:t> </a:t>
              </a:r>
              <a:r>
                <a:rPr lang="it-IT" sz="2400" b="1" dirty="0">
                  <a:solidFill>
                    <a:srgbClr val="343D92"/>
                  </a:solidFill>
                  <a:latin typeface="Montserrat Medium" pitchFamily="2" charset="0"/>
                </a:rPr>
                <a:t>scritto</a:t>
              </a:r>
              <a:r>
                <a:rPr lang="it-IT" sz="2400" dirty="0">
                  <a:solidFill>
                    <a:srgbClr val="343D92"/>
                  </a:solidFill>
                  <a:latin typeface="Montserrat Medium" pitchFamily="2" charset="0"/>
                </a:rPr>
                <a:t> in </a:t>
              </a:r>
              <a:r>
                <a:rPr lang="it-IT" sz="2400" dirty="0">
                  <a:solidFill>
                    <a:srgbClr val="343D92"/>
                  </a:solidFill>
                  <a:latin typeface="Montserrat SemiBold" pitchFamily="2" charset="0"/>
                </a:rPr>
                <a:t>C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7D0CC7C-598C-F300-967C-78857B383C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796" y="1379281"/>
            <a:ext cx="8450349" cy="400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7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6BDA3E-BC2E-F5DE-1318-59EC97E7857A}"/>
              </a:ext>
            </a:extLst>
          </p:cNvPr>
          <p:cNvSpPr txBox="1"/>
          <p:nvPr/>
        </p:nvSpPr>
        <p:spPr>
          <a:xfrm>
            <a:off x="5289525" y="879056"/>
            <a:ext cx="161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343D92"/>
                </a:solidFill>
                <a:latin typeface="Montserrat SemiBold" pitchFamily="2" charset="0"/>
              </a:rPr>
              <a:t>Variabili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175815-9F70-BC77-97DC-F0BAB1940129}"/>
              </a:ext>
            </a:extLst>
          </p:cNvPr>
          <p:cNvGrpSpPr/>
          <p:nvPr/>
        </p:nvGrpSpPr>
        <p:grpSpPr>
          <a:xfrm>
            <a:off x="649469" y="2274591"/>
            <a:ext cx="6625713" cy="1499889"/>
            <a:chOff x="1554344" y="3667522"/>
            <a:chExt cx="6625713" cy="149988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0FF0AA-D825-0BF8-5E23-DEE833834D4C}"/>
                </a:ext>
              </a:extLst>
            </p:cNvPr>
            <p:cNvSpPr txBox="1"/>
            <p:nvPr/>
          </p:nvSpPr>
          <p:spPr>
            <a:xfrm>
              <a:off x="4917744" y="3955802"/>
              <a:ext cx="32623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2">
                      <a:lumMod val="25000"/>
                    </a:schemeClr>
                  </a:solidFill>
                  <a:latin typeface="Montserrat Medium" pitchFamily="2" charset="0"/>
                </a:rPr>
                <a:t>In python non è necessario specificare il tipo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1DDBD2A-57CD-04DD-50C7-88A64E83D7F8}"/>
                </a:ext>
              </a:extLst>
            </p:cNvPr>
            <p:cNvSpPr/>
            <p:nvPr/>
          </p:nvSpPr>
          <p:spPr>
            <a:xfrm>
              <a:off x="1554344" y="3667522"/>
              <a:ext cx="3249100" cy="14998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it-IT" sz="1200" b="0" i="1" dirty="0">
                  <a:solidFill>
                    <a:srgbClr val="7F848E"/>
                  </a:solidFill>
                  <a:effectLst/>
                  <a:latin typeface="Fira Code" panose="020B0809050000020004" pitchFamily="49" charset="0"/>
                </a:rPr>
                <a:t># nome = valore</a:t>
              </a:r>
              <a:endPara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  <a:p>
              <a:b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</a:br>
              <a:r>
                <a:rPr lang="it-IT" sz="1200" b="0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rPr>
                <a:t>intero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56B6C2"/>
                  </a:solidFill>
                  <a:effectLst/>
                  <a:latin typeface="Fira Code" panose="020B0809050000020004" pitchFamily="49" charset="0"/>
                </a:rPr>
                <a:t>=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3</a:t>
              </a:r>
              <a:endPara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  <a:p>
              <a:r>
                <a:rPr lang="it-IT" sz="1200" b="0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rPr>
                <a:t>decimale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56B6C2"/>
                  </a:solidFill>
                  <a:effectLst/>
                  <a:latin typeface="Fira Code" panose="020B0809050000020004" pitchFamily="49" charset="0"/>
                </a:rPr>
                <a:t>=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7.3</a:t>
              </a:r>
              <a:endPara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  <a:p>
              <a:r>
                <a:rPr lang="it-IT" sz="1200" b="0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rPr>
                <a:t>carattere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56B6C2"/>
                  </a:solidFill>
                  <a:effectLst/>
                  <a:latin typeface="Fira Code" panose="020B0809050000020004" pitchFamily="49" charset="0"/>
                </a:rPr>
                <a:t>=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"C"</a:t>
              </a:r>
              <a:endPara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  <a:p>
              <a:r>
                <a:rPr lang="it-IT" sz="1200" b="0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rPr>
                <a:t>stringa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56B6C2"/>
                  </a:solidFill>
                  <a:effectLst/>
                  <a:latin typeface="Fira Code" panose="020B0809050000020004" pitchFamily="49" charset="0"/>
                </a:rPr>
                <a:t>=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"Testo"</a:t>
              </a:r>
              <a:endPara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55C3490-3030-D412-27D4-B79F4593B140}"/>
              </a:ext>
            </a:extLst>
          </p:cNvPr>
          <p:cNvGrpSpPr/>
          <p:nvPr/>
        </p:nvGrpSpPr>
        <p:grpSpPr>
          <a:xfrm>
            <a:off x="649469" y="3929024"/>
            <a:ext cx="6625713" cy="1268966"/>
            <a:chOff x="1554344" y="3955801"/>
            <a:chExt cx="6625713" cy="126896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8266EF-39F9-528A-AD60-FE2D1CAA64D7}"/>
                </a:ext>
              </a:extLst>
            </p:cNvPr>
            <p:cNvSpPr txBox="1"/>
            <p:nvPr/>
          </p:nvSpPr>
          <p:spPr>
            <a:xfrm>
              <a:off x="4917744" y="4129188"/>
              <a:ext cx="32623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2">
                      <a:lumMod val="25000"/>
                    </a:schemeClr>
                  </a:solidFill>
                  <a:latin typeface="Montserrat Medium" pitchFamily="2" charset="0"/>
                </a:rPr>
                <a:t>Tuttavia farlo può evitare</a:t>
              </a:r>
            </a:p>
            <a:p>
              <a:r>
                <a:rPr lang="it-IT" dirty="0">
                  <a:solidFill>
                    <a:schemeClr val="bg2">
                      <a:lumMod val="25000"/>
                    </a:schemeClr>
                  </a:solidFill>
                  <a:latin typeface="Montserrat Medium" pitchFamily="2" charset="0"/>
                </a:rPr>
                <a:t>errori di assegnazione</a:t>
              </a:r>
            </a:p>
            <a:p>
              <a:r>
                <a:rPr lang="it-IT" dirty="0">
                  <a:solidFill>
                    <a:schemeClr val="bg2">
                      <a:lumMod val="25000"/>
                    </a:schemeClr>
                  </a:solidFill>
                  <a:latin typeface="Montserrat Medium" pitchFamily="2" charset="0"/>
                </a:rPr>
                <a:t>(in python: </a:t>
              </a:r>
              <a:r>
                <a:rPr lang="it-IT" i="1" dirty="0">
                  <a:solidFill>
                    <a:schemeClr val="bg2">
                      <a:lumMod val="25000"/>
                    </a:schemeClr>
                  </a:solidFill>
                  <a:latin typeface="Montserrat Medium" pitchFamily="2" charset="0"/>
                </a:rPr>
                <a:t>TypeError</a:t>
              </a:r>
              <a:r>
                <a:rPr lang="it-IT" dirty="0">
                  <a:solidFill>
                    <a:schemeClr val="bg2">
                      <a:lumMod val="25000"/>
                    </a:schemeClr>
                  </a:solidFill>
                  <a:latin typeface="Montserrat Medium" pitchFamily="2" charset="0"/>
                </a:rPr>
                <a:t>)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E8D4483-9EED-5463-87BF-3A3AC0746B48}"/>
                </a:ext>
              </a:extLst>
            </p:cNvPr>
            <p:cNvSpPr/>
            <p:nvPr/>
          </p:nvSpPr>
          <p:spPr>
            <a:xfrm>
              <a:off x="1554344" y="3955801"/>
              <a:ext cx="3249100" cy="12689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it-IT" sz="12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endParaRPr>
            </a:p>
            <a:p>
              <a:r>
                <a:rPr lang="it-IT" sz="1200" b="0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rPr>
                <a:t>intero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: </a:t>
              </a:r>
              <a:r>
                <a:rPr lang="it-IT" sz="1200" b="0" dirty="0">
                  <a:solidFill>
                    <a:srgbClr val="E5C07B"/>
                  </a:solidFill>
                  <a:effectLst/>
                  <a:latin typeface="Fira Code" panose="020B0809050000020004" pitchFamily="49" charset="0"/>
                </a:rPr>
                <a:t>int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56B6C2"/>
                  </a:solidFill>
                  <a:effectLst/>
                  <a:latin typeface="Fira Code" panose="020B0809050000020004" pitchFamily="49" charset="0"/>
                </a:rPr>
                <a:t>=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3</a:t>
              </a:r>
              <a:endPara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  <a:p>
              <a:r>
                <a:rPr lang="it-IT" sz="1200" b="0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rPr>
                <a:t>decimale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: </a:t>
              </a:r>
              <a:r>
                <a:rPr lang="it-IT" sz="1200" b="0" dirty="0">
                  <a:solidFill>
                    <a:srgbClr val="E5C07B"/>
                  </a:solidFill>
                  <a:effectLst/>
                  <a:latin typeface="Fira Code" panose="020B0809050000020004" pitchFamily="49" charset="0"/>
                </a:rPr>
                <a:t>float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56B6C2"/>
                  </a:solidFill>
                  <a:effectLst/>
                  <a:latin typeface="Fira Code" panose="020B0809050000020004" pitchFamily="49" charset="0"/>
                </a:rPr>
                <a:t>=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D19A66"/>
                  </a:solidFill>
                  <a:effectLst/>
                  <a:latin typeface="Fira Code" panose="020B0809050000020004" pitchFamily="49" charset="0"/>
                </a:rPr>
                <a:t>7.3</a:t>
              </a:r>
              <a:endPara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  <a:p>
              <a:r>
                <a:rPr lang="it-IT" sz="1200" b="0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rPr>
                <a:t>carattere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: </a:t>
              </a:r>
              <a:r>
                <a:rPr lang="it-IT" sz="1200" b="0" dirty="0">
                  <a:solidFill>
                    <a:srgbClr val="E5C07B"/>
                  </a:solidFill>
                  <a:effectLst/>
                  <a:latin typeface="Fira Code" panose="020B0809050000020004" pitchFamily="49" charset="0"/>
                </a:rPr>
                <a:t>str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56B6C2"/>
                  </a:solidFill>
                  <a:effectLst/>
                  <a:latin typeface="Fira Code" panose="020B0809050000020004" pitchFamily="49" charset="0"/>
                </a:rPr>
                <a:t>=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"C"</a:t>
              </a:r>
              <a:endPara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  <a:p>
              <a:r>
                <a:rPr lang="it-IT" sz="1200" b="0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rPr>
                <a:t>stringa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: </a:t>
              </a:r>
              <a:r>
                <a:rPr lang="it-IT" sz="1200" b="0" dirty="0">
                  <a:solidFill>
                    <a:srgbClr val="E5C07B"/>
                  </a:solidFill>
                  <a:effectLst/>
                  <a:latin typeface="Fira Code" panose="020B0809050000020004" pitchFamily="49" charset="0"/>
                </a:rPr>
                <a:t>str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56B6C2"/>
                  </a:solidFill>
                  <a:effectLst/>
                  <a:latin typeface="Fira Code" panose="020B0809050000020004" pitchFamily="49" charset="0"/>
                </a:rPr>
                <a:t>=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"Testo"</a:t>
              </a:r>
              <a:endPara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  <a:p>
              <a:b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</a:br>
              <a:b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</a:br>
              <a:endPara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19ED0E-23D9-A76E-3F52-6D222B5EECF8}"/>
              </a:ext>
            </a:extLst>
          </p:cNvPr>
          <p:cNvCxnSpPr>
            <a:cxnSpLocks/>
          </p:cNvCxnSpPr>
          <p:nvPr/>
        </p:nvCxnSpPr>
        <p:spPr>
          <a:xfrm>
            <a:off x="7364360" y="2182761"/>
            <a:ext cx="0" cy="3451123"/>
          </a:xfrm>
          <a:prstGeom prst="line">
            <a:avLst/>
          </a:prstGeom>
          <a:ln w="28575" cap="rnd">
            <a:solidFill>
              <a:srgbClr val="343D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FBC878-D65D-9C14-EE56-86DEF17614FD}"/>
              </a:ext>
            </a:extLst>
          </p:cNvPr>
          <p:cNvSpPr txBox="1"/>
          <p:nvPr/>
        </p:nvSpPr>
        <p:spPr>
          <a:xfrm>
            <a:off x="5534788" y="1229309"/>
            <a:ext cx="11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Montserrat Medium" pitchFamily="2" charset="0"/>
              </a:rPr>
              <a:t>primitive</a:t>
            </a:r>
            <a:endParaRPr lang="it-IT" sz="1050" dirty="0">
              <a:solidFill>
                <a:schemeClr val="bg1">
                  <a:lumMod val="50000"/>
                </a:schemeClr>
              </a:solidFill>
              <a:latin typeface="Montserrat Medium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DF7DA9-F8A6-412C-767A-A274167C1984}"/>
              </a:ext>
            </a:extLst>
          </p:cNvPr>
          <p:cNvGrpSpPr/>
          <p:nvPr/>
        </p:nvGrpSpPr>
        <p:grpSpPr>
          <a:xfrm>
            <a:off x="7567839" y="2629737"/>
            <a:ext cx="4166960" cy="2237365"/>
            <a:chOff x="7720239" y="2274590"/>
            <a:chExt cx="4166960" cy="223736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77D3C33-FB4B-C156-E719-EBF0378B56FD}"/>
                </a:ext>
              </a:extLst>
            </p:cNvPr>
            <p:cNvSpPr/>
            <p:nvPr/>
          </p:nvSpPr>
          <p:spPr>
            <a:xfrm>
              <a:off x="7825015" y="2274590"/>
              <a:ext cx="4062184" cy="108773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it-IT" sz="12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endParaRPr>
            </a:p>
            <a:p>
              <a:r>
                <a:rPr lang="it-IT" sz="1200" b="0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rPr>
                <a:t>bytes_var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56B6C2"/>
                  </a:solidFill>
                  <a:effectLst/>
                  <a:latin typeface="Fira Code" panose="020B0809050000020004" pitchFamily="49" charset="0"/>
                </a:rPr>
                <a:t>=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b</a:t>
              </a:r>
              <a:r>
                <a:rPr lang="it-IT" sz="12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"hello"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         </a:t>
              </a:r>
            </a:p>
            <a:p>
              <a:r>
                <a:rPr lang="it-IT" sz="1200" b="0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rPr>
                <a:t>bytearray_var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56B6C2"/>
                  </a:solidFill>
                  <a:effectLst/>
                  <a:latin typeface="Fira Code" panose="020B0809050000020004" pitchFamily="49" charset="0"/>
                </a:rPr>
                <a:t>=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E5C07B"/>
                  </a:solidFill>
                  <a:effectLst/>
                  <a:latin typeface="Fira Code" panose="020B0809050000020004" pitchFamily="49" charset="0"/>
                </a:rPr>
                <a:t>bytearray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(</a:t>
              </a:r>
              <a:r>
                <a:rPr lang="it-IT" sz="1200" b="0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b</a:t>
              </a:r>
              <a:r>
                <a:rPr lang="it-IT" sz="12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"hello"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)  </a:t>
              </a:r>
            </a:p>
            <a:p>
              <a:r>
                <a:rPr lang="it-IT" sz="1200" b="0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rPr>
                <a:t>memoryview_var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56B6C2"/>
                  </a:solidFill>
                  <a:effectLst/>
                  <a:latin typeface="Fira Code" panose="020B0809050000020004" pitchFamily="49" charset="0"/>
                </a:rPr>
                <a:t>=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E5C07B"/>
                  </a:solidFill>
                  <a:effectLst/>
                  <a:latin typeface="Fira Code" panose="020B0809050000020004" pitchFamily="49" charset="0"/>
                </a:rPr>
                <a:t>memoryview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(</a:t>
              </a:r>
              <a:r>
                <a:rPr lang="it-IT" sz="1200" b="0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b</a:t>
              </a:r>
              <a:r>
                <a:rPr lang="it-IT" sz="1200" b="0" dirty="0">
                  <a:solidFill>
                    <a:srgbClr val="98C379"/>
                  </a:solidFill>
                  <a:effectLst/>
                  <a:latin typeface="Fira Code" panose="020B0809050000020004" pitchFamily="49" charset="0"/>
                </a:rPr>
                <a:t>"hello"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)  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37B22E-77AF-7DD8-2C03-736843049508}"/>
                </a:ext>
              </a:extLst>
            </p:cNvPr>
            <p:cNvSpPr txBox="1"/>
            <p:nvPr/>
          </p:nvSpPr>
          <p:spPr>
            <a:xfrm>
              <a:off x="7720239" y="3588625"/>
              <a:ext cx="32623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>
                  <a:solidFill>
                    <a:schemeClr val="bg2">
                      <a:lumMod val="25000"/>
                    </a:schemeClr>
                  </a:solidFill>
                  <a:latin typeface="Montserrat Medium" pitchFamily="2" charset="0"/>
                </a:rPr>
                <a:t>Esistono tipi più tecnici, utili nei protocolli di rete e nell’analisi dei dati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03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6BDA3E-BC2E-F5DE-1318-59EC97E7857A}"/>
              </a:ext>
            </a:extLst>
          </p:cNvPr>
          <p:cNvSpPr txBox="1"/>
          <p:nvPr/>
        </p:nvSpPr>
        <p:spPr>
          <a:xfrm>
            <a:off x="5289525" y="879056"/>
            <a:ext cx="161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343D92"/>
                </a:solidFill>
                <a:latin typeface="Montserrat SemiBold" pitchFamily="2" charset="0"/>
              </a:rPr>
              <a:t>Variabili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FBC878-D65D-9C14-EE56-86DEF17614FD}"/>
              </a:ext>
            </a:extLst>
          </p:cNvPr>
          <p:cNvSpPr txBox="1"/>
          <p:nvPr/>
        </p:nvSpPr>
        <p:spPr>
          <a:xfrm>
            <a:off x="5513953" y="1229309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Montserrat Medium" pitchFamily="2" charset="0"/>
              </a:rPr>
              <a:t>collezioni</a:t>
            </a:r>
            <a:endParaRPr lang="it-IT" sz="1050" dirty="0">
              <a:solidFill>
                <a:schemeClr val="bg1">
                  <a:lumMod val="50000"/>
                </a:schemeClr>
              </a:solidFill>
              <a:latin typeface="Montserrat Medium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9F6A91-BDD6-0B74-D849-A713EF048F75}"/>
              </a:ext>
            </a:extLst>
          </p:cNvPr>
          <p:cNvSpPr/>
          <p:nvPr/>
        </p:nvSpPr>
        <p:spPr>
          <a:xfrm>
            <a:off x="3379436" y="2031687"/>
            <a:ext cx="5433128" cy="16668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sz="1200" b="0" dirty="0">
              <a:solidFill>
                <a:srgbClr val="E06C75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list_var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[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]       </a:t>
            </a: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list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tuple_var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      </a:t>
            </a: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tuple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set_var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{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}        </a:t>
            </a: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set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frozenset_var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frozenset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({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})  </a:t>
            </a: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frozenset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dict_var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{</a:t>
            </a:r>
            <a:r>
              <a:rPr lang="it-IT" sz="12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"chiave"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it-IT" sz="12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"valore"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it-IT" sz="12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"età"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25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}  </a:t>
            </a: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dict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range_var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range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10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         </a:t>
            </a: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 range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20AF0-7378-3557-8E0A-712FB140C0EB}"/>
              </a:ext>
            </a:extLst>
          </p:cNvPr>
          <p:cNvSpPr txBox="1"/>
          <p:nvPr/>
        </p:nvSpPr>
        <p:spPr>
          <a:xfrm>
            <a:off x="3030372" y="4162386"/>
            <a:ext cx="613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</a:rPr>
              <a:t>Le collezioni (collections) contengono una lista di variabili sequenziali o associate tramite chiave.</a:t>
            </a:r>
          </a:p>
        </p:txBody>
      </p:sp>
    </p:spTree>
    <p:extLst>
      <p:ext uri="{BB962C8B-B14F-4D97-AF65-F5344CB8AC3E}">
        <p14:creationId xmlns:p14="http://schemas.microsoft.com/office/powerpoint/2010/main" val="258125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E6BDA3E-BC2E-F5DE-1318-59EC97E7857A}"/>
              </a:ext>
            </a:extLst>
          </p:cNvPr>
          <p:cNvSpPr txBox="1"/>
          <p:nvPr/>
        </p:nvSpPr>
        <p:spPr>
          <a:xfrm>
            <a:off x="4159948" y="767644"/>
            <a:ext cx="387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343D92"/>
                </a:solidFill>
                <a:latin typeface="Montserrat SemiBold" pitchFamily="2" charset="0"/>
              </a:rPr>
              <a:t>Principali differenze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FBC878-D65D-9C14-EE56-86DEF17614FD}"/>
              </a:ext>
            </a:extLst>
          </p:cNvPr>
          <p:cNvSpPr txBox="1"/>
          <p:nvPr/>
        </p:nvSpPr>
        <p:spPr>
          <a:xfrm>
            <a:off x="4814244" y="1229309"/>
            <a:ext cx="2563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>
                <a:solidFill>
                  <a:schemeClr val="bg1">
                    <a:lumMod val="50000"/>
                  </a:schemeClr>
                </a:solidFill>
                <a:latin typeface="Montserrat Medium" pitchFamily="2" charset="0"/>
              </a:rPr>
              <a:t>Tra tuple, list, set e dict</a:t>
            </a:r>
            <a:endParaRPr lang="it-IT" sz="1050" dirty="0">
              <a:solidFill>
                <a:schemeClr val="bg1">
                  <a:lumMod val="50000"/>
                </a:schemeClr>
              </a:solidFill>
              <a:latin typeface="Montserrat Medium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37E1B6-4003-519C-D9BF-3800B65BA451}"/>
              </a:ext>
            </a:extLst>
          </p:cNvPr>
          <p:cNvGrpSpPr/>
          <p:nvPr/>
        </p:nvGrpSpPr>
        <p:grpSpPr>
          <a:xfrm>
            <a:off x="1714883" y="1982736"/>
            <a:ext cx="8762233" cy="4122789"/>
            <a:chOff x="1714883" y="2097036"/>
            <a:chExt cx="8762233" cy="4122789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DF93F310-8415-F9A7-D19E-DD0E143282F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097036"/>
              <a:ext cx="0" cy="4122789"/>
            </a:xfrm>
            <a:prstGeom prst="line">
              <a:avLst/>
            </a:prstGeom>
            <a:ln w="28575" cap="rnd">
              <a:solidFill>
                <a:srgbClr val="343D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3E42277-B4CD-4A7B-C2CB-A71C54BC9137}"/>
                </a:ext>
              </a:extLst>
            </p:cNvPr>
            <p:cNvCxnSpPr>
              <a:cxnSpLocks/>
            </p:cNvCxnSpPr>
            <p:nvPr/>
          </p:nvCxnSpPr>
          <p:spPr>
            <a:xfrm>
              <a:off x="1714883" y="4158430"/>
              <a:ext cx="8762233" cy="0"/>
            </a:xfrm>
            <a:prstGeom prst="line">
              <a:avLst/>
            </a:prstGeom>
            <a:ln w="28575" cap="rnd">
              <a:solidFill>
                <a:srgbClr val="343D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B883EFF-3BF2-3C37-CB29-63523F43724F}"/>
              </a:ext>
            </a:extLst>
          </p:cNvPr>
          <p:cNvSpPr txBox="1"/>
          <p:nvPr/>
        </p:nvSpPr>
        <p:spPr>
          <a:xfrm rot="16200000">
            <a:off x="986524" y="2773429"/>
            <a:ext cx="88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343D92"/>
                </a:solidFill>
                <a:latin typeface="Montserrat SemiBold" pitchFamily="2" charset="0"/>
              </a:rPr>
              <a:t>Tuple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A5CB1-80C0-51B2-51BB-4BA21A4BAFF2}"/>
              </a:ext>
            </a:extLst>
          </p:cNvPr>
          <p:cNvSpPr txBox="1"/>
          <p:nvPr/>
        </p:nvSpPr>
        <p:spPr>
          <a:xfrm rot="16200000">
            <a:off x="1110967" y="5012917"/>
            <a:ext cx="63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343D92"/>
                </a:solidFill>
                <a:latin typeface="Montserrat SemiBold" pitchFamily="2" charset="0"/>
              </a:rPr>
              <a:t>List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6A753B-9920-A4A1-9835-5621C64AD2BB}"/>
              </a:ext>
            </a:extLst>
          </p:cNvPr>
          <p:cNvSpPr txBox="1"/>
          <p:nvPr/>
        </p:nvSpPr>
        <p:spPr>
          <a:xfrm rot="5400000">
            <a:off x="10364143" y="5012917"/>
            <a:ext cx="59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343D92"/>
                </a:solidFill>
                <a:latin typeface="Montserrat SemiBold" pitchFamily="2" charset="0"/>
              </a:rPr>
              <a:t>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8716DF-2875-EA01-1D68-DFCD9A1C01A4}"/>
              </a:ext>
            </a:extLst>
          </p:cNvPr>
          <p:cNvSpPr txBox="1"/>
          <p:nvPr/>
        </p:nvSpPr>
        <p:spPr>
          <a:xfrm rot="5400000">
            <a:off x="10296936" y="2773429"/>
            <a:ext cx="72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343D92"/>
                </a:solidFill>
                <a:latin typeface="Montserrat SemiBold" pitchFamily="2" charset="0"/>
              </a:rPr>
              <a:t>Dict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E40AA544-1088-7715-F65D-F86F37419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989" y="4289643"/>
            <a:ext cx="407670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Ordinata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: Gli elementi hanno un ordine definito e possono essere accessibili tramite indice.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Montserrat Medium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Mutabile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: Puoi aggiungere, rimuovere o modificare elementi.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Montserrat Medium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Sintassi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: [1, 2, 3]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9B5718E4-600F-AFE8-D376-CE56E9951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988" y="2050155"/>
            <a:ext cx="407670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Ordinata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: Gli elementi hanno un ordine definito e possono essere accessibili tramite indice.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Montserrat Medium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Immutabile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: Una volta creata, non puoi modificarne il contenuto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Montserrat Medium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Sintassi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: </a:t>
            </a:r>
            <a:r>
              <a:rPr lang="it-IT" altLang="it-IT" sz="1400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</a:rPr>
              <a:t>(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1, 2, 3)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1603C086-2805-84C9-33E0-F24ED9638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310" y="4289643"/>
            <a:ext cx="4076701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Non ordinata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: Gli elementi NON hanno un ordine definito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Montserrat Medium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</a:rPr>
              <a:t>M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utabile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: Puoi aggiungere e modificare elementi (ma niente duplicati)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Montserrat Medium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Sintassi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: {1</a:t>
            </a:r>
            <a:r>
              <a:rPr lang="it-IT" altLang="it-IT" sz="1400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</a:rPr>
              <a:t>, 2, 3}</a:t>
            </a:r>
            <a:endParaRPr kumimoji="0" lang="it-IT" altLang="it-IT" sz="14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Montserrat Medium" pitchFamily="2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2C0DCFC6-A108-AE3C-1953-8C4203375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8310" y="1993254"/>
            <a:ext cx="417880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Mutabile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: Puoi aggiungere, modificare o rimuovere coppie chiave-valore.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it-IT" altLang="it-IT" sz="1400" dirty="0">
              <a:solidFill>
                <a:schemeClr val="bg2">
                  <a:lumMod val="25000"/>
                </a:schemeClr>
              </a:solidFill>
              <a:latin typeface="Montserrat Medium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Coppie chiave-valore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: Associa chiavi uniche a valori.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it-IT" altLang="it-IT" sz="1400" dirty="0">
              <a:solidFill>
                <a:schemeClr val="bg2">
                  <a:lumMod val="25000"/>
                </a:schemeClr>
              </a:solidFill>
              <a:latin typeface="Montserrat Medium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</a:rPr>
              <a:t>Sintassi: </a:t>
            </a:r>
            <a:r>
              <a:rPr lang="it-IT" altLang="it-IT" sz="1400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</a:rPr>
              <a:t>{"chiave1": "valore1", "chiave2": "valore2"}</a:t>
            </a:r>
            <a:endParaRPr kumimoji="0" lang="it-IT" altLang="it-IT" sz="140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Montserra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27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561B7CC-3F3C-0BB5-2D9C-0C0912F4BAB2}"/>
              </a:ext>
            </a:extLst>
          </p:cNvPr>
          <p:cNvGrpSpPr/>
          <p:nvPr/>
        </p:nvGrpSpPr>
        <p:grpSpPr>
          <a:xfrm>
            <a:off x="630173" y="1729601"/>
            <a:ext cx="3128617" cy="2282785"/>
            <a:chOff x="676467" y="2113462"/>
            <a:chExt cx="3128617" cy="228278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E6BDA3E-BC2E-F5DE-1318-59EC97E7857A}"/>
                </a:ext>
              </a:extLst>
            </p:cNvPr>
            <p:cNvSpPr txBox="1"/>
            <p:nvPr/>
          </p:nvSpPr>
          <p:spPr>
            <a:xfrm>
              <a:off x="999464" y="2113462"/>
              <a:ext cx="24826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rgbClr val="343D92"/>
                  </a:solidFill>
                  <a:latin typeface="Montserrat SemiBold" pitchFamily="2" charset="0"/>
                </a:rPr>
                <a:t>Costrutti if - else - elif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B98E2B8-3A96-4F74-6ACE-BF30FD7DC42C}"/>
                </a:ext>
              </a:extLst>
            </p:cNvPr>
            <p:cNvSpPr/>
            <p:nvPr/>
          </p:nvSpPr>
          <p:spPr>
            <a:xfrm>
              <a:off x="676467" y="2534267"/>
              <a:ext cx="3128617" cy="18619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endParaRPr>
            </a:p>
            <a:p>
              <a:r>
                <a:rPr lang="it-IT" sz="1200" b="0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if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0070C0"/>
                  </a:solidFill>
                  <a:effectLst/>
                  <a:latin typeface="Fira Code" panose="020B0809050000020004" pitchFamily="49" charset="0"/>
                </a:rPr>
                <a:t>condizione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:</a:t>
              </a:r>
            </a:p>
            <a:p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    </a:t>
              </a:r>
              <a:r>
                <a:rPr lang="it-IT" sz="1200" b="0" i="1" dirty="0">
                  <a:solidFill>
                    <a:srgbClr val="7F848E"/>
                  </a:solidFill>
                  <a:effectLst/>
                  <a:latin typeface="Fira Code" panose="020B0809050000020004" pitchFamily="49" charset="0"/>
                </a:rPr>
                <a:t># Codice se vera</a:t>
              </a:r>
              <a:endPara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  <a:p>
              <a:r>
                <a:rPr lang="it-IT" sz="1200" b="0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elif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 </a:t>
              </a:r>
              <a:r>
                <a:rPr lang="it-IT" sz="1200" b="0" dirty="0">
                  <a:solidFill>
                    <a:srgbClr val="0070C0"/>
                  </a:solidFill>
                  <a:effectLst/>
                  <a:latin typeface="Fira Code" panose="020B0809050000020004" pitchFamily="49" charset="0"/>
                </a:rPr>
                <a:t>altra condizione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:</a:t>
              </a:r>
            </a:p>
            <a:p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    </a:t>
              </a:r>
              <a:r>
                <a:rPr lang="it-IT" sz="1200" b="0" i="1" dirty="0">
                  <a:solidFill>
                    <a:srgbClr val="7F848E"/>
                  </a:solidFill>
                  <a:effectLst/>
                  <a:latin typeface="Fira Code" panose="020B0809050000020004" pitchFamily="49" charset="0"/>
                </a:rPr>
                <a:t># Codice se questa è vera</a:t>
              </a:r>
              <a:endPara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  <a:p>
              <a:r>
                <a:rPr lang="it-IT" sz="1200" b="0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rPr>
                <a:t>else</a:t>
              </a:r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:</a:t>
              </a:r>
            </a:p>
            <a:p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    </a:t>
              </a:r>
              <a:r>
                <a:rPr lang="it-IT" sz="1200" b="0" i="1" dirty="0">
                  <a:solidFill>
                    <a:srgbClr val="7F848E"/>
                  </a:solidFill>
                  <a:effectLst/>
                  <a:latin typeface="Fira Code" panose="020B0809050000020004" pitchFamily="49" charset="0"/>
                </a:rPr>
                <a:t># Altrimenti</a:t>
              </a:r>
              <a:endPara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endParaRPr>
            </a:p>
            <a:p>
              <a:r>
                <a: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rPr>
                <a:t>   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39C195D-4AA6-356A-CDD1-DD410CA03D70}"/>
              </a:ext>
            </a:extLst>
          </p:cNvPr>
          <p:cNvSpPr txBox="1"/>
          <p:nvPr/>
        </p:nvSpPr>
        <p:spPr>
          <a:xfrm>
            <a:off x="4159948" y="743064"/>
            <a:ext cx="3872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343D92"/>
                </a:solidFill>
                <a:latin typeface="Montserrat SemiBold" pitchFamily="2" charset="0"/>
              </a:rPr>
              <a:t>Cicli condizionali e iterativi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00990A-D63E-93B4-97F4-ABCA48D3A6E9}"/>
              </a:ext>
            </a:extLst>
          </p:cNvPr>
          <p:cNvGrpSpPr/>
          <p:nvPr/>
        </p:nvGrpSpPr>
        <p:grpSpPr>
          <a:xfrm>
            <a:off x="8433209" y="1731429"/>
            <a:ext cx="3128617" cy="2282738"/>
            <a:chOff x="534427" y="3975489"/>
            <a:chExt cx="3128617" cy="22827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4F5D9D-81F6-349D-A7EC-3AB0F5EB3B9E}"/>
                </a:ext>
              </a:extLst>
            </p:cNvPr>
            <p:cNvGrpSpPr/>
            <p:nvPr/>
          </p:nvGrpSpPr>
          <p:grpSpPr>
            <a:xfrm>
              <a:off x="534427" y="4396247"/>
              <a:ext cx="3128617" cy="1861980"/>
              <a:chOff x="4992827" y="2534267"/>
              <a:chExt cx="3483482" cy="186198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6CF8682C-0934-36B0-4966-FFEA2BC4A712}"/>
                  </a:ext>
                </a:extLst>
              </p:cNvPr>
              <p:cNvSpPr/>
              <p:nvPr/>
            </p:nvSpPr>
            <p:spPr>
              <a:xfrm>
                <a:off x="4992828" y="2534267"/>
                <a:ext cx="3483481" cy="79395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it-IT" sz="1200" b="0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endParaRPr>
              </a:p>
              <a:p>
                <a:r>
                  <a:rPr lang="it-IT" sz="1200" b="0" dirty="0">
                    <a:solidFill>
                      <a:srgbClr val="C678DD"/>
                    </a:solidFill>
                    <a:effectLst/>
                    <a:latin typeface="Fira Code" panose="020B0809050000020004" pitchFamily="49" charset="0"/>
                  </a:rPr>
                  <a:t>while</a:t>
                </a:r>
                <a:r>
                  <a:rPr lang="it-IT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 </a:t>
                </a:r>
                <a:r>
                  <a:rPr lang="it-IT" sz="1200" b="0" dirty="0">
                    <a:solidFill>
                      <a:srgbClr val="0070C0"/>
                    </a:solidFill>
                    <a:effectLst/>
                    <a:latin typeface="Fira Code" panose="020B0809050000020004" pitchFamily="49" charset="0"/>
                  </a:rPr>
                  <a:t>condizione</a:t>
                </a:r>
                <a:r>
                  <a:rPr lang="it-IT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:</a:t>
                </a:r>
              </a:p>
              <a:p>
                <a:r>
                  <a:rPr lang="it-IT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   </a:t>
                </a:r>
                <a:r>
                  <a:rPr lang="it-IT" sz="1200" b="0" i="1" dirty="0">
                    <a:solidFill>
                      <a:srgbClr val="7F848E"/>
                    </a:solidFill>
                    <a:effectLst/>
                    <a:latin typeface="Fira Code" panose="020B0809050000020004" pitchFamily="49" charset="0"/>
                  </a:rPr>
                  <a:t># codice_da_ripetere</a:t>
                </a:r>
                <a:endPara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  <a:p>
                <a:endParaRPr lang="it-IT" sz="1200" b="0" dirty="0">
                  <a:solidFill>
                    <a:srgbClr val="0070C0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05BFA5A-B870-E088-A055-8399023C8F78}"/>
                  </a:ext>
                </a:extLst>
              </p:cNvPr>
              <p:cNvSpPr/>
              <p:nvPr/>
            </p:nvSpPr>
            <p:spPr>
              <a:xfrm>
                <a:off x="4992827" y="3429000"/>
                <a:ext cx="3483482" cy="9672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1200" b="0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endParaRPr>
              </a:p>
              <a:p>
                <a:r>
                  <a:rPr lang="en-US" sz="1200" b="0" dirty="0">
                    <a:solidFill>
                      <a:srgbClr val="C678DD"/>
                    </a:solidFill>
                    <a:effectLst/>
                    <a:latin typeface="Fira Code" panose="020B0809050000020004" pitchFamily="49" charset="0"/>
                  </a:rPr>
                  <a:t>while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 </a:t>
                </a:r>
                <a:r>
                  <a:rPr lang="en-US" sz="1200" b="0" dirty="0">
                    <a:solidFill>
                      <a:srgbClr val="E5C07B"/>
                    </a:solidFill>
                    <a:effectLst/>
                    <a:latin typeface="Fira Code" panose="020B0809050000020004" pitchFamily="49" charset="0"/>
                  </a:rPr>
                  <a:t>True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:</a:t>
                </a:r>
              </a:p>
              <a:p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    </a:t>
                </a:r>
                <a:r>
                  <a:rPr lang="en-US" sz="1200" b="0" dirty="0">
                    <a:solidFill>
                      <a:srgbClr val="C678DD"/>
                    </a:solidFill>
                    <a:effectLst/>
                    <a:latin typeface="Fira Code" panose="020B0809050000020004" pitchFamily="49" charset="0"/>
                  </a:rPr>
                  <a:t>if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 </a:t>
                </a:r>
                <a:r>
                  <a:rPr lang="en-US" sz="1200" b="0" dirty="0">
                    <a:solidFill>
                      <a:srgbClr val="0070C0"/>
                    </a:solidFill>
                    <a:effectLst/>
                    <a:latin typeface="Fira Code" panose="020B0809050000020004" pitchFamily="49" charset="0"/>
                  </a:rPr>
                  <a:t>condizione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:</a:t>
                </a:r>
              </a:p>
              <a:p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        </a:t>
                </a:r>
                <a:r>
                  <a:rPr lang="en-US" sz="1200" b="0" dirty="0">
                    <a:solidFill>
                      <a:srgbClr val="C678DD"/>
                    </a:solidFill>
                    <a:effectLst/>
                    <a:latin typeface="Fira Code" panose="020B0809050000020004" pitchFamily="49" charset="0"/>
                  </a:rPr>
                  <a:t>break</a:t>
                </a:r>
                <a:endParaRPr lang="en-US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7DD2A4-9B7A-A156-51FB-C58F4B2406F0}"/>
                </a:ext>
              </a:extLst>
            </p:cNvPr>
            <p:cNvSpPr txBox="1"/>
            <p:nvPr/>
          </p:nvSpPr>
          <p:spPr>
            <a:xfrm>
              <a:off x="1308247" y="3975489"/>
              <a:ext cx="1580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rgbClr val="343D92"/>
                  </a:solidFill>
                  <a:latin typeface="Montserrat SemiBold" pitchFamily="2" charset="0"/>
                </a:rPr>
                <a:t>Ciclo while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FF50B8-FDD2-35AF-2F45-5C95E665C383}"/>
              </a:ext>
            </a:extLst>
          </p:cNvPr>
          <p:cNvGrpSpPr/>
          <p:nvPr/>
        </p:nvGrpSpPr>
        <p:grpSpPr>
          <a:xfrm>
            <a:off x="4159948" y="1731429"/>
            <a:ext cx="3872105" cy="3435019"/>
            <a:chOff x="7092544" y="1143174"/>
            <a:chExt cx="3872105" cy="343501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375F97B-4E6F-7BF8-0E61-86FC302D20A8}"/>
                </a:ext>
              </a:extLst>
            </p:cNvPr>
            <p:cNvGrpSpPr/>
            <p:nvPr/>
          </p:nvGrpSpPr>
          <p:grpSpPr>
            <a:xfrm>
              <a:off x="7092544" y="1562152"/>
              <a:ext cx="3872105" cy="3016041"/>
              <a:chOff x="8174092" y="2534268"/>
              <a:chExt cx="3483482" cy="3016041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4563E89-B89A-5464-49C7-82C7D2DA599F}"/>
                  </a:ext>
                </a:extLst>
              </p:cNvPr>
              <p:cNvSpPr/>
              <p:nvPr/>
            </p:nvSpPr>
            <p:spPr>
              <a:xfrm>
                <a:off x="8174092" y="2534268"/>
                <a:ext cx="3483481" cy="79395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it-IT" sz="1200" b="0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endParaRPr>
              </a:p>
              <a:p>
                <a:r>
                  <a:rPr lang="it-IT" sz="1200" b="0" dirty="0">
                    <a:solidFill>
                      <a:srgbClr val="C678DD"/>
                    </a:solidFill>
                    <a:effectLst/>
                    <a:latin typeface="Fira Code" panose="020B0809050000020004" pitchFamily="49" charset="0"/>
                  </a:rPr>
                  <a:t>for</a:t>
                </a:r>
                <a:r>
                  <a:rPr lang="it-IT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 </a:t>
                </a:r>
                <a:r>
                  <a:rPr lang="it-IT" sz="1200" b="0" dirty="0">
                    <a:solidFill>
                      <a:srgbClr val="E06C75"/>
                    </a:solidFill>
                    <a:effectLst/>
                    <a:latin typeface="Fira Code" panose="020B0809050000020004" pitchFamily="49" charset="0"/>
                  </a:rPr>
                  <a:t>i</a:t>
                </a:r>
                <a:r>
                  <a:rPr lang="it-IT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 </a:t>
                </a:r>
                <a:r>
                  <a:rPr lang="it-IT" sz="1200" b="0" dirty="0">
                    <a:solidFill>
                      <a:srgbClr val="C678DD"/>
                    </a:solidFill>
                    <a:effectLst/>
                    <a:latin typeface="Fira Code" panose="020B0809050000020004" pitchFamily="49" charset="0"/>
                  </a:rPr>
                  <a:t>in</a:t>
                </a:r>
                <a:r>
                  <a:rPr lang="it-IT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 </a:t>
                </a:r>
                <a:r>
                  <a:rPr lang="it-IT" sz="1200" b="0" dirty="0">
                    <a:solidFill>
                      <a:srgbClr val="E5C07B"/>
                    </a:solidFill>
                    <a:effectLst/>
                    <a:latin typeface="Fira Code" panose="020B0809050000020004" pitchFamily="49" charset="0"/>
                  </a:rPr>
                  <a:t>range</a:t>
                </a:r>
                <a:r>
                  <a:rPr lang="it-IT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(</a:t>
                </a:r>
                <a:r>
                  <a:rPr lang="it-IT" sz="12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1</a:t>
                </a:r>
                <a:r>
                  <a:rPr lang="it-IT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, </a:t>
                </a:r>
                <a:r>
                  <a:rPr lang="it-IT" sz="12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100</a:t>
                </a:r>
                <a:r>
                  <a:rPr lang="it-IT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):</a:t>
                </a:r>
              </a:p>
              <a:p>
                <a:r>
                  <a:rPr lang="it-IT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    </a:t>
                </a:r>
                <a:r>
                  <a:rPr lang="it-IT" sz="1200" b="0" i="1" dirty="0">
                    <a:solidFill>
                      <a:srgbClr val="7F848E"/>
                    </a:solidFill>
                    <a:effectLst/>
                    <a:latin typeface="Fira Code" panose="020B0809050000020004" pitchFamily="49" charset="0"/>
                  </a:rPr>
                  <a:t># codice</a:t>
                </a:r>
                <a:endPara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  <a:p>
                <a:br>
                  <a:rPr lang="it-IT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</a:br>
                <a:endParaRPr lang="it-IT" sz="1200" b="0" dirty="0">
                  <a:solidFill>
                    <a:srgbClr val="ABB2BF"/>
                  </a:solidFill>
                  <a:effectLst/>
                  <a:latin typeface="Fira Code" panose="020B0809050000020004" pitchFamily="49" charset="0"/>
                </a:endParaRPr>
              </a:p>
              <a:p>
                <a:endParaRPr lang="it-IT" sz="1200" b="0" dirty="0">
                  <a:solidFill>
                    <a:srgbClr val="0070C0"/>
                  </a:solidFill>
                  <a:effectLst/>
                  <a:latin typeface="Fira Code" panose="020B0809050000020004" pitchFamily="49" charset="0"/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5253FE58-A66E-EF19-1C7E-B84B5A8E9EBA}"/>
                  </a:ext>
                </a:extLst>
              </p:cNvPr>
              <p:cNvSpPr/>
              <p:nvPr/>
            </p:nvSpPr>
            <p:spPr>
              <a:xfrm>
                <a:off x="8174093" y="3429000"/>
                <a:ext cx="3483481" cy="96724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1200" b="0" dirty="0">
                  <a:solidFill>
                    <a:srgbClr val="E06C75"/>
                  </a:solidFill>
                  <a:effectLst/>
                  <a:latin typeface="Fira Code" panose="020B0809050000020004" pitchFamily="49" charset="0"/>
                </a:endParaRPr>
              </a:p>
              <a:p>
                <a:r>
                  <a:rPr lang="en-US" sz="1200" b="0" dirty="0">
                    <a:solidFill>
                      <a:srgbClr val="E06C75"/>
                    </a:solidFill>
                    <a:effectLst/>
                    <a:latin typeface="Fira Code" panose="020B0809050000020004" pitchFamily="49" charset="0"/>
                  </a:rPr>
                  <a:t>array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 </a:t>
                </a:r>
                <a:r>
                  <a:rPr lang="en-US" sz="1200" b="0" dirty="0">
                    <a:solidFill>
                      <a:srgbClr val="56B6C2"/>
                    </a:solidFill>
                    <a:effectLst/>
                    <a:latin typeface="Fira Code" panose="020B0809050000020004" pitchFamily="49" charset="0"/>
                  </a:rPr>
                  <a:t>=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 [</a:t>
                </a:r>
                <a:r>
                  <a:rPr lang="en-US" sz="12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2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,</a:t>
                </a:r>
                <a:r>
                  <a:rPr lang="en-US" sz="12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5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,</a:t>
                </a:r>
                <a:r>
                  <a:rPr lang="en-US" sz="12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1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,</a:t>
                </a:r>
                <a:r>
                  <a:rPr lang="en-US" sz="12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2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,</a:t>
                </a:r>
                <a:r>
                  <a:rPr lang="en-US" sz="12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7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,</a:t>
                </a:r>
                <a:r>
                  <a:rPr lang="en-US" sz="1200" b="0" dirty="0">
                    <a:solidFill>
                      <a:srgbClr val="D19A66"/>
                    </a:solidFill>
                    <a:effectLst/>
                    <a:latin typeface="Fira Code" panose="020B0809050000020004" pitchFamily="49" charset="0"/>
                  </a:rPr>
                  <a:t>5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]</a:t>
                </a:r>
              </a:p>
              <a:p>
                <a:r>
                  <a:rPr lang="en-US" sz="1200" b="0" dirty="0">
                    <a:solidFill>
                      <a:srgbClr val="C678DD"/>
                    </a:solidFill>
                    <a:effectLst/>
                    <a:latin typeface="Fira Code" panose="020B0809050000020004" pitchFamily="49" charset="0"/>
                  </a:rPr>
                  <a:t>for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 </a:t>
                </a:r>
                <a:r>
                  <a:rPr lang="en-US" sz="1200" b="0" dirty="0">
                    <a:solidFill>
                      <a:srgbClr val="E06C75"/>
                    </a:solidFill>
                    <a:effectLst/>
                    <a:latin typeface="Fira Code" panose="020B0809050000020004" pitchFamily="49" charset="0"/>
                  </a:rPr>
                  <a:t>i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 </a:t>
                </a:r>
                <a:r>
                  <a:rPr lang="en-US" sz="1200" b="0" dirty="0">
                    <a:solidFill>
                      <a:srgbClr val="C678DD"/>
                    </a:solidFill>
                    <a:effectLst/>
                    <a:latin typeface="Fira Code" panose="020B0809050000020004" pitchFamily="49" charset="0"/>
                  </a:rPr>
                  <a:t>in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 </a:t>
                </a:r>
                <a:r>
                  <a:rPr lang="en-US" sz="1200" b="0" dirty="0">
                    <a:solidFill>
                      <a:srgbClr val="E06C75"/>
                    </a:solidFill>
                    <a:effectLst/>
                    <a:latin typeface="Fira Code" panose="020B0809050000020004" pitchFamily="49" charset="0"/>
                  </a:rPr>
                  <a:t>array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:</a:t>
                </a:r>
              </a:p>
              <a:p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    </a:t>
                </a:r>
                <a:r>
                  <a:rPr lang="en-US" sz="1200" b="0" dirty="0">
                    <a:solidFill>
                      <a:srgbClr val="61AFEF"/>
                    </a:solidFill>
                    <a:effectLst/>
                    <a:latin typeface="Fira Code" panose="020B0809050000020004" pitchFamily="49" charset="0"/>
                  </a:rPr>
                  <a:t>print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(</a:t>
                </a:r>
                <a:r>
                  <a:rPr lang="en-US" sz="1200" b="0" dirty="0">
                    <a:solidFill>
                      <a:srgbClr val="E06C75"/>
                    </a:solidFill>
                    <a:effectLst/>
                    <a:latin typeface="Fira Code" panose="020B0809050000020004" pitchFamily="49" charset="0"/>
                  </a:rPr>
                  <a:t>i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)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0BE4E8E-BA51-F496-8ADE-6CF2409BE835}"/>
                  </a:ext>
                </a:extLst>
              </p:cNvPr>
              <p:cNvSpPr/>
              <p:nvPr/>
            </p:nvSpPr>
            <p:spPr>
              <a:xfrm>
                <a:off x="8174092" y="4497027"/>
                <a:ext cx="3483481" cy="105328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1200" b="0" dirty="0">
                  <a:solidFill>
                    <a:srgbClr val="C678DD"/>
                  </a:solidFill>
                  <a:effectLst/>
                  <a:latin typeface="Fira Code" panose="020B0809050000020004" pitchFamily="49" charset="0"/>
                </a:endParaRPr>
              </a:p>
              <a:p>
                <a:r>
                  <a:rPr lang="en-US" sz="1200" b="0" dirty="0">
                    <a:solidFill>
                      <a:srgbClr val="C678DD"/>
                    </a:solidFill>
                    <a:effectLst/>
                    <a:latin typeface="Fira Code" panose="020B0809050000020004" pitchFamily="49" charset="0"/>
                  </a:rPr>
                  <a:t>for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 </a:t>
                </a:r>
                <a:r>
                  <a:rPr lang="en-US" sz="1200" b="0" dirty="0">
                    <a:solidFill>
                      <a:srgbClr val="E06C75"/>
                    </a:solidFill>
                    <a:effectLst/>
                    <a:latin typeface="Fira Code" panose="020B0809050000020004" pitchFamily="49" charset="0"/>
                  </a:rPr>
                  <a:t>index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, </a:t>
                </a:r>
                <a:r>
                  <a:rPr lang="en-US" sz="1200" b="0" dirty="0">
                    <a:solidFill>
                      <a:srgbClr val="E06C75"/>
                    </a:solidFill>
                    <a:effectLst/>
                    <a:latin typeface="Fira Code" panose="020B0809050000020004" pitchFamily="49" charset="0"/>
                  </a:rPr>
                  <a:t>value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 </a:t>
                </a:r>
                <a:r>
                  <a:rPr lang="en-US" sz="1200" b="0" dirty="0">
                    <a:solidFill>
                      <a:srgbClr val="C678DD"/>
                    </a:solidFill>
                    <a:effectLst/>
                    <a:latin typeface="Fira Code" panose="020B0809050000020004" pitchFamily="49" charset="0"/>
                  </a:rPr>
                  <a:t>in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 </a:t>
                </a:r>
                <a:r>
                  <a:rPr lang="en-US" sz="1200" b="0" dirty="0">
                    <a:solidFill>
                      <a:srgbClr val="E5C07B"/>
                    </a:solidFill>
                    <a:effectLst/>
                    <a:latin typeface="Fira Code" panose="020B0809050000020004" pitchFamily="49" charset="0"/>
                  </a:rPr>
                  <a:t>enumerate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(</a:t>
                </a:r>
                <a:r>
                  <a:rPr lang="en-US" sz="1200" b="0" dirty="0">
                    <a:solidFill>
                      <a:srgbClr val="E06C75"/>
                    </a:solidFill>
                    <a:effectLst/>
                    <a:latin typeface="Fira Code" panose="020B0809050000020004" pitchFamily="49" charset="0"/>
                  </a:rPr>
                  <a:t>array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):</a:t>
                </a:r>
              </a:p>
              <a:p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    </a:t>
                </a:r>
                <a:r>
                  <a:rPr lang="en-US" sz="1200" b="0" dirty="0">
                    <a:solidFill>
                      <a:srgbClr val="61AFEF"/>
                    </a:solidFill>
                    <a:effectLst/>
                    <a:latin typeface="Fira Code" panose="020B0809050000020004" pitchFamily="49" charset="0"/>
                  </a:rPr>
                  <a:t>print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(</a:t>
                </a:r>
                <a:r>
                  <a:rPr lang="en-US" sz="1200" b="0" dirty="0">
                    <a:solidFill>
                      <a:srgbClr val="E06C75"/>
                    </a:solidFill>
                    <a:effectLst/>
                    <a:latin typeface="Fira Code" panose="020B0809050000020004" pitchFamily="49" charset="0"/>
                  </a:rPr>
                  <a:t>index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, </a:t>
                </a:r>
                <a:r>
                  <a:rPr lang="en-US" sz="1200" b="0" dirty="0">
                    <a:solidFill>
                      <a:srgbClr val="E06C75"/>
                    </a:solidFill>
                    <a:effectLst/>
                    <a:latin typeface="Fira Code" panose="020B0809050000020004" pitchFamily="49" charset="0"/>
                  </a:rPr>
                  <a:t>value</a:t>
                </a:r>
                <a:r>
                  <a:rPr lang="en-US" sz="1200" b="0" dirty="0">
                    <a:solidFill>
                      <a:srgbClr val="ABB2BF"/>
                    </a:solidFill>
                    <a:effectLst/>
                    <a:latin typeface="Fira Code" panose="020B0809050000020004" pitchFamily="49" charset="0"/>
                  </a:rPr>
                  <a:t>)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C5AAD6-84B4-4EE1-2B0E-ADCD2E7BA60D}"/>
                </a:ext>
              </a:extLst>
            </p:cNvPr>
            <p:cNvSpPr txBox="1"/>
            <p:nvPr/>
          </p:nvSpPr>
          <p:spPr>
            <a:xfrm>
              <a:off x="8238108" y="1143174"/>
              <a:ext cx="1580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rgbClr val="343D92"/>
                  </a:solidFill>
                  <a:latin typeface="Montserrat SemiBold" pitchFamily="2" charset="0"/>
                </a:rPr>
                <a:t>Ciclo for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75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822303-832B-03BA-5296-B6501304B534}"/>
              </a:ext>
            </a:extLst>
          </p:cNvPr>
          <p:cNvSpPr/>
          <p:nvPr/>
        </p:nvSpPr>
        <p:spPr>
          <a:xfrm>
            <a:off x="718664" y="1648961"/>
            <a:ext cx="3338985" cy="7697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sz="1200" b="0" dirty="0">
              <a:solidFill>
                <a:srgbClr val="C678DD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function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it-IT" sz="1200" b="0" i="1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args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):</a:t>
            </a:r>
          </a:p>
          <a:p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it-IT" sz="1200" b="0" i="1" dirty="0">
                <a:solidFill>
                  <a:srgbClr val="7F848E"/>
                </a:solidFill>
                <a:effectLst/>
                <a:latin typeface="Fira Code" panose="020B0809050000020004" pitchFamily="49" charset="0"/>
              </a:rPr>
              <a:t>#code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672E1E0-96A8-249B-831A-6AB90E43A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8707" y="1680072"/>
            <a:ext cx="407670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40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In 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SemiBold" pitchFamily="2" charset="0"/>
              </a:rPr>
              <a:t>pty</a:t>
            </a: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SemiBold" pitchFamily="2" charset="0"/>
              </a:rPr>
              <a:t>hon</a:t>
            </a:r>
            <a:r>
              <a:rPr lang="it-IT" altLang="it-IT" sz="1400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</a:rPr>
              <a:t> non è necessario specificare </a:t>
            </a: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SemiBold" pitchFamily="2" charset="0"/>
              </a:rPr>
              <a:t>nè il tipo di ritorno</a:t>
            </a:r>
            <a:r>
              <a:rPr lang="it-IT" altLang="it-IT" sz="1400" dirty="0">
                <a:solidFill>
                  <a:schemeClr val="bg2">
                    <a:lumMod val="25000"/>
                  </a:schemeClr>
                </a:solidFill>
                <a:latin typeface="Montserrat SemiBold" pitchFamily="2" charset="0"/>
              </a:rPr>
              <a:t> </a:t>
            </a:r>
            <a:r>
              <a:rPr lang="it-IT" altLang="it-IT" sz="1400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</a:rPr>
              <a:t>della funzione </a:t>
            </a: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SemiBold" pitchFamily="2" charset="0"/>
              </a:rPr>
              <a:t>nè il tipo degli argomenti</a:t>
            </a: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</a:rPr>
              <a:t>.</a:t>
            </a:r>
            <a:endParaRPr kumimoji="0" lang="it-IT" altLang="it-IT" sz="1400" b="1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Montserrat Medium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201D0C-DE74-A4E5-A17E-75435428A5B5}"/>
              </a:ext>
            </a:extLst>
          </p:cNvPr>
          <p:cNvSpPr/>
          <p:nvPr/>
        </p:nvSpPr>
        <p:spPr>
          <a:xfrm>
            <a:off x="718664" y="2798306"/>
            <a:ext cx="3338985" cy="7697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200" b="0" dirty="0">
              <a:solidFill>
                <a:srgbClr val="C678DD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lang="en-US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somma</a:t>
            </a:r>
            <a:r>
              <a:rPr lang="en-US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200" b="0" i="1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200" b="0" i="1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en-US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 -&gt; </a:t>
            </a:r>
            <a:r>
              <a:rPr lang="en-US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i="1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a </a:t>
            </a:r>
            <a:r>
              <a:rPr lang="en-US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+ </a:t>
            </a:r>
            <a:r>
              <a:rPr lang="en-US" sz="1200" b="0" i="1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b</a:t>
            </a:r>
            <a:endParaRPr lang="en-US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660729-BC9A-71EE-B6C7-709F2C546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8707" y="2829418"/>
            <a:ext cx="407670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40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Ma anche in questo caso è possibile farlo per 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SemiBold" pitchFamily="2" charset="0"/>
              </a:rPr>
              <a:t>evitare di cadere in errore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 </a:t>
            </a:r>
            <a:r>
              <a:rPr kumimoji="0" lang="it-IT" altLang="it-IT" sz="140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con codici troppo complessi</a:t>
            </a:r>
            <a:endParaRPr kumimoji="0" lang="it-IT" altLang="it-IT" sz="1400" b="1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Montserrat Medium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3DB886-D5A3-CE2A-1E98-FB990D2EE641}"/>
              </a:ext>
            </a:extLst>
          </p:cNvPr>
          <p:cNvSpPr/>
          <p:nvPr/>
        </p:nvSpPr>
        <p:spPr>
          <a:xfrm>
            <a:off x="718664" y="3947652"/>
            <a:ext cx="3338985" cy="22270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variabile </a:t>
            </a:r>
            <a:r>
              <a:rPr lang="it-IT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"globale"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funzioneLocale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():</a:t>
            </a:r>
          </a:p>
          <a:p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variabile </a:t>
            </a:r>
            <a:r>
              <a:rPr lang="it-IT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+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" non sono stata cambiata"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funzioneGlobale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():</a:t>
            </a:r>
          </a:p>
          <a:p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global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variabile</a:t>
            </a:r>
          </a:p>
          <a:p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variabile </a:t>
            </a:r>
            <a:r>
              <a:rPr lang="it-IT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+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" sono stata cambiata"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endParaRPr lang="en-US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2EDF829-1D0C-5501-900F-6B8C6FD62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8706" y="4439265"/>
            <a:ext cx="407670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</a:rPr>
              <a:t>Di default le funzioni in python operano con </a:t>
            </a: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SemiBold" pitchFamily="2" charset="0"/>
              </a:rPr>
              <a:t>variabili locali</a:t>
            </a: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Se viene specificata la 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SemiBold" pitchFamily="2" charset="0"/>
              </a:rPr>
              <a:t>keyword global </a:t>
            </a: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tuttavia, le modifiche sulla variabile avranno effetti globali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205E7F-F569-6357-23A1-BDD1E5FB9A48}"/>
              </a:ext>
            </a:extLst>
          </p:cNvPr>
          <p:cNvSpPr txBox="1"/>
          <p:nvPr/>
        </p:nvSpPr>
        <p:spPr>
          <a:xfrm>
            <a:off x="4159948" y="743064"/>
            <a:ext cx="3872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343D92"/>
                </a:solidFill>
                <a:latin typeface="Montserrat SemiBold" pitchFamily="2" charset="0"/>
              </a:rPr>
              <a:t>Funzioni</a:t>
            </a:r>
          </a:p>
        </p:txBody>
      </p:sp>
    </p:spTree>
    <p:extLst>
      <p:ext uri="{BB962C8B-B14F-4D97-AF65-F5344CB8AC3E}">
        <p14:creationId xmlns:p14="http://schemas.microsoft.com/office/powerpoint/2010/main" val="70999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FD6984-BEDC-F74F-AFDB-87CA70E1A15F}"/>
              </a:ext>
            </a:extLst>
          </p:cNvPr>
          <p:cNvSpPr txBox="1"/>
          <p:nvPr/>
        </p:nvSpPr>
        <p:spPr>
          <a:xfrm>
            <a:off x="4159948" y="743064"/>
            <a:ext cx="3872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rgbClr val="343D92"/>
                </a:solidFill>
                <a:latin typeface="Montserrat SemiBold" pitchFamily="2" charset="0"/>
              </a:rPr>
              <a:t>Classi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0BD1B6C-A216-5D66-9C7F-F21C70CD08D9}"/>
              </a:ext>
            </a:extLst>
          </p:cNvPr>
          <p:cNvSpPr/>
          <p:nvPr/>
        </p:nvSpPr>
        <p:spPr>
          <a:xfrm>
            <a:off x="787490" y="2158181"/>
            <a:ext cx="5121697" cy="25416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sz="1200" b="0" dirty="0">
              <a:solidFill>
                <a:srgbClr val="C678DD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class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Rettangolo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:</a:t>
            </a:r>
          </a:p>
          <a:p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__init__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it-IT" sz="1200" b="0" i="1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it-IT" sz="1200" b="0" i="1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lato1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it-IT" sz="1200" b="0" i="1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lato2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):</a:t>
            </a:r>
          </a:p>
          <a:p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it-IT" sz="1200" b="0" i="1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12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lato1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i="1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lato1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it-IT" sz="1200" b="0" i="1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12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lato2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i="1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lato2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  <a:p>
            <a:b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</a:b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perimetro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it-IT" sz="1200" b="0" i="1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):</a:t>
            </a:r>
          </a:p>
          <a:p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it-IT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*</a:t>
            </a:r>
            <a:r>
              <a:rPr lang="it-IT" sz="1200" b="0" i="1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12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lato1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it-IT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+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it-IT" sz="1200" b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it-IT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*</a:t>
            </a:r>
            <a:r>
              <a:rPr lang="it-IT" sz="1200" b="0" i="1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12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lato2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   </a:t>
            </a:r>
          </a:p>
          <a:p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def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area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it-IT" sz="1200" b="0" i="1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):</a:t>
            </a:r>
          </a:p>
          <a:p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it-IT" sz="1200" b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i="1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12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lato1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dirty="0">
                <a:solidFill>
                  <a:srgbClr val="56B6C2"/>
                </a:solidFill>
                <a:effectLst/>
                <a:latin typeface="Fira Code" panose="020B0809050000020004" pitchFamily="49" charset="0"/>
              </a:rPr>
              <a:t>*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it-IT" sz="1200" b="0" i="1" dirty="0">
                <a:solidFill>
                  <a:srgbClr val="E5C07B"/>
                </a:solidFill>
                <a:effectLst/>
                <a:latin typeface="Fira Code" panose="020B0809050000020004" pitchFamily="49" charset="0"/>
              </a:rPr>
              <a:t>self</a:t>
            </a:r>
            <a:r>
              <a:rPr lang="it-IT" sz="1200" b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it-IT" sz="1200" b="0" dirty="0">
                <a:solidFill>
                  <a:srgbClr val="E06C75"/>
                </a:solidFill>
                <a:effectLst/>
                <a:latin typeface="Fira Code" panose="020B0809050000020004" pitchFamily="49" charset="0"/>
              </a:rPr>
              <a:t>lato2</a:t>
            </a:r>
            <a:endParaRPr lang="it-IT" sz="1200" b="0" dirty="0">
              <a:solidFill>
                <a:srgbClr val="ABB2BF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6752636-99FC-4AEF-CB68-9DDDF663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6668" y="2844225"/>
            <a:ext cx="407670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</a:rPr>
              <a:t>Python introduce anche </a:t>
            </a: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SemiBold" pitchFamily="2" charset="0"/>
              </a:rPr>
              <a:t>elementi di OOP</a:t>
            </a: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4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Montserrat Medium" pitchFamily="2" charset="0"/>
              </a:rPr>
              <a:t>Con l’uso delle </a:t>
            </a: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SemiBold" pitchFamily="2" charset="0"/>
              </a:rPr>
              <a:t>classi</a:t>
            </a: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</a:rPr>
              <a:t> possiamo rappresentare entità reali o astratte tramite </a:t>
            </a: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SemiBold" pitchFamily="2" charset="0"/>
              </a:rPr>
              <a:t>metodi e attributi </a:t>
            </a:r>
            <a:r>
              <a:rPr lang="it-IT" altLang="it-IT" sz="1400" b="1" dirty="0">
                <a:solidFill>
                  <a:schemeClr val="bg2">
                    <a:lumMod val="25000"/>
                  </a:schemeClr>
                </a:solidFill>
                <a:latin typeface="Montserrat Medium" pitchFamily="2" charset="0"/>
              </a:rPr>
              <a:t>per rendere il codice scalabile e riutilizzabile.</a:t>
            </a:r>
            <a:endParaRPr kumimoji="0" lang="it-IT" altLang="it-IT" sz="1400" b="1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Montserra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55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1273</Words>
  <Application>Microsoft Office PowerPoint</Application>
  <PresentationFormat>Widescreen</PresentationFormat>
  <Paragraphs>208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Fira Code</vt:lpstr>
      <vt:lpstr>LEMON MILK</vt:lpstr>
      <vt:lpstr>Montserrat Medium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Iovino</dc:creator>
  <cp:lastModifiedBy>Gabriele Iovino</cp:lastModifiedBy>
  <cp:revision>6</cp:revision>
  <dcterms:created xsi:type="dcterms:W3CDTF">2024-09-12T16:19:53Z</dcterms:created>
  <dcterms:modified xsi:type="dcterms:W3CDTF">2024-09-26T05:37:06Z</dcterms:modified>
</cp:coreProperties>
</file>