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432" r:id="rId2"/>
    <p:sldId id="434" r:id="rId3"/>
    <p:sldId id="433" r:id="rId4"/>
    <p:sldId id="436" r:id="rId5"/>
    <p:sldId id="435" r:id="rId6"/>
    <p:sldId id="437" r:id="rId7"/>
    <p:sldId id="413" r:id="rId8"/>
    <p:sldId id="265" r:id="rId9"/>
  </p:sldIdLst>
  <p:sldSz cx="12195175" cy="6858000"/>
  <p:notesSz cx="7104063" cy="10234613"/>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82" d="100"/>
          <a:sy n="82" d="100"/>
        </p:scale>
        <p:origin x="1022" y="77"/>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12818" y="9721106"/>
            <a:ext cx="3078427" cy="511731"/>
          </a:xfrm>
          <a:prstGeom prst="rect">
            <a:avLst/>
          </a:prstGeom>
        </p:spPr>
        <p:txBody>
          <a:bodyPr vert="horz" lIns="99075" tIns="49538" rIns="99075" bIns="49538" rtlCol="0" anchor="b"/>
          <a:lstStyle>
            <a:lvl1pPr algn="r">
              <a:defRPr sz="1300"/>
            </a:lvl1pPr>
          </a:lstStyle>
          <a:p>
            <a:pPr algn="ctr"/>
            <a:fld id="{47855BD9-AF71-426C-9B9B-B0E52B88852E}" type="slidenum">
              <a:rPr lang="de-DE" sz="1100"/>
              <a:pPr algn="ctr"/>
              <a:t>‹#›</a:t>
            </a:fld>
            <a:endParaRPr lang="de-DE" sz="11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5438" y="685800"/>
            <a:ext cx="6453187" cy="3629025"/>
          </a:xfrm>
          <a:prstGeom prst="rect">
            <a:avLst/>
          </a:prstGeom>
          <a:noFill/>
          <a:ln w="12700">
            <a:solidFill>
              <a:prstClr val="black"/>
            </a:solidFill>
          </a:ln>
        </p:spPr>
        <p:txBody>
          <a:bodyPr vert="horz" lIns="99075" tIns="49538" rIns="99075" bIns="49538" rtlCol="0" anchor="ctr"/>
          <a:lstStyle/>
          <a:p>
            <a:endParaRPr lang="de-DE" dirty="0"/>
          </a:p>
        </p:txBody>
      </p:sp>
      <p:sp>
        <p:nvSpPr>
          <p:cNvPr id="5" name="Notes Placeholder 4"/>
          <p:cNvSpPr>
            <a:spLocks noGrp="1"/>
          </p:cNvSpPr>
          <p:nvPr>
            <p:ph type="body" sz="quarter" idx="3"/>
          </p:nvPr>
        </p:nvSpPr>
        <p:spPr>
          <a:xfrm>
            <a:off x="568698" y="4611577"/>
            <a:ext cx="5966667" cy="51078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3063627" y="10001494"/>
            <a:ext cx="976810" cy="229851"/>
          </a:xfrm>
          <a:prstGeom prst="rect">
            <a:avLst/>
          </a:prstGeom>
        </p:spPr>
        <p:txBody>
          <a:bodyPr vert="horz" lIns="99075" tIns="49538" rIns="99075" bIns="49538" rtlCol="0" anchor="b"/>
          <a:lstStyle>
            <a:lvl1pPr algn="ctr">
              <a:defRPr sz="9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4923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6" name="Slide Image Placeholder 5"/>
          <p:cNvSpPr>
            <a:spLocks noGrp="1" noRot="1" noChangeAspect="1"/>
          </p:cNvSpPr>
          <p:nvPr>
            <p:ph type="sldImg"/>
          </p:nvPr>
        </p:nvSpPr>
        <p:spPr>
          <a:xfrm>
            <a:off x="325438" y="685800"/>
            <a:ext cx="6453187" cy="362902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forms/d/162PTBVQM3qYQnrxdupOtN36e2BenopwMnLMXA6SfXhE/edit"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p:txBody>
          <a:bodyPr/>
          <a:lstStyle/>
          <a:p>
            <a:r>
              <a:rPr lang="en-US" dirty="0"/>
              <a:t>Barchecker App</a:t>
            </a:r>
            <a:br>
              <a:rPr lang="en-US" dirty="0"/>
            </a:br>
            <a:r>
              <a:rPr lang="en-US" dirty="0" err="1">
                <a:solidFill>
                  <a:schemeClr val="accent1"/>
                </a:solidFill>
              </a:rPr>
              <a:t>Testphase</a:t>
            </a:r>
            <a:endParaRPr lang="en-US" dirty="0">
              <a:solidFill>
                <a:schemeClr val="accent1"/>
              </a:solidFill>
            </a:endParaRPr>
          </a:p>
        </p:txBody>
      </p:sp>
      <p:pic>
        <p:nvPicPr>
          <p:cNvPr id="6" name="Picture Placeholder 5"/>
          <p:cNvPicPr>
            <a:picLocks noGrp="1" noChangeAspect="1"/>
          </p:cNvPicPr>
          <p:nvPr>
            <p:ph type="pic" sz="quarter" idx="12"/>
          </p:nvPr>
        </p:nvPicPr>
        <p:blipFill rotWithShape="1">
          <a:blip r:embed="rId3"/>
          <a:srcRect t="6275" b="6275"/>
          <a:stretch/>
        </p:blipFill>
        <p:spPr>
          <a:xfrm>
            <a:off x="1" y="0"/>
            <a:ext cx="12195174" cy="3430006"/>
          </a:xfrm>
        </p:spPr>
      </p:pic>
      <p:grpSp>
        <p:nvGrpSpPr>
          <p:cNvPr id="3" name="Group 2"/>
          <p:cNvGrpSpPr/>
          <p:nvPr/>
        </p:nvGrpSpPr>
        <p:grpSpPr>
          <a:xfrm>
            <a:off x="9171173" y="0"/>
            <a:ext cx="3024002" cy="3430006"/>
            <a:chOff x="9171173" y="0"/>
            <a:chExt cx="3024002" cy="3430006"/>
          </a:xfrm>
        </p:grpSpPr>
        <p:sp>
          <p:nvSpPr>
            <p:cNvPr id="18" name="Rectangle 17"/>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4986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Ablauf</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8781202"/>
              </p:ext>
            </p:extLst>
          </p:nvPr>
        </p:nvGraphicFramePr>
        <p:xfrm>
          <a:off x="504001" y="1198840"/>
          <a:ext cx="9778334" cy="3391821"/>
        </p:xfrm>
        <a:graphic>
          <a:graphicData uri="http://schemas.openxmlformats.org/drawingml/2006/table">
            <a:tbl>
              <a:tblPr/>
              <a:tblGrid>
                <a:gridCol w="1105543">
                  <a:extLst>
                    <a:ext uri="{9D8B030D-6E8A-4147-A177-3AD203B41FA5}">
                      <a16:colId xmlns:a16="http://schemas.microsoft.com/office/drawing/2014/main" val="1565142101"/>
                    </a:ext>
                  </a:extLst>
                </a:gridCol>
                <a:gridCol w="1029298">
                  <a:extLst>
                    <a:ext uri="{9D8B030D-6E8A-4147-A177-3AD203B41FA5}">
                      <a16:colId xmlns:a16="http://schemas.microsoft.com/office/drawing/2014/main" val="2573975561"/>
                    </a:ext>
                  </a:extLst>
                </a:gridCol>
                <a:gridCol w="2940864">
                  <a:extLst>
                    <a:ext uri="{9D8B030D-6E8A-4147-A177-3AD203B41FA5}">
                      <a16:colId xmlns:a16="http://schemas.microsoft.com/office/drawing/2014/main" val="1434917774"/>
                    </a:ext>
                  </a:extLst>
                </a:gridCol>
                <a:gridCol w="4702629">
                  <a:extLst>
                    <a:ext uri="{9D8B030D-6E8A-4147-A177-3AD203B41FA5}">
                      <a16:colId xmlns:a16="http://schemas.microsoft.com/office/drawing/2014/main" val="2051064067"/>
                    </a:ext>
                  </a:extLst>
                </a:gridCol>
              </a:tblGrid>
              <a:tr h="525908">
                <a:tc>
                  <a:txBody>
                    <a:bodyPr/>
                    <a:lstStyle/>
                    <a:p>
                      <a:pPr algn="l" fontAlgn="t"/>
                      <a:r>
                        <a:rPr lang="de-DE" sz="1800" b="1" i="0" u="none" strike="noStrike">
                          <a:solidFill>
                            <a:srgbClr val="000000"/>
                          </a:solidFill>
                          <a:effectLst/>
                          <a:latin typeface="Arial" panose="020B0604020202020204" pitchFamily="34" charset="0"/>
                        </a:rPr>
                        <a:t>Beginn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1" i="0" u="none" strike="noStrike">
                          <a:solidFill>
                            <a:srgbClr val="000000"/>
                          </a:solidFill>
                          <a:effectLst/>
                          <a:latin typeface="Arial" panose="020B0604020202020204" pitchFamily="34" charset="0"/>
                        </a:rPr>
                        <a:t>Ende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1" i="0" u="none" strike="noStrike">
                          <a:solidFill>
                            <a:srgbClr val="000000"/>
                          </a:solidFill>
                          <a:effectLst/>
                          <a:latin typeface="Arial" panose="020B0604020202020204" pitchFamily="34" charset="0"/>
                        </a:rPr>
                        <a:t>Phase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1" i="0" u="none" strike="noStrike">
                          <a:solidFill>
                            <a:srgbClr val="000000"/>
                          </a:solidFill>
                          <a:effectLst/>
                          <a:latin typeface="Arial" panose="020B0604020202020204" pitchFamily="34" charset="0"/>
                        </a:rPr>
                        <a:t>To Do</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55101"/>
                  </a:ext>
                </a:extLst>
              </a:tr>
              <a:tr h="617236">
                <a:tc>
                  <a:txBody>
                    <a:bodyPr/>
                    <a:lstStyle/>
                    <a:p>
                      <a:pPr algn="l" fontAlgn="t"/>
                      <a:r>
                        <a:rPr lang="de-DE" sz="1800" b="0" i="0" u="none" strike="noStrike">
                          <a:solidFill>
                            <a:srgbClr val="000000"/>
                          </a:solidFill>
                          <a:effectLst/>
                          <a:latin typeface="Arial" panose="020B0604020202020204" pitchFamily="34" charset="0"/>
                        </a:rPr>
                        <a:t>04.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13.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Planung &amp; Vorbereitung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Ankündigung vorbereiten über Pool &amp; FB, Anmeldungsabwicklung, </a:t>
                      </a:r>
                      <a:r>
                        <a:rPr lang="de-DE" sz="1800" b="0" i="0" u="none" strike="noStrike" dirty="0" err="1">
                          <a:solidFill>
                            <a:srgbClr val="000000"/>
                          </a:solidFill>
                          <a:effectLst/>
                          <a:latin typeface="Arial" panose="020B0604020202020204" pitchFamily="34" charset="0"/>
                        </a:rPr>
                        <a:t>Mixpanel</a:t>
                      </a:r>
                      <a:r>
                        <a:rPr lang="de-DE" sz="1800" b="0" i="0" u="none" strike="noStrike" dirty="0">
                          <a:solidFill>
                            <a:srgbClr val="000000"/>
                          </a:solidFill>
                          <a:effectLst/>
                          <a:latin typeface="Arial" panose="020B0604020202020204" pitchFamily="34" charset="0"/>
                        </a:rPr>
                        <a:t> hinzufügen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8031033"/>
                  </a:ext>
                </a:extLst>
              </a:tr>
              <a:tr h="525908">
                <a:tc>
                  <a:txBody>
                    <a:bodyPr/>
                    <a:lstStyle/>
                    <a:p>
                      <a:pPr algn="l" fontAlgn="t"/>
                      <a:r>
                        <a:rPr lang="de-DE" sz="1800" b="0" i="0" u="none" strike="noStrike" dirty="0">
                          <a:solidFill>
                            <a:srgbClr val="000000"/>
                          </a:solidFill>
                          <a:effectLst/>
                          <a:latin typeface="Arial" panose="020B0604020202020204" pitchFamily="34" charset="0"/>
                        </a:rPr>
                        <a:t>14.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18.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Anmeldezeitraum</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Betreuung, User anlegen/Mail, Feedback einbinden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849794"/>
                  </a:ext>
                </a:extLst>
              </a:tr>
              <a:tr h="525908">
                <a:tc>
                  <a:txBody>
                    <a:bodyPr/>
                    <a:lstStyle/>
                    <a:p>
                      <a:pPr algn="l" fontAlgn="t"/>
                      <a:r>
                        <a:rPr lang="de-DE" sz="1800" b="0" i="0" u="none" strike="noStrike" dirty="0">
                          <a:solidFill>
                            <a:srgbClr val="000000"/>
                          </a:solidFill>
                          <a:effectLst/>
                          <a:latin typeface="Arial" panose="020B0604020202020204" pitchFamily="34" charset="0"/>
                        </a:rPr>
                        <a:t>14. Dez</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12.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Testphase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Betreuung</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624021"/>
                  </a:ext>
                </a:extLst>
              </a:tr>
              <a:tr h="525908">
                <a:tc>
                  <a:txBody>
                    <a:bodyPr/>
                    <a:lstStyle/>
                    <a:p>
                      <a:pPr algn="l" fontAlgn="t"/>
                      <a:r>
                        <a:rPr lang="de-DE" sz="1800" b="0" i="0" u="none" strike="noStrike" dirty="0">
                          <a:solidFill>
                            <a:srgbClr val="000000"/>
                          </a:solidFill>
                          <a:effectLst/>
                          <a:latin typeface="Arial" panose="020B0604020202020204" pitchFamily="34" charset="0"/>
                        </a:rPr>
                        <a:t>12.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19.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Interviews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Vorbereitung auf Basis der Feedbacks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705532"/>
                  </a:ext>
                </a:extLst>
              </a:tr>
              <a:tr h="640601">
                <a:tc>
                  <a:txBody>
                    <a:bodyPr/>
                    <a:lstStyle/>
                    <a:p>
                      <a:pPr algn="l" fontAlgn="t"/>
                      <a:r>
                        <a:rPr lang="de-DE" sz="1800" b="0" i="0" u="none" strike="noStrike" dirty="0">
                          <a:solidFill>
                            <a:srgbClr val="000000"/>
                          </a:solidFill>
                          <a:effectLst/>
                          <a:latin typeface="Arial" panose="020B0604020202020204" pitchFamily="34" charset="0"/>
                        </a:rPr>
                        <a:t>12.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26. Jan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a:solidFill>
                            <a:srgbClr val="000000"/>
                          </a:solidFill>
                          <a:effectLst/>
                          <a:latin typeface="Arial" panose="020B0604020202020204" pitchFamily="34" charset="0"/>
                        </a:rPr>
                        <a:t>Auswertung von Feedback, </a:t>
                      </a:r>
                      <a:br>
                        <a:rPr lang="de-DE" sz="1800" b="0" i="0" u="none" strike="noStrike">
                          <a:solidFill>
                            <a:srgbClr val="000000"/>
                          </a:solidFill>
                          <a:effectLst/>
                          <a:latin typeface="Arial" panose="020B0604020202020204" pitchFamily="34" charset="0"/>
                        </a:rPr>
                      </a:br>
                      <a:r>
                        <a:rPr lang="de-DE" sz="1800" b="0" i="0" u="none" strike="noStrike">
                          <a:solidFill>
                            <a:srgbClr val="000000"/>
                          </a:solidFill>
                          <a:effectLst/>
                          <a:latin typeface="Arial" panose="020B0604020202020204" pitchFamily="34" charset="0"/>
                        </a:rPr>
                        <a:t>Interviews, Tracking -&gt; Fazit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de-DE" sz="1800" b="0" i="0" u="none" strike="noStrike" dirty="0">
                          <a:solidFill>
                            <a:srgbClr val="000000"/>
                          </a:solidFill>
                          <a:effectLst/>
                          <a:latin typeface="Arial" panose="020B0604020202020204" pitchFamily="34" charset="0"/>
                        </a:rPr>
                        <a:t>Übersichtsdokumente erstellen &amp; nächste Schritte planen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756049"/>
                  </a:ext>
                </a:extLst>
              </a:tr>
            </a:tbl>
          </a:graphicData>
        </a:graphic>
      </p:graphicFrame>
    </p:spTree>
    <p:extLst>
      <p:ext uri="{BB962C8B-B14F-4D97-AF65-F5344CB8AC3E}">
        <p14:creationId xmlns:p14="http://schemas.microsoft.com/office/powerpoint/2010/main" val="202096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Durchführung</a:t>
            </a:r>
            <a:endParaRPr lang="en-US" dirty="0"/>
          </a:p>
        </p:txBody>
      </p:sp>
      <p:pic>
        <p:nvPicPr>
          <p:cNvPr id="2" name="BarcheckerAp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04001" y="1022622"/>
            <a:ext cx="7072456" cy="4956686"/>
          </a:xfrm>
          <a:prstGeom prst="rect">
            <a:avLst/>
          </a:prstGeom>
        </p:spPr>
      </p:pic>
      <p:pic>
        <p:nvPicPr>
          <p:cNvPr id="4" name="Picture 3"/>
          <p:cNvPicPr>
            <a:picLocks noChangeAspect="1"/>
          </p:cNvPicPr>
          <p:nvPr/>
        </p:nvPicPr>
        <p:blipFill>
          <a:blip r:embed="rId5"/>
          <a:stretch>
            <a:fillRect/>
          </a:stretch>
        </p:blipFill>
        <p:spPr>
          <a:xfrm>
            <a:off x="7898047" y="335020"/>
            <a:ext cx="4175766" cy="6402840"/>
          </a:xfrm>
          <a:prstGeom prst="rect">
            <a:avLst/>
          </a:prstGeom>
        </p:spPr>
      </p:pic>
    </p:spTree>
    <p:extLst>
      <p:ext uri="{BB962C8B-B14F-4D97-AF65-F5344CB8AC3E}">
        <p14:creationId xmlns:p14="http://schemas.microsoft.com/office/powerpoint/2010/main" val="32884883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Durchführung</a:t>
            </a:r>
            <a:endParaRPr lang="en-US" dirty="0"/>
          </a:p>
        </p:txBody>
      </p:sp>
      <p:sp>
        <p:nvSpPr>
          <p:cNvPr id="2" name="TextBox 1"/>
          <p:cNvSpPr txBox="1"/>
          <p:nvPr/>
        </p:nvSpPr>
        <p:spPr>
          <a:xfrm>
            <a:off x="504001" y="1492899"/>
            <a:ext cx="10422294"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Supporter</a:t>
            </a:r>
            <a:r>
              <a:rPr lang="de-DE" sz="1800" kern="0" dirty="0">
                <a:ea typeface="Arial Unicode MS" pitchFamily="34" charset="-128"/>
                <a:cs typeface="Arial Unicode MS" pitchFamily="34" charset="-128"/>
              </a:rPr>
              <a:t> werden über den Pool / FB angeworben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Tester von VcA über Ansgar ausgesucht</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Kommunikation mit den </a:t>
            </a:r>
            <a:r>
              <a:rPr lang="de-DE" sz="1800" kern="0" dirty="0" err="1">
                <a:ea typeface="Arial Unicode MS" pitchFamily="34" charset="-128"/>
                <a:cs typeface="Arial Unicode MS" pitchFamily="34" charset="-128"/>
                <a:sym typeface="Wingdings" panose="05000000000000000000" pitchFamily="2" charset="2"/>
              </a:rPr>
              <a:t>Supportern</a:t>
            </a:r>
            <a:r>
              <a:rPr lang="de-DE" sz="1800" kern="0" dirty="0">
                <a:ea typeface="Arial Unicode MS" pitchFamily="34" charset="-128"/>
                <a:cs typeface="Arial Unicode MS" pitchFamily="34" charset="-128"/>
                <a:sym typeface="Wingdings" panose="05000000000000000000" pitchFamily="2" charset="2"/>
              </a:rPr>
              <a:t> hauptsächlich über WhatsApp persönlich oder über WA-Gruppe</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Fragen werden per Mail oder WhatsApp beantwortet</a:t>
            </a:r>
          </a:p>
        </p:txBody>
      </p:sp>
    </p:spTree>
    <p:extLst>
      <p:ext uri="{BB962C8B-B14F-4D97-AF65-F5344CB8AC3E}">
        <p14:creationId xmlns:p14="http://schemas.microsoft.com/office/powerpoint/2010/main" val="226736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Auswertung</a:t>
            </a:r>
            <a:r>
              <a:rPr lang="en-US" dirty="0"/>
              <a:t> </a:t>
            </a:r>
            <a:r>
              <a:rPr lang="en-US" dirty="0" err="1"/>
              <a:t>über</a:t>
            </a:r>
            <a:r>
              <a:rPr lang="en-US" dirty="0"/>
              <a:t>:</a:t>
            </a:r>
          </a:p>
        </p:txBody>
      </p:sp>
      <p:sp>
        <p:nvSpPr>
          <p:cNvPr id="2" name="TextBox 1"/>
          <p:cNvSpPr txBox="1"/>
          <p:nvPr/>
        </p:nvSpPr>
        <p:spPr>
          <a:xfrm>
            <a:off x="504001" y="1492899"/>
            <a:ext cx="10422294" cy="1846659"/>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err="1">
                <a:ea typeface="Arial Unicode MS" pitchFamily="34" charset="-128"/>
                <a:cs typeface="Arial Unicode MS" pitchFamily="34" charset="-128"/>
              </a:rPr>
              <a:t>Mixpanel</a:t>
            </a:r>
            <a:r>
              <a:rPr lang="de-DE" sz="1800" kern="0" dirty="0">
                <a:ea typeface="Arial Unicode MS" pitchFamily="34" charset="-128"/>
                <a:cs typeface="Arial Unicode MS" pitchFamily="34" charset="-128"/>
              </a:rPr>
              <a:t> </a:t>
            </a:r>
            <a:r>
              <a:rPr lang="de-DE" sz="1800" kern="0" dirty="0">
                <a:ea typeface="Arial Unicode MS" pitchFamily="34" charset="-128"/>
                <a:cs typeface="Arial Unicode MS" pitchFamily="34" charset="-128"/>
                <a:sym typeface="Wingdings" panose="05000000000000000000" pitchFamily="2" charset="2"/>
              </a:rPr>
              <a:t> Tracking Programm, das erfasst, wann welche Funktionen wie oft benutzt wurden</a:t>
            </a:r>
          </a:p>
          <a:p>
            <a:pPr marL="285750" indent="-285750" fontAlgn="base">
              <a:spcBef>
                <a:spcPct val="50000"/>
              </a:spcBef>
              <a:spcAft>
                <a:spcPct val="0"/>
              </a:spcAft>
              <a:buClr>
                <a:srgbClr val="F0AB00"/>
              </a:buClr>
              <a:buSzPct val="80000"/>
              <a:buFont typeface="Arial" panose="020B0604020202020204" pitchFamily="34" charset="0"/>
              <a:buChar char="•"/>
            </a:pPr>
            <a:r>
              <a:rPr lang="de-DE" sz="1800" kern="0" dirty="0">
                <a:ea typeface="Arial Unicode MS" pitchFamily="34" charset="-128"/>
                <a:cs typeface="Arial Unicode MS" pitchFamily="34" charset="-128"/>
                <a:sym typeface="Wingdings" panose="05000000000000000000" pitchFamily="2" charset="2"/>
              </a:rPr>
              <a:t>Feedbackbogen – Link:</a:t>
            </a:r>
          </a:p>
          <a:p>
            <a:pPr lvl="1" fontAlgn="base">
              <a:spcBef>
                <a:spcPct val="50000"/>
              </a:spcBef>
              <a:spcAft>
                <a:spcPct val="0"/>
              </a:spcAft>
              <a:buClr>
                <a:srgbClr val="F0AB00"/>
              </a:buClr>
              <a:buSzPct val="80000"/>
              <a:buNone/>
            </a:pPr>
            <a:r>
              <a:rPr lang="de-DE" sz="1600" kern="0" dirty="0">
                <a:ea typeface="Arial Unicode MS" pitchFamily="34" charset="-128"/>
                <a:cs typeface="Arial Unicode MS" pitchFamily="34" charset="-128"/>
                <a:sym typeface="Wingdings" panose="05000000000000000000" pitchFamily="2" charset="2"/>
                <a:hlinkClick r:id="rId2"/>
              </a:rPr>
              <a:t>https://docs.google.com/forms/d/162PTBVQM3qYQnrxdupOtN36e2BenopwMnLMXA6SfXhE/edit</a:t>
            </a:r>
            <a:endParaRPr lang="de-DE" sz="1600" kern="0" dirty="0">
              <a:ea typeface="Arial Unicode MS" pitchFamily="34" charset="-128"/>
              <a:cs typeface="Arial Unicode MS" pitchFamily="34" charset="-128"/>
              <a:sym typeface="Wingdings" panose="05000000000000000000" pitchFamily="2" charset="2"/>
            </a:endParaRPr>
          </a:p>
          <a:p>
            <a:pPr marL="285750" indent="-285750" fontAlgn="base">
              <a:spcBef>
                <a:spcPct val="50000"/>
              </a:spcBef>
              <a:spcAft>
                <a:spcPct val="0"/>
              </a:spcAft>
              <a:buClr>
                <a:srgbClr val="F0AB00"/>
              </a:buClr>
              <a:buSzPct val="80000"/>
              <a:buFont typeface="Arial" panose="020B0604020202020204" pitchFamily="34" charset="0"/>
              <a:buChar char="•"/>
            </a:pPr>
            <a:r>
              <a:rPr lang="de-DE" sz="1600" kern="0" dirty="0">
                <a:ea typeface="Arial Unicode MS" pitchFamily="34" charset="-128"/>
                <a:cs typeface="Arial Unicode MS" pitchFamily="34" charset="-128"/>
                <a:sym typeface="Wingdings" panose="05000000000000000000" pitchFamily="2" charset="2"/>
              </a:rPr>
              <a:t>Persönliche Interwies auf Basis der Feedbackbögen</a:t>
            </a:r>
          </a:p>
          <a:p>
            <a:pPr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sym typeface="Wingdings" panose="05000000000000000000" pitchFamily="2" charset="2"/>
            </a:endParaRPr>
          </a:p>
        </p:txBody>
      </p:sp>
    </p:spTree>
    <p:extLst>
      <p:ext uri="{BB962C8B-B14F-4D97-AF65-F5344CB8AC3E}">
        <p14:creationId xmlns:p14="http://schemas.microsoft.com/office/powerpoint/2010/main" val="3363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Auswertung</a:t>
            </a:r>
            <a:endParaRPr lang="en-US" dirty="0"/>
          </a:p>
        </p:txBody>
      </p:sp>
      <p:sp>
        <p:nvSpPr>
          <p:cNvPr id="4" name="TextBox 3"/>
          <p:cNvSpPr txBox="1"/>
          <p:nvPr/>
        </p:nvSpPr>
        <p:spPr>
          <a:xfrm>
            <a:off x="504001" y="1492899"/>
            <a:ext cx="1042229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sym typeface="Wingdings" panose="05000000000000000000" pitchFamily="2" charset="2"/>
              </a:rPr>
              <a:t> Mitte Januar hier einfügen</a:t>
            </a:r>
          </a:p>
        </p:txBody>
      </p:sp>
    </p:spTree>
    <p:extLst>
      <p:ext uri="{BB962C8B-B14F-4D97-AF65-F5344CB8AC3E}">
        <p14:creationId xmlns:p14="http://schemas.microsoft.com/office/powerpoint/2010/main" val="291270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Words>
  <Application>Microsoft Office PowerPoint</Application>
  <PresentationFormat>Custom</PresentationFormat>
  <Paragraphs>48</Paragraphs>
  <Slides>8</Slides>
  <Notes>2</Notes>
  <HiddenSlides>1</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Courier New</vt:lpstr>
      <vt:lpstr>Symbol</vt:lpstr>
      <vt:lpstr>wingdings</vt:lpstr>
      <vt:lpstr>wingdings</vt:lpstr>
      <vt:lpstr>SAP_2017_16x9_black and white</vt:lpstr>
      <vt:lpstr>PowerPoint Presentation</vt:lpstr>
      <vt:lpstr>Ablauf</vt:lpstr>
      <vt:lpstr>Durchführung</vt:lpstr>
      <vt:lpstr>Durchführung</vt:lpstr>
      <vt:lpstr>Auswertung über:</vt:lpstr>
      <vt:lpstr>Auswertung</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Bonk, Annika Johanne</cp:lastModifiedBy>
  <cp:revision>318</cp:revision>
  <cp:lastPrinted>2017-12-15T13:18:00Z</cp:lastPrinted>
  <dcterms:created xsi:type="dcterms:W3CDTF">2015-10-14T11:21:43Z</dcterms:created>
  <dcterms:modified xsi:type="dcterms:W3CDTF">2017-12-15T13:18:33Z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