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58" r:id="rId4"/>
    <p:sldId id="257" r:id="rId5"/>
    <p:sldId id="259" r:id="rId6"/>
    <p:sldId id="260" r:id="rId7"/>
    <p:sldId id="286" r:id="rId8"/>
    <p:sldId id="261" r:id="rId9"/>
    <p:sldId id="262" r:id="rId10"/>
    <p:sldId id="267" r:id="rId11"/>
    <p:sldId id="268" r:id="rId12"/>
    <p:sldId id="269" r:id="rId13"/>
    <p:sldId id="270" r:id="rId14"/>
    <p:sldId id="273" r:id="rId15"/>
    <p:sldId id="263" r:id="rId16"/>
    <p:sldId id="264" r:id="rId17"/>
    <p:sldId id="265" r:id="rId18"/>
    <p:sldId id="266" r:id="rId19"/>
    <p:sldId id="287" r:id="rId20"/>
    <p:sldId id="298" r:id="rId21"/>
    <p:sldId id="274" r:id="rId22"/>
    <p:sldId id="275" r:id="rId23"/>
    <p:sldId id="276" r:id="rId24"/>
    <p:sldId id="291" r:id="rId25"/>
    <p:sldId id="290" r:id="rId26"/>
    <p:sldId id="279" r:id="rId27"/>
    <p:sldId id="297" r:id="rId28"/>
    <p:sldId id="295" r:id="rId29"/>
    <p:sldId id="296" r:id="rId30"/>
    <p:sldId id="277" r:id="rId31"/>
    <p:sldId id="300" r:id="rId32"/>
    <p:sldId id="301" r:id="rId33"/>
    <p:sldId id="280" r:id="rId34"/>
    <p:sldId id="299" r:id="rId35"/>
    <p:sldId id="283" r:id="rId36"/>
    <p:sldId id="284" r:id="rId37"/>
    <p:sldId id="285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93AE-9C66-1E22-D6B2-1A49AF13E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C16A5-E4B5-85FA-8FD5-D33762685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99CD-F59F-93C3-079B-319DD128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17B-90AD-47AB-8BCD-9CC40E6B113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5584E-0F67-FD79-934D-091AB8E0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305C9-B7B2-724C-CF0A-7EF12CF6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554F-D8DC-4533-879A-609260794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45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1C87-F834-730D-03EB-F0FE9E7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72FD-0E24-062F-8AFF-FB75BEFFD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47E94-2ADD-FBB6-2308-F732ED57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17B-90AD-47AB-8BCD-9CC40E6B113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86CA1-FEA2-BD52-7DC5-C84DFC00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C0E1-4EDE-5411-9212-95C5BDD7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554F-D8DC-4533-879A-609260794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4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1501D-4A88-5557-F1A3-68178C4AA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DB4B7-5685-335F-3175-254E9299E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6032-C503-CE09-4EF0-C0535C21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17B-90AD-47AB-8BCD-9CC40E6B113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BB68-EC70-4764-82C1-E42887F6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9EBF-8590-EB31-3B80-0307CA12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554F-D8DC-4533-879A-609260794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36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D409-2FD6-B96A-857F-36BC0E91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EE53C-DADD-A00A-7F13-F759289A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D257E-6A11-2843-1DC1-A5421EE0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17B-90AD-47AB-8BCD-9CC40E6B113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8ECB8-C835-6A8D-23DF-0168ACA0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17043-5485-A19F-328C-A428C75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554F-D8DC-4533-879A-609260794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09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360C-3177-5D02-C225-2208643B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87362-2793-B6B5-57D7-A65CF1D6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370C-BE69-4C50-768D-05C52141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17B-90AD-47AB-8BCD-9CC40E6B113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8AC5-D6CD-EDB6-30E8-34803FC3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04F1-5038-9C83-186F-4BAB7D8A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554F-D8DC-4533-879A-609260794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6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05B4-8C99-E6CF-94E1-F375BE6E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4EF5-F07A-E908-3557-421525EF0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0C69-CA74-C2E0-FAE4-67EB7EA8B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5ED83-4476-4C49-9168-0CE5E4E6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17B-90AD-47AB-8BCD-9CC40E6B113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8AE7A-80E8-9DDC-5A8B-F6B7A3E2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1C70-E91A-F83A-C488-799B81FE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554F-D8DC-4533-879A-609260794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6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C741-D1C1-53A0-7355-7C0284BB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6B72-FA62-535A-930C-D5ECA0BD2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17FFF-ED7C-D499-8954-50307B29E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22B31-33B2-C6DB-799A-B61293F0C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4E666-81C5-57B2-0B2E-3D6F032FA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AAB4B-D42A-7455-A33C-7A924276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17B-90AD-47AB-8BCD-9CC40E6B113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54215-B316-38AB-CB21-3FF6A8BF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A13BE-459A-ED82-EA00-AD12EA5B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554F-D8DC-4533-879A-609260794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1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858E-E8B2-7DB8-C21D-02219D15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319A8-3449-4ABB-7C3B-397CBE4E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17B-90AD-47AB-8BCD-9CC40E6B113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E1A4D-9BE0-E7A9-F7BC-0EFE84AE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2248F-4821-2B2E-F854-F4A68C8D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554F-D8DC-4533-879A-609260794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7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02DF6-A205-9CF0-17E9-5D4D7ADF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17B-90AD-47AB-8BCD-9CC40E6B113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D9543-6571-F853-6585-32F9372B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5CC61-49A2-6947-23B3-E4201939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554F-D8DC-4533-879A-609260794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66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8670-B071-B251-67BB-C0A2CE17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84B9-C170-E09F-7985-8992509A3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F3F21-CAA9-FBAB-B7B5-CE1AD8808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50D0F-5A77-B79D-33DD-F7717F8E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17B-90AD-47AB-8BCD-9CC40E6B113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6E5B3-4BB8-1E55-5B5E-90865569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DA42-00CC-DA77-F634-46C9E52C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554F-D8DC-4533-879A-609260794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1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C378-FCCE-AC9D-FA5F-A3844135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252C1-1D4E-5D4C-DF88-2EBFE652C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ADDA-FE3A-8CA0-FAA5-1CEE88088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1BBC8-760E-75F0-AD85-E9EA5582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817B-90AD-47AB-8BCD-9CC40E6B113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A03D4-5AAF-162F-C34A-4010FEF7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DE442-0D2A-8DE5-7831-73D3EEF9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554F-D8DC-4533-879A-609260794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0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E8E41-ADD6-1258-F570-7447C15C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465D-3D2D-6908-346F-D4CF7C6B1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AEAD-E9EB-E3F2-6F9B-51992F80E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817B-90AD-47AB-8BCD-9CC40E6B113C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4A93-1A5D-79DA-BF2E-E32EC4391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0EE2-E6D1-36BE-799B-53555E40D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554F-D8DC-4533-879A-609260794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9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lideshow/advances-in-food-packaging/54590928#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lideshow/advances-in-food-packaging/54590928#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lideshow/aseptic-packaging-57588611/57588611#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lideshow/modified-atmospheric-packaging-map/105645782#6" TargetMode="External"/><Relationship Id="rId2" Type="http://schemas.openxmlformats.org/officeDocument/2006/relationships/hyperlink" Target="https://www.slideshare.net/slideshow/modified-atmospheric-packaging-map/105645782#5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lideshow/vacuum-packaging-77432786/77432786#7" TargetMode="External"/><Relationship Id="rId2" Type="http://schemas.openxmlformats.org/officeDocument/2006/relationships/hyperlink" Target="https://www.slideshare.net/slideshow/vacuum-packaging-77432786/77432786#4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lideshow/food-packaging-42641320/42641320#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lideshow/food-packaging-42641320/42641320#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36AA-D76F-F62C-F6BD-D4726E8BB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218"/>
            <a:ext cx="9144000" cy="56270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4 - FOOD PACKAGING SYSTEM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BD0CE-5430-4E88-170A-DC8A5A80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87" y="1390650"/>
            <a:ext cx="6253017" cy="4911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A4D22-2B71-E671-6941-ACABDF0E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95" y="1264041"/>
            <a:ext cx="4198767" cy="50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4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2174E-2DB9-D46A-6F28-74D98422A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52" y="661182"/>
            <a:ext cx="10818056" cy="5254637"/>
          </a:xfrm>
        </p:spPr>
      </p:pic>
    </p:spTree>
    <p:extLst>
      <p:ext uri="{BB962C8B-B14F-4D97-AF65-F5344CB8AC3E}">
        <p14:creationId xmlns:p14="http://schemas.microsoft.com/office/powerpoint/2010/main" val="200168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BE64-12A1-CC72-E1E7-D946D613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broad categories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packaging materials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packaging materials</a:t>
            </a:r>
          </a:p>
          <a:p>
            <a:pPr marL="0" indent="0" algn="just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packaging materials:</a:t>
            </a:r>
          </a:p>
          <a:p>
            <a:pPr algn="just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 cans:</a:t>
            </a:r>
          </a:p>
          <a:p>
            <a:pPr marL="0" indent="0" algn="just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for heat sterilized food products.</a:t>
            </a:r>
          </a:p>
          <a:p>
            <a:pPr algn="just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of tin plate, aluminium or tin free steel.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1AF7B-1119-343A-1FA2-16260F3B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422325"/>
            <a:ext cx="4438650" cy="14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5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AA86-3CA3-D6FE-30A8-A93542A0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2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.GLASS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7290-C7EE-AFD5-432B-08CFB246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Advantages</a:t>
            </a:r>
            <a:r>
              <a:rPr lang="en-IN" dirty="0"/>
              <a:t>:</a:t>
            </a:r>
          </a:p>
          <a:p>
            <a:pPr algn="just"/>
            <a:r>
              <a:rPr lang="en-IN" dirty="0"/>
              <a:t>Chemically inert in nature.</a:t>
            </a:r>
          </a:p>
          <a:p>
            <a:pPr algn="just"/>
            <a:r>
              <a:rPr lang="en-IN" dirty="0"/>
              <a:t>Excellent product visibility.</a:t>
            </a:r>
          </a:p>
          <a:p>
            <a:pPr algn="just"/>
            <a:r>
              <a:rPr lang="en-IN" dirty="0"/>
              <a:t>Excellent barrier to solids, liquids and gases.</a:t>
            </a:r>
          </a:p>
          <a:p>
            <a:pPr algn="just"/>
            <a:r>
              <a:rPr lang="en-IN" dirty="0"/>
              <a:t>Molded into various shapes and sizes.</a:t>
            </a:r>
          </a:p>
          <a:p>
            <a:pPr algn="just"/>
            <a:r>
              <a:rPr lang="en-IN" dirty="0"/>
              <a:t>Withstand sterilization temperature.</a:t>
            </a:r>
          </a:p>
          <a:p>
            <a:pPr algn="just"/>
            <a:r>
              <a:rPr lang="en-IN" dirty="0"/>
              <a:t>Refillable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Disadvantages:</a:t>
            </a:r>
          </a:p>
          <a:p>
            <a:r>
              <a:rPr lang="en-US" dirty="0"/>
              <a:t>Fragile.</a:t>
            </a:r>
          </a:p>
          <a:p>
            <a:r>
              <a:rPr lang="en-US" dirty="0"/>
              <a:t> Heavy weight.</a:t>
            </a:r>
          </a:p>
          <a:p>
            <a:pPr marL="0" indent="0">
              <a:buNone/>
            </a:pPr>
            <a:br>
              <a:rPr lang="en-US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61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C0FF-0021-3BFE-3BAD-4F853F80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35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3.RIGID PLASTIC PACKAGES: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C4F7-7A36-146F-5077-54DC33B0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479"/>
            <a:ext cx="10515600" cy="147497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Advantages </a:t>
            </a:r>
            <a:r>
              <a:rPr lang="en-US" dirty="0"/>
              <a:t>: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Ease of fabrication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BD0EA-6CA1-4BF9-8B39-EB309999ED93}"/>
              </a:ext>
            </a:extLst>
          </p:cNvPr>
          <p:cNvSpPr txBox="1"/>
          <p:nvPr/>
        </p:nvSpPr>
        <p:spPr>
          <a:xfrm>
            <a:off x="838200" y="2678104"/>
            <a:ext cx="105156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WOODEN BOXES AND CRATES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211A0-1541-BBA9-7332-13A6684A5D48}"/>
              </a:ext>
            </a:extLst>
          </p:cNvPr>
          <p:cNvSpPr txBox="1"/>
          <p:nvPr/>
        </p:nvSpPr>
        <p:spPr>
          <a:xfrm>
            <a:off x="838200" y="3156408"/>
            <a:ext cx="10515600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5.FIBRE BOARD AND CARD BOARD BOXES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0682DB-EA6E-45EF-29A5-9CD7F1662171}"/>
              </a:ext>
            </a:extLst>
          </p:cNvPr>
          <p:cNvSpPr txBox="1"/>
          <p:nvPr/>
        </p:nvSpPr>
        <p:spPr>
          <a:xfrm>
            <a:off x="838199" y="3760316"/>
            <a:ext cx="10515599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make shipping cases exclusively in bulk packaging.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cost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0D8E-A3FA-C680-5951-18619B29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20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PACKAGING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5DE32-6194-2AB7-6EA3-D380074A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0332"/>
            <a:ext cx="10515600" cy="5957668"/>
          </a:xfrm>
        </p:spPr>
        <p:txBody>
          <a:bodyPr>
            <a:no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Aluminum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foil</a:t>
            </a:r>
          </a:p>
          <a:p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</a:p>
          <a:p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effective barrier to the effects of air, temperature, moisture and chemical attack</a:t>
            </a:r>
          </a:p>
          <a:p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Aluminium foil is used for aseptic cartons, pouches, wrappings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Plastics</a:t>
            </a: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6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36FFE-F4E2-5723-2772-EF4FC6144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588" y="618978"/>
            <a:ext cx="10986867" cy="5401616"/>
          </a:xfrm>
        </p:spPr>
      </p:pic>
    </p:spTree>
    <p:extLst>
      <p:ext uri="{BB962C8B-B14F-4D97-AF65-F5344CB8AC3E}">
        <p14:creationId xmlns:p14="http://schemas.microsoft.com/office/powerpoint/2010/main" val="3426212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27B2B-E733-83C7-6F45-174506BCC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98474"/>
            <a:ext cx="10818055" cy="529905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3F14D-C92D-4703-75F4-F96628BD8FE8}"/>
              </a:ext>
            </a:extLst>
          </p:cNvPr>
          <p:cNvSpPr txBox="1"/>
          <p:nvPr/>
        </p:nvSpPr>
        <p:spPr>
          <a:xfrm>
            <a:off x="618978" y="5397531"/>
            <a:ext cx="111134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Secondary packaging is intended to protect not only the product, but also the primary packaging, which often is the packaging most visible to the consumer in retail displays.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8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EF710-5788-7509-B3FF-10E8F3EB8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266" y="379828"/>
            <a:ext cx="10255346" cy="5440741"/>
          </a:xfrm>
        </p:spPr>
      </p:pic>
    </p:spTree>
    <p:extLst>
      <p:ext uri="{BB962C8B-B14F-4D97-AF65-F5344CB8AC3E}">
        <p14:creationId xmlns:p14="http://schemas.microsoft.com/office/powerpoint/2010/main" val="2218815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1F3FC6-26EB-EBDB-6E06-0271DD323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86" y="196948"/>
            <a:ext cx="10438226" cy="5861746"/>
          </a:xfrm>
        </p:spPr>
      </p:pic>
    </p:spTree>
    <p:extLst>
      <p:ext uri="{BB962C8B-B14F-4D97-AF65-F5344CB8AC3E}">
        <p14:creationId xmlns:p14="http://schemas.microsoft.com/office/powerpoint/2010/main" val="2106406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ADC43-18C2-BD7E-87B2-EC1F6D0B7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183" y="464233"/>
            <a:ext cx="10888392" cy="5880295"/>
          </a:xfrm>
        </p:spPr>
      </p:pic>
    </p:spTree>
    <p:extLst>
      <p:ext uri="{BB962C8B-B14F-4D97-AF65-F5344CB8AC3E}">
        <p14:creationId xmlns:p14="http://schemas.microsoft.com/office/powerpoint/2010/main" val="401588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A8258B-D03D-3337-286F-A0BE7ED6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5" y="464234"/>
            <a:ext cx="9636369" cy="60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0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C58CDDB-D3E5-D1AE-D0DC-65732A1FD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4" y="534572"/>
            <a:ext cx="11451101" cy="6147582"/>
          </a:xfrm>
        </p:spPr>
      </p:pic>
    </p:spTree>
    <p:extLst>
      <p:ext uri="{BB962C8B-B14F-4D97-AF65-F5344CB8AC3E}">
        <p14:creationId xmlns:p14="http://schemas.microsoft.com/office/powerpoint/2010/main" val="3446894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1019-FB52-7A4D-708F-90B3A80D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20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4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 packaging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19EA-7A0B-06B8-5358-47A04D09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4566"/>
            <a:ext cx="10922391" cy="5331656"/>
          </a:xfrm>
          <a:solidFill>
            <a:schemeClr val="bg1">
              <a:lumMod val="95000"/>
            </a:schemeClr>
          </a:solidFill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 packaging refers to the incorporation of certain additives into packaging film or within packaging containers with the aim of maintaining and extending product shelf life.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modification of the environment inside the package by removing undesired gases 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Oxygen scavenging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moulds require oxygen to grow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mould growth which limits the shelf life of packaged baked goods.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oxygen can also delay oxidation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iron powder, ascorbic acid,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enzymes (such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 oxidase and ethanol oxidase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immobilized yeast on a solid substrate - These materials are normally contained in a sachet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407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15E9-A914-D10E-8DCE-E8791B9D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836" y="365126"/>
            <a:ext cx="9932963" cy="88690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 microbial packaging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CCBD-8EA6-0A15-48A8-6CD1E640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packages can be made AM active by incorporation</a:t>
            </a:r>
          </a:p>
          <a:p>
            <a:pPr algn="just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•Antimicrobials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type of packaging, the packaging surface is polished with some materials like silver ions, chitin,   chlorine dioxide, ethyl alcohol etc. which retards their growth.</a:t>
            </a: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Antimicrobials reduce the growth rate of microbes and acts against their growth. •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048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B5C0-A59D-90B3-3692-CAA598C1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PACKAGING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43AF-60F7-6EC8-99FD-DD64050A7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packaging is ‘packaging which senses and informs to the customer about the status of the product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against theft and tampering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TAMPER-PROOF PACKAGING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Optically variable films or gas sensing dyes, involving irreversible color changes.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Piezoelectric polymeric materials might be incorporated into package construction so that the package changes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certain stress threshold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741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D509D-59CE-DCB6-4A87-A52D76609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993" y="520505"/>
            <a:ext cx="10452295" cy="6091310"/>
          </a:xfrm>
        </p:spPr>
      </p:pic>
    </p:spTree>
    <p:extLst>
      <p:ext uri="{BB962C8B-B14F-4D97-AF65-F5344CB8AC3E}">
        <p14:creationId xmlns:p14="http://schemas.microsoft.com/office/powerpoint/2010/main" val="561144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A66FC-F66F-1F57-C1FB-7EB77E3D5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603" y="450165"/>
            <a:ext cx="9861452" cy="5922499"/>
          </a:xfrm>
        </p:spPr>
      </p:pic>
    </p:spTree>
    <p:extLst>
      <p:ext uri="{BB962C8B-B14F-4D97-AF65-F5344CB8AC3E}">
        <p14:creationId xmlns:p14="http://schemas.microsoft.com/office/powerpoint/2010/main" val="4089393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6C172-9AE6-50CA-89AA-0178C2772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32" y="647114"/>
            <a:ext cx="10719580" cy="5641144"/>
          </a:xfrm>
        </p:spPr>
      </p:pic>
    </p:spTree>
    <p:extLst>
      <p:ext uri="{BB962C8B-B14F-4D97-AF65-F5344CB8AC3E}">
        <p14:creationId xmlns:p14="http://schemas.microsoft.com/office/powerpoint/2010/main" val="2814091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C6D2-1196-DA95-E6E3-0C0F2088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Edible Packaging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C2FE-DA4D-BE88-E70E-CC359368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0" u="none" strike="noStrike" dirty="0">
                <a:solidFill>
                  <a:srgbClr val="000000"/>
                </a:solidFill>
                <a:effectLst/>
                <a:latin typeface="__Source_Sans_3_4d9a39"/>
                <a:hlinkClick r:id="rId2"/>
              </a:rPr>
              <a:t> </a:t>
            </a: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The 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 is generally packaged in edible material layers of other edible products. </a:t>
            </a:r>
          </a:p>
          <a:p>
            <a:pPr algn="just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step is beneficial so as to reduce the environmental pollution.</a:t>
            </a:r>
          </a:p>
          <a:p>
            <a:pPr algn="just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best thing about edible packaging is that it reduces the wastage of food</a:t>
            </a:r>
            <a:b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88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4D3634-0940-1591-C9DB-1C7566A9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604911"/>
            <a:ext cx="11211950" cy="57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31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A3EBDE7-4F06-604A-AB8A-C092AF426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686" y="239151"/>
            <a:ext cx="10311619" cy="6231987"/>
          </a:xfrm>
        </p:spPr>
      </p:pic>
    </p:spTree>
    <p:extLst>
      <p:ext uri="{BB962C8B-B14F-4D97-AF65-F5344CB8AC3E}">
        <p14:creationId xmlns:p14="http://schemas.microsoft.com/office/powerpoint/2010/main" val="357265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536E-1257-79C3-36BE-9D8D28CF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478"/>
          </a:xfrm>
          <a:solidFill>
            <a:schemeClr val="accent4"/>
          </a:solidFill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Packing definition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745B-68BA-BBFA-F673-6517FC35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as the enclosure of products in a wrapped pouch, bag, box, cup, tray, can, tube, bottle or other container form to perform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containment,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protection,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preservation,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device or container performs one or more of these functions, it is considered a package.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53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A18B-71C3-2384-0221-14E73DD9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ASEPTIC PACKAGING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FE2A-6BB1-7168-300E-F14DB6A0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It 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the filling of a commercially sterile product into a sterile container under aseptic conditions</a:t>
            </a:r>
          </a:p>
          <a:p>
            <a:pPr algn="just"/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• This results in a product which is shelf stable at ambient conditions. </a:t>
            </a:r>
          </a:p>
          <a:p>
            <a:endParaRPr lang="en-US" dirty="0">
              <a:solidFill>
                <a:srgbClr val="000000"/>
              </a:solidFill>
              <a:latin typeface="__Source_Sans_3_4d9a39"/>
            </a:endParaRPr>
          </a:p>
        </p:txBody>
      </p:sp>
    </p:spTree>
    <p:extLst>
      <p:ext uri="{BB962C8B-B14F-4D97-AF65-F5344CB8AC3E}">
        <p14:creationId xmlns:p14="http://schemas.microsoft.com/office/powerpoint/2010/main" val="2805332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1F154-5E3B-1C8B-AA22-24DC9DCD0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05" y="393895"/>
            <a:ext cx="10677378" cy="6035040"/>
          </a:xfrm>
        </p:spPr>
      </p:pic>
    </p:spTree>
    <p:extLst>
      <p:ext uri="{BB962C8B-B14F-4D97-AF65-F5344CB8AC3E}">
        <p14:creationId xmlns:p14="http://schemas.microsoft.com/office/powerpoint/2010/main" val="303374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8B975-80C3-F001-032A-B474DC5E7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37" y="225083"/>
            <a:ext cx="11141612" cy="5671686"/>
          </a:xfrm>
        </p:spPr>
      </p:pic>
    </p:spTree>
    <p:extLst>
      <p:ext uri="{BB962C8B-B14F-4D97-AF65-F5344CB8AC3E}">
        <p14:creationId xmlns:p14="http://schemas.microsoft.com/office/powerpoint/2010/main" val="3103914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AF8D-ADA2-8A01-B4A0-0E7129BF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Modified Atmosphere Packaging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(MAP)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3D87-CDB9-0844-86BD-EC0B6F98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5" y="1111348"/>
            <a:ext cx="11929402" cy="5065615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 requires specialized machinery to flush out air from the packaging and replace it with a different gas or gas mixture.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normal composition of air is 21% oxygen, 78% nitrogen and less than 0.1% carbon dioxide.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modification of the atmosphere generally implies a reduction of O2 content or an increase of the CO2 concentration, 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 the shelf-life of perishable foods at chill temperatures.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major </a:t>
            </a:r>
            <a:r>
              <a:rPr lang="en-US" sz="3200" b="1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gases used in MAP are N2, and CO2.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Noble gases such as argon are used commercially for food products like coffee and other snacks, however its uses are limited.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74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9E0C-828E-FF5A-6AB9-F25235BE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Carbon dioxide (CO2) inhibits the increase of most aerobic bacteria.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 most important gas in the packaging of food under modified atmospheres. In general one can say the higher the CO2 concentration the longer the durability of the perishable food.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Nitrogen (N2) is an inert gas that is used to expel air especially Oxygen out of the packaging.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57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426FB7-4F29-1838-E934-AF0640105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5"/>
            <a:ext cx="10515600" cy="565645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__Source_Sans_3_4d9a39"/>
              </a:rPr>
              <a:t> 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VACUUM PACKAGING </a:t>
            </a:r>
          </a:p>
          <a:p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algn="just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“Vacuum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packagng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method of packaging that removes air from the package and hermetically sealing it.”</a:t>
            </a:r>
          </a:p>
          <a:p>
            <a:pPr algn="just"/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Oxygen is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highly reactive element </a:t>
            </a: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of the organic compounds in the food reacts with oxygen and cause negative changes in the color, flavor and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odour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absence of oxygen the food can retain its natural properties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30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3568E-95BA-ECD9-9CE9-8976A1BEA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078" y="1690688"/>
            <a:ext cx="10515600" cy="463977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1A71B38-C915-967C-C8F3-5D012899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Nanotechnology in food packaging</a:t>
            </a:r>
            <a:br>
              <a:rPr lang="en-IN" b="1" i="0" dirty="0">
                <a:effectLst/>
                <a:latin typeface="__Source_Sans_3_4d9a39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730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C77F9-421A-0312-3C49-F1B927267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8" y="168812"/>
            <a:ext cx="11207262" cy="6386733"/>
          </a:xfrm>
        </p:spPr>
      </p:pic>
    </p:spTree>
    <p:extLst>
      <p:ext uri="{BB962C8B-B14F-4D97-AF65-F5344CB8AC3E}">
        <p14:creationId xmlns:p14="http://schemas.microsoft.com/office/powerpoint/2010/main" val="1784295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06C710-6CD1-09EF-7F73-6B2BE1028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1" y="225083"/>
            <a:ext cx="10874326" cy="64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4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57A05-51D2-8710-1793-4C5D72E4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70337"/>
            <a:ext cx="11394830" cy="6682155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food products from the outside environment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from damage by abrasion,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contain the food,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consumers with information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(ingredients and nutrition, quantity, price, brand name, food type and the expiry date of the product)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is an important tool for advertisement.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awareness and customer attraction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(Customers often make their purchase decisions based on the appearance of the product, and the logo, colors, and style of food packaging)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1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939A-0D22-D2B9-5390-0E2A6A20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  <a:solidFill>
            <a:schemeClr val="accent4"/>
          </a:solidFill>
        </p:spPr>
        <p:txBody>
          <a:bodyPr/>
          <a:lstStyle/>
          <a:p>
            <a:r>
              <a:rPr lang="en-US" dirty="0">
                <a:hlinkClick r:id="rId2"/>
              </a:rPr>
              <a:t>FUNCTION of Packaging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B771A-6F33-21B6-0BA6-703606A7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6432"/>
            <a:ext cx="10711375" cy="5345722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Packaging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have the four basic functions (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function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)of providing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protection,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Containment </a:t>
            </a:r>
          </a:p>
          <a:p>
            <a:pPr marL="0" indent="0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functions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tamper indication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7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2F7A-E37A-DFF3-F313-FECA18CA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93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functions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6E77-F2CF-2662-026D-8DA1D69D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125414"/>
            <a:ext cx="6822831" cy="573258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4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</a:t>
            </a:r>
          </a:p>
          <a:p>
            <a:pPr marL="0" indent="0" algn="just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food against spoilage or deterioration due to physical damage, chemical changes or biological damage. </a:t>
            </a:r>
          </a:p>
          <a:p>
            <a:pPr algn="just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Communication</a:t>
            </a: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consumers with information about ingredients and nutrition, quantity, price, brand name, food type and the expiry date of the product </a:t>
            </a: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manufacturer’s brand, quantity,</a:t>
            </a: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and type of product.</a:t>
            </a:r>
          </a:p>
          <a:p>
            <a:pPr algn="just"/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9F9BB-1B10-D3A9-4A6B-2BA6166A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373" y="801859"/>
            <a:ext cx="3909427" cy="2419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7731F-16E0-4E50-978D-EC33BB11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772" y="3221502"/>
            <a:ext cx="3742005" cy="32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6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F53E-7560-CBC0-F613-FC482FBF2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5956495" cy="581120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Convenience 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containers can be designed to have features that make the handling, consumption, and preservation of food items easier for customers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4.Containment</a:t>
            </a:r>
          </a:p>
          <a:p>
            <a:pPr marL="0" indent="0" algn="just">
              <a:buNone/>
            </a:pPr>
            <a:r>
              <a:rPr lang="en-US" sz="32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the contents and keep them secure until they are used.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BFBED-768C-E46A-A99B-D4001ACE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503" y="211015"/>
            <a:ext cx="3840480" cy="2806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A6EE0B-8FA2-1553-9015-03F84E33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12" y="3850003"/>
            <a:ext cx="3601328" cy="232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6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30F9-3922-97B6-E817-AD3CE1B3FA7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functions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4EF2-464D-433C-9AA2-4C960161D4E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Traceability: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Ability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track any food through all stages of production, processing and distribution. </a:t>
            </a:r>
          </a:p>
          <a:p>
            <a:pPr marL="0" indent="0" algn="just">
              <a:buNone/>
            </a:pPr>
            <a:r>
              <a:rPr lang="en-US" sz="36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Tamper indication: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tampering is the intentional contamination of a food product, with intent to cause harm to the consumer or to a private company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6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A537C7-519A-F7BE-1D69-9986B1D08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9" y="436099"/>
            <a:ext cx="10213144" cy="5908430"/>
          </a:xfrm>
        </p:spPr>
      </p:pic>
    </p:spTree>
    <p:extLst>
      <p:ext uri="{BB962C8B-B14F-4D97-AF65-F5344CB8AC3E}">
        <p14:creationId xmlns:p14="http://schemas.microsoft.com/office/powerpoint/2010/main" val="305688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1077</Words>
  <Application>Microsoft Office PowerPoint</Application>
  <PresentationFormat>Widescreen</PresentationFormat>
  <Paragraphs>128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__Source_Sans_3_4d9a39</vt:lpstr>
      <vt:lpstr>Arial</vt:lpstr>
      <vt:lpstr>Calibri</vt:lpstr>
      <vt:lpstr>Calibri Light</vt:lpstr>
      <vt:lpstr>Times New Roman</vt:lpstr>
      <vt:lpstr>Office Theme</vt:lpstr>
      <vt:lpstr>UNIT 4 - FOOD PACKAGING SYSTEM</vt:lpstr>
      <vt:lpstr>PowerPoint Presentation</vt:lpstr>
      <vt:lpstr>Packing definition</vt:lpstr>
      <vt:lpstr>PowerPoint Presentation</vt:lpstr>
      <vt:lpstr>FUNCTION of Packaging</vt:lpstr>
      <vt:lpstr>Primary functions</vt:lpstr>
      <vt:lpstr>PowerPoint Presentation</vt:lpstr>
      <vt:lpstr>Secondary functions</vt:lpstr>
      <vt:lpstr>PowerPoint Presentation</vt:lpstr>
      <vt:lpstr>PowerPoint Presentation</vt:lpstr>
      <vt:lpstr>PowerPoint Presentation</vt:lpstr>
      <vt:lpstr>2.GLASS CONTAINERS</vt:lpstr>
      <vt:lpstr>3.RIGID PLASTIC PACKAGES:</vt:lpstr>
      <vt:lpstr>FLEXIBLE PACKAGING MATERIALS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Active packaging</vt:lpstr>
      <vt:lpstr>Anti microbial packaging </vt:lpstr>
      <vt:lpstr>INTELLIGENT PACKAGING</vt:lpstr>
      <vt:lpstr>PowerPoint Presentation</vt:lpstr>
      <vt:lpstr>PowerPoint Presentation</vt:lpstr>
      <vt:lpstr>PowerPoint Presentation</vt:lpstr>
      <vt:lpstr>Edible Packaging</vt:lpstr>
      <vt:lpstr>PowerPoint Presentation</vt:lpstr>
      <vt:lpstr>PowerPoint Presentation</vt:lpstr>
      <vt:lpstr> ASEPTIC PACKAGING  </vt:lpstr>
      <vt:lpstr>PowerPoint Presentation</vt:lpstr>
      <vt:lpstr>PowerPoint Presentation</vt:lpstr>
      <vt:lpstr>Modified Atmosphere Packaging (MAP)</vt:lpstr>
      <vt:lpstr>PowerPoint Presentation</vt:lpstr>
      <vt:lpstr>PowerPoint Presentation</vt:lpstr>
      <vt:lpstr>Nanotechnology in food packaging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Rajeshwari M.</dc:creator>
  <cp:lastModifiedBy>Rajeshwari M.</cp:lastModifiedBy>
  <cp:revision>79</cp:revision>
  <dcterms:created xsi:type="dcterms:W3CDTF">2024-12-09T06:41:24Z</dcterms:created>
  <dcterms:modified xsi:type="dcterms:W3CDTF">2024-12-09T23:49:11Z</dcterms:modified>
</cp:coreProperties>
</file>