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1"/>
  </p:notesMasterIdLst>
  <p:sldIdLst>
    <p:sldId id="257" r:id="rId2"/>
    <p:sldId id="258" r:id="rId3"/>
    <p:sldId id="355" r:id="rId4"/>
    <p:sldId id="356" r:id="rId5"/>
    <p:sldId id="357" r:id="rId6"/>
    <p:sldId id="358" r:id="rId7"/>
    <p:sldId id="359" r:id="rId8"/>
    <p:sldId id="360" r:id="rId9"/>
    <p:sldId id="361" r:id="rId10"/>
    <p:sldId id="362" r:id="rId11"/>
    <p:sldId id="363" r:id="rId12"/>
    <p:sldId id="364" r:id="rId13"/>
    <p:sldId id="365" r:id="rId14"/>
    <p:sldId id="366" r:id="rId15"/>
    <p:sldId id="368" r:id="rId16"/>
    <p:sldId id="369" r:id="rId17"/>
    <p:sldId id="370" r:id="rId18"/>
    <p:sldId id="371" r:id="rId19"/>
    <p:sldId id="35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22" autoAdjust="0"/>
    <p:restoredTop sz="94660"/>
  </p:normalViewPr>
  <p:slideViewPr>
    <p:cSldViewPr snapToGrid="0">
      <p:cViewPr varScale="1">
        <p:scale>
          <a:sx n="88" d="100"/>
          <a:sy n="88" d="100"/>
        </p:scale>
        <p:origin x="2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B4284-21B9-46DF-9C5F-5A81BC58E792}" type="datetimeFigureOut">
              <a:rPr lang="en-IN" smtClean="0"/>
              <a:t>05-04-2023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99649-1DB4-41D3-A6A1-A56FEE65AB38}" type="slidenum">
              <a:rPr lang="en-IN" smtClean="0"/>
              <a:t>‹#›</a:t>
            </a:fld>
            <a:endParaRPr lang="en-IN" dirty="0"/>
          </a:p>
        </p:txBody>
      </p:sp>
    </p:spTree>
    <p:extLst>
      <p:ext uri="{BB962C8B-B14F-4D97-AF65-F5344CB8AC3E}">
        <p14:creationId xmlns:p14="http://schemas.microsoft.com/office/powerpoint/2010/main" val="1450361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a:t>
            </a:fld>
            <a:endParaRPr lang="en-US" altLang="en-US" dirty="0">
              <a:cs typeface="Arial" panose="020B0604020202020204" pitchFamily="34" charset="0"/>
            </a:endParaRPr>
          </a:p>
        </p:txBody>
      </p:sp>
    </p:spTree>
    <p:extLst>
      <p:ext uri="{BB962C8B-B14F-4D97-AF65-F5344CB8AC3E}">
        <p14:creationId xmlns:p14="http://schemas.microsoft.com/office/powerpoint/2010/main" val="375325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6B3ADC-70A8-4165-B7BF-9AFCBA8F4F8C}" type="datetime1">
              <a:rPr lang="en-US" smtClean="0"/>
              <a:t>4/5/2023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265237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540FF7-560B-4D76-BF87-AC6DE42F410E}" type="datetime1">
              <a:rPr lang="en-US" smtClean="0"/>
              <a:t>4/5/2023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34567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F5069D-0326-4427-9BE7-C66BD5D41F3D}" type="datetime1">
              <a:rPr lang="en-US" smtClean="0"/>
              <a:t>4/5/2023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815078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p:cNvSpPr>
            <a:spLocks/>
          </p:cNvSpPr>
          <p:nvPr userDrawn="1"/>
        </p:nvSpPr>
        <p:spPr bwMode="auto">
          <a:xfrm>
            <a:off x="611333" y="722959"/>
            <a:ext cx="11236010"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5" name="object 5"/>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dirty="0"/>
          </a:p>
        </p:txBody>
      </p:sp>
      <p:sp>
        <p:nvSpPr>
          <p:cNvPr id="6" name="object 6"/>
          <p:cNvSpPr>
            <a:spLocks/>
          </p:cNvSpPr>
          <p:nvPr userDrawn="1"/>
        </p:nvSpPr>
        <p:spPr bwMode="auto">
          <a:xfrm>
            <a:off x="1808968" y="432235"/>
            <a:ext cx="34658"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7" name="object 7"/>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extBox 8"/>
          <p:cNvSpPr txBox="1"/>
          <p:nvPr userDrawn="1"/>
        </p:nvSpPr>
        <p:spPr>
          <a:xfrm>
            <a:off x="0" y="6617335"/>
            <a:ext cx="12192000" cy="260392"/>
          </a:xfrm>
          <a:prstGeom prst="rect">
            <a:avLst/>
          </a:prstGeom>
          <a:solidFill>
            <a:schemeClr val="tx2">
              <a:lumMod val="75000"/>
            </a:schemeClr>
          </a:solidFill>
        </p:spPr>
        <p:txBody>
          <a:bodyPr>
            <a:spAutoFit/>
          </a:bodyPr>
          <a:lstStyle/>
          <a:p>
            <a:pPr>
              <a:defRPr/>
            </a:pPr>
            <a:endParaRPr lang="en-US" sz="1092" dirty="0">
              <a:solidFill>
                <a:schemeClr val="bg1"/>
              </a:solidFill>
              <a:ea typeface="ＭＳ Ｐゴシック" pitchFamily="34" charset="-128"/>
              <a:cs typeface="Arial" pitchFamily="34" charset="0"/>
            </a:endParaRPr>
          </a:p>
        </p:txBody>
      </p:sp>
      <p:sp>
        <p:nvSpPr>
          <p:cNvPr id="10" name="TextBox 3"/>
          <p:cNvSpPr txBox="1">
            <a:spLocks noChangeArrowheads="1"/>
          </p:cNvSpPr>
          <p:nvPr userDrawn="1"/>
        </p:nvSpPr>
        <p:spPr bwMode="auto">
          <a:xfrm>
            <a:off x="5828323" y="6605747"/>
            <a:ext cx="1561585" cy="278987"/>
          </a:xfrm>
          <a:prstGeom prst="rect">
            <a:avLst/>
          </a:prstGeom>
          <a:solidFill>
            <a:schemeClr val="tx2"/>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fld id="{D89AAD3E-6AA6-4605-AB42-20C09F7E7923}" type="datetime3">
              <a:rPr lang="en-US" sz="1213" b="1" smtClean="0">
                <a:solidFill>
                  <a:schemeClr val="bg1"/>
                </a:solidFill>
                <a:ea typeface="ＭＳ Ｐゴシック" pitchFamily="34" charset="-128"/>
              </a:rPr>
              <a:pPr algn="ctr" eaLnBrk="1" hangingPunct="1">
                <a:defRPr/>
              </a:pPr>
              <a:t>5 April 2023</a:t>
            </a:fld>
            <a:endParaRPr lang="en-US" sz="970" b="1" dirty="0">
              <a:solidFill>
                <a:schemeClr val="bg1"/>
              </a:solidFill>
              <a:ea typeface="ＭＳ Ｐゴシック" pitchFamily="34" charset="-128"/>
            </a:endParaRPr>
          </a:p>
        </p:txBody>
      </p:sp>
      <p:sp>
        <p:nvSpPr>
          <p:cNvPr id="11" name="TextBox 3"/>
          <p:cNvSpPr txBox="1">
            <a:spLocks noChangeArrowheads="1"/>
          </p:cNvSpPr>
          <p:nvPr userDrawn="1"/>
        </p:nvSpPr>
        <p:spPr bwMode="auto">
          <a:xfrm>
            <a:off x="0" y="6605747"/>
            <a:ext cx="4663459" cy="278987"/>
          </a:xfrm>
          <a:prstGeom prst="rect">
            <a:avLst/>
          </a:prstGeom>
          <a:solidFill>
            <a:schemeClr val="tx2"/>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r>
              <a:rPr lang="en-US" sz="1213" b="1" dirty="0">
                <a:solidFill>
                  <a:schemeClr val="bg1"/>
                </a:solidFill>
                <a:ea typeface="ＭＳ Ｐゴシック" pitchFamily="34" charset="-128"/>
              </a:rPr>
              <a:t>DEPARTMENT OF ARTIFICIAL INTELLIGENCE AND MACHINE LEARNING</a:t>
            </a:r>
          </a:p>
        </p:txBody>
      </p:sp>
      <p:sp>
        <p:nvSpPr>
          <p:cNvPr id="12" name="TextBox 3"/>
          <p:cNvSpPr txBox="1">
            <a:spLocks noChangeArrowheads="1"/>
          </p:cNvSpPr>
          <p:nvPr userDrawn="1"/>
        </p:nvSpPr>
        <p:spPr bwMode="auto">
          <a:xfrm>
            <a:off x="11779952" y="6617335"/>
            <a:ext cx="415899" cy="260392"/>
          </a:xfrm>
          <a:prstGeom prst="rect">
            <a:avLst/>
          </a:prstGeom>
          <a:solidFill>
            <a:schemeClr val="tx2"/>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fld id="{44225482-1F73-4A47-9E3B-1A7D9FA81CA6}" type="slidenum">
              <a:rPr lang="en-US" sz="1092" b="1" smtClean="0">
                <a:solidFill>
                  <a:schemeClr val="bg1"/>
                </a:solidFill>
                <a:ea typeface="ＭＳ Ｐゴシック" pitchFamily="34" charset="-128"/>
              </a:rPr>
              <a:pPr algn="ctr" eaLnBrk="1" hangingPunct="1">
                <a:defRPr/>
              </a:pPr>
              <a:t>‹#›</a:t>
            </a:fld>
            <a:endParaRPr lang="en-US" sz="1092" b="1" dirty="0">
              <a:solidFill>
                <a:schemeClr val="bg1"/>
              </a:solidFill>
              <a:ea typeface="ＭＳ Ｐゴシック" pitchFamily="34" charset="-128"/>
            </a:endParaRPr>
          </a:p>
        </p:txBody>
      </p:sp>
      <p:sp>
        <p:nvSpPr>
          <p:cNvPr id="14" name="Title 10"/>
          <p:cNvSpPr>
            <a:spLocks noGrp="1"/>
          </p:cNvSpPr>
          <p:nvPr>
            <p:ph type="title"/>
          </p:nvPr>
        </p:nvSpPr>
        <p:spPr>
          <a:xfrm>
            <a:off x="9608036" y="247404"/>
            <a:ext cx="2231606" cy="280134"/>
          </a:xfrm>
        </p:spPr>
        <p:txBody>
          <a:bodyPr/>
          <a:lstStyle/>
          <a:p>
            <a:r>
              <a:rPr lang="en-US" altLang="en-US" dirty="0"/>
              <a:t>Go, change the world</a:t>
            </a:r>
          </a:p>
        </p:txBody>
      </p:sp>
    </p:spTree>
    <p:extLst>
      <p:ext uri="{BB962C8B-B14F-4D97-AF65-F5344CB8AC3E}">
        <p14:creationId xmlns:p14="http://schemas.microsoft.com/office/powerpoint/2010/main" val="41730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784F89-24B1-4B0B-9B76-0F007CF234E0}" type="datetime1">
              <a:rPr lang="en-US" smtClean="0"/>
              <a:t>4/5/2023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135592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0CFAB9-5C11-45DD-B390-399D9F1DF79E}" type="datetime1">
              <a:rPr lang="en-US" smtClean="0"/>
              <a:t>4/5/2023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44782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726F37-165B-467A-AB2A-076E0C22322E}" type="datetime1">
              <a:rPr lang="en-US" smtClean="0"/>
              <a:t>4/5/2023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87029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8BA6BF-F8F8-4DAD-A3F3-EA367ABAAF61}" type="datetime1">
              <a:rPr lang="en-US" smtClean="0"/>
              <a:t>4/5/2023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141428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2E0D092-E090-4099-B9EB-6270D3C473A5}" type="datetime1">
              <a:rPr lang="en-US" smtClean="0"/>
              <a:t>4/5/2023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209621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A9A15-E6EA-4111-9DE2-316CBFE2A8DA}" type="datetime1">
              <a:rPr lang="en-US" smtClean="0"/>
              <a:t>4/5/2023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97724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4640E-D557-4C11-9F2D-429DCD167DB8}" type="datetime1">
              <a:rPr lang="en-US" smtClean="0"/>
              <a:t>4/5/2023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413369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559FCF-CD32-4DF3-BE41-BE881D9DE1CC}" type="datetime1">
              <a:rPr lang="en-US" smtClean="0"/>
              <a:t>4/5/2023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76224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5A177-CF29-4A0B-BF0F-D8ADE309057D}" type="datetime1">
              <a:rPr lang="en-US" smtClean="0"/>
              <a:t>4/5/2023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B5B95-3AD3-4740-9219-37A75DF3E3F0}" type="slidenum">
              <a:rPr lang="en-IN" smtClean="0"/>
              <a:t>‹#›</a:t>
            </a:fld>
            <a:endParaRPr lang="en-IN" dirty="0"/>
          </a:p>
        </p:txBody>
      </p:sp>
    </p:spTree>
    <p:extLst>
      <p:ext uri="{BB962C8B-B14F-4D97-AF65-F5344CB8AC3E}">
        <p14:creationId xmlns:p14="http://schemas.microsoft.com/office/powerpoint/2010/main" val="2783399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3" name="Rectangle 2"/>
          <p:cNvSpPr/>
          <p:nvPr/>
        </p:nvSpPr>
        <p:spPr>
          <a:xfrm>
            <a:off x="1316170" y="794802"/>
            <a:ext cx="10083350" cy="5201424"/>
          </a:xfrm>
          <a:prstGeom prst="rect">
            <a:avLst/>
          </a:prstGeom>
        </p:spPr>
        <p:txBody>
          <a:bodyPr wrap="square">
            <a:spAutoFit/>
          </a:bodyPr>
          <a:lstStyle/>
          <a:p>
            <a:pPr algn="ctr"/>
            <a:endParaRPr lang="en-US" altLang="en-US" sz="2800" dirty="0" smtClean="0"/>
          </a:p>
          <a:p>
            <a:pPr algn="ctr"/>
            <a:endParaRPr lang="en-US" altLang="en-US" sz="2800" dirty="0"/>
          </a:p>
          <a:p>
            <a:pPr algn="ctr"/>
            <a:endParaRPr lang="en-US" altLang="en-US" sz="2800" dirty="0" smtClean="0"/>
          </a:p>
          <a:p>
            <a:pPr algn="ctr"/>
            <a:r>
              <a:rPr lang="en-US" altLang="en-US" sz="9600" dirty="0" smtClean="0"/>
              <a:t>Operating Systems (UNIT-5)</a:t>
            </a:r>
          </a:p>
          <a:p>
            <a:endParaRPr lang="en-US" altLang="en-US" sz="2800" dirty="0"/>
          </a:p>
          <a:p>
            <a:endParaRPr lang="en-US" altLang="en-US" sz="2800" dirty="0"/>
          </a:p>
        </p:txBody>
      </p:sp>
    </p:spTree>
    <p:extLst>
      <p:ext uri="{BB962C8B-B14F-4D97-AF65-F5344CB8AC3E}">
        <p14:creationId xmlns:p14="http://schemas.microsoft.com/office/powerpoint/2010/main" val="2679765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IN" dirty="0" smtClean="0"/>
              <a:t/>
            </a:r>
            <a:br>
              <a:rPr lang="en-IN" dirty="0" smtClean="0"/>
            </a:br>
            <a:r>
              <a:rPr lang="en-IN" dirty="0" smtClean="0"/>
              <a:t>File Access </a:t>
            </a:r>
            <a:r>
              <a:rPr lang="en-IN" dirty="0"/>
              <a:t>	</a:t>
            </a:r>
            <a:br>
              <a:rPr lang="en-IN" dirty="0"/>
            </a:b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sp>
        <p:nvSpPr>
          <p:cNvPr id="5" name="Rectangle 4"/>
          <p:cNvSpPr/>
          <p:nvPr/>
        </p:nvSpPr>
        <p:spPr>
          <a:xfrm>
            <a:off x="539931" y="726023"/>
            <a:ext cx="11521439" cy="2123658"/>
          </a:xfrm>
          <a:prstGeom prst="rect">
            <a:avLst/>
          </a:prstGeom>
        </p:spPr>
        <p:txBody>
          <a:bodyPr wrap="square">
            <a:spAutoFit/>
          </a:bodyPr>
          <a:lstStyle/>
          <a:p>
            <a:r>
              <a:rPr lang="en-GB" sz="2400" dirty="0"/>
              <a:t>There are three ways to access a file into a computer system: </a:t>
            </a:r>
            <a:endParaRPr lang="en-GB" sz="2400" dirty="0" smtClean="0"/>
          </a:p>
          <a:p>
            <a:r>
              <a:rPr lang="en-GB" sz="2400" dirty="0" smtClean="0"/>
              <a:t>Sequential-Access</a:t>
            </a:r>
            <a:r>
              <a:rPr lang="en-GB" sz="2400" dirty="0"/>
              <a:t>, </a:t>
            </a:r>
            <a:endParaRPr lang="en-GB" sz="2400" dirty="0" smtClean="0"/>
          </a:p>
          <a:p>
            <a:r>
              <a:rPr lang="en-GB" sz="2400" dirty="0" smtClean="0"/>
              <a:t>Direct </a:t>
            </a:r>
            <a:r>
              <a:rPr lang="en-GB" sz="2400" dirty="0"/>
              <a:t>Access</a:t>
            </a:r>
            <a:r>
              <a:rPr lang="en-GB" sz="2400" dirty="0" smtClean="0"/>
              <a:t>,</a:t>
            </a:r>
          </a:p>
          <a:p>
            <a:r>
              <a:rPr lang="en-GB" sz="2400" dirty="0" smtClean="0"/>
              <a:t>Index </a:t>
            </a:r>
            <a:r>
              <a:rPr lang="en-GB" sz="2400" dirty="0"/>
              <a:t>sequential Method</a:t>
            </a:r>
            <a:r>
              <a:rPr lang="en-GB" dirty="0"/>
              <a:t>. </a:t>
            </a:r>
            <a:br>
              <a:rPr lang="en-GB" dirty="0"/>
            </a:br>
            <a:r>
              <a:rPr lang="en-IN" dirty="0"/>
              <a:t/>
            </a:r>
            <a:br>
              <a:rPr lang="en-IN" dirty="0"/>
            </a:br>
            <a:endParaRPr lang="en-IN" dirty="0"/>
          </a:p>
        </p:txBody>
      </p:sp>
      <p:sp>
        <p:nvSpPr>
          <p:cNvPr id="4" name="Rectangle 3"/>
          <p:cNvSpPr/>
          <p:nvPr/>
        </p:nvSpPr>
        <p:spPr>
          <a:xfrm>
            <a:off x="539931" y="2609052"/>
            <a:ext cx="11329851" cy="2585323"/>
          </a:xfrm>
          <a:prstGeom prst="rect">
            <a:avLst/>
          </a:prstGeom>
        </p:spPr>
        <p:txBody>
          <a:bodyPr wrap="square">
            <a:spAutoFit/>
          </a:bodyPr>
          <a:lstStyle/>
          <a:p>
            <a:r>
              <a:rPr lang="en-GB" b="1" i="1" dirty="0"/>
              <a:t>Sequential-Access</a:t>
            </a:r>
            <a:endParaRPr lang="en-GB" b="1" i="1" dirty="0" smtClean="0"/>
          </a:p>
          <a:p>
            <a:endParaRPr lang="en-GB" dirty="0"/>
          </a:p>
          <a:p>
            <a:r>
              <a:rPr lang="en-GB" dirty="0" smtClean="0"/>
              <a:t>It </a:t>
            </a:r>
            <a:r>
              <a:rPr lang="en-GB" dirty="0"/>
              <a:t>is the simplest access method. Information in the file is processed in order, one record after the other. This mode of access is by far the most </a:t>
            </a:r>
            <a:r>
              <a:rPr lang="en-GB" dirty="0" smtClean="0"/>
              <a:t>common</a:t>
            </a:r>
            <a:endParaRPr lang="en-GB" dirty="0">
              <a:solidFill>
                <a:srgbClr val="FFFFFF"/>
              </a:solidFill>
              <a:latin typeface="urw-din"/>
            </a:endParaRPr>
          </a:p>
          <a:p>
            <a:endParaRPr lang="en-GB" dirty="0" smtClean="0">
              <a:solidFill>
                <a:srgbClr val="FFFFFF"/>
              </a:solidFill>
              <a:latin typeface="urw-din"/>
            </a:endParaRPr>
          </a:p>
          <a:p>
            <a:pPr marL="285750" indent="-285750" fontAlgn="base">
              <a:buFont typeface="Arial" panose="020B0604020202020204" pitchFamily="34" charset="0"/>
              <a:buChar char="•"/>
            </a:pPr>
            <a:r>
              <a:rPr lang="en-GB" dirty="0"/>
              <a:t>Data is accessed one record right after another record in an order. </a:t>
            </a:r>
          </a:p>
          <a:p>
            <a:pPr marL="285750" indent="-285750" fontAlgn="base">
              <a:buFont typeface="Arial" panose="020B0604020202020204" pitchFamily="34" charset="0"/>
              <a:buChar char="•"/>
            </a:pPr>
            <a:r>
              <a:rPr lang="en-GB" dirty="0"/>
              <a:t>When we use read command, it move ahead pointer by one </a:t>
            </a:r>
          </a:p>
          <a:p>
            <a:pPr marL="285750" indent="-285750" fontAlgn="base">
              <a:buFont typeface="Arial" panose="020B0604020202020204" pitchFamily="34" charset="0"/>
              <a:buChar char="•"/>
            </a:pPr>
            <a:r>
              <a:rPr lang="en-GB" dirty="0"/>
              <a:t>When we use write command, it will allocate memory and move the pointer to the end of the file </a:t>
            </a:r>
          </a:p>
          <a:p>
            <a:pPr marL="285750" indent="-285750" fontAlgn="base">
              <a:buFont typeface="Arial" panose="020B0604020202020204" pitchFamily="34" charset="0"/>
              <a:buChar char="•"/>
            </a:pPr>
            <a:r>
              <a:rPr lang="en-GB" dirty="0" smtClean="0">
                <a:solidFill>
                  <a:srgbClr val="FFFFFF"/>
                </a:solidFill>
                <a:latin typeface="urw-din"/>
              </a:rPr>
              <a:t>after </a:t>
            </a:r>
            <a:r>
              <a:rPr lang="en-GB" dirty="0">
                <a:solidFill>
                  <a:srgbClr val="FFFFFF"/>
                </a:solidFill>
                <a:latin typeface="urw-din"/>
              </a:rPr>
              <a:t>the other. This mode of access is by far the most common</a:t>
            </a:r>
            <a:endParaRPr lang="en-IN" dirty="0"/>
          </a:p>
        </p:txBody>
      </p:sp>
    </p:spTree>
    <p:extLst>
      <p:ext uri="{BB962C8B-B14F-4D97-AF65-F5344CB8AC3E}">
        <p14:creationId xmlns:p14="http://schemas.microsoft.com/office/powerpoint/2010/main" val="409459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IN" dirty="0" smtClean="0"/>
              <a:t/>
            </a:r>
            <a:br>
              <a:rPr lang="en-IN" dirty="0" smtClean="0"/>
            </a:br>
            <a:r>
              <a:rPr lang="en-IN" dirty="0" smtClean="0"/>
              <a:t>File Access </a:t>
            </a:r>
            <a:r>
              <a:rPr lang="en-IN" dirty="0"/>
              <a:t>	</a:t>
            </a:r>
            <a:br>
              <a:rPr lang="en-IN" dirty="0"/>
            </a:b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sp>
        <p:nvSpPr>
          <p:cNvPr id="5" name="Rectangle 4"/>
          <p:cNvSpPr/>
          <p:nvPr/>
        </p:nvSpPr>
        <p:spPr>
          <a:xfrm>
            <a:off x="523048" y="726023"/>
            <a:ext cx="11521439" cy="6546407"/>
          </a:xfrm>
          <a:prstGeom prst="rect">
            <a:avLst/>
          </a:prstGeom>
        </p:spPr>
        <p:txBody>
          <a:bodyPr wrap="square">
            <a:spAutoFit/>
          </a:bodyPr>
          <a:lstStyle/>
          <a:p>
            <a:r>
              <a:rPr lang="en-GB" b="1" dirty="0"/>
              <a:t>Direct Access –</a:t>
            </a:r>
            <a:r>
              <a:rPr lang="en-GB" dirty="0"/>
              <a:t> </a:t>
            </a:r>
            <a:br>
              <a:rPr lang="en-GB" dirty="0"/>
            </a:br>
            <a:r>
              <a:rPr lang="en-GB" dirty="0"/>
              <a:t>Another method is </a:t>
            </a:r>
            <a:r>
              <a:rPr lang="en-GB" i="1" dirty="0"/>
              <a:t>direct access method</a:t>
            </a:r>
            <a:r>
              <a:rPr lang="en-GB" dirty="0"/>
              <a:t> also known as </a:t>
            </a:r>
            <a:r>
              <a:rPr lang="en-GB" i="1" dirty="0"/>
              <a:t>relative access method</a:t>
            </a:r>
            <a:r>
              <a:rPr lang="en-GB" dirty="0"/>
              <a:t>. </a:t>
            </a:r>
            <a:endParaRPr lang="en-GB" dirty="0" smtClean="0"/>
          </a:p>
          <a:p>
            <a:endParaRPr lang="en-GB" dirty="0"/>
          </a:p>
          <a:p>
            <a:r>
              <a:rPr lang="en-GB" dirty="0" smtClean="0"/>
              <a:t>A </a:t>
            </a:r>
            <a:r>
              <a:rPr lang="en-GB" dirty="0"/>
              <a:t>fixed-length logical record that allows the program to read and write record rapidly. in no particular order. </a:t>
            </a:r>
            <a:endParaRPr lang="en-GB" dirty="0" smtClean="0"/>
          </a:p>
          <a:p>
            <a:endParaRPr lang="en-GB" dirty="0"/>
          </a:p>
          <a:p>
            <a:pPr>
              <a:lnSpc>
                <a:spcPct val="90000"/>
              </a:lnSpc>
              <a:tabLst>
                <a:tab pos="3203575" algn="l"/>
                <a:tab pos="4056063" algn="l"/>
              </a:tabLst>
            </a:pPr>
            <a:r>
              <a:rPr lang="en-GB" dirty="0" smtClean="0"/>
              <a:t>The </a:t>
            </a:r>
            <a:r>
              <a:rPr lang="en-GB" dirty="0"/>
              <a:t>direct access is based on the disk model of a file since disk allows random access to any file block. For direct access, the file is viewed as a numbered sequence of block or record. Thus, we may read block 14 then block 59, and then we can write block 17</a:t>
            </a:r>
            <a:r>
              <a:rPr lang="en-GB" dirty="0" smtClean="0"/>
              <a:t>.</a:t>
            </a:r>
            <a:r>
              <a:rPr lang="en-GB" dirty="0"/>
              <a:t> </a:t>
            </a:r>
            <a:br>
              <a:rPr lang="en-GB" dirty="0"/>
            </a:br>
            <a:r>
              <a:rPr lang="en-IN" dirty="0"/>
              <a:t/>
            </a:r>
            <a:br>
              <a:rPr lang="en-IN" dirty="0"/>
            </a:br>
            <a:r>
              <a:rPr lang="en-US" altLang="en-US" b="1" dirty="0"/>
              <a:t>Sequential Access</a:t>
            </a:r>
          </a:p>
          <a:p>
            <a:pPr>
              <a:lnSpc>
                <a:spcPct val="90000"/>
              </a:lnSpc>
              <a:spcBef>
                <a:spcPct val="10000"/>
              </a:spcBef>
              <a:buFont typeface="Monotype Sorts" pitchFamily="-84" charset="2"/>
              <a:buNone/>
              <a:tabLst>
                <a:tab pos="3203575" algn="l"/>
                <a:tab pos="4056063" algn="l"/>
              </a:tabLst>
            </a:pPr>
            <a:r>
              <a:rPr lang="en-US" altLang="en-US" dirty="0">
                <a:solidFill>
                  <a:srgbClr val="000000"/>
                </a:solidFill>
              </a:rPr>
              <a:t>		</a:t>
            </a:r>
            <a:r>
              <a:rPr lang="en-US" altLang="en-US" b="1" dirty="0">
                <a:solidFill>
                  <a:srgbClr val="000000"/>
                </a:solidFill>
                <a:latin typeface="Courier New" panose="02070309020205020404" pitchFamily="49" charset="0"/>
                <a:cs typeface="Courier New" panose="02070309020205020404" pitchFamily="49" charset="0"/>
              </a:rPr>
              <a:t>read next</a:t>
            </a:r>
          </a:p>
          <a:p>
            <a:pPr>
              <a:lnSpc>
                <a:spcPct val="90000"/>
              </a:lnSpc>
              <a:spcBef>
                <a:spcPct val="10000"/>
              </a:spcBef>
              <a:buFont typeface="Monotype Sorts" pitchFamily="-84" charset="2"/>
              <a:buNone/>
              <a:tabLst>
                <a:tab pos="3203575" algn="l"/>
                <a:tab pos="4056063" algn="l"/>
              </a:tabLst>
            </a:pPr>
            <a:r>
              <a:rPr lang="en-US" altLang="en-US" b="1" dirty="0">
                <a:solidFill>
                  <a:srgbClr val="000000"/>
                </a:solidFill>
                <a:latin typeface="Courier New" panose="02070309020205020404" pitchFamily="49" charset="0"/>
                <a:cs typeface="Courier New" panose="02070309020205020404" pitchFamily="49" charset="0"/>
              </a:rPr>
              <a:t>		write next </a:t>
            </a:r>
          </a:p>
          <a:p>
            <a:pPr>
              <a:lnSpc>
                <a:spcPct val="90000"/>
              </a:lnSpc>
              <a:spcBef>
                <a:spcPct val="10000"/>
              </a:spcBef>
              <a:buFont typeface="Monotype Sorts" pitchFamily="-84" charset="2"/>
              <a:buNone/>
              <a:tabLst>
                <a:tab pos="3203575" algn="l"/>
                <a:tab pos="4056063" algn="l"/>
              </a:tabLst>
            </a:pPr>
            <a:r>
              <a:rPr lang="en-US" altLang="en-US" b="1" dirty="0">
                <a:solidFill>
                  <a:srgbClr val="000000"/>
                </a:solidFill>
                <a:latin typeface="Courier New" panose="02070309020205020404" pitchFamily="49" charset="0"/>
                <a:cs typeface="Courier New" panose="02070309020205020404" pitchFamily="49" charset="0"/>
              </a:rPr>
              <a:t>		reset</a:t>
            </a:r>
          </a:p>
          <a:p>
            <a:pPr>
              <a:lnSpc>
                <a:spcPct val="90000"/>
              </a:lnSpc>
              <a:spcBef>
                <a:spcPct val="10000"/>
              </a:spcBef>
              <a:buFont typeface="Monotype Sorts" pitchFamily="-84" charset="2"/>
              <a:buNone/>
              <a:tabLst>
                <a:tab pos="3203575" algn="l"/>
                <a:tab pos="4056063" algn="l"/>
              </a:tabLst>
            </a:pPr>
            <a:r>
              <a:rPr lang="en-US" altLang="en-US" dirty="0">
                <a:solidFill>
                  <a:srgbClr val="000000"/>
                </a:solidFill>
              </a:rPr>
              <a:t>		no read after last write</a:t>
            </a:r>
          </a:p>
          <a:p>
            <a:pPr>
              <a:lnSpc>
                <a:spcPct val="90000"/>
              </a:lnSpc>
              <a:spcBef>
                <a:spcPct val="10000"/>
              </a:spcBef>
              <a:buFont typeface="Monotype Sorts" pitchFamily="-84" charset="2"/>
              <a:buNone/>
              <a:tabLst>
                <a:tab pos="3203575" algn="l"/>
                <a:tab pos="4056063" algn="l"/>
              </a:tabLst>
            </a:pPr>
            <a:r>
              <a:rPr lang="en-US" altLang="en-US" dirty="0">
                <a:solidFill>
                  <a:srgbClr val="000000"/>
                </a:solidFill>
              </a:rPr>
              <a:t>			(rewrite)</a:t>
            </a:r>
          </a:p>
          <a:p>
            <a:pPr>
              <a:lnSpc>
                <a:spcPct val="90000"/>
              </a:lnSpc>
              <a:tabLst>
                <a:tab pos="3203575" algn="l"/>
                <a:tab pos="4056063" algn="l"/>
              </a:tabLst>
            </a:pPr>
            <a:r>
              <a:rPr lang="en-US" altLang="en-US" b="1" dirty="0">
                <a:solidFill>
                  <a:srgbClr val="000000"/>
                </a:solidFill>
              </a:rPr>
              <a:t>Direct Access – </a:t>
            </a:r>
            <a:r>
              <a:rPr lang="en-US" altLang="en-US" dirty="0">
                <a:solidFill>
                  <a:srgbClr val="000000"/>
                </a:solidFill>
              </a:rPr>
              <a:t>file is fixed length </a:t>
            </a:r>
            <a:r>
              <a:rPr lang="en-US" altLang="en-US" dirty="0">
                <a:solidFill>
                  <a:srgbClr val="0033CC"/>
                </a:solidFill>
              </a:rPr>
              <a:t>logical records</a:t>
            </a:r>
          </a:p>
          <a:p>
            <a:pPr>
              <a:lnSpc>
                <a:spcPct val="90000"/>
              </a:lnSpc>
              <a:spcBef>
                <a:spcPct val="10000"/>
              </a:spcBef>
              <a:buFont typeface="Monotype Sorts" pitchFamily="-84" charset="2"/>
              <a:buNone/>
              <a:tabLst>
                <a:tab pos="3203575" algn="l"/>
                <a:tab pos="4056063" algn="l"/>
              </a:tabLst>
            </a:pPr>
            <a:r>
              <a:rPr lang="en-US" altLang="en-US" dirty="0">
                <a:solidFill>
                  <a:srgbClr val="000000"/>
                </a:solidFill>
              </a:rPr>
              <a:t>		</a:t>
            </a:r>
            <a:r>
              <a:rPr lang="en-US" altLang="en-US" b="1" dirty="0">
                <a:solidFill>
                  <a:srgbClr val="000000"/>
                </a:solidFill>
                <a:latin typeface="Courier New" panose="02070309020205020404" pitchFamily="49" charset="0"/>
                <a:cs typeface="Courier New" panose="02070309020205020404" pitchFamily="49" charset="0"/>
              </a:rPr>
              <a:t>read </a:t>
            </a:r>
            <a:r>
              <a:rPr lang="en-US" altLang="en-US" b="1" i="1" dirty="0">
                <a:solidFill>
                  <a:srgbClr val="000000"/>
                </a:solidFill>
                <a:latin typeface="Courier New" panose="02070309020205020404" pitchFamily="49" charset="0"/>
                <a:cs typeface="Courier New" panose="02070309020205020404" pitchFamily="49" charset="0"/>
              </a:rPr>
              <a:t>n</a:t>
            </a:r>
          </a:p>
          <a:p>
            <a:pPr>
              <a:lnSpc>
                <a:spcPct val="90000"/>
              </a:lnSpc>
              <a:spcBef>
                <a:spcPct val="10000"/>
              </a:spcBef>
              <a:buFont typeface="Monotype Sorts" pitchFamily="-84" charset="2"/>
              <a:buNone/>
              <a:tabLst>
                <a:tab pos="3203575" algn="l"/>
                <a:tab pos="4056063" algn="l"/>
              </a:tabLst>
            </a:pPr>
            <a:r>
              <a:rPr lang="en-US" altLang="en-US" b="1" dirty="0">
                <a:solidFill>
                  <a:srgbClr val="000000"/>
                </a:solidFill>
                <a:latin typeface="Courier New" panose="02070309020205020404" pitchFamily="49" charset="0"/>
                <a:cs typeface="Courier New" panose="02070309020205020404" pitchFamily="49" charset="0"/>
              </a:rPr>
              <a:t>		write </a:t>
            </a:r>
            <a:r>
              <a:rPr lang="en-US" altLang="en-US" b="1" i="1" dirty="0">
                <a:solidFill>
                  <a:srgbClr val="000000"/>
                </a:solidFill>
                <a:latin typeface="Courier New" panose="02070309020205020404" pitchFamily="49" charset="0"/>
                <a:cs typeface="Courier New" panose="02070309020205020404" pitchFamily="49" charset="0"/>
              </a:rPr>
              <a:t>n</a:t>
            </a:r>
          </a:p>
          <a:p>
            <a:pPr>
              <a:lnSpc>
                <a:spcPct val="90000"/>
              </a:lnSpc>
              <a:spcBef>
                <a:spcPct val="10000"/>
              </a:spcBef>
              <a:buFont typeface="Monotype Sorts" pitchFamily="-84" charset="2"/>
              <a:buNone/>
              <a:tabLst>
                <a:tab pos="3203575" algn="l"/>
                <a:tab pos="4056063" algn="l"/>
              </a:tabLst>
            </a:pPr>
            <a:r>
              <a:rPr lang="en-US" altLang="en-US" b="1" dirty="0">
                <a:solidFill>
                  <a:srgbClr val="000000"/>
                </a:solidFill>
                <a:latin typeface="Courier New" panose="02070309020205020404" pitchFamily="49" charset="0"/>
                <a:cs typeface="Courier New" panose="02070309020205020404" pitchFamily="49" charset="0"/>
              </a:rPr>
              <a:t>		position to </a:t>
            </a:r>
            <a:r>
              <a:rPr lang="en-US" altLang="en-US" b="1" i="1" dirty="0">
                <a:solidFill>
                  <a:srgbClr val="000000"/>
                </a:solidFill>
                <a:latin typeface="Courier New" panose="02070309020205020404" pitchFamily="49" charset="0"/>
                <a:cs typeface="Courier New" panose="02070309020205020404" pitchFamily="49" charset="0"/>
              </a:rPr>
              <a:t>n</a:t>
            </a:r>
          </a:p>
          <a:p>
            <a:pPr>
              <a:lnSpc>
                <a:spcPct val="90000"/>
              </a:lnSpc>
              <a:spcBef>
                <a:spcPct val="10000"/>
              </a:spcBef>
              <a:buFont typeface="Monotype Sorts" pitchFamily="-84" charset="2"/>
              <a:buNone/>
              <a:tabLst>
                <a:tab pos="3203575" algn="l"/>
                <a:tab pos="4056063" algn="l"/>
              </a:tabLst>
            </a:pPr>
            <a:r>
              <a:rPr lang="en-US" altLang="en-US" b="1" dirty="0">
                <a:solidFill>
                  <a:srgbClr val="000000"/>
                </a:solidFill>
                <a:latin typeface="Courier New" panose="02070309020205020404" pitchFamily="49" charset="0"/>
                <a:cs typeface="Courier New" panose="02070309020205020404" pitchFamily="49" charset="0"/>
              </a:rPr>
              <a:t>			read next</a:t>
            </a:r>
          </a:p>
          <a:p>
            <a:pPr>
              <a:lnSpc>
                <a:spcPct val="90000"/>
              </a:lnSpc>
              <a:spcBef>
                <a:spcPct val="10000"/>
              </a:spcBef>
              <a:buFont typeface="Monotype Sorts" pitchFamily="-84" charset="2"/>
              <a:buNone/>
              <a:tabLst>
                <a:tab pos="3203575" algn="l"/>
                <a:tab pos="4056063" algn="l"/>
              </a:tabLst>
            </a:pPr>
            <a:r>
              <a:rPr lang="en-US" altLang="en-US" b="1" dirty="0">
                <a:solidFill>
                  <a:srgbClr val="000000"/>
                </a:solidFill>
                <a:latin typeface="Courier New" panose="02070309020205020404" pitchFamily="49" charset="0"/>
                <a:cs typeface="Courier New" panose="02070309020205020404" pitchFamily="49" charset="0"/>
              </a:rPr>
              <a:t>			write next </a:t>
            </a:r>
          </a:p>
          <a:p>
            <a:pPr>
              <a:lnSpc>
                <a:spcPct val="90000"/>
              </a:lnSpc>
              <a:spcBef>
                <a:spcPct val="10000"/>
              </a:spcBef>
              <a:buFont typeface="Monotype Sorts" pitchFamily="-84" charset="2"/>
              <a:buNone/>
              <a:tabLst>
                <a:tab pos="3203575" algn="l"/>
                <a:tab pos="4056063" algn="l"/>
              </a:tabLst>
            </a:pPr>
            <a:r>
              <a:rPr lang="en-US" altLang="en-US" b="1" dirty="0">
                <a:solidFill>
                  <a:srgbClr val="000000"/>
                </a:solidFill>
                <a:latin typeface="Courier New" panose="02070309020205020404" pitchFamily="49" charset="0"/>
                <a:cs typeface="Courier New" panose="02070309020205020404" pitchFamily="49" charset="0"/>
              </a:rPr>
              <a:t>		rewrite </a:t>
            </a:r>
            <a:r>
              <a:rPr lang="en-US" altLang="en-US" b="1" i="1" dirty="0">
                <a:solidFill>
                  <a:srgbClr val="000000"/>
                </a:solidFill>
                <a:latin typeface="Courier New" panose="02070309020205020404" pitchFamily="49" charset="0"/>
                <a:cs typeface="Courier New" panose="02070309020205020404" pitchFamily="49" charset="0"/>
              </a:rPr>
              <a:t>n</a:t>
            </a:r>
          </a:p>
          <a:p>
            <a:pPr>
              <a:lnSpc>
                <a:spcPct val="90000"/>
              </a:lnSpc>
              <a:buFont typeface="Monotype Sorts" pitchFamily="-84" charset="2"/>
              <a:buNone/>
              <a:tabLst>
                <a:tab pos="3203575" algn="l"/>
                <a:tab pos="4056063" algn="l"/>
              </a:tabLst>
            </a:pPr>
            <a:r>
              <a:rPr lang="en-US" altLang="en-US" dirty="0"/>
              <a:t>	</a:t>
            </a:r>
            <a:r>
              <a:rPr lang="en-US" altLang="en-US" i="1" dirty="0"/>
              <a:t>n</a:t>
            </a:r>
            <a:r>
              <a:rPr lang="en-US" altLang="en-US" dirty="0"/>
              <a:t> = </a:t>
            </a:r>
            <a:r>
              <a:rPr lang="en-US" altLang="en-US" dirty="0">
                <a:solidFill>
                  <a:srgbClr val="0033CC"/>
                </a:solidFill>
              </a:rPr>
              <a:t>relative block number</a:t>
            </a:r>
          </a:p>
          <a:p>
            <a:endParaRPr lang="en-IN" dirty="0"/>
          </a:p>
        </p:txBody>
      </p:sp>
      <p:sp>
        <p:nvSpPr>
          <p:cNvPr id="4" name="Rectangle 3"/>
          <p:cNvSpPr/>
          <p:nvPr/>
        </p:nvSpPr>
        <p:spPr>
          <a:xfrm>
            <a:off x="444136" y="3588345"/>
            <a:ext cx="11329851" cy="369332"/>
          </a:xfrm>
          <a:prstGeom prst="rect">
            <a:avLst/>
          </a:prstGeom>
        </p:spPr>
        <p:txBody>
          <a:bodyPr wrap="square">
            <a:spAutoFit/>
          </a:bodyPr>
          <a:lstStyle/>
          <a:p>
            <a:pPr marL="285750" indent="-285750" fontAlgn="base">
              <a:buFont typeface="Arial" panose="020B0604020202020204" pitchFamily="34" charset="0"/>
              <a:buChar char="•"/>
            </a:pPr>
            <a:r>
              <a:rPr lang="en-GB" dirty="0" smtClean="0">
                <a:solidFill>
                  <a:srgbClr val="FFFFFF"/>
                </a:solidFill>
                <a:latin typeface="urw-din"/>
              </a:rPr>
              <a:t>after </a:t>
            </a:r>
            <a:r>
              <a:rPr lang="en-GB" dirty="0">
                <a:solidFill>
                  <a:srgbClr val="FFFFFF"/>
                </a:solidFill>
                <a:latin typeface="urw-din"/>
              </a:rPr>
              <a:t>the other. This mode of access is by far the most common</a:t>
            </a:r>
            <a:endParaRPr lang="en-IN" dirty="0"/>
          </a:p>
        </p:txBody>
      </p:sp>
    </p:spTree>
    <p:extLst>
      <p:ext uri="{BB962C8B-B14F-4D97-AF65-F5344CB8AC3E}">
        <p14:creationId xmlns:p14="http://schemas.microsoft.com/office/powerpoint/2010/main" val="125738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IN" dirty="0" smtClean="0"/>
              <a:t/>
            </a:r>
            <a:br>
              <a:rPr lang="en-IN" dirty="0" smtClean="0"/>
            </a:br>
            <a:r>
              <a:rPr lang="en-IN" dirty="0" smtClean="0"/>
              <a:t>File Access </a:t>
            </a:r>
            <a:r>
              <a:rPr lang="en-IN" dirty="0"/>
              <a:t>	</a:t>
            </a:r>
            <a:br>
              <a:rPr lang="en-IN" dirty="0"/>
            </a:b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sp>
        <p:nvSpPr>
          <p:cNvPr id="5" name="Rectangle 4"/>
          <p:cNvSpPr/>
          <p:nvPr/>
        </p:nvSpPr>
        <p:spPr>
          <a:xfrm>
            <a:off x="523048" y="726023"/>
            <a:ext cx="11521439" cy="2092881"/>
          </a:xfrm>
          <a:prstGeom prst="rect">
            <a:avLst/>
          </a:prstGeom>
        </p:spPr>
        <p:txBody>
          <a:bodyPr wrap="square">
            <a:spAutoFit/>
          </a:bodyPr>
          <a:lstStyle/>
          <a:p>
            <a:r>
              <a:rPr lang="en-GB" sz="2000" dirty="0"/>
              <a:t/>
            </a:r>
            <a:br>
              <a:rPr lang="en-GB" sz="2000" dirty="0"/>
            </a:br>
            <a:r>
              <a:rPr lang="en-GB" sz="2000" b="1" dirty="0"/>
              <a:t>Index sequential method –</a:t>
            </a:r>
            <a:r>
              <a:rPr lang="en-GB" sz="2000" dirty="0"/>
              <a:t> </a:t>
            </a:r>
            <a:r>
              <a:rPr lang="en-GB" dirty="0"/>
              <a:t/>
            </a:r>
            <a:br>
              <a:rPr lang="en-GB" dirty="0"/>
            </a:br>
            <a:r>
              <a:rPr lang="en-GB" dirty="0"/>
              <a:t>It is the other method of accessing a file that is built on the top of the sequential access method. </a:t>
            </a:r>
            <a:endParaRPr lang="en-GB" dirty="0" smtClean="0"/>
          </a:p>
          <a:p>
            <a:endParaRPr lang="en-GB" dirty="0"/>
          </a:p>
          <a:p>
            <a:r>
              <a:rPr lang="en-GB" dirty="0" smtClean="0"/>
              <a:t>These </a:t>
            </a:r>
            <a:r>
              <a:rPr lang="en-GB" dirty="0"/>
              <a:t>methods construct an index for the file. </a:t>
            </a:r>
            <a:endParaRPr lang="en-GB" dirty="0" smtClean="0"/>
          </a:p>
          <a:p>
            <a:endParaRPr lang="en-GB" dirty="0"/>
          </a:p>
          <a:p>
            <a:r>
              <a:rPr lang="en-GB" dirty="0" smtClean="0"/>
              <a:t>The </a:t>
            </a:r>
            <a:r>
              <a:rPr lang="en-GB" dirty="0"/>
              <a:t>index, like an index in the back of a book, contains the pointer to the various blocks</a:t>
            </a:r>
            <a:endParaRPr lang="en-IN" dirty="0"/>
          </a:p>
        </p:txBody>
      </p:sp>
      <p:sp>
        <p:nvSpPr>
          <p:cNvPr id="4" name="Rectangle 3"/>
          <p:cNvSpPr/>
          <p:nvPr/>
        </p:nvSpPr>
        <p:spPr>
          <a:xfrm>
            <a:off x="444136" y="3588345"/>
            <a:ext cx="11329851" cy="369332"/>
          </a:xfrm>
          <a:prstGeom prst="rect">
            <a:avLst/>
          </a:prstGeom>
        </p:spPr>
        <p:txBody>
          <a:bodyPr wrap="square">
            <a:spAutoFit/>
          </a:bodyPr>
          <a:lstStyle/>
          <a:p>
            <a:pPr marL="285750" indent="-285750" fontAlgn="base">
              <a:buFont typeface="Arial" panose="020B0604020202020204" pitchFamily="34" charset="0"/>
              <a:buChar char="•"/>
            </a:pPr>
            <a:r>
              <a:rPr lang="en-GB" dirty="0" smtClean="0">
                <a:solidFill>
                  <a:srgbClr val="FFFFFF"/>
                </a:solidFill>
                <a:latin typeface="urw-din"/>
              </a:rPr>
              <a:t>after </a:t>
            </a:r>
            <a:r>
              <a:rPr lang="en-GB" dirty="0">
                <a:solidFill>
                  <a:srgbClr val="FFFFFF"/>
                </a:solidFill>
                <a:latin typeface="urw-din"/>
              </a:rPr>
              <a:t>the other. This mode of access is by far the most common</a:t>
            </a:r>
            <a:endParaRPr lang="en-IN" dirty="0"/>
          </a:p>
        </p:txBody>
      </p:sp>
    </p:spTree>
    <p:extLst>
      <p:ext uri="{BB962C8B-B14F-4D97-AF65-F5344CB8AC3E}">
        <p14:creationId xmlns:p14="http://schemas.microsoft.com/office/powerpoint/2010/main" val="3862836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US" altLang="en-US" dirty="0" smtClean="0"/>
              <a:t>File </a:t>
            </a:r>
            <a:r>
              <a:rPr lang="en-US" altLang="en-US" dirty="0"/>
              <a:t>Attributes</a:t>
            </a: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sp>
        <p:nvSpPr>
          <p:cNvPr id="5" name="Rectangle 4"/>
          <p:cNvSpPr/>
          <p:nvPr/>
        </p:nvSpPr>
        <p:spPr>
          <a:xfrm>
            <a:off x="523048" y="1109372"/>
            <a:ext cx="11521439" cy="4708981"/>
          </a:xfrm>
          <a:prstGeom prst="rect">
            <a:avLst/>
          </a:prstGeom>
        </p:spPr>
        <p:txBody>
          <a:bodyPr wrap="square">
            <a:spAutoFit/>
          </a:bodyPr>
          <a:lstStyle/>
          <a:p>
            <a:pPr>
              <a:lnSpc>
                <a:spcPct val="150000"/>
              </a:lnSpc>
            </a:pPr>
            <a:r>
              <a:rPr lang="en-GB" sz="2000" dirty="0"/>
              <a:t>A file has a name and data. Moreover, it also stores meta information like file creation date and time, current size, last modified date, etc. All this information is called the attributes of a file system.</a:t>
            </a:r>
          </a:p>
          <a:p>
            <a:pPr>
              <a:lnSpc>
                <a:spcPct val="150000"/>
              </a:lnSpc>
            </a:pPr>
            <a:r>
              <a:rPr lang="en-GB" sz="2000" dirty="0"/>
              <a:t>Here, are some important File attributes used in OS:</a:t>
            </a:r>
          </a:p>
          <a:p>
            <a:pPr>
              <a:lnSpc>
                <a:spcPct val="150000"/>
              </a:lnSpc>
            </a:pPr>
            <a:r>
              <a:rPr lang="en-GB" sz="2000" b="1" dirty="0"/>
              <a:t>Name:</a:t>
            </a:r>
            <a:r>
              <a:rPr lang="en-GB" sz="2000" dirty="0"/>
              <a:t> It is the only information stored in a human-readable form.</a:t>
            </a:r>
          </a:p>
          <a:p>
            <a:pPr>
              <a:lnSpc>
                <a:spcPct val="150000"/>
              </a:lnSpc>
            </a:pPr>
            <a:r>
              <a:rPr lang="en-GB" sz="2000" b="1" dirty="0"/>
              <a:t>Identifier</a:t>
            </a:r>
            <a:r>
              <a:rPr lang="en-GB" sz="2000" dirty="0"/>
              <a:t>: Every file is identified by a unique tag number within a file system known as an identifier.</a:t>
            </a:r>
          </a:p>
          <a:p>
            <a:pPr>
              <a:lnSpc>
                <a:spcPct val="150000"/>
              </a:lnSpc>
            </a:pPr>
            <a:r>
              <a:rPr lang="en-GB" sz="2000" b="1" dirty="0"/>
              <a:t>Location:</a:t>
            </a:r>
            <a:r>
              <a:rPr lang="en-GB" sz="2000" dirty="0"/>
              <a:t> Points to file location on device.</a:t>
            </a:r>
          </a:p>
          <a:p>
            <a:pPr>
              <a:lnSpc>
                <a:spcPct val="150000"/>
              </a:lnSpc>
            </a:pPr>
            <a:r>
              <a:rPr lang="en-GB" sz="2000" b="1" dirty="0"/>
              <a:t>Type:</a:t>
            </a:r>
            <a:r>
              <a:rPr lang="en-GB" sz="2000" dirty="0"/>
              <a:t> This attribute is required for systems that support various types of files.</a:t>
            </a:r>
          </a:p>
          <a:p>
            <a:pPr>
              <a:lnSpc>
                <a:spcPct val="150000"/>
              </a:lnSpc>
            </a:pPr>
            <a:r>
              <a:rPr lang="en-GB" sz="2000" b="1" dirty="0"/>
              <a:t>Size</a:t>
            </a:r>
            <a:r>
              <a:rPr lang="en-GB" sz="2000" dirty="0"/>
              <a:t>. Attribute used to display the current file size.</a:t>
            </a:r>
          </a:p>
          <a:p>
            <a:pPr>
              <a:lnSpc>
                <a:spcPct val="150000"/>
              </a:lnSpc>
            </a:pPr>
            <a:r>
              <a:rPr lang="en-GB" sz="2000" b="1" dirty="0"/>
              <a:t>Protection</a:t>
            </a:r>
            <a:r>
              <a:rPr lang="en-GB" sz="2000" dirty="0"/>
              <a:t>. This attribute assigns and controls the access rights of reading, writing, and executing the file.</a:t>
            </a:r>
          </a:p>
          <a:p>
            <a:pPr>
              <a:lnSpc>
                <a:spcPct val="150000"/>
              </a:lnSpc>
            </a:pPr>
            <a:r>
              <a:rPr lang="en-GB" sz="2000" b="1" dirty="0"/>
              <a:t>Time, date and security:</a:t>
            </a:r>
            <a:r>
              <a:rPr lang="en-GB" sz="2000" dirty="0"/>
              <a:t> It is used for protection, security, and also used for monitoring</a:t>
            </a:r>
          </a:p>
        </p:txBody>
      </p:sp>
    </p:spTree>
    <p:extLst>
      <p:ext uri="{BB962C8B-B14F-4D97-AF65-F5344CB8AC3E}">
        <p14:creationId xmlns:p14="http://schemas.microsoft.com/office/powerpoint/2010/main" val="223382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r>
              <a:rPr lang="en-IN" dirty="0" smtClean="0"/>
              <a:t>                   File </a:t>
            </a:r>
            <a:r>
              <a:rPr lang="en-IN" dirty="0"/>
              <a:t>Operations 	</a:t>
            </a:r>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sp>
        <p:nvSpPr>
          <p:cNvPr id="5" name="Rectangle 4"/>
          <p:cNvSpPr/>
          <p:nvPr/>
        </p:nvSpPr>
        <p:spPr>
          <a:xfrm>
            <a:off x="523048" y="1109372"/>
            <a:ext cx="11521439" cy="506292"/>
          </a:xfrm>
          <a:prstGeom prst="rect">
            <a:avLst/>
          </a:prstGeom>
        </p:spPr>
        <p:txBody>
          <a:bodyPr wrap="square">
            <a:spAutoFit/>
          </a:bodyPr>
          <a:lstStyle/>
          <a:p>
            <a:pPr>
              <a:lnSpc>
                <a:spcPct val="150000"/>
              </a:lnSpc>
            </a:pPr>
            <a:endParaRPr lang="en-GB" sz="2000" dirty="0"/>
          </a:p>
        </p:txBody>
      </p:sp>
      <p:sp>
        <p:nvSpPr>
          <p:cNvPr id="4" name="Rectangle 3"/>
          <p:cNvSpPr/>
          <p:nvPr/>
        </p:nvSpPr>
        <p:spPr>
          <a:xfrm>
            <a:off x="523048" y="763072"/>
            <a:ext cx="11521438" cy="5509200"/>
          </a:xfrm>
          <a:prstGeom prst="rect">
            <a:avLst/>
          </a:prstGeom>
        </p:spPr>
        <p:txBody>
          <a:bodyPr wrap="square">
            <a:spAutoFit/>
          </a:bodyPr>
          <a:lstStyle/>
          <a:p>
            <a:r>
              <a:rPr lang="en-GB" sz="1600" b="1" dirty="0">
                <a:solidFill>
                  <a:srgbClr val="333333"/>
                </a:solidFill>
                <a:latin typeface="Helvetica Neue"/>
              </a:rPr>
              <a:t>File Open Operation</a:t>
            </a:r>
          </a:p>
          <a:p>
            <a:r>
              <a:rPr lang="en-GB" sz="1600" dirty="0">
                <a:solidFill>
                  <a:srgbClr val="333333"/>
                </a:solidFill>
                <a:latin typeface="Helvetica Neue"/>
              </a:rPr>
              <a:t>The file open operation is used to open the file. The file can be opened to read, modify, or for any other purpose. You can double-click on a file to open it.</a:t>
            </a:r>
          </a:p>
          <a:p>
            <a:r>
              <a:rPr lang="en-GB" sz="1600" b="1" dirty="0">
                <a:solidFill>
                  <a:srgbClr val="333333"/>
                </a:solidFill>
                <a:latin typeface="Helvetica Neue"/>
              </a:rPr>
              <a:t>File Close Operation</a:t>
            </a:r>
          </a:p>
          <a:p>
            <a:r>
              <a:rPr lang="en-GB" sz="1600" dirty="0">
                <a:solidFill>
                  <a:srgbClr val="333333"/>
                </a:solidFill>
                <a:latin typeface="Helvetica Neue"/>
              </a:rPr>
              <a:t>The file must be closed to free up the internal table space when all the accesses are finished and the attributes and disc addresses are no longer needed.</a:t>
            </a:r>
          </a:p>
          <a:p>
            <a:r>
              <a:rPr lang="en-GB" sz="1600" b="1" dirty="0">
                <a:solidFill>
                  <a:srgbClr val="333333"/>
                </a:solidFill>
                <a:latin typeface="Helvetica Neue"/>
              </a:rPr>
              <a:t>File Read Operation</a:t>
            </a:r>
          </a:p>
          <a:p>
            <a:r>
              <a:rPr lang="en-GB" sz="1600" dirty="0">
                <a:solidFill>
                  <a:srgbClr val="333333"/>
                </a:solidFill>
                <a:latin typeface="Helvetica Neue"/>
              </a:rPr>
              <a:t>The file read operation is only used to read the data stored in the specified file.</a:t>
            </a:r>
          </a:p>
          <a:p>
            <a:r>
              <a:rPr lang="en-GB" sz="1600" b="1" dirty="0">
                <a:solidFill>
                  <a:srgbClr val="333333"/>
                </a:solidFill>
                <a:latin typeface="Helvetica Neue"/>
              </a:rPr>
              <a:t>File Write Operation</a:t>
            </a:r>
          </a:p>
          <a:p>
            <a:r>
              <a:rPr lang="en-GB" sz="1600" dirty="0">
                <a:solidFill>
                  <a:srgbClr val="333333"/>
                </a:solidFill>
                <a:latin typeface="Helvetica Neue"/>
              </a:rPr>
              <a:t>The file write operation is used to save data to a file, usually at the current position.</a:t>
            </a:r>
          </a:p>
          <a:p>
            <a:r>
              <a:rPr lang="en-GB" sz="1600" b="1" dirty="0">
                <a:solidFill>
                  <a:srgbClr val="333333"/>
                </a:solidFill>
                <a:latin typeface="Helvetica Neue"/>
              </a:rPr>
              <a:t>File Append Operation</a:t>
            </a:r>
          </a:p>
          <a:p>
            <a:r>
              <a:rPr lang="en-GB" sz="1600" dirty="0">
                <a:solidFill>
                  <a:srgbClr val="333333"/>
                </a:solidFill>
                <a:latin typeface="Helvetica Neue"/>
              </a:rPr>
              <a:t>The file append operation is similar to the file write operation, except that it only adds data to the end of the file.</a:t>
            </a:r>
          </a:p>
          <a:p>
            <a:r>
              <a:rPr lang="en-GB" sz="1600" b="1" dirty="0">
                <a:solidFill>
                  <a:srgbClr val="333333"/>
                </a:solidFill>
                <a:latin typeface="Helvetica Neue"/>
              </a:rPr>
              <a:t>File Seek Operation</a:t>
            </a:r>
          </a:p>
          <a:p>
            <a:r>
              <a:rPr lang="en-GB" sz="1600" dirty="0">
                <a:solidFill>
                  <a:srgbClr val="333333"/>
                </a:solidFill>
                <a:latin typeface="Helvetica Neue"/>
              </a:rPr>
              <a:t>A method is required for random access files to specify where to take the data. As a result, the file seek operation handles this task.</a:t>
            </a:r>
          </a:p>
          <a:p>
            <a:r>
              <a:rPr lang="en-GB" sz="1600" b="1" dirty="0">
                <a:solidFill>
                  <a:srgbClr val="333333"/>
                </a:solidFill>
                <a:latin typeface="Helvetica Neue"/>
              </a:rPr>
              <a:t>File Get Attribute Operation</a:t>
            </a:r>
          </a:p>
          <a:p>
            <a:r>
              <a:rPr lang="en-GB" sz="1600" dirty="0">
                <a:solidFill>
                  <a:srgbClr val="333333"/>
                </a:solidFill>
                <a:latin typeface="Helvetica Neue"/>
              </a:rPr>
              <a:t>The file get attributes operation is performed by processes when they need to read the file attributes in order to complete their tasks.</a:t>
            </a:r>
          </a:p>
          <a:p>
            <a:r>
              <a:rPr lang="en-GB" sz="1600" b="1" dirty="0">
                <a:solidFill>
                  <a:srgbClr val="333333"/>
                </a:solidFill>
                <a:latin typeface="Helvetica Neue"/>
              </a:rPr>
              <a:t>File Set Attribute Operation</a:t>
            </a:r>
          </a:p>
          <a:p>
            <a:r>
              <a:rPr lang="en-GB" sz="1600" dirty="0">
                <a:solidFill>
                  <a:srgbClr val="333333"/>
                </a:solidFill>
                <a:latin typeface="Helvetica Neue"/>
              </a:rPr>
              <a:t>The file set attribute operation is used to set some of the attributes (user settable attributes) after the file has been created.</a:t>
            </a:r>
          </a:p>
          <a:p>
            <a:r>
              <a:rPr lang="en-GB" sz="1600" b="1" dirty="0">
                <a:solidFill>
                  <a:srgbClr val="333333"/>
                </a:solidFill>
                <a:latin typeface="Helvetica Neue"/>
              </a:rPr>
              <a:t>File Rename Operation</a:t>
            </a:r>
          </a:p>
          <a:p>
            <a:r>
              <a:rPr lang="en-GB" sz="1600" dirty="0">
                <a:solidFill>
                  <a:srgbClr val="333333"/>
                </a:solidFill>
                <a:latin typeface="Helvetica Neue"/>
              </a:rPr>
              <a:t>The file rename operation is used to change the name of an existing file.</a:t>
            </a:r>
            <a:endParaRPr lang="en-GB" sz="1600" b="0" i="0" dirty="0">
              <a:solidFill>
                <a:srgbClr val="333333"/>
              </a:solidFill>
              <a:effectLst/>
              <a:latin typeface="Helvetica Neue"/>
            </a:endParaRPr>
          </a:p>
        </p:txBody>
      </p:sp>
    </p:spTree>
    <p:extLst>
      <p:ext uri="{BB962C8B-B14F-4D97-AF65-F5344CB8AC3E}">
        <p14:creationId xmlns:p14="http://schemas.microsoft.com/office/powerpoint/2010/main" val="287091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r>
              <a:rPr lang="en-IN" dirty="0" smtClean="0"/>
              <a:t/>
            </a:r>
            <a:br>
              <a:rPr lang="en-IN" dirty="0" smtClean="0"/>
            </a:br>
            <a:r>
              <a:rPr lang="en-IN" dirty="0" smtClean="0"/>
              <a:t/>
            </a:r>
            <a:br>
              <a:rPr lang="en-IN" dirty="0" smtClean="0"/>
            </a:br>
            <a:r>
              <a:rPr lang="en-IN" dirty="0"/>
              <a:t>	</a:t>
            </a:r>
            <a:r>
              <a:rPr lang="en-IN" dirty="0" smtClean="0"/>
              <a:t>	Implementing </a:t>
            </a:r>
            <a:r>
              <a:rPr lang="en-IN" dirty="0"/>
              <a:t>Files 	</a:t>
            </a:r>
            <a:br>
              <a:rPr lang="en-IN" dirty="0"/>
            </a:br>
            <a:r>
              <a:rPr lang="en-IN" dirty="0"/>
              <a:t>	</a:t>
            </a:r>
            <a:br>
              <a:rPr lang="en-IN" dirty="0"/>
            </a:br>
            <a:r>
              <a:rPr lang="en-IN" dirty="0"/>
              <a:t>	</a:t>
            </a:r>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sp>
        <p:nvSpPr>
          <p:cNvPr id="5" name="Rectangle 4"/>
          <p:cNvSpPr/>
          <p:nvPr/>
        </p:nvSpPr>
        <p:spPr>
          <a:xfrm>
            <a:off x="523048" y="1109372"/>
            <a:ext cx="11521439" cy="506292"/>
          </a:xfrm>
          <a:prstGeom prst="rect">
            <a:avLst/>
          </a:prstGeom>
        </p:spPr>
        <p:txBody>
          <a:bodyPr wrap="square">
            <a:spAutoFit/>
          </a:bodyPr>
          <a:lstStyle/>
          <a:p>
            <a:pPr>
              <a:lnSpc>
                <a:spcPct val="150000"/>
              </a:lnSpc>
            </a:pPr>
            <a:endParaRPr lang="en-GB" sz="2000" dirty="0"/>
          </a:p>
        </p:txBody>
      </p:sp>
      <p:sp>
        <p:nvSpPr>
          <p:cNvPr id="4" name="Rectangle 3"/>
          <p:cNvSpPr/>
          <p:nvPr/>
        </p:nvSpPr>
        <p:spPr>
          <a:xfrm>
            <a:off x="523048" y="763072"/>
            <a:ext cx="11521438" cy="338554"/>
          </a:xfrm>
          <a:prstGeom prst="rect">
            <a:avLst/>
          </a:prstGeom>
        </p:spPr>
        <p:txBody>
          <a:bodyPr wrap="square">
            <a:spAutoFit/>
          </a:bodyPr>
          <a:lstStyle/>
          <a:p>
            <a:endParaRPr lang="en-GB" sz="1600" b="0" i="0" dirty="0">
              <a:solidFill>
                <a:srgbClr val="333333"/>
              </a:solidFill>
              <a:effectLst/>
              <a:latin typeface="Helvetica Neue"/>
            </a:endParaRPr>
          </a:p>
        </p:txBody>
      </p:sp>
      <p:sp>
        <p:nvSpPr>
          <p:cNvPr id="7" name="Rectangle 6"/>
          <p:cNvSpPr/>
          <p:nvPr/>
        </p:nvSpPr>
        <p:spPr>
          <a:xfrm>
            <a:off x="284814" y="1069555"/>
            <a:ext cx="10775071" cy="1477328"/>
          </a:xfrm>
          <a:prstGeom prst="rect">
            <a:avLst/>
          </a:prstGeom>
        </p:spPr>
        <p:txBody>
          <a:bodyPr wrap="square">
            <a:spAutoFit/>
          </a:bodyPr>
          <a:lstStyle/>
          <a:p>
            <a:pPr lvl="1"/>
            <a:r>
              <a:rPr lang="en-US" altLang="en-US" dirty="0" smtClean="0"/>
              <a:t>The Implementation of the files can be done in two structures </a:t>
            </a:r>
          </a:p>
          <a:p>
            <a:pPr lvl="1"/>
            <a:endParaRPr lang="en-US" altLang="en-US" dirty="0"/>
          </a:p>
          <a:p>
            <a:pPr lvl="1"/>
            <a:r>
              <a:rPr lang="en-US" altLang="en-US" dirty="0" smtClean="0"/>
              <a:t>On-disk </a:t>
            </a:r>
          </a:p>
          <a:p>
            <a:pPr lvl="1"/>
            <a:endParaRPr lang="en-US" altLang="en-US" dirty="0"/>
          </a:p>
          <a:p>
            <a:pPr lvl="1"/>
            <a:r>
              <a:rPr lang="en-US" altLang="en-US" dirty="0" smtClean="0"/>
              <a:t>In-memory </a:t>
            </a:r>
            <a:r>
              <a:rPr lang="en-US" altLang="en-US" dirty="0"/>
              <a:t>structures</a:t>
            </a:r>
          </a:p>
        </p:txBody>
      </p:sp>
    </p:spTree>
    <p:extLst>
      <p:ext uri="{BB962C8B-B14F-4D97-AF65-F5344CB8AC3E}">
        <p14:creationId xmlns:p14="http://schemas.microsoft.com/office/powerpoint/2010/main" val="651720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lvl="1" algn="l" rtl="0">
              <a:lnSpc>
                <a:spcPct val="90000"/>
              </a:lnSpc>
              <a:spcBef>
                <a:spcPct val="0"/>
              </a:spcBef>
            </a:pPr>
            <a:r>
              <a:rPr lang="en-IN" dirty="0" smtClean="0"/>
              <a:t/>
            </a:r>
            <a:br>
              <a:rPr lang="en-IN" dirty="0" smtClean="0"/>
            </a:br>
            <a:r>
              <a:rPr lang="en-IN" dirty="0" smtClean="0"/>
              <a:t/>
            </a:r>
            <a:br>
              <a:rPr lang="en-IN" dirty="0" smtClean="0"/>
            </a:br>
            <a:r>
              <a:rPr lang="en-IN" dirty="0"/>
              <a:t>	</a:t>
            </a:r>
            <a:r>
              <a:rPr lang="en-IN" dirty="0" smtClean="0"/>
              <a:t>	</a:t>
            </a:r>
            <a:br>
              <a:rPr lang="en-IN" dirty="0" smtClean="0"/>
            </a:br>
            <a:r>
              <a:rPr lang="en-IN" dirty="0"/>
              <a:t>	</a:t>
            </a:r>
            <a:r>
              <a:rPr lang="en-IN" dirty="0" smtClean="0"/>
              <a:t>	</a:t>
            </a:r>
            <a:r>
              <a:rPr lang="en-US" altLang="en-US" sz="3600" dirty="0" smtClean="0"/>
              <a:t>On-disk Structure </a:t>
            </a:r>
            <a:br>
              <a:rPr lang="en-US" altLang="en-US" sz="3600" dirty="0" smtClean="0"/>
            </a:br>
            <a:r>
              <a:rPr lang="en-IN" dirty="0"/>
              <a:t>	</a:t>
            </a:r>
            <a:br>
              <a:rPr lang="en-IN" dirty="0"/>
            </a:br>
            <a:r>
              <a:rPr lang="en-IN" dirty="0"/>
              <a:t>	</a:t>
            </a:r>
            <a:br>
              <a:rPr lang="en-IN" dirty="0"/>
            </a:br>
            <a:r>
              <a:rPr lang="en-IN" dirty="0"/>
              <a:t>	</a:t>
            </a:r>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sp>
        <p:nvSpPr>
          <p:cNvPr id="5" name="Rectangle 4"/>
          <p:cNvSpPr/>
          <p:nvPr/>
        </p:nvSpPr>
        <p:spPr>
          <a:xfrm>
            <a:off x="523048" y="1109372"/>
            <a:ext cx="11521439" cy="506292"/>
          </a:xfrm>
          <a:prstGeom prst="rect">
            <a:avLst/>
          </a:prstGeom>
        </p:spPr>
        <p:txBody>
          <a:bodyPr wrap="square">
            <a:spAutoFit/>
          </a:bodyPr>
          <a:lstStyle/>
          <a:p>
            <a:pPr>
              <a:lnSpc>
                <a:spcPct val="150000"/>
              </a:lnSpc>
            </a:pPr>
            <a:endParaRPr lang="en-GB" sz="2000" dirty="0"/>
          </a:p>
        </p:txBody>
      </p:sp>
      <p:sp>
        <p:nvSpPr>
          <p:cNvPr id="4" name="Rectangle 3"/>
          <p:cNvSpPr/>
          <p:nvPr/>
        </p:nvSpPr>
        <p:spPr>
          <a:xfrm>
            <a:off x="523048" y="763072"/>
            <a:ext cx="11521438" cy="338554"/>
          </a:xfrm>
          <a:prstGeom prst="rect">
            <a:avLst/>
          </a:prstGeom>
        </p:spPr>
        <p:txBody>
          <a:bodyPr wrap="square">
            <a:spAutoFit/>
          </a:bodyPr>
          <a:lstStyle/>
          <a:p>
            <a:endParaRPr lang="en-GB" sz="1600" b="0" i="0" dirty="0">
              <a:solidFill>
                <a:srgbClr val="333333"/>
              </a:solidFill>
              <a:effectLst/>
              <a:latin typeface="Helvetica Neue"/>
            </a:endParaRPr>
          </a:p>
        </p:txBody>
      </p:sp>
      <p:sp>
        <p:nvSpPr>
          <p:cNvPr id="7" name="Rectangle 6"/>
          <p:cNvSpPr/>
          <p:nvPr/>
        </p:nvSpPr>
        <p:spPr>
          <a:xfrm>
            <a:off x="0" y="429565"/>
            <a:ext cx="10775071" cy="4985980"/>
          </a:xfrm>
          <a:prstGeom prst="rect">
            <a:avLst/>
          </a:prstGeom>
        </p:spPr>
        <p:txBody>
          <a:bodyPr wrap="square">
            <a:spAutoFit/>
          </a:bodyPr>
          <a:lstStyle/>
          <a:p>
            <a:pPr lvl="1" algn="just"/>
            <a:endParaRPr lang="en-US" altLang="en-US" sz="2000" dirty="0"/>
          </a:p>
          <a:p>
            <a:pPr algn="just"/>
            <a:r>
              <a:rPr lang="en-GB" sz="2000" b="1" dirty="0" smtClean="0"/>
              <a:t>Boot </a:t>
            </a:r>
            <a:r>
              <a:rPr lang="en-GB" sz="2000" b="1" dirty="0"/>
              <a:t>Control Block</a:t>
            </a:r>
            <a:endParaRPr lang="en-GB" sz="2000" dirty="0"/>
          </a:p>
          <a:p>
            <a:pPr algn="just"/>
            <a:r>
              <a:rPr lang="en-GB" sz="2000" dirty="0"/>
              <a:t>Boot Control Block contains all the information which is needed to boot an operating system from that volume. It is called boot block in UNIX file system</a:t>
            </a:r>
            <a:r>
              <a:rPr lang="en-GB" sz="2000" dirty="0" smtClean="0"/>
              <a:t>.</a:t>
            </a:r>
            <a:endParaRPr lang="en-GB" sz="2000" dirty="0"/>
          </a:p>
          <a:p>
            <a:pPr algn="just"/>
            <a:r>
              <a:rPr lang="en-GB" sz="2000" b="1" dirty="0"/>
              <a:t>Volume Control Block</a:t>
            </a:r>
            <a:endParaRPr lang="en-GB" sz="2000" dirty="0"/>
          </a:p>
          <a:p>
            <a:pPr algn="just"/>
            <a:r>
              <a:rPr lang="en-GB" sz="2000" dirty="0"/>
              <a:t>Volume control block all the information regarding that volume such as number of blocks, size of each block, partition table, pointers to free blocks and free FCB blocks. In UNIX file system, it is known as super block. In NTFS, this information is stored inside master file table.</a:t>
            </a:r>
          </a:p>
          <a:p>
            <a:pPr algn="just"/>
            <a:r>
              <a:rPr lang="en-GB" sz="2000" b="1" dirty="0"/>
              <a:t>Directory Structure (per file system)</a:t>
            </a:r>
            <a:endParaRPr lang="en-GB" sz="2000" dirty="0"/>
          </a:p>
          <a:p>
            <a:pPr algn="just"/>
            <a:r>
              <a:rPr lang="en-GB" sz="2000" dirty="0"/>
              <a:t>A directory structure (per file system) contains file names and pointers to corresponding FCBs. In UNIX, it includes </a:t>
            </a:r>
            <a:r>
              <a:rPr lang="en-GB" sz="2000" dirty="0" err="1"/>
              <a:t>inode</a:t>
            </a:r>
            <a:r>
              <a:rPr lang="en-GB" sz="2000" dirty="0"/>
              <a:t> numbers associated to file names.</a:t>
            </a:r>
          </a:p>
          <a:p>
            <a:pPr algn="just"/>
            <a:r>
              <a:rPr lang="en-GB" sz="2000" b="1" dirty="0"/>
              <a:t>File Control Block</a:t>
            </a:r>
            <a:endParaRPr lang="en-GB" sz="2000" dirty="0"/>
          </a:p>
          <a:p>
            <a:pPr algn="just"/>
            <a:r>
              <a:rPr lang="en-GB" sz="2000" dirty="0"/>
              <a:t>File Control block contains all the details about the file such as ownership details, permission details, file </a:t>
            </a:r>
            <a:r>
              <a:rPr lang="en-GB" sz="2000" dirty="0" err="1"/>
              <a:t>size,etc</a:t>
            </a:r>
            <a:r>
              <a:rPr lang="en-GB" sz="2000" dirty="0"/>
              <a:t>. In UFS, this detail is stored in </a:t>
            </a:r>
            <a:r>
              <a:rPr lang="en-GB" sz="2000" dirty="0" err="1"/>
              <a:t>inode</a:t>
            </a:r>
            <a:r>
              <a:rPr lang="en-GB" sz="2000" dirty="0"/>
              <a:t>. In NTFS, this information is stored inside master file table as a relational database structure. A typical file control block is shown in the image below.</a:t>
            </a:r>
          </a:p>
          <a:p>
            <a:pPr lvl="1"/>
            <a:endParaRPr lang="en-US" altLang="en-US" dirty="0"/>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37766" y="4846244"/>
            <a:ext cx="1706720" cy="171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4847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lvl="1" algn="l" rtl="0">
              <a:lnSpc>
                <a:spcPct val="90000"/>
              </a:lnSpc>
              <a:spcBef>
                <a:spcPct val="0"/>
              </a:spcBef>
            </a:pPr>
            <a:r>
              <a:rPr lang="en-IN" dirty="0" smtClean="0"/>
              <a:t/>
            </a:r>
            <a:br>
              <a:rPr lang="en-IN" dirty="0" smtClean="0"/>
            </a:br>
            <a:r>
              <a:rPr lang="en-IN" dirty="0" smtClean="0"/>
              <a:t/>
            </a:r>
            <a:br>
              <a:rPr lang="en-IN" dirty="0" smtClean="0"/>
            </a:br>
            <a:r>
              <a:rPr lang="en-IN" dirty="0"/>
              <a:t>	</a:t>
            </a:r>
            <a:r>
              <a:rPr lang="en-IN" dirty="0" smtClean="0"/>
              <a:t>	</a:t>
            </a:r>
            <a:br>
              <a:rPr lang="en-IN" dirty="0" smtClean="0"/>
            </a:br>
            <a:r>
              <a:rPr lang="en-IN" dirty="0"/>
              <a:t>	</a:t>
            </a:r>
            <a:r>
              <a:rPr lang="en-IN" dirty="0" smtClean="0"/>
              <a:t>	</a:t>
            </a:r>
            <a:br>
              <a:rPr lang="en-IN" dirty="0" smtClean="0"/>
            </a:br>
            <a:r>
              <a:rPr lang="en-IN" dirty="0"/>
              <a:t/>
            </a:r>
            <a:br>
              <a:rPr lang="en-IN" dirty="0"/>
            </a:br>
            <a:r>
              <a:rPr lang="en-IN" dirty="0" smtClean="0"/>
              <a:t>		</a:t>
            </a:r>
            <a:r>
              <a:rPr lang="en-IN" sz="3200" dirty="0" smtClean="0"/>
              <a:t>In </a:t>
            </a:r>
            <a:r>
              <a:rPr lang="en-IN" sz="3200" dirty="0"/>
              <a:t>Memory Data Structure</a:t>
            </a:r>
            <a:br>
              <a:rPr lang="en-IN" sz="3200" dirty="0"/>
            </a:br>
            <a:r>
              <a:rPr lang="en-US" altLang="en-US" sz="3600" dirty="0" smtClean="0"/>
              <a:t/>
            </a:r>
            <a:br>
              <a:rPr lang="en-US" altLang="en-US" sz="3600" dirty="0" smtClean="0"/>
            </a:br>
            <a:r>
              <a:rPr lang="en-IN" dirty="0"/>
              <a:t>	</a:t>
            </a:r>
            <a:br>
              <a:rPr lang="en-IN" dirty="0"/>
            </a:br>
            <a:r>
              <a:rPr lang="en-IN" dirty="0"/>
              <a:t>	</a:t>
            </a:r>
            <a:br>
              <a:rPr lang="en-IN" dirty="0"/>
            </a:br>
            <a:r>
              <a:rPr lang="en-IN" dirty="0"/>
              <a:t>	</a:t>
            </a:r>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sp>
        <p:nvSpPr>
          <p:cNvPr id="5" name="Rectangle 4"/>
          <p:cNvSpPr/>
          <p:nvPr/>
        </p:nvSpPr>
        <p:spPr>
          <a:xfrm>
            <a:off x="523048" y="1109372"/>
            <a:ext cx="11521439" cy="506292"/>
          </a:xfrm>
          <a:prstGeom prst="rect">
            <a:avLst/>
          </a:prstGeom>
        </p:spPr>
        <p:txBody>
          <a:bodyPr wrap="square">
            <a:spAutoFit/>
          </a:bodyPr>
          <a:lstStyle/>
          <a:p>
            <a:pPr>
              <a:lnSpc>
                <a:spcPct val="150000"/>
              </a:lnSpc>
            </a:pPr>
            <a:endParaRPr lang="en-GB" sz="2000" dirty="0"/>
          </a:p>
        </p:txBody>
      </p:sp>
      <p:sp>
        <p:nvSpPr>
          <p:cNvPr id="4" name="Rectangle 3"/>
          <p:cNvSpPr/>
          <p:nvPr/>
        </p:nvSpPr>
        <p:spPr>
          <a:xfrm>
            <a:off x="523048" y="763072"/>
            <a:ext cx="11521438" cy="338554"/>
          </a:xfrm>
          <a:prstGeom prst="rect">
            <a:avLst/>
          </a:prstGeom>
        </p:spPr>
        <p:txBody>
          <a:bodyPr wrap="square">
            <a:spAutoFit/>
          </a:bodyPr>
          <a:lstStyle/>
          <a:p>
            <a:endParaRPr lang="en-GB" sz="1600" b="0" i="0" dirty="0">
              <a:solidFill>
                <a:srgbClr val="333333"/>
              </a:solidFill>
              <a:effectLst/>
              <a:latin typeface="Helvetica Neue"/>
            </a:endParaRPr>
          </a:p>
        </p:txBody>
      </p:sp>
      <p:sp>
        <p:nvSpPr>
          <p:cNvPr id="7" name="Rectangle 6"/>
          <p:cNvSpPr/>
          <p:nvPr/>
        </p:nvSpPr>
        <p:spPr>
          <a:xfrm>
            <a:off x="635726" y="763072"/>
            <a:ext cx="10775071" cy="5816977"/>
          </a:xfrm>
          <a:prstGeom prst="rect">
            <a:avLst/>
          </a:prstGeom>
        </p:spPr>
        <p:txBody>
          <a:bodyPr wrap="square">
            <a:spAutoFit/>
          </a:bodyPr>
          <a:lstStyle/>
          <a:p>
            <a:pPr lvl="1" algn="just">
              <a:lnSpc>
                <a:spcPct val="150000"/>
              </a:lnSpc>
            </a:pPr>
            <a:endParaRPr lang="en-US" altLang="en-US" sz="2000" dirty="0"/>
          </a:p>
          <a:p>
            <a:pPr>
              <a:lnSpc>
                <a:spcPct val="150000"/>
              </a:lnSpc>
            </a:pPr>
            <a:r>
              <a:rPr lang="en-GB" b="1" dirty="0"/>
              <a:t>In-memory Mount Table</a:t>
            </a:r>
            <a:endParaRPr lang="en-GB" dirty="0"/>
          </a:p>
          <a:p>
            <a:pPr>
              <a:lnSpc>
                <a:spcPct val="150000"/>
              </a:lnSpc>
            </a:pPr>
            <a:r>
              <a:rPr lang="en-GB" dirty="0"/>
              <a:t>In-memory mount table contains the list of all the devices which are being mounted to the system. Whenever the connection is maintained to a device, its entry will be done in the mount table.</a:t>
            </a:r>
          </a:p>
          <a:p>
            <a:pPr>
              <a:lnSpc>
                <a:spcPct val="150000"/>
              </a:lnSpc>
            </a:pPr>
            <a:r>
              <a:rPr lang="en-GB" b="1" dirty="0"/>
              <a:t>In-memory Directory structure cache</a:t>
            </a:r>
            <a:endParaRPr lang="en-GB" dirty="0"/>
          </a:p>
          <a:p>
            <a:pPr>
              <a:lnSpc>
                <a:spcPct val="150000"/>
              </a:lnSpc>
            </a:pPr>
            <a:r>
              <a:rPr lang="en-GB" dirty="0"/>
              <a:t>This is the list of directory which is recently accessed by the CPU. The directories present in the list can also be accessed in the near future so it will be better to store them temporally in cache.</a:t>
            </a:r>
          </a:p>
          <a:p>
            <a:pPr>
              <a:lnSpc>
                <a:spcPct val="150000"/>
              </a:lnSpc>
            </a:pPr>
            <a:r>
              <a:rPr lang="en-GB" b="1" dirty="0"/>
              <a:t>System-wide open file table</a:t>
            </a:r>
            <a:endParaRPr lang="en-GB" dirty="0"/>
          </a:p>
          <a:p>
            <a:pPr>
              <a:lnSpc>
                <a:spcPct val="150000"/>
              </a:lnSpc>
            </a:pPr>
            <a:r>
              <a:rPr lang="en-GB" dirty="0"/>
              <a:t>This is the list of all the open files in the system at a particular time. Whenever the user open any file for reading or writing, the entry will be made in this open file table.</a:t>
            </a:r>
          </a:p>
          <a:p>
            <a:pPr>
              <a:lnSpc>
                <a:spcPct val="150000"/>
              </a:lnSpc>
            </a:pPr>
            <a:r>
              <a:rPr lang="en-GB" b="1" dirty="0"/>
              <a:t>Per process Open file table</a:t>
            </a:r>
            <a:endParaRPr lang="en-GB" dirty="0"/>
          </a:p>
          <a:p>
            <a:pPr>
              <a:lnSpc>
                <a:spcPct val="150000"/>
              </a:lnSpc>
            </a:pPr>
            <a:r>
              <a:rPr lang="en-GB" dirty="0"/>
              <a:t>It is the list of open files subjected to every process. Since there is already a list which is there for every open file in the system </a:t>
            </a:r>
            <a:r>
              <a:rPr lang="en-GB" dirty="0" smtClean="0"/>
              <a:t>therefore It </a:t>
            </a:r>
            <a:r>
              <a:rPr lang="en-GB" dirty="0"/>
              <a:t>only contains Pointers to the appropriate entry in the system wide table</a:t>
            </a:r>
          </a:p>
          <a:p>
            <a:pPr lvl="1"/>
            <a:endParaRPr lang="en-US" altLang="en-US" dirty="0"/>
          </a:p>
        </p:txBody>
      </p:sp>
    </p:spTree>
    <p:extLst>
      <p:ext uri="{BB962C8B-B14F-4D97-AF65-F5344CB8AC3E}">
        <p14:creationId xmlns:p14="http://schemas.microsoft.com/office/powerpoint/2010/main" val="3002228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lvl="1" algn="l" rtl="0">
              <a:lnSpc>
                <a:spcPct val="90000"/>
              </a:lnSpc>
              <a:spcBef>
                <a:spcPct val="0"/>
              </a:spcBef>
            </a:pPr>
            <a:r>
              <a:rPr lang="en-IN" dirty="0" smtClean="0"/>
              <a:t/>
            </a:r>
            <a:br>
              <a:rPr lang="en-IN" dirty="0" smtClean="0"/>
            </a:br>
            <a:r>
              <a:rPr lang="en-IN" dirty="0" smtClean="0"/>
              <a:t/>
            </a:r>
            <a:br>
              <a:rPr lang="en-IN" dirty="0" smtClean="0"/>
            </a:br>
            <a:r>
              <a:rPr lang="en-IN" dirty="0"/>
              <a:t>	</a:t>
            </a:r>
            <a:r>
              <a:rPr lang="en-IN" dirty="0" smtClean="0"/>
              <a:t>	</a:t>
            </a:r>
            <a:br>
              <a:rPr lang="en-IN" dirty="0" smtClean="0"/>
            </a:br>
            <a:r>
              <a:rPr lang="en-IN" dirty="0"/>
              <a:t>	</a:t>
            </a:r>
            <a:r>
              <a:rPr lang="en-IN" dirty="0" smtClean="0"/>
              <a:t>	</a:t>
            </a:r>
            <a:br>
              <a:rPr lang="en-IN" dirty="0" smtClean="0"/>
            </a:br>
            <a:r>
              <a:rPr lang="en-IN" dirty="0"/>
              <a:t/>
            </a:r>
            <a:br>
              <a:rPr lang="en-IN" dirty="0"/>
            </a:br>
            <a:r>
              <a:rPr lang="en-IN" dirty="0" smtClean="0"/>
              <a:t>		</a:t>
            </a:r>
            <a:r>
              <a:rPr lang="en-IN" sz="3200" dirty="0" smtClean="0"/>
              <a:t>In </a:t>
            </a:r>
            <a:r>
              <a:rPr lang="en-IN" sz="3200" dirty="0"/>
              <a:t>Memory Data Structure</a:t>
            </a:r>
            <a:br>
              <a:rPr lang="en-IN" sz="3200" dirty="0"/>
            </a:br>
            <a:r>
              <a:rPr lang="en-US" altLang="en-US" sz="3600" dirty="0" smtClean="0"/>
              <a:t/>
            </a:r>
            <a:br>
              <a:rPr lang="en-US" altLang="en-US" sz="3600" dirty="0" smtClean="0"/>
            </a:br>
            <a:r>
              <a:rPr lang="en-IN" dirty="0"/>
              <a:t>	</a:t>
            </a:r>
            <a:br>
              <a:rPr lang="en-IN" dirty="0"/>
            </a:br>
            <a:r>
              <a:rPr lang="en-IN" dirty="0"/>
              <a:t>	</a:t>
            </a:r>
            <a:br>
              <a:rPr lang="en-IN" dirty="0"/>
            </a:br>
            <a:r>
              <a:rPr lang="en-IN" dirty="0"/>
              <a:t>	</a:t>
            </a:r>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sp>
        <p:nvSpPr>
          <p:cNvPr id="5" name="Rectangle 4"/>
          <p:cNvSpPr/>
          <p:nvPr/>
        </p:nvSpPr>
        <p:spPr>
          <a:xfrm>
            <a:off x="523048" y="1109372"/>
            <a:ext cx="11521439" cy="506292"/>
          </a:xfrm>
          <a:prstGeom prst="rect">
            <a:avLst/>
          </a:prstGeom>
        </p:spPr>
        <p:txBody>
          <a:bodyPr wrap="square">
            <a:spAutoFit/>
          </a:bodyPr>
          <a:lstStyle/>
          <a:p>
            <a:pPr>
              <a:lnSpc>
                <a:spcPct val="150000"/>
              </a:lnSpc>
            </a:pPr>
            <a:endParaRPr lang="en-GB" sz="2000" dirty="0"/>
          </a:p>
        </p:txBody>
      </p:sp>
      <p:sp>
        <p:nvSpPr>
          <p:cNvPr id="4" name="Rectangle 3"/>
          <p:cNvSpPr/>
          <p:nvPr/>
        </p:nvSpPr>
        <p:spPr>
          <a:xfrm>
            <a:off x="523048" y="763072"/>
            <a:ext cx="11521438" cy="338554"/>
          </a:xfrm>
          <a:prstGeom prst="rect">
            <a:avLst/>
          </a:prstGeom>
        </p:spPr>
        <p:txBody>
          <a:bodyPr wrap="square">
            <a:spAutoFit/>
          </a:bodyPr>
          <a:lstStyle/>
          <a:p>
            <a:endParaRPr lang="en-GB" sz="1600" b="0" i="0" dirty="0">
              <a:solidFill>
                <a:srgbClr val="333333"/>
              </a:solidFill>
              <a:effectLst/>
              <a:latin typeface="Helvetica Neue"/>
            </a:endParaRPr>
          </a:p>
        </p:txBody>
      </p:sp>
      <p:sp>
        <p:nvSpPr>
          <p:cNvPr id="7" name="Rectangle 6"/>
          <p:cNvSpPr/>
          <p:nvPr/>
        </p:nvSpPr>
        <p:spPr>
          <a:xfrm>
            <a:off x="635726" y="763072"/>
            <a:ext cx="10775071" cy="830997"/>
          </a:xfrm>
          <a:prstGeom prst="rect">
            <a:avLst/>
          </a:prstGeom>
        </p:spPr>
        <p:txBody>
          <a:bodyPr wrap="square">
            <a:spAutoFit/>
          </a:bodyPr>
          <a:lstStyle/>
          <a:p>
            <a:pPr lvl="1" algn="just">
              <a:lnSpc>
                <a:spcPct val="150000"/>
              </a:lnSpc>
            </a:pPr>
            <a:endParaRPr lang="en-US" altLang="en-US" sz="2000" dirty="0"/>
          </a:p>
          <a:p>
            <a:pPr lvl="1"/>
            <a:endParaRPr lang="en-US" altLang="en-US" dirty="0"/>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796" y="1362518"/>
            <a:ext cx="6122987"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8226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759948" y="934271"/>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endParaRPr lang="en-US" altLang="en-US" sz="2800" b="1"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2" name="Rectangle 3"/>
          <p:cNvSpPr txBox="1">
            <a:spLocks noChangeArrowheads="1"/>
          </p:cNvSpPr>
          <p:nvPr/>
        </p:nvSpPr>
        <p:spPr>
          <a:xfrm>
            <a:off x="919162" y="982663"/>
            <a:ext cx="1040520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4" name="Rectangle 3"/>
          <p:cNvSpPr txBox="1">
            <a:spLocks noChangeArrowheads="1"/>
          </p:cNvSpPr>
          <p:nvPr/>
        </p:nvSpPr>
        <p:spPr>
          <a:xfrm>
            <a:off x="868130" y="772643"/>
            <a:ext cx="10194100"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3" name="Rectangle 3"/>
          <p:cNvSpPr txBox="1">
            <a:spLocks noChangeArrowheads="1"/>
          </p:cNvSpPr>
          <p:nvPr/>
        </p:nvSpPr>
        <p:spPr>
          <a:xfrm>
            <a:off x="915987" y="1155700"/>
            <a:ext cx="10421077" cy="45513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5" name="Rectangle 3"/>
          <p:cNvSpPr txBox="1">
            <a:spLocks noChangeArrowheads="1"/>
          </p:cNvSpPr>
          <p:nvPr/>
        </p:nvSpPr>
        <p:spPr>
          <a:xfrm>
            <a:off x="901700" y="1082675"/>
            <a:ext cx="10252322" cy="4645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Monotype Sorts" pitchFamily="-84" charset="2"/>
              <a:buNone/>
            </a:pPr>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p:txBody>
      </p:sp>
      <p:sp>
        <p:nvSpPr>
          <p:cNvPr id="36" name="Rectangle 2"/>
          <p:cNvSpPr txBox="1">
            <a:spLocks noChangeArrowheads="1"/>
          </p:cNvSpPr>
          <p:nvPr/>
        </p:nvSpPr>
        <p:spPr>
          <a:xfrm>
            <a:off x="2603863" y="1868673"/>
            <a:ext cx="8049352" cy="2127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smtClean="0"/>
              <a:t>         End of Chapter Unit-5</a:t>
            </a:r>
          </a:p>
        </p:txBody>
      </p:sp>
    </p:spTree>
    <p:extLst>
      <p:ext uri="{BB962C8B-B14F-4D97-AF65-F5344CB8AC3E}">
        <p14:creationId xmlns:p14="http://schemas.microsoft.com/office/powerpoint/2010/main" val="146268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IN" b="1" dirty="0" smtClean="0"/>
              <a:t>Unit-5</a:t>
            </a: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1660455"/>
          </a:xfrm>
          <a:prstGeom prst="rect">
            <a:avLst/>
          </a:prstGeom>
        </p:spPr>
        <p:txBody>
          <a:bodyPr wrap="square">
            <a:spAutoFit/>
          </a:bodyPr>
          <a:lstStyle/>
          <a:p>
            <a:r>
              <a:rPr lang="en-IN" sz="2000" b="1" dirty="0"/>
              <a:t>File Systems </a:t>
            </a:r>
            <a:endParaRPr lang="en-IN" sz="2000" dirty="0"/>
          </a:p>
          <a:p>
            <a:r>
              <a:rPr lang="en-GB" sz="2000" dirty="0"/>
              <a:t>File Naming, File Structure, File Types, File Access, File Attributes, File Operations, An example program using File-System calls, File-System Layout, Implementing Files 	</a:t>
            </a:r>
          </a:p>
          <a:p>
            <a:pPr>
              <a:lnSpc>
                <a:spcPct val="250000"/>
              </a:lnSpc>
            </a:pPr>
            <a:endParaRPr lang="en-US" altLang="en-US" sz="2000" b="1" dirty="0"/>
          </a:p>
        </p:txBody>
      </p:sp>
    </p:spTree>
    <p:extLst>
      <p:ext uri="{BB962C8B-B14F-4D97-AF65-F5344CB8AC3E}">
        <p14:creationId xmlns:p14="http://schemas.microsoft.com/office/powerpoint/2010/main" val="3208070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GB" dirty="0"/>
              <a:t>File Naming</a:t>
            </a: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6555641"/>
          </a:xfrm>
          <a:prstGeom prst="rect">
            <a:avLst/>
          </a:prstGeom>
        </p:spPr>
        <p:txBody>
          <a:bodyPr wrap="square">
            <a:spAutoFit/>
          </a:bodyPr>
          <a:lstStyle/>
          <a:p>
            <a:r>
              <a:rPr lang="en-GB" sz="2000" dirty="0"/>
              <a:t>A file is a named collection of related information that is recorded </a:t>
            </a:r>
            <a:r>
              <a:rPr lang="en-GB" sz="2000" dirty="0" smtClean="0"/>
              <a:t>on </a:t>
            </a:r>
            <a:r>
              <a:rPr lang="en-IN" sz="2000" dirty="0" smtClean="0"/>
              <a:t>secondary storage.</a:t>
            </a:r>
          </a:p>
          <a:p>
            <a:endParaRPr lang="en-IN" sz="2000" dirty="0"/>
          </a:p>
          <a:p>
            <a:pPr>
              <a:lnSpc>
                <a:spcPct val="150000"/>
              </a:lnSpc>
            </a:pPr>
            <a:r>
              <a:rPr lang="en-US" altLang="en-US" dirty="0"/>
              <a:t>Contiguous logical address space</a:t>
            </a:r>
          </a:p>
          <a:p>
            <a:pPr>
              <a:lnSpc>
                <a:spcPct val="150000"/>
              </a:lnSpc>
            </a:pPr>
            <a:r>
              <a:rPr lang="en-US" altLang="en-US" dirty="0"/>
              <a:t>Types: </a:t>
            </a:r>
          </a:p>
          <a:p>
            <a:pPr lvl="1">
              <a:lnSpc>
                <a:spcPct val="150000"/>
              </a:lnSpc>
            </a:pPr>
            <a:r>
              <a:rPr lang="en-US" altLang="en-US" dirty="0"/>
              <a:t>Data</a:t>
            </a:r>
          </a:p>
          <a:p>
            <a:pPr lvl="2">
              <a:lnSpc>
                <a:spcPct val="150000"/>
              </a:lnSpc>
            </a:pPr>
            <a:r>
              <a:rPr lang="en-US" altLang="en-US" dirty="0"/>
              <a:t>numeric</a:t>
            </a:r>
          </a:p>
          <a:p>
            <a:pPr lvl="2">
              <a:lnSpc>
                <a:spcPct val="150000"/>
              </a:lnSpc>
            </a:pPr>
            <a:r>
              <a:rPr lang="en-US" altLang="en-US" dirty="0"/>
              <a:t>character</a:t>
            </a:r>
          </a:p>
          <a:p>
            <a:pPr lvl="2">
              <a:lnSpc>
                <a:spcPct val="150000"/>
              </a:lnSpc>
            </a:pPr>
            <a:r>
              <a:rPr lang="en-US" altLang="en-US" dirty="0"/>
              <a:t>binary</a:t>
            </a:r>
          </a:p>
          <a:p>
            <a:pPr lvl="1">
              <a:lnSpc>
                <a:spcPct val="150000"/>
              </a:lnSpc>
            </a:pPr>
            <a:r>
              <a:rPr lang="en-US" altLang="en-US" dirty="0"/>
              <a:t>Program</a:t>
            </a:r>
          </a:p>
          <a:p>
            <a:pPr>
              <a:lnSpc>
                <a:spcPct val="150000"/>
              </a:lnSpc>
            </a:pPr>
            <a:r>
              <a:rPr lang="en-US" altLang="en-US" dirty="0"/>
              <a:t>Contents defined by file’s creator</a:t>
            </a:r>
          </a:p>
          <a:p>
            <a:pPr lvl="1">
              <a:lnSpc>
                <a:spcPct val="150000"/>
              </a:lnSpc>
            </a:pPr>
            <a:r>
              <a:rPr lang="en-US" altLang="en-US" dirty="0"/>
              <a:t>Many types</a:t>
            </a:r>
          </a:p>
          <a:p>
            <a:pPr lvl="2">
              <a:lnSpc>
                <a:spcPct val="150000"/>
              </a:lnSpc>
            </a:pPr>
            <a:r>
              <a:rPr lang="en-US" altLang="en-US" dirty="0"/>
              <a:t>Consider </a:t>
            </a:r>
            <a:r>
              <a:rPr lang="en-US" altLang="en-US" b="1" dirty="0">
                <a:solidFill>
                  <a:srgbClr val="3366FF"/>
                </a:solidFill>
              </a:rPr>
              <a:t>text file, source file, executable file</a:t>
            </a:r>
          </a:p>
          <a:p>
            <a:endParaRPr lang="en-IN" sz="2000" dirty="0" smtClean="0"/>
          </a:p>
          <a:p>
            <a:endParaRPr lang="en-IN" sz="2000" dirty="0"/>
          </a:p>
          <a:p>
            <a:r>
              <a:rPr lang="en-IN" sz="2000" dirty="0" smtClean="0"/>
              <a:t> </a:t>
            </a:r>
            <a:r>
              <a:rPr lang="en-GB" sz="2000" dirty="0"/>
              <a:t>	</a:t>
            </a:r>
          </a:p>
          <a:p>
            <a:pPr>
              <a:lnSpc>
                <a:spcPct val="250000"/>
              </a:lnSpc>
            </a:pPr>
            <a:endParaRPr lang="en-US" altLang="en-US" sz="2000" b="1" dirty="0"/>
          </a:p>
        </p:txBody>
      </p:sp>
    </p:spTree>
    <p:extLst>
      <p:ext uri="{BB962C8B-B14F-4D97-AF65-F5344CB8AC3E}">
        <p14:creationId xmlns:p14="http://schemas.microsoft.com/office/powerpoint/2010/main" val="243690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GB" dirty="0"/>
              <a:t>File Naming</a:t>
            </a: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5940088"/>
          </a:xfrm>
          <a:prstGeom prst="rect">
            <a:avLst/>
          </a:prstGeom>
        </p:spPr>
        <p:txBody>
          <a:bodyPr wrap="square">
            <a:spAutoFit/>
          </a:bodyPr>
          <a:lstStyle/>
          <a:p>
            <a:r>
              <a:rPr lang="en-GB" sz="2000" dirty="0"/>
              <a:t>F</a:t>
            </a:r>
            <a:r>
              <a:rPr lang="en-GB" sz="2000" dirty="0" smtClean="0"/>
              <a:t>iles </a:t>
            </a:r>
            <a:r>
              <a:rPr lang="en-GB" sz="2000" dirty="0"/>
              <a:t>are an abstract mechanism, the most important characteristic of any abstract mechanism is the way that the objects being managed are named</a:t>
            </a:r>
            <a:r>
              <a:rPr lang="en-GB" sz="2000" dirty="0" smtClean="0"/>
              <a:t>.</a:t>
            </a:r>
          </a:p>
          <a:p>
            <a:endParaRPr lang="en-GB" altLang="en-US" sz="2000" b="1" dirty="0"/>
          </a:p>
          <a:p>
            <a:r>
              <a:rPr lang="en-GB" sz="2000" dirty="0"/>
              <a:t>The rule for file naming varies from system to system, but all the current OSs allow strings as file names. Therefore, </a:t>
            </a:r>
            <a:r>
              <a:rPr lang="en-GB" sz="2000" dirty="0" err="1"/>
              <a:t>myfile</a:t>
            </a:r>
            <a:r>
              <a:rPr lang="en-GB" sz="2000" dirty="0"/>
              <a:t>, file1, </a:t>
            </a:r>
            <a:r>
              <a:rPr lang="en-GB" sz="2000" dirty="0" err="1"/>
              <a:t>my_file</a:t>
            </a:r>
            <a:r>
              <a:rPr lang="en-GB" sz="2000" dirty="0"/>
              <a:t>, etc. are the three legal file names</a:t>
            </a:r>
            <a:r>
              <a:rPr lang="en-GB" sz="2000" dirty="0" smtClean="0"/>
              <a:t>.</a:t>
            </a:r>
          </a:p>
          <a:p>
            <a:endParaRPr lang="en-GB" altLang="en-US" sz="2000" b="1" dirty="0"/>
          </a:p>
          <a:p>
            <a:r>
              <a:rPr lang="en-GB" sz="2000" dirty="0"/>
              <a:t>Digits and special characters can also be used to name a file, such as </a:t>
            </a:r>
            <a:r>
              <a:rPr lang="en-GB" sz="2000" dirty="0" err="1"/>
              <a:t>myfile</a:t>
            </a:r>
            <a:r>
              <a:rPr lang="en-GB" sz="2000" dirty="0"/>
              <a:t>, file-2-1, file_21, 32, etc., which are also legal file names</a:t>
            </a:r>
            <a:r>
              <a:rPr lang="en-GB" sz="2000" dirty="0" smtClean="0"/>
              <a:t>.</a:t>
            </a:r>
          </a:p>
          <a:p>
            <a:endParaRPr lang="en-GB" sz="2000" dirty="0"/>
          </a:p>
          <a:p>
            <a:r>
              <a:rPr lang="en-GB" sz="2000" dirty="0"/>
              <a:t>The naming of files is supported by many file systems as long as the names contain all 255 possible characters</a:t>
            </a:r>
            <a:r>
              <a:rPr lang="en-GB" sz="2000" dirty="0" smtClean="0"/>
              <a:t>.</a:t>
            </a:r>
          </a:p>
          <a:p>
            <a:endParaRPr lang="en-GB" sz="2000" dirty="0"/>
          </a:p>
          <a:p>
            <a:r>
              <a:rPr lang="en-GB" sz="2000" dirty="0"/>
              <a:t>Almost every OS supports two-part file names. These two parts of the file names are separated by a period or dot </a:t>
            </a:r>
            <a:r>
              <a:rPr lang="en-GB" sz="2000" dirty="0" smtClean="0"/>
              <a:t>(.).</a:t>
            </a:r>
          </a:p>
          <a:p>
            <a:endParaRPr lang="en-GB" sz="2000" dirty="0"/>
          </a:p>
          <a:p>
            <a:r>
              <a:rPr lang="en-GB" sz="2000" dirty="0"/>
              <a:t>The part that comes after the period (.) is known as the file extension, and it typically provides some kind of information regarding the file</a:t>
            </a:r>
          </a:p>
          <a:p>
            <a:endParaRPr lang="en-GB" sz="2000" dirty="0"/>
          </a:p>
          <a:p>
            <a:endParaRPr lang="en-US" altLang="en-US" sz="2000" b="1" dirty="0"/>
          </a:p>
        </p:txBody>
      </p:sp>
    </p:spTree>
    <p:extLst>
      <p:ext uri="{BB962C8B-B14F-4D97-AF65-F5344CB8AC3E}">
        <p14:creationId xmlns:p14="http://schemas.microsoft.com/office/powerpoint/2010/main" val="3632462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GB" dirty="0"/>
              <a:t>File Naming</a:t>
            </a: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pic>
        <p:nvPicPr>
          <p:cNvPr id="4" name="Picture 3"/>
          <p:cNvPicPr>
            <a:picLocks noChangeAspect="1"/>
          </p:cNvPicPr>
          <p:nvPr/>
        </p:nvPicPr>
        <p:blipFill>
          <a:blip r:embed="rId2"/>
          <a:stretch>
            <a:fillRect/>
          </a:stretch>
        </p:blipFill>
        <p:spPr>
          <a:xfrm>
            <a:off x="1140823" y="889338"/>
            <a:ext cx="10145485" cy="5354708"/>
          </a:xfrm>
          <a:prstGeom prst="rect">
            <a:avLst/>
          </a:prstGeom>
        </p:spPr>
      </p:pic>
    </p:spTree>
    <p:extLst>
      <p:ext uri="{BB962C8B-B14F-4D97-AF65-F5344CB8AC3E}">
        <p14:creationId xmlns:p14="http://schemas.microsoft.com/office/powerpoint/2010/main" val="1673401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IN" b="1" dirty="0"/>
              <a:t>File Structure</a:t>
            </a:r>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sp>
        <p:nvSpPr>
          <p:cNvPr id="5" name="Rectangle 4"/>
          <p:cNvSpPr/>
          <p:nvPr/>
        </p:nvSpPr>
        <p:spPr>
          <a:xfrm>
            <a:off x="539932" y="726023"/>
            <a:ext cx="6096000" cy="2031325"/>
          </a:xfrm>
          <a:prstGeom prst="rect">
            <a:avLst/>
          </a:prstGeom>
        </p:spPr>
        <p:txBody>
          <a:bodyPr>
            <a:spAutoFit/>
          </a:bodyPr>
          <a:lstStyle/>
          <a:p>
            <a:r>
              <a:rPr lang="en-IN" b="1" dirty="0" smtClean="0">
                <a:solidFill>
                  <a:srgbClr val="333333"/>
                </a:solidFill>
                <a:latin typeface="Helvetica Neue"/>
              </a:rPr>
              <a:t>There are 3 types of the File Structure </a:t>
            </a:r>
          </a:p>
          <a:p>
            <a:r>
              <a:rPr lang="en-IN" b="1" dirty="0" smtClean="0">
                <a:solidFill>
                  <a:srgbClr val="333333"/>
                </a:solidFill>
                <a:latin typeface="Helvetica Neue"/>
              </a:rPr>
              <a:t>File </a:t>
            </a:r>
            <a:r>
              <a:rPr lang="en-IN" b="1" dirty="0">
                <a:solidFill>
                  <a:srgbClr val="333333"/>
                </a:solidFill>
                <a:latin typeface="Helvetica Neue"/>
              </a:rPr>
              <a:t>Structure </a:t>
            </a:r>
            <a:r>
              <a:rPr lang="en-IN" b="1" dirty="0" smtClean="0">
                <a:solidFill>
                  <a:srgbClr val="333333"/>
                </a:solidFill>
                <a:latin typeface="Helvetica Neue"/>
              </a:rPr>
              <a:t>1                                  File </a:t>
            </a:r>
            <a:r>
              <a:rPr lang="en-IN" b="1" dirty="0">
                <a:solidFill>
                  <a:srgbClr val="333333"/>
                </a:solidFill>
                <a:latin typeface="Helvetica Neue"/>
              </a:rPr>
              <a:t>Structure </a:t>
            </a:r>
            <a:r>
              <a:rPr lang="en-IN" b="1" dirty="0" smtClean="0">
                <a:solidFill>
                  <a:srgbClr val="333333"/>
                </a:solidFill>
                <a:latin typeface="Helvetica Neue"/>
              </a:rPr>
              <a:t>2</a:t>
            </a:r>
            <a:endParaRPr lang="en-IN" b="1" dirty="0">
              <a:solidFill>
                <a:srgbClr val="333333"/>
              </a:solidFill>
              <a:latin typeface="Helvetica Neue"/>
            </a:endParaRPr>
          </a:p>
          <a:p>
            <a:endParaRPr lang="en-IN" b="1" dirty="0" smtClean="0">
              <a:solidFill>
                <a:srgbClr val="333333"/>
              </a:solidFill>
              <a:latin typeface="Helvetica Neue"/>
            </a:endParaRPr>
          </a:p>
          <a:p>
            <a:endParaRPr lang="en-IN" b="1" dirty="0">
              <a:solidFill>
                <a:srgbClr val="333333"/>
              </a:solidFill>
              <a:latin typeface="Helvetica Neue"/>
            </a:endParaRPr>
          </a:p>
          <a:p>
            <a:endParaRPr lang="en-IN" b="1" dirty="0">
              <a:solidFill>
                <a:srgbClr val="333333"/>
              </a:solidFill>
              <a:latin typeface="Helvetica Neue"/>
            </a:endParaRPr>
          </a:p>
          <a:p>
            <a:r>
              <a:rPr lang="en-IN" dirty="0"/>
              <a:t/>
            </a:r>
            <a:br>
              <a:rPr lang="en-IN" dirty="0"/>
            </a:br>
            <a:endParaRPr lang="en-IN" dirty="0"/>
          </a:p>
        </p:txBody>
      </p:sp>
      <p:pic>
        <p:nvPicPr>
          <p:cNvPr id="7" name="Picture 6"/>
          <p:cNvPicPr>
            <a:picLocks noChangeAspect="1"/>
          </p:cNvPicPr>
          <p:nvPr/>
        </p:nvPicPr>
        <p:blipFill>
          <a:blip r:embed="rId2"/>
          <a:stretch>
            <a:fillRect/>
          </a:stretch>
        </p:blipFill>
        <p:spPr>
          <a:xfrm>
            <a:off x="875416" y="1437749"/>
            <a:ext cx="1158340" cy="2543183"/>
          </a:xfrm>
          <a:prstGeom prst="rect">
            <a:avLst/>
          </a:prstGeom>
        </p:spPr>
      </p:pic>
      <p:pic>
        <p:nvPicPr>
          <p:cNvPr id="8" name="Picture 7"/>
          <p:cNvPicPr>
            <a:picLocks noChangeAspect="1"/>
          </p:cNvPicPr>
          <p:nvPr/>
        </p:nvPicPr>
        <p:blipFill>
          <a:blip r:embed="rId3"/>
          <a:stretch>
            <a:fillRect/>
          </a:stretch>
        </p:blipFill>
        <p:spPr>
          <a:xfrm>
            <a:off x="4672774" y="1632835"/>
            <a:ext cx="1205512" cy="2126868"/>
          </a:xfrm>
          <a:prstGeom prst="rect">
            <a:avLst/>
          </a:prstGeom>
        </p:spPr>
      </p:pic>
      <p:sp>
        <p:nvSpPr>
          <p:cNvPr id="9" name="Rectangle 8"/>
          <p:cNvSpPr/>
          <p:nvPr/>
        </p:nvSpPr>
        <p:spPr>
          <a:xfrm>
            <a:off x="8490368" y="735566"/>
            <a:ext cx="1864613" cy="369332"/>
          </a:xfrm>
          <a:prstGeom prst="rect">
            <a:avLst/>
          </a:prstGeom>
        </p:spPr>
        <p:txBody>
          <a:bodyPr wrap="none">
            <a:spAutoFit/>
          </a:bodyPr>
          <a:lstStyle/>
          <a:p>
            <a:r>
              <a:rPr lang="en-IN" b="1" dirty="0">
                <a:solidFill>
                  <a:srgbClr val="333333"/>
                </a:solidFill>
                <a:latin typeface="Helvetica Neue"/>
              </a:rPr>
              <a:t>File Structure </a:t>
            </a:r>
            <a:r>
              <a:rPr lang="en-IN" b="1" dirty="0" smtClean="0">
                <a:solidFill>
                  <a:srgbClr val="333333"/>
                </a:solidFill>
                <a:latin typeface="Helvetica Neue"/>
              </a:rPr>
              <a:t>3</a:t>
            </a:r>
            <a:endParaRPr lang="en-IN" b="1" dirty="0">
              <a:solidFill>
                <a:srgbClr val="333333"/>
              </a:solidFill>
              <a:latin typeface="Helvetica Neue"/>
            </a:endParaRPr>
          </a:p>
        </p:txBody>
      </p:sp>
      <p:pic>
        <p:nvPicPr>
          <p:cNvPr id="10" name="Picture 9"/>
          <p:cNvPicPr>
            <a:picLocks noChangeAspect="1"/>
          </p:cNvPicPr>
          <p:nvPr/>
        </p:nvPicPr>
        <p:blipFill>
          <a:blip r:embed="rId4"/>
          <a:stretch>
            <a:fillRect/>
          </a:stretch>
        </p:blipFill>
        <p:spPr>
          <a:xfrm>
            <a:off x="7091629" y="1349802"/>
            <a:ext cx="4778154" cy="2149026"/>
          </a:xfrm>
          <a:prstGeom prst="rect">
            <a:avLst/>
          </a:prstGeom>
        </p:spPr>
      </p:pic>
      <p:sp>
        <p:nvSpPr>
          <p:cNvPr id="11" name="Rectangle 10"/>
          <p:cNvSpPr/>
          <p:nvPr/>
        </p:nvSpPr>
        <p:spPr>
          <a:xfrm>
            <a:off x="78378" y="4371703"/>
            <a:ext cx="3161212" cy="2308324"/>
          </a:xfrm>
          <a:prstGeom prst="rect">
            <a:avLst/>
          </a:prstGeom>
        </p:spPr>
        <p:txBody>
          <a:bodyPr wrap="square">
            <a:spAutoFit/>
          </a:bodyPr>
          <a:lstStyle/>
          <a:p>
            <a:pPr algn="just"/>
            <a:r>
              <a:rPr lang="en-GB" sz="1600" dirty="0">
                <a:solidFill>
                  <a:srgbClr val="333333"/>
                </a:solidFill>
                <a:latin typeface="Helvetica Neue"/>
              </a:rPr>
              <a:t>The file in this instance is an unstructured sequence of bytes, as can be seen in the figure that is located above. Because of this, the operating system is completely oblivious to the contents of the file because all it can see are the bytes that make up the file.</a:t>
            </a:r>
            <a:endParaRPr lang="en-IN" sz="1600" dirty="0"/>
          </a:p>
        </p:txBody>
      </p:sp>
      <p:sp>
        <p:nvSpPr>
          <p:cNvPr id="12" name="Rectangle 11"/>
          <p:cNvSpPr/>
          <p:nvPr/>
        </p:nvSpPr>
        <p:spPr>
          <a:xfrm>
            <a:off x="3587932" y="3745749"/>
            <a:ext cx="3222172" cy="2800767"/>
          </a:xfrm>
          <a:prstGeom prst="rect">
            <a:avLst/>
          </a:prstGeom>
        </p:spPr>
        <p:txBody>
          <a:bodyPr wrap="square">
            <a:spAutoFit/>
          </a:bodyPr>
          <a:lstStyle/>
          <a:p>
            <a:pPr algn="just"/>
            <a:r>
              <a:rPr lang="en-GB" sz="1600" dirty="0">
                <a:solidFill>
                  <a:srgbClr val="333333"/>
                </a:solidFill>
                <a:latin typeface="Helvetica Neue"/>
              </a:rPr>
              <a:t>F</a:t>
            </a:r>
            <a:r>
              <a:rPr lang="en-GB" sz="1600" dirty="0" smtClean="0">
                <a:solidFill>
                  <a:srgbClr val="333333"/>
                </a:solidFill>
                <a:latin typeface="Helvetica Neue"/>
              </a:rPr>
              <a:t>ile </a:t>
            </a:r>
            <a:r>
              <a:rPr lang="en-GB" sz="1600" dirty="0">
                <a:solidFill>
                  <a:srgbClr val="333333"/>
                </a:solidFill>
                <a:latin typeface="Helvetica Neue"/>
              </a:rPr>
              <a:t>is defined as a sequence of records of a fixed length, each of which has some kind of internal structure.</a:t>
            </a:r>
          </a:p>
          <a:p>
            <a:pPr algn="just"/>
            <a:r>
              <a:rPr lang="en-GB" sz="1600" dirty="0">
                <a:solidFill>
                  <a:srgbClr val="333333"/>
                </a:solidFill>
                <a:latin typeface="Helvetica Neue"/>
              </a:rPr>
              <a:t>The concept that a read operation brings back a record and that a write operation merely adds a record to the end of the file is fundamental to the concept that a file is a sequence of records</a:t>
            </a:r>
            <a:endParaRPr lang="en-GB" sz="1600" b="0" i="0" dirty="0">
              <a:solidFill>
                <a:srgbClr val="333333"/>
              </a:solidFill>
              <a:effectLst/>
              <a:latin typeface="Helvetica Neue"/>
            </a:endParaRPr>
          </a:p>
        </p:txBody>
      </p:sp>
      <p:sp>
        <p:nvSpPr>
          <p:cNvPr id="13" name="Rectangle 12"/>
          <p:cNvSpPr/>
          <p:nvPr/>
        </p:nvSpPr>
        <p:spPr>
          <a:xfrm>
            <a:off x="7316626" y="3615267"/>
            <a:ext cx="4328160" cy="2862322"/>
          </a:xfrm>
          <a:prstGeom prst="rect">
            <a:avLst/>
          </a:prstGeom>
        </p:spPr>
        <p:txBody>
          <a:bodyPr wrap="square">
            <a:spAutoFit/>
          </a:bodyPr>
          <a:lstStyle/>
          <a:p>
            <a:r>
              <a:rPr lang="en-GB" dirty="0" smtClean="0">
                <a:solidFill>
                  <a:srgbClr val="333333"/>
                </a:solidFill>
                <a:latin typeface="Helvetica Neue"/>
              </a:rPr>
              <a:t>The </a:t>
            </a:r>
            <a:r>
              <a:rPr lang="en-GB" dirty="0">
                <a:solidFill>
                  <a:srgbClr val="333333"/>
                </a:solidFill>
                <a:latin typeface="Helvetica Neue"/>
              </a:rPr>
              <a:t>second structure of a file, where a file is defined as a sequence of records of a fixed length, each of which has some kind of internal structure</a:t>
            </a:r>
            <a:r>
              <a:rPr lang="en-GB" dirty="0" smtClean="0">
                <a:solidFill>
                  <a:srgbClr val="333333"/>
                </a:solidFill>
                <a:latin typeface="Helvetica Neue"/>
              </a:rPr>
              <a:t>.</a:t>
            </a:r>
          </a:p>
          <a:p>
            <a:endParaRPr lang="en-GB" dirty="0">
              <a:solidFill>
                <a:srgbClr val="333333"/>
              </a:solidFill>
              <a:latin typeface="Helvetica Neue"/>
            </a:endParaRPr>
          </a:p>
          <a:p>
            <a:r>
              <a:rPr lang="en-GB" dirty="0">
                <a:solidFill>
                  <a:srgbClr val="333333"/>
                </a:solidFill>
                <a:latin typeface="Helvetica Neue"/>
              </a:rPr>
              <a:t>The concept that a read operation brings back a record and that a write operation merely adds a record to the end of the file is fundamental to the concept that a file is a sequence of records</a:t>
            </a:r>
            <a:endParaRPr lang="en-GB" b="0" i="0" dirty="0">
              <a:solidFill>
                <a:srgbClr val="333333"/>
              </a:solidFill>
              <a:effectLst/>
              <a:latin typeface="Helvetica Neue"/>
            </a:endParaRPr>
          </a:p>
        </p:txBody>
      </p:sp>
    </p:spTree>
    <p:extLst>
      <p:ext uri="{BB962C8B-B14F-4D97-AF65-F5344CB8AC3E}">
        <p14:creationId xmlns:p14="http://schemas.microsoft.com/office/powerpoint/2010/main" val="110563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IN" dirty="0" smtClean="0"/>
              <a:t/>
            </a:r>
            <a:br>
              <a:rPr lang="en-IN" dirty="0" smtClean="0"/>
            </a:br>
            <a:r>
              <a:rPr lang="en-IN" dirty="0" smtClean="0"/>
              <a:t>File </a:t>
            </a:r>
            <a:r>
              <a:rPr lang="en-IN" dirty="0"/>
              <a:t>Types 	</a:t>
            </a:r>
            <a:br>
              <a:rPr lang="en-IN" dirty="0"/>
            </a:b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sp>
        <p:nvSpPr>
          <p:cNvPr id="5" name="Rectangle 4"/>
          <p:cNvSpPr/>
          <p:nvPr/>
        </p:nvSpPr>
        <p:spPr>
          <a:xfrm>
            <a:off x="539931" y="726023"/>
            <a:ext cx="11521439" cy="7048083"/>
          </a:xfrm>
          <a:prstGeom prst="rect">
            <a:avLst/>
          </a:prstGeom>
        </p:spPr>
        <p:txBody>
          <a:bodyPr wrap="square">
            <a:spAutoFit/>
          </a:bodyPr>
          <a:lstStyle/>
          <a:p>
            <a:r>
              <a:rPr lang="en-GB" sz="2000" dirty="0"/>
              <a:t>There are several types of files supported by many operating systems. For example, a Windows-based operating system supports the following types of </a:t>
            </a:r>
            <a:r>
              <a:rPr lang="en-GB" sz="2000" dirty="0" smtClean="0"/>
              <a:t>files.</a:t>
            </a:r>
          </a:p>
          <a:p>
            <a:endParaRPr lang="en-GB" sz="2000" b="1" dirty="0">
              <a:solidFill>
                <a:srgbClr val="333333"/>
              </a:solidFill>
              <a:latin typeface="Helvetica Neue"/>
            </a:endParaRPr>
          </a:p>
          <a:p>
            <a:r>
              <a:rPr lang="en-GB" sz="2000" dirty="0"/>
              <a:t>And UNIX-based operating systems support the following types of files:</a:t>
            </a:r>
          </a:p>
          <a:p>
            <a:pPr marL="342900" indent="-342900">
              <a:buFont typeface="Arial" panose="020B0604020202020204" pitchFamily="34" charset="0"/>
              <a:buChar char="•"/>
            </a:pPr>
            <a:r>
              <a:rPr lang="en-GB" sz="2000" dirty="0"/>
              <a:t>Directories</a:t>
            </a:r>
          </a:p>
          <a:p>
            <a:pPr marL="342900" indent="-342900">
              <a:buFont typeface="Arial" panose="020B0604020202020204" pitchFamily="34" charset="0"/>
              <a:buChar char="•"/>
            </a:pPr>
            <a:r>
              <a:rPr lang="en-GB" sz="2000" dirty="0"/>
              <a:t>Regular files</a:t>
            </a:r>
          </a:p>
          <a:p>
            <a:pPr marL="342900" indent="-342900">
              <a:buFont typeface="Arial" panose="020B0604020202020204" pitchFamily="34" charset="0"/>
              <a:buChar char="•"/>
            </a:pPr>
            <a:r>
              <a:rPr lang="en-GB" sz="2000" dirty="0"/>
              <a:t>Character special files</a:t>
            </a:r>
          </a:p>
          <a:p>
            <a:pPr marL="342900" indent="-342900">
              <a:buFont typeface="Arial" panose="020B0604020202020204" pitchFamily="34" charset="0"/>
              <a:buChar char="•"/>
            </a:pPr>
            <a:r>
              <a:rPr lang="en-GB" sz="2000" dirty="0"/>
              <a:t>Block special files</a:t>
            </a:r>
          </a:p>
          <a:p>
            <a:endParaRPr lang="en-IN" sz="2000" b="1" dirty="0" smtClean="0">
              <a:solidFill>
                <a:srgbClr val="333333"/>
              </a:solidFill>
              <a:latin typeface="Helvetica Neue"/>
            </a:endParaRPr>
          </a:p>
          <a:p>
            <a:r>
              <a:rPr lang="en-GB" sz="2000" b="1" dirty="0" smtClean="0"/>
              <a:t>Regular </a:t>
            </a:r>
            <a:r>
              <a:rPr lang="en-GB" sz="2000" b="1" dirty="0"/>
              <a:t>Files</a:t>
            </a:r>
          </a:p>
          <a:p>
            <a:r>
              <a:rPr lang="en-GB" sz="2000" dirty="0"/>
              <a:t>Regular files contain user information. Generally, regular files are either ASCII files or binary files. These two types of files are described below.</a:t>
            </a:r>
          </a:p>
          <a:p>
            <a:r>
              <a:rPr lang="en-GB" sz="2000" b="1" dirty="0"/>
              <a:t>ASCII Files</a:t>
            </a:r>
            <a:r>
              <a:rPr lang="en-GB" sz="2000" dirty="0"/>
              <a:t>: ASCII files basically consist of lines of text. The big plus point or advantage of ASCII files is that they can be displayed and printed as is, and they can also be edited using any text editor such as Notepad, </a:t>
            </a:r>
            <a:r>
              <a:rPr lang="en-GB" sz="2000" dirty="0" err="1"/>
              <a:t>Wordpad</a:t>
            </a:r>
            <a:r>
              <a:rPr lang="en-GB" sz="2000" dirty="0"/>
              <a:t>, Notepad+, etc.</a:t>
            </a:r>
          </a:p>
          <a:p>
            <a:r>
              <a:rPr lang="en-GB" sz="2000" b="1" dirty="0"/>
              <a:t>Binary Files</a:t>
            </a:r>
            <a:r>
              <a:rPr lang="en-GB" sz="2000" dirty="0"/>
              <a:t>: The binary files listed on the printer produce random garbage. Generally, binary files have some internal structure that is only known to the programs that use them. Technically, binary files are just a sequence of bytes, and the OS will only execute a file if it has the proper format</a:t>
            </a:r>
          </a:p>
          <a:p>
            <a:endParaRPr lang="en-IN" sz="2000" b="1" dirty="0" smtClean="0">
              <a:solidFill>
                <a:srgbClr val="333333"/>
              </a:solidFill>
              <a:latin typeface="Helvetica Neue"/>
            </a:endParaRPr>
          </a:p>
          <a:p>
            <a:endParaRPr lang="en-IN" b="1" dirty="0">
              <a:solidFill>
                <a:srgbClr val="333333"/>
              </a:solidFill>
              <a:latin typeface="Helvetica Neue"/>
            </a:endParaRPr>
          </a:p>
          <a:p>
            <a:endParaRPr lang="en-IN" b="1" dirty="0">
              <a:solidFill>
                <a:srgbClr val="333333"/>
              </a:solidFill>
              <a:latin typeface="Helvetica Neue"/>
            </a:endParaRPr>
          </a:p>
          <a:p>
            <a:r>
              <a:rPr lang="en-IN" dirty="0"/>
              <a:t/>
            </a:r>
            <a:br>
              <a:rPr lang="en-IN" dirty="0"/>
            </a:br>
            <a:endParaRPr lang="en-IN" dirty="0"/>
          </a:p>
        </p:txBody>
      </p:sp>
    </p:spTree>
    <p:extLst>
      <p:ext uri="{BB962C8B-B14F-4D97-AF65-F5344CB8AC3E}">
        <p14:creationId xmlns:p14="http://schemas.microsoft.com/office/powerpoint/2010/main" val="419655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IN" dirty="0" smtClean="0"/>
              <a:t/>
            </a:r>
            <a:br>
              <a:rPr lang="en-IN" dirty="0" smtClean="0"/>
            </a:br>
            <a:r>
              <a:rPr lang="en-IN" dirty="0" smtClean="0"/>
              <a:t>File </a:t>
            </a:r>
            <a:r>
              <a:rPr lang="en-IN" dirty="0"/>
              <a:t>Types 	</a:t>
            </a:r>
            <a:br>
              <a:rPr lang="en-IN" dirty="0"/>
            </a:b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sp>
        <p:nvSpPr>
          <p:cNvPr id="5" name="Rectangle 4"/>
          <p:cNvSpPr/>
          <p:nvPr/>
        </p:nvSpPr>
        <p:spPr>
          <a:xfrm>
            <a:off x="539931" y="726023"/>
            <a:ext cx="11521439" cy="3847207"/>
          </a:xfrm>
          <a:prstGeom prst="rect">
            <a:avLst/>
          </a:prstGeom>
        </p:spPr>
        <p:txBody>
          <a:bodyPr wrap="square">
            <a:spAutoFit/>
          </a:bodyPr>
          <a:lstStyle/>
          <a:p>
            <a:r>
              <a:rPr lang="en-GB" sz="2000" dirty="0"/>
              <a:t>Directories are the system files that are used to maintain the structure of the file system</a:t>
            </a:r>
            <a:r>
              <a:rPr lang="en-GB" sz="2000" dirty="0" smtClean="0"/>
              <a:t>.</a:t>
            </a:r>
          </a:p>
          <a:p>
            <a:endParaRPr lang="en-GB" sz="2000" b="1" dirty="0">
              <a:solidFill>
                <a:srgbClr val="333333"/>
              </a:solidFill>
              <a:latin typeface="Helvetica Neue"/>
            </a:endParaRPr>
          </a:p>
          <a:p>
            <a:r>
              <a:rPr lang="en-IN" sz="2000" b="1" dirty="0"/>
              <a:t>Single-Level Directory Systems</a:t>
            </a:r>
          </a:p>
          <a:p>
            <a:r>
              <a:rPr lang="en-GB" sz="2000" dirty="0" smtClean="0"/>
              <a:t>The </a:t>
            </a:r>
            <a:r>
              <a:rPr lang="en-GB" sz="2000" dirty="0"/>
              <a:t>simplest form of the directory system is a directory that contains all of the files, also known as the root directory. This system was common in earlier PCs because there was only one user.</a:t>
            </a:r>
            <a:endParaRPr lang="en-IN" sz="2000" b="1" dirty="0" smtClean="0">
              <a:solidFill>
                <a:srgbClr val="333333"/>
              </a:solidFill>
              <a:latin typeface="Helvetica Neue"/>
            </a:endParaRPr>
          </a:p>
          <a:p>
            <a:endParaRPr lang="en-IN" b="1" dirty="0">
              <a:solidFill>
                <a:srgbClr val="333333"/>
              </a:solidFill>
              <a:latin typeface="Helvetica Neue"/>
            </a:endParaRPr>
          </a:p>
          <a:p>
            <a:endParaRPr lang="en-IN" b="1" dirty="0">
              <a:solidFill>
                <a:srgbClr val="333333"/>
              </a:solidFill>
              <a:latin typeface="Helvetica Neue"/>
            </a:endParaRPr>
          </a:p>
          <a:p>
            <a:endParaRPr lang="en-GB" dirty="0" smtClean="0"/>
          </a:p>
          <a:p>
            <a:endParaRPr lang="en-GB" dirty="0" smtClean="0"/>
          </a:p>
          <a:p>
            <a:r>
              <a:rPr lang="en-GB" dirty="0" smtClean="0"/>
              <a:t>Having </a:t>
            </a:r>
            <a:r>
              <a:rPr lang="en-GB" dirty="0"/>
              <a:t>only one directory in a system with multiple users may result in different users accidentally using the same names for their files</a:t>
            </a:r>
            <a:r>
              <a:rPr lang="en-GB" dirty="0" smtClean="0"/>
              <a:t>.</a:t>
            </a:r>
            <a:r>
              <a:rPr lang="en-GB" dirty="0"/>
              <a:t/>
            </a:r>
            <a:br>
              <a:rPr lang="en-GB" dirty="0"/>
            </a:br>
            <a:r>
              <a:rPr lang="en-IN" dirty="0"/>
              <a:t/>
            </a:r>
            <a:br>
              <a:rPr lang="en-IN" dirty="0"/>
            </a:br>
            <a:endParaRPr lang="en-IN" dirty="0"/>
          </a:p>
        </p:txBody>
      </p:sp>
      <p:pic>
        <p:nvPicPr>
          <p:cNvPr id="4" name="Picture 3"/>
          <p:cNvPicPr>
            <a:picLocks noChangeAspect="1"/>
          </p:cNvPicPr>
          <p:nvPr/>
        </p:nvPicPr>
        <p:blipFill>
          <a:blip r:embed="rId2"/>
          <a:stretch>
            <a:fillRect/>
          </a:stretch>
        </p:blipFill>
        <p:spPr>
          <a:xfrm>
            <a:off x="9701349" y="2313452"/>
            <a:ext cx="1765228" cy="890565"/>
          </a:xfrm>
          <a:prstGeom prst="rect">
            <a:avLst/>
          </a:prstGeom>
        </p:spPr>
      </p:pic>
      <p:sp>
        <p:nvSpPr>
          <p:cNvPr id="7" name="Rectangle 6"/>
          <p:cNvSpPr/>
          <p:nvPr/>
        </p:nvSpPr>
        <p:spPr>
          <a:xfrm>
            <a:off x="483860" y="4103675"/>
            <a:ext cx="11599815" cy="2308324"/>
          </a:xfrm>
          <a:prstGeom prst="rect">
            <a:avLst/>
          </a:prstGeom>
        </p:spPr>
        <p:txBody>
          <a:bodyPr wrap="square">
            <a:spAutoFit/>
          </a:bodyPr>
          <a:lstStyle/>
          <a:p>
            <a:r>
              <a:rPr lang="en-GB" b="1" dirty="0" smtClean="0">
                <a:solidFill>
                  <a:srgbClr val="333333"/>
                </a:solidFill>
                <a:latin typeface="Helvetica Neue"/>
              </a:rPr>
              <a:t>Two-Level Directory Systems</a:t>
            </a:r>
          </a:p>
          <a:p>
            <a:r>
              <a:rPr lang="en-GB" dirty="0" smtClean="0">
                <a:solidFill>
                  <a:srgbClr val="333333"/>
                </a:solidFill>
                <a:latin typeface="Helvetica Neue"/>
              </a:rPr>
              <a:t>Two-level directory systems are used to avoid the problems caused by the single-level directory system, as we have learned in the previous section.</a:t>
            </a:r>
          </a:p>
          <a:p>
            <a:endParaRPr lang="en-GB" dirty="0" smtClean="0">
              <a:solidFill>
                <a:srgbClr val="333333"/>
              </a:solidFill>
              <a:latin typeface="Helvetica Neue"/>
            </a:endParaRPr>
          </a:p>
          <a:p>
            <a:r>
              <a:rPr lang="en-GB" dirty="0" smtClean="0">
                <a:solidFill>
                  <a:srgbClr val="333333"/>
                </a:solidFill>
                <a:latin typeface="Helvetica Neue"/>
              </a:rPr>
              <a:t>In two-level directory systems, give each user a private directory. </a:t>
            </a:r>
          </a:p>
          <a:p>
            <a:endParaRPr lang="en-GB" dirty="0" smtClean="0">
              <a:solidFill>
                <a:srgbClr val="333333"/>
              </a:solidFill>
              <a:latin typeface="Helvetica Neue"/>
            </a:endParaRPr>
          </a:p>
          <a:p>
            <a:r>
              <a:rPr lang="en-GB" dirty="0" smtClean="0">
                <a:solidFill>
                  <a:srgbClr val="333333"/>
                </a:solidFill>
                <a:latin typeface="Helvetica Neue"/>
              </a:rPr>
              <a:t>So, in this two-level directory system, the names chosen by one user don't affect the names chosen by another user, and having the same name in two or more directories doesn't cause any problems</a:t>
            </a:r>
            <a:endParaRPr lang="en-GB" b="0" i="0" dirty="0">
              <a:solidFill>
                <a:srgbClr val="333333"/>
              </a:solidFill>
              <a:effectLst/>
              <a:latin typeface="Helvetica Neue"/>
            </a:endParaRPr>
          </a:p>
        </p:txBody>
      </p:sp>
      <p:pic>
        <p:nvPicPr>
          <p:cNvPr id="8" name="Picture 7"/>
          <p:cNvPicPr>
            <a:picLocks noChangeAspect="1"/>
          </p:cNvPicPr>
          <p:nvPr/>
        </p:nvPicPr>
        <p:blipFill>
          <a:blip r:embed="rId3"/>
          <a:stretch>
            <a:fillRect/>
          </a:stretch>
        </p:blipFill>
        <p:spPr>
          <a:xfrm>
            <a:off x="10276113" y="4826233"/>
            <a:ext cx="1347227" cy="926450"/>
          </a:xfrm>
          <a:prstGeom prst="rect">
            <a:avLst/>
          </a:prstGeom>
        </p:spPr>
      </p:pic>
    </p:spTree>
    <p:extLst>
      <p:ext uri="{BB962C8B-B14F-4D97-AF65-F5344CB8AC3E}">
        <p14:creationId xmlns:p14="http://schemas.microsoft.com/office/powerpoint/2010/main" val="3018000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IN" dirty="0" smtClean="0"/>
              <a:t/>
            </a:r>
            <a:br>
              <a:rPr lang="en-IN" dirty="0" smtClean="0"/>
            </a:br>
            <a:r>
              <a:rPr lang="en-IN" dirty="0" smtClean="0"/>
              <a:t>File </a:t>
            </a:r>
            <a:r>
              <a:rPr lang="en-IN" dirty="0"/>
              <a:t>Types 	</a:t>
            </a:r>
            <a:br>
              <a:rPr lang="en-IN" dirty="0"/>
            </a:b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889338"/>
            <a:ext cx="11172030" cy="707886"/>
          </a:xfrm>
          <a:prstGeom prst="rect">
            <a:avLst/>
          </a:prstGeom>
        </p:spPr>
        <p:txBody>
          <a:bodyPr wrap="square">
            <a:spAutoFit/>
          </a:bodyPr>
          <a:lstStyle/>
          <a:p>
            <a:endParaRPr lang="en-GB" sz="2000" dirty="0"/>
          </a:p>
          <a:p>
            <a:endParaRPr lang="en-US" altLang="en-US" sz="2000" b="1" dirty="0"/>
          </a:p>
        </p:txBody>
      </p:sp>
      <p:sp>
        <p:nvSpPr>
          <p:cNvPr id="5" name="Rectangle 4"/>
          <p:cNvSpPr/>
          <p:nvPr/>
        </p:nvSpPr>
        <p:spPr>
          <a:xfrm>
            <a:off x="539931" y="726023"/>
            <a:ext cx="11521439" cy="2862322"/>
          </a:xfrm>
          <a:prstGeom prst="rect">
            <a:avLst/>
          </a:prstGeom>
        </p:spPr>
        <p:txBody>
          <a:bodyPr wrap="square">
            <a:spAutoFit/>
          </a:bodyPr>
          <a:lstStyle/>
          <a:p>
            <a:r>
              <a:rPr lang="en-GB" b="1" dirty="0"/>
              <a:t>Character Special Files</a:t>
            </a:r>
          </a:p>
          <a:p>
            <a:r>
              <a:rPr lang="en-GB" dirty="0"/>
              <a:t>Character special files are mostly about I/O and are used to model serial input/output devices like printers, networks, and so on</a:t>
            </a:r>
            <a:r>
              <a:rPr lang="en-GB" dirty="0" smtClean="0"/>
              <a:t>.</a:t>
            </a:r>
          </a:p>
          <a:p>
            <a:endParaRPr lang="en-GB" dirty="0"/>
          </a:p>
          <a:p>
            <a:endParaRPr lang="en-GB" dirty="0"/>
          </a:p>
          <a:p>
            <a:r>
              <a:rPr lang="en-GB" b="1" dirty="0"/>
              <a:t>Block Special Files</a:t>
            </a:r>
          </a:p>
          <a:p>
            <a:r>
              <a:rPr lang="en-GB" dirty="0"/>
              <a:t>Basically, block-specific files are used to model the disks</a:t>
            </a:r>
          </a:p>
          <a:p>
            <a:r>
              <a:rPr lang="en-GB" dirty="0"/>
              <a:t/>
            </a:r>
            <a:br>
              <a:rPr lang="en-GB" dirty="0"/>
            </a:br>
            <a:r>
              <a:rPr lang="en-IN" dirty="0"/>
              <a:t/>
            </a:r>
            <a:br>
              <a:rPr lang="en-IN" dirty="0"/>
            </a:br>
            <a:endParaRPr lang="en-IN" dirty="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l="15715" t="1186" r="15715" b="1186"/>
          <a:stretch>
            <a:fillRect/>
          </a:stretch>
        </p:blipFill>
        <p:spPr bwMode="auto">
          <a:xfrm>
            <a:off x="6635932" y="1659596"/>
            <a:ext cx="4337050" cy="46323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624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52621</TotalTime>
  <Words>1464</Words>
  <Application>Microsoft Office PowerPoint</Application>
  <PresentationFormat>Widescreen</PresentationFormat>
  <Paragraphs>232</Paragraphs>
  <Slides>19</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MS PGothic</vt:lpstr>
      <vt:lpstr>MS PGothic</vt:lpstr>
      <vt:lpstr>Arial</vt:lpstr>
      <vt:lpstr>Calibri</vt:lpstr>
      <vt:lpstr>Calibri Light</vt:lpstr>
      <vt:lpstr>Courier New</vt:lpstr>
      <vt:lpstr>Helvetica Neue</vt:lpstr>
      <vt:lpstr>Helvetica-Bold</vt:lpstr>
      <vt:lpstr>Monotype Sorts</vt:lpstr>
      <vt:lpstr>Nunito</vt:lpstr>
      <vt:lpstr>Playfair Display</vt:lpstr>
      <vt:lpstr>Symbol</vt:lpstr>
      <vt:lpstr>urw-din</vt:lpstr>
      <vt:lpstr>Office Theme</vt:lpstr>
      <vt:lpstr>Go, change the world</vt:lpstr>
      <vt:lpstr>Unit-5</vt:lpstr>
      <vt:lpstr>File Naming</vt:lpstr>
      <vt:lpstr>File Naming</vt:lpstr>
      <vt:lpstr>File Naming</vt:lpstr>
      <vt:lpstr>File Structure</vt:lpstr>
      <vt:lpstr> File Types   </vt:lpstr>
      <vt:lpstr> File Types   </vt:lpstr>
      <vt:lpstr> File Types   </vt:lpstr>
      <vt:lpstr> File Access   </vt:lpstr>
      <vt:lpstr> File Access   </vt:lpstr>
      <vt:lpstr> File Access   </vt:lpstr>
      <vt:lpstr>File Attributes</vt:lpstr>
      <vt:lpstr>                   File Operations  </vt:lpstr>
      <vt:lpstr>    Implementing Files      </vt:lpstr>
      <vt:lpstr>       On-disk Structure       </vt:lpstr>
      <vt:lpstr>           In Memory Data Structure       </vt:lpstr>
      <vt:lpstr>           In Memory Data Structure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Somesh</dc:creator>
  <cp:lastModifiedBy>Somesh</cp:lastModifiedBy>
  <cp:revision>357</cp:revision>
  <dcterms:created xsi:type="dcterms:W3CDTF">2022-12-03T04:01:55Z</dcterms:created>
  <dcterms:modified xsi:type="dcterms:W3CDTF">2023-04-05T14:10:40Z</dcterms:modified>
</cp:coreProperties>
</file>