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6858000" cx="9144000"/>
  <p:notesSz cx="6858000" cy="9144000"/>
  <p:embeddedFontLst>
    <p:embeddedFont>
      <p:font typeface="Century Gothic"/>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4" roundtripDataSignature="AMtx7mgcIfUnuFHxHhxpseeH/S9E88fr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9D883F-1EB8-44EA-92A4-BE40A3B746D1}">
  <a:tblStyle styleId="{F89D883F-1EB8-44EA-92A4-BE40A3B746D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CenturyGothic-italic.fntdata"/><Relationship Id="rId61" Type="http://schemas.openxmlformats.org/officeDocument/2006/relationships/font" Target="fonts/CenturyGothic-bold.fntdata"/><Relationship Id="rId20" Type="http://schemas.openxmlformats.org/officeDocument/2006/relationships/slide" Target="slides/slide13.xml"/><Relationship Id="rId64" Type="http://customschemas.google.com/relationships/presentationmetadata" Target="metadata"/><Relationship Id="rId63" Type="http://schemas.openxmlformats.org/officeDocument/2006/relationships/font" Target="fonts/CenturyGothic-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CenturyGothic-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 name="Google Shape;15;p54"/>
          <p:cNvSpPr txBox="1"/>
          <p:nvPr>
            <p:ph idx="1" type="subTitle"/>
          </p:nvPr>
        </p:nvSpPr>
        <p:spPr>
          <a:xfrm>
            <a:off x="1371600" y="3733800"/>
            <a:ext cx="6400800" cy="914400"/>
          </a:xfrm>
          <a:prstGeom prst="rect">
            <a:avLst/>
          </a:prstGeom>
          <a:noFill/>
          <a:ln>
            <a:noFill/>
          </a:ln>
        </p:spPr>
        <p:txBody>
          <a:bodyPr anchorCtr="0" anchor="t" bIns="45700" lIns="91425" spcFirstLastPara="1" rIns="91425" wrap="square" tIns="45700">
            <a:noAutofit/>
          </a:bodyPr>
          <a:lstStyle>
            <a:lvl1pPr lvl="0" algn="ctr">
              <a:spcBef>
                <a:spcPts val="320"/>
              </a:spcBef>
              <a:spcAft>
                <a:spcPts val="0"/>
              </a:spcAft>
              <a:buSzPts val="1600"/>
              <a:buFont typeface="Noto Sans Symbols"/>
              <a:buNone/>
              <a:defRPr i="1"/>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6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4"/>
          <p:cNvSpPr/>
          <p:nvPr>
            <p:ph idx="2" type="pic"/>
          </p:nvPr>
        </p:nvSpPr>
        <p:spPr>
          <a:xfrm>
            <a:off x="1792288" y="612775"/>
            <a:ext cx="5486400" cy="4114800"/>
          </a:xfrm>
          <a:prstGeom prst="rect">
            <a:avLst/>
          </a:prstGeom>
          <a:noFill/>
          <a:ln>
            <a:noFill/>
          </a:ln>
        </p:spPr>
      </p:sp>
      <p:sp>
        <p:nvSpPr>
          <p:cNvPr id="45" name="Google Shape;45;p6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Font typeface="Century Gothic"/>
              <a:buNone/>
              <a:defRPr sz="1200"/>
            </a:lvl2pPr>
            <a:lvl3pPr indent="-228600" lvl="2" marL="1371600" algn="l">
              <a:spcBef>
                <a:spcPts val="200"/>
              </a:spcBef>
              <a:spcAft>
                <a:spcPts val="0"/>
              </a:spcAft>
              <a:buSzPts val="1000"/>
              <a:buFont typeface="Century Gothic"/>
              <a:buNone/>
              <a:defRPr sz="1000"/>
            </a:lvl3pPr>
            <a:lvl4pPr indent="-228600" lvl="3" marL="1828800" algn="l">
              <a:spcBef>
                <a:spcPts val="180"/>
              </a:spcBef>
              <a:spcAft>
                <a:spcPts val="0"/>
              </a:spcAft>
              <a:buSzPts val="900"/>
              <a:buFont typeface="Century Gothic"/>
              <a:buNone/>
              <a:defRPr sz="900"/>
            </a:lvl4pPr>
            <a:lvl5pPr indent="-228600" lvl="4" marL="2286000" algn="l">
              <a:spcBef>
                <a:spcPts val="180"/>
              </a:spcBef>
              <a:spcAft>
                <a:spcPts val="0"/>
              </a:spcAft>
              <a:buSzPts val="900"/>
              <a:buFont typeface="Century Gothic"/>
              <a:buNone/>
              <a:defRPr sz="900"/>
            </a:lvl5pPr>
            <a:lvl6pPr indent="-228600" lvl="5" marL="2743200" algn="l">
              <a:spcBef>
                <a:spcPts val="180"/>
              </a:spcBef>
              <a:spcAft>
                <a:spcPts val="0"/>
              </a:spcAft>
              <a:buSzPts val="900"/>
              <a:buFont typeface="Century Gothic"/>
              <a:buNone/>
              <a:defRPr sz="900"/>
            </a:lvl6pPr>
            <a:lvl7pPr indent="-228600" lvl="6" marL="3200400" algn="l">
              <a:spcBef>
                <a:spcPts val="180"/>
              </a:spcBef>
              <a:spcAft>
                <a:spcPts val="0"/>
              </a:spcAft>
              <a:buSzPts val="900"/>
              <a:buFont typeface="Century Gothic"/>
              <a:buNone/>
              <a:defRPr sz="900"/>
            </a:lvl7pPr>
            <a:lvl8pPr indent="-228600" lvl="7" marL="3657600" algn="l">
              <a:spcBef>
                <a:spcPts val="180"/>
              </a:spcBef>
              <a:spcAft>
                <a:spcPts val="0"/>
              </a:spcAft>
              <a:buSzPts val="900"/>
              <a:buFont typeface="Century Gothic"/>
              <a:buNone/>
              <a:defRPr sz="900"/>
            </a:lvl8pPr>
            <a:lvl9pPr indent="-228600" lvl="8" marL="4114800" algn="l">
              <a:spcBef>
                <a:spcPts val="180"/>
              </a:spcBef>
              <a:spcAft>
                <a:spcPts val="0"/>
              </a:spcAft>
              <a:buSzPts val="900"/>
              <a:buFont typeface="Century Gothic"/>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6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6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Font typeface="Century Gothic"/>
              <a:buChar char="•"/>
              <a:defRPr sz="2800"/>
            </a:lvl2pPr>
            <a:lvl3pPr indent="-381000" lvl="2" marL="1371600" algn="l">
              <a:spcBef>
                <a:spcPts val="480"/>
              </a:spcBef>
              <a:spcAft>
                <a:spcPts val="0"/>
              </a:spcAft>
              <a:buSzPts val="2400"/>
              <a:buFont typeface="Century Gothic"/>
              <a:buChar char="•"/>
              <a:defRPr sz="2400"/>
            </a:lvl3pPr>
            <a:lvl4pPr indent="-355600" lvl="3" marL="1828800" algn="l">
              <a:spcBef>
                <a:spcPts val="400"/>
              </a:spcBef>
              <a:spcAft>
                <a:spcPts val="0"/>
              </a:spcAft>
              <a:buSzPts val="2000"/>
              <a:buFont typeface="Century Gothic"/>
              <a:buChar char="•"/>
              <a:defRPr sz="2000"/>
            </a:lvl4pPr>
            <a:lvl5pPr indent="-355600" lvl="4" marL="2286000" algn="l">
              <a:spcBef>
                <a:spcPts val="400"/>
              </a:spcBef>
              <a:spcAft>
                <a:spcPts val="0"/>
              </a:spcAft>
              <a:buSzPts val="2000"/>
              <a:buFont typeface="Century Gothic"/>
              <a:buChar char="•"/>
              <a:defRPr sz="2000"/>
            </a:lvl5pPr>
            <a:lvl6pPr indent="-355600" lvl="5" marL="2743200" algn="l">
              <a:spcBef>
                <a:spcPts val="400"/>
              </a:spcBef>
              <a:spcAft>
                <a:spcPts val="0"/>
              </a:spcAft>
              <a:buSzPts val="2000"/>
              <a:buFont typeface="Century Gothic"/>
              <a:buChar char="•"/>
              <a:defRPr sz="2000"/>
            </a:lvl6pPr>
            <a:lvl7pPr indent="-355600" lvl="6" marL="3200400" algn="l">
              <a:spcBef>
                <a:spcPts val="400"/>
              </a:spcBef>
              <a:spcAft>
                <a:spcPts val="0"/>
              </a:spcAft>
              <a:buSzPts val="2000"/>
              <a:buFont typeface="Century Gothic"/>
              <a:buChar char="•"/>
              <a:defRPr sz="2000"/>
            </a:lvl7pPr>
            <a:lvl8pPr indent="-355600" lvl="7" marL="3657600" algn="l">
              <a:spcBef>
                <a:spcPts val="400"/>
              </a:spcBef>
              <a:spcAft>
                <a:spcPts val="0"/>
              </a:spcAft>
              <a:buSzPts val="2000"/>
              <a:buFont typeface="Century Gothic"/>
              <a:buChar char="•"/>
              <a:defRPr sz="2000"/>
            </a:lvl8pPr>
            <a:lvl9pPr indent="-355600" lvl="8" marL="4114800" algn="l">
              <a:spcBef>
                <a:spcPts val="400"/>
              </a:spcBef>
              <a:spcAft>
                <a:spcPts val="0"/>
              </a:spcAft>
              <a:buSzPts val="2000"/>
              <a:buFont typeface="Century Gothic"/>
              <a:buChar char="•"/>
              <a:defRPr sz="2000"/>
            </a:lvl9pPr>
          </a:lstStyle>
          <a:p/>
        </p:txBody>
      </p:sp>
      <p:sp>
        <p:nvSpPr>
          <p:cNvPr id="49" name="Google Shape;49;p6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Font typeface="Century Gothic"/>
              <a:buNone/>
              <a:defRPr sz="1200"/>
            </a:lvl2pPr>
            <a:lvl3pPr indent="-228600" lvl="2" marL="1371600" algn="l">
              <a:spcBef>
                <a:spcPts val="200"/>
              </a:spcBef>
              <a:spcAft>
                <a:spcPts val="0"/>
              </a:spcAft>
              <a:buSzPts val="1000"/>
              <a:buFont typeface="Century Gothic"/>
              <a:buNone/>
              <a:defRPr sz="1000"/>
            </a:lvl3pPr>
            <a:lvl4pPr indent="-228600" lvl="3" marL="1828800" algn="l">
              <a:spcBef>
                <a:spcPts val="180"/>
              </a:spcBef>
              <a:spcAft>
                <a:spcPts val="0"/>
              </a:spcAft>
              <a:buSzPts val="900"/>
              <a:buFont typeface="Century Gothic"/>
              <a:buNone/>
              <a:defRPr sz="900"/>
            </a:lvl4pPr>
            <a:lvl5pPr indent="-228600" lvl="4" marL="2286000" algn="l">
              <a:spcBef>
                <a:spcPts val="180"/>
              </a:spcBef>
              <a:spcAft>
                <a:spcPts val="0"/>
              </a:spcAft>
              <a:buSzPts val="900"/>
              <a:buFont typeface="Century Gothic"/>
              <a:buNone/>
              <a:defRPr sz="900"/>
            </a:lvl5pPr>
            <a:lvl6pPr indent="-228600" lvl="5" marL="2743200" algn="l">
              <a:spcBef>
                <a:spcPts val="180"/>
              </a:spcBef>
              <a:spcAft>
                <a:spcPts val="0"/>
              </a:spcAft>
              <a:buSzPts val="900"/>
              <a:buFont typeface="Century Gothic"/>
              <a:buNone/>
              <a:defRPr sz="900"/>
            </a:lvl6pPr>
            <a:lvl7pPr indent="-228600" lvl="6" marL="3200400" algn="l">
              <a:spcBef>
                <a:spcPts val="180"/>
              </a:spcBef>
              <a:spcAft>
                <a:spcPts val="0"/>
              </a:spcAft>
              <a:buSzPts val="900"/>
              <a:buFont typeface="Century Gothic"/>
              <a:buNone/>
              <a:defRPr sz="900"/>
            </a:lvl7pPr>
            <a:lvl8pPr indent="-228600" lvl="7" marL="3657600" algn="l">
              <a:spcBef>
                <a:spcPts val="180"/>
              </a:spcBef>
              <a:spcAft>
                <a:spcPts val="0"/>
              </a:spcAft>
              <a:buSzPts val="900"/>
              <a:buFont typeface="Century Gothic"/>
              <a:buNone/>
              <a:defRPr sz="900"/>
            </a:lvl8pPr>
            <a:lvl9pPr indent="-228600" lvl="8" marL="4114800" algn="l">
              <a:spcBef>
                <a:spcPts val="180"/>
              </a:spcBef>
              <a:spcAft>
                <a:spcPts val="0"/>
              </a:spcAft>
              <a:buSzPts val="900"/>
              <a:buFont typeface="Century Gothic"/>
              <a:buNone/>
              <a:defRPr sz="9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Font typeface="Century Gothic"/>
              <a:buNone/>
              <a:defRPr b="1" sz="2000"/>
            </a:lvl2pPr>
            <a:lvl3pPr indent="-228600" lvl="2" marL="1371600" algn="l">
              <a:spcBef>
                <a:spcPts val="360"/>
              </a:spcBef>
              <a:spcAft>
                <a:spcPts val="0"/>
              </a:spcAft>
              <a:buSzPts val="1800"/>
              <a:buFont typeface="Century Gothic"/>
              <a:buNone/>
              <a:defRPr b="1" sz="1800"/>
            </a:lvl3pPr>
            <a:lvl4pPr indent="-228600" lvl="3" marL="1828800" algn="l">
              <a:spcBef>
                <a:spcPts val="320"/>
              </a:spcBef>
              <a:spcAft>
                <a:spcPts val="0"/>
              </a:spcAft>
              <a:buSzPts val="1600"/>
              <a:buFont typeface="Century Gothic"/>
              <a:buNone/>
              <a:defRPr b="1" sz="1600"/>
            </a:lvl4pPr>
            <a:lvl5pPr indent="-228600" lvl="4" marL="2286000" algn="l">
              <a:spcBef>
                <a:spcPts val="320"/>
              </a:spcBef>
              <a:spcAft>
                <a:spcPts val="0"/>
              </a:spcAft>
              <a:buSzPts val="1600"/>
              <a:buFont typeface="Century Gothic"/>
              <a:buNone/>
              <a:defRPr b="1" sz="1600"/>
            </a:lvl5pPr>
            <a:lvl6pPr indent="-228600" lvl="5" marL="2743200" algn="l">
              <a:spcBef>
                <a:spcPts val="320"/>
              </a:spcBef>
              <a:spcAft>
                <a:spcPts val="0"/>
              </a:spcAft>
              <a:buSzPts val="1600"/>
              <a:buFont typeface="Century Gothic"/>
              <a:buNone/>
              <a:defRPr b="1" sz="1600"/>
            </a:lvl6pPr>
            <a:lvl7pPr indent="-228600" lvl="6" marL="3200400" algn="l">
              <a:spcBef>
                <a:spcPts val="320"/>
              </a:spcBef>
              <a:spcAft>
                <a:spcPts val="0"/>
              </a:spcAft>
              <a:buSzPts val="1600"/>
              <a:buFont typeface="Century Gothic"/>
              <a:buNone/>
              <a:defRPr b="1" sz="1600"/>
            </a:lvl7pPr>
            <a:lvl8pPr indent="-228600" lvl="7" marL="3657600" algn="l">
              <a:spcBef>
                <a:spcPts val="320"/>
              </a:spcBef>
              <a:spcAft>
                <a:spcPts val="0"/>
              </a:spcAft>
              <a:buSzPts val="1600"/>
              <a:buFont typeface="Century Gothic"/>
              <a:buNone/>
              <a:defRPr b="1" sz="1600"/>
            </a:lvl8pPr>
            <a:lvl9pPr indent="-228600" lvl="8" marL="4114800" algn="l">
              <a:spcBef>
                <a:spcPts val="320"/>
              </a:spcBef>
              <a:spcAft>
                <a:spcPts val="0"/>
              </a:spcAft>
              <a:buSzPts val="1600"/>
              <a:buFont typeface="Century Gothic"/>
              <a:buNone/>
              <a:defRPr b="1" sz="1600"/>
            </a:lvl9pPr>
          </a:lstStyle>
          <a:p/>
        </p:txBody>
      </p:sp>
      <p:sp>
        <p:nvSpPr>
          <p:cNvPr id="53" name="Google Shape;53;p6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Font typeface="Century Gothic"/>
              <a:buChar char="•"/>
              <a:defRPr sz="2000"/>
            </a:lvl2pPr>
            <a:lvl3pPr indent="-342900" lvl="2" marL="1371600" algn="l">
              <a:spcBef>
                <a:spcPts val="360"/>
              </a:spcBef>
              <a:spcAft>
                <a:spcPts val="0"/>
              </a:spcAft>
              <a:buSzPts val="1800"/>
              <a:buFont typeface="Century Gothic"/>
              <a:buChar char="•"/>
              <a:defRPr sz="1800"/>
            </a:lvl3pPr>
            <a:lvl4pPr indent="-330200" lvl="3" marL="1828800" algn="l">
              <a:spcBef>
                <a:spcPts val="320"/>
              </a:spcBef>
              <a:spcAft>
                <a:spcPts val="0"/>
              </a:spcAft>
              <a:buSzPts val="1600"/>
              <a:buFont typeface="Century Gothic"/>
              <a:buChar char="•"/>
              <a:defRPr sz="1600"/>
            </a:lvl4pPr>
            <a:lvl5pPr indent="-330200" lvl="4" marL="2286000" algn="l">
              <a:spcBef>
                <a:spcPts val="320"/>
              </a:spcBef>
              <a:spcAft>
                <a:spcPts val="0"/>
              </a:spcAft>
              <a:buSzPts val="1600"/>
              <a:buFont typeface="Century Gothic"/>
              <a:buChar char="•"/>
              <a:defRPr sz="1600"/>
            </a:lvl5pPr>
            <a:lvl6pPr indent="-330200" lvl="5" marL="2743200" algn="l">
              <a:spcBef>
                <a:spcPts val="320"/>
              </a:spcBef>
              <a:spcAft>
                <a:spcPts val="0"/>
              </a:spcAft>
              <a:buSzPts val="1600"/>
              <a:buFont typeface="Century Gothic"/>
              <a:buChar char="•"/>
              <a:defRPr sz="1600"/>
            </a:lvl6pPr>
            <a:lvl7pPr indent="-330200" lvl="6" marL="3200400" algn="l">
              <a:spcBef>
                <a:spcPts val="320"/>
              </a:spcBef>
              <a:spcAft>
                <a:spcPts val="0"/>
              </a:spcAft>
              <a:buSzPts val="1600"/>
              <a:buFont typeface="Century Gothic"/>
              <a:buChar char="•"/>
              <a:defRPr sz="1600"/>
            </a:lvl7pPr>
            <a:lvl8pPr indent="-330200" lvl="7" marL="3657600" algn="l">
              <a:spcBef>
                <a:spcPts val="320"/>
              </a:spcBef>
              <a:spcAft>
                <a:spcPts val="0"/>
              </a:spcAft>
              <a:buSzPts val="1600"/>
              <a:buFont typeface="Century Gothic"/>
              <a:buChar char="•"/>
              <a:defRPr sz="1600"/>
            </a:lvl8pPr>
            <a:lvl9pPr indent="-330200" lvl="8" marL="4114800" algn="l">
              <a:spcBef>
                <a:spcPts val="320"/>
              </a:spcBef>
              <a:spcAft>
                <a:spcPts val="0"/>
              </a:spcAft>
              <a:buSzPts val="1600"/>
              <a:buFont typeface="Century Gothic"/>
              <a:buChar char="•"/>
              <a:defRPr sz="1600"/>
            </a:lvl9pPr>
          </a:lstStyle>
          <a:p/>
        </p:txBody>
      </p:sp>
      <p:sp>
        <p:nvSpPr>
          <p:cNvPr id="54" name="Google Shape;54;p6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Font typeface="Century Gothic"/>
              <a:buNone/>
              <a:defRPr b="1" sz="2000"/>
            </a:lvl2pPr>
            <a:lvl3pPr indent="-228600" lvl="2" marL="1371600" algn="l">
              <a:spcBef>
                <a:spcPts val="360"/>
              </a:spcBef>
              <a:spcAft>
                <a:spcPts val="0"/>
              </a:spcAft>
              <a:buSzPts val="1800"/>
              <a:buFont typeface="Century Gothic"/>
              <a:buNone/>
              <a:defRPr b="1" sz="1800"/>
            </a:lvl3pPr>
            <a:lvl4pPr indent="-228600" lvl="3" marL="1828800" algn="l">
              <a:spcBef>
                <a:spcPts val="320"/>
              </a:spcBef>
              <a:spcAft>
                <a:spcPts val="0"/>
              </a:spcAft>
              <a:buSzPts val="1600"/>
              <a:buFont typeface="Century Gothic"/>
              <a:buNone/>
              <a:defRPr b="1" sz="1600"/>
            </a:lvl4pPr>
            <a:lvl5pPr indent="-228600" lvl="4" marL="2286000" algn="l">
              <a:spcBef>
                <a:spcPts val="320"/>
              </a:spcBef>
              <a:spcAft>
                <a:spcPts val="0"/>
              </a:spcAft>
              <a:buSzPts val="1600"/>
              <a:buFont typeface="Century Gothic"/>
              <a:buNone/>
              <a:defRPr b="1" sz="1600"/>
            </a:lvl5pPr>
            <a:lvl6pPr indent="-228600" lvl="5" marL="2743200" algn="l">
              <a:spcBef>
                <a:spcPts val="320"/>
              </a:spcBef>
              <a:spcAft>
                <a:spcPts val="0"/>
              </a:spcAft>
              <a:buSzPts val="1600"/>
              <a:buFont typeface="Century Gothic"/>
              <a:buNone/>
              <a:defRPr b="1" sz="1600"/>
            </a:lvl6pPr>
            <a:lvl7pPr indent="-228600" lvl="6" marL="3200400" algn="l">
              <a:spcBef>
                <a:spcPts val="320"/>
              </a:spcBef>
              <a:spcAft>
                <a:spcPts val="0"/>
              </a:spcAft>
              <a:buSzPts val="1600"/>
              <a:buFont typeface="Century Gothic"/>
              <a:buNone/>
              <a:defRPr b="1" sz="1600"/>
            </a:lvl7pPr>
            <a:lvl8pPr indent="-228600" lvl="7" marL="3657600" algn="l">
              <a:spcBef>
                <a:spcPts val="320"/>
              </a:spcBef>
              <a:spcAft>
                <a:spcPts val="0"/>
              </a:spcAft>
              <a:buSzPts val="1600"/>
              <a:buFont typeface="Century Gothic"/>
              <a:buNone/>
              <a:defRPr b="1" sz="1600"/>
            </a:lvl8pPr>
            <a:lvl9pPr indent="-228600" lvl="8" marL="4114800" algn="l">
              <a:spcBef>
                <a:spcPts val="320"/>
              </a:spcBef>
              <a:spcAft>
                <a:spcPts val="0"/>
              </a:spcAft>
              <a:buSzPts val="1600"/>
              <a:buFont typeface="Century Gothic"/>
              <a:buNone/>
              <a:defRPr b="1" sz="1600"/>
            </a:lvl9pPr>
          </a:lstStyle>
          <a:p/>
        </p:txBody>
      </p:sp>
      <p:sp>
        <p:nvSpPr>
          <p:cNvPr id="55" name="Google Shape;55;p6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Font typeface="Century Gothic"/>
              <a:buChar char="•"/>
              <a:defRPr sz="2000"/>
            </a:lvl2pPr>
            <a:lvl3pPr indent="-342900" lvl="2" marL="1371600" algn="l">
              <a:spcBef>
                <a:spcPts val="360"/>
              </a:spcBef>
              <a:spcAft>
                <a:spcPts val="0"/>
              </a:spcAft>
              <a:buSzPts val="1800"/>
              <a:buFont typeface="Century Gothic"/>
              <a:buChar char="•"/>
              <a:defRPr sz="1800"/>
            </a:lvl3pPr>
            <a:lvl4pPr indent="-330200" lvl="3" marL="1828800" algn="l">
              <a:spcBef>
                <a:spcPts val="320"/>
              </a:spcBef>
              <a:spcAft>
                <a:spcPts val="0"/>
              </a:spcAft>
              <a:buSzPts val="1600"/>
              <a:buFont typeface="Century Gothic"/>
              <a:buChar char="•"/>
              <a:defRPr sz="1600"/>
            </a:lvl4pPr>
            <a:lvl5pPr indent="-330200" lvl="4" marL="2286000" algn="l">
              <a:spcBef>
                <a:spcPts val="320"/>
              </a:spcBef>
              <a:spcAft>
                <a:spcPts val="0"/>
              </a:spcAft>
              <a:buSzPts val="1600"/>
              <a:buFont typeface="Century Gothic"/>
              <a:buChar char="•"/>
              <a:defRPr sz="1600"/>
            </a:lvl5pPr>
            <a:lvl6pPr indent="-330200" lvl="5" marL="2743200" algn="l">
              <a:spcBef>
                <a:spcPts val="320"/>
              </a:spcBef>
              <a:spcAft>
                <a:spcPts val="0"/>
              </a:spcAft>
              <a:buSzPts val="1600"/>
              <a:buFont typeface="Century Gothic"/>
              <a:buChar char="•"/>
              <a:defRPr sz="1600"/>
            </a:lvl6pPr>
            <a:lvl7pPr indent="-330200" lvl="6" marL="3200400" algn="l">
              <a:spcBef>
                <a:spcPts val="320"/>
              </a:spcBef>
              <a:spcAft>
                <a:spcPts val="0"/>
              </a:spcAft>
              <a:buSzPts val="1600"/>
              <a:buFont typeface="Century Gothic"/>
              <a:buChar char="•"/>
              <a:defRPr sz="1600"/>
            </a:lvl7pPr>
            <a:lvl8pPr indent="-330200" lvl="7" marL="3657600" algn="l">
              <a:spcBef>
                <a:spcPts val="320"/>
              </a:spcBef>
              <a:spcAft>
                <a:spcPts val="0"/>
              </a:spcAft>
              <a:buSzPts val="1600"/>
              <a:buFont typeface="Century Gothic"/>
              <a:buChar char="•"/>
              <a:defRPr sz="1600"/>
            </a:lvl8pPr>
            <a:lvl9pPr indent="-330200" lvl="8" marL="4114800" algn="l">
              <a:spcBef>
                <a:spcPts val="320"/>
              </a:spcBef>
              <a:spcAft>
                <a:spcPts val="0"/>
              </a:spcAft>
              <a:buSzPts val="1600"/>
              <a:buFont typeface="Century Gothic"/>
              <a:buChar char="•"/>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6"/>
          <p:cNvSpPr txBox="1"/>
          <p:nvPr>
            <p:ph type="title"/>
          </p:nvPr>
        </p:nvSpPr>
        <p:spPr>
          <a:xfrm>
            <a:off x="1524000" y="1143000"/>
            <a:ext cx="60960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56"/>
          <p:cNvSpPr txBox="1"/>
          <p:nvPr>
            <p:ph idx="1" type="body"/>
          </p:nvPr>
        </p:nvSpPr>
        <p:spPr>
          <a:xfrm>
            <a:off x="1524000" y="1981200"/>
            <a:ext cx="6096000" cy="3581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Font typeface="Century Gothic"/>
              <a:buNone/>
              <a:defRPr sz="1800"/>
            </a:lvl2pPr>
            <a:lvl3pPr indent="-228600" lvl="2" marL="1371600" algn="l">
              <a:spcBef>
                <a:spcPts val="320"/>
              </a:spcBef>
              <a:spcAft>
                <a:spcPts val="0"/>
              </a:spcAft>
              <a:buSzPts val="1600"/>
              <a:buFont typeface="Century Gothic"/>
              <a:buNone/>
              <a:defRPr sz="1600"/>
            </a:lvl3pPr>
            <a:lvl4pPr indent="-228600" lvl="3" marL="1828800" algn="l">
              <a:spcBef>
                <a:spcPts val="280"/>
              </a:spcBef>
              <a:spcAft>
                <a:spcPts val="0"/>
              </a:spcAft>
              <a:buSzPts val="1400"/>
              <a:buFont typeface="Century Gothic"/>
              <a:buNone/>
              <a:defRPr sz="1400"/>
            </a:lvl4pPr>
            <a:lvl5pPr indent="-228600" lvl="4" marL="2286000" algn="l">
              <a:spcBef>
                <a:spcPts val="280"/>
              </a:spcBef>
              <a:spcAft>
                <a:spcPts val="0"/>
              </a:spcAft>
              <a:buSzPts val="1400"/>
              <a:buFont typeface="Century Gothic"/>
              <a:buNone/>
              <a:defRPr sz="1400"/>
            </a:lvl5pPr>
            <a:lvl6pPr indent="-228600" lvl="5" marL="2743200" algn="l">
              <a:spcBef>
                <a:spcPts val="280"/>
              </a:spcBef>
              <a:spcAft>
                <a:spcPts val="0"/>
              </a:spcAft>
              <a:buSzPts val="1400"/>
              <a:buFont typeface="Century Gothic"/>
              <a:buNone/>
              <a:defRPr sz="1400"/>
            </a:lvl6pPr>
            <a:lvl7pPr indent="-228600" lvl="6" marL="3200400" algn="l">
              <a:spcBef>
                <a:spcPts val="280"/>
              </a:spcBef>
              <a:spcAft>
                <a:spcPts val="0"/>
              </a:spcAft>
              <a:buSzPts val="1400"/>
              <a:buFont typeface="Century Gothic"/>
              <a:buNone/>
              <a:defRPr sz="1400"/>
            </a:lvl7pPr>
            <a:lvl8pPr indent="-228600" lvl="7" marL="3657600" algn="l">
              <a:spcBef>
                <a:spcPts val="280"/>
              </a:spcBef>
              <a:spcAft>
                <a:spcPts val="0"/>
              </a:spcAft>
              <a:buSzPts val="1400"/>
              <a:buFont typeface="Century Gothic"/>
              <a:buNone/>
              <a:defRPr sz="1400"/>
            </a:lvl8pPr>
            <a:lvl9pPr indent="-228600" lvl="8" marL="4114800" algn="l">
              <a:spcBef>
                <a:spcPts val="280"/>
              </a:spcBef>
              <a:spcAft>
                <a:spcPts val="0"/>
              </a:spcAft>
              <a:buSzPts val="1400"/>
              <a:buFont typeface="Century Gothic"/>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9"/>
          <p:cNvSpPr txBox="1"/>
          <p:nvPr>
            <p:ph type="title"/>
          </p:nvPr>
        </p:nvSpPr>
        <p:spPr>
          <a:xfrm>
            <a:off x="1524000" y="1143000"/>
            <a:ext cx="60960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0"/>
          <p:cNvSpPr txBox="1"/>
          <p:nvPr>
            <p:ph type="title"/>
          </p:nvPr>
        </p:nvSpPr>
        <p:spPr>
          <a:xfrm>
            <a:off x="1524000" y="1143000"/>
            <a:ext cx="60960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60"/>
          <p:cNvSpPr txBox="1"/>
          <p:nvPr>
            <p:ph idx="1" type="body"/>
          </p:nvPr>
        </p:nvSpPr>
        <p:spPr>
          <a:xfrm>
            <a:off x="1524000" y="1981200"/>
            <a:ext cx="2971800" cy="3581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Font typeface="Century Gothic"/>
              <a:buChar char="•"/>
              <a:defRPr sz="2400"/>
            </a:lvl2pPr>
            <a:lvl3pPr indent="-355600" lvl="2" marL="1371600" algn="l">
              <a:spcBef>
                <a:spcPts val="400"/>
              </a:spcBef>
              <a:spcAft>
                <a:spcPts val="0"/>
              </a:spcAft>
              <a:buSzPts val="2000"/>
              <a:buFont typeface="Century Gothic"/>
              <a:buChar char="•"/>
              <a:defRPr sz="2000"/>
            </a:lvl3pPr>
            <a:lvl4pPr indent="-342900" lvl="3" marL="1828800" algn="l">
              <a:spcBef>
                <a:spcPts val="360"/>
              </a:spcBef>
              <a:spcAft>
                <a:spcPts val="0"/>
              </a:spcAft>
              <a:buSzPts val="1800"/>
              <a:buFont typeface="Century Gothic"/>
              <a:buChar char="•"/>
              <a:defRPr sz="1800"/>
            </a:lvl4pPr>
            <a:lvl5pPr indent="-342900" lvl="4" marL="2286000" algn="l">
              <a:spcBef>
                <a:spcPts val="360"/>
              </a:spcBef>
              <a:spcAft>
                <a:spcPts val="0"/>
              </a:spcAft>
              <a:buSzPts val="1800"/>
              <a:buFont typeface="Century Gothic"/>
              <a:buChar char="•"/>
              <a:defRPr sz="1800"/>
            </a:lvl5pPr>
            <a:lvl6pPr indent="-342900" lvl="5" marL="2743200" algn="l">
              <a:spcBef>
                <a:spcPts val="360"/>
              </a:spcBef>
              <a:spcAft>
                <a:spcPts val="0"/>
              </a:spcAft>
              <a:buSzPts val="1800"/>
              <a:buFont typeface="Century Gothic"/>
              <a:buChar char="•"/>
              <a:defRPr sz="1800"/>
            </a:lvl6pPr>
            <a:lvl7pPr indent="-342900" lvl="6" marL="3200400" algn="l">
              <a:spcBef>
                <a:spcPts val="360"/>
              </a:spcBef>
              <a:spcAft>
                <a:spcPts val="0"/>
              </a:spcAft>
              <a:buSzPts val="1800"/>
              <a:buFont typeface="Century Gothic"/>
              <a:buChar char="•"/>
              <a:defRPr sz="1800"/>
            </a:lvl7pPr>
            <a:lvl8pPr indent="-342900" lvl="7" marL="3657600" algn="l">
              <a:spcBef>
                <a:spcPts val="360"/>
              </a:spcBef>
              <a:spcAft>
                <a:spcPts val="0"/>
              </a:spcAft>
              <a:buSzPts val="1800"/>
              <a:buFont typeface="Century Gothic"/>
              <a:buChar char="•"/>
              <a:defRPr sz="1800"/>
            </a:lvl8pPr>
            <a:lvl9pPr indent="-342900" lvl="8" marL="4114800" algn="l">
              <a:spcBef>
                <a:spcPts val="360"/>
              </a:spcBef>
              <a:spcAft>
                <a:spcPts val="0"/>
              </a:spcAft>
              <a:buSzPts val="1800"/>
              <a:buFont typeface="Century Gothic"/>
              <a:buChar char="•"/>
              <a:defRPr sz="1800"/>
            </a:lvl9pPr>
          </a:lstStyle>
          <a:p/>
        </p:txBody>
      </p:sp>
      <p:sp>
        <p:nvSpPr>
          <p:cNvPr id="32" name="Google Shape;32;p60"/>
          <p:cNvSpPr txBox="1"/>
          <p:nvPr>
            <p:ph idx="2" type="body"/>
          </p:nvPr>
        </p:nvSpPr>
        <p:spPr>
          <a:xfrm>
            <a:off x="4648200" y="1981200"/>
            <a:ext cx="2971800" cy="3581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Font typeface="Century Gothic"/>
              <a:buChar char="•"/>
              <a:defRPr sz="2400"/>
            </a:lvl2pPr>
            <a:lvl3pPr indent="-355600" lvl="2" marL="1371600" algn="l">
              <a:spcBef>
                <a:spcPts val="400"/>
              </a:spcBef>
              <a:spcAft>
                <a:spcPts val="0"/>
              </a:spcAft>
              <a:buSzPts val="2000"/>
              <a:buFont typeface="Century Gothic"/>
              <a:buChar char="•"/>
              <a:defRPr sz="2000"/>
            </a:lvl3pPr>
            <a:lvl4pPr indent="-342900" lvl="3" marL="1828800" algn="l">
              <a:spcBef>
                <a:spcPts val="360"/>
              </a:spcBef>
              <a:spcAft>
                <a:spcPts val="0"/>
              </a:spcAft>
              <a:buSzPts val="1800"/>
              <a:buFont typeface="Century Gothic"/>
              <a:buChar char="•"/>
              <a:defRPr sz="1800"/>
            </a:lvl4pPr>
            <a:lvl5pPr indent="-342900" lvl="4" marL="2286000" algn="l">
              <a:spcBef>
                <a:spcPts val="360"/>
              </a:spcBef>
              <a:spcAft>
                <a:spcPts val="0"/>
              </a:spcAft>
              <a:buSzPts val="1800"/>
              <a:buFont typeface="Century Gothic"/>
              <a:buChar char="•"/>
              <a:defRPr sz="1800"/>
            </a:lvl5pPr>
            <a:lvl6pPr indent="-342900" lvl="5" marL="2743200" algn="l">
              <a:spcBef>
                <a:spcPts val="360"/>
              </a:spcBef>
              <a:spcAft>
                <a:spcPts val="0"/>
              </a:spcAft>
              <a:buSzPts val="1800"/>
              <a:buFont typeface="Century Gothic"/>
              <a:buChar char="•"/>
              <a:defRPr sz="1800"/>
            </a:lvl6pPr>
            <a:lvl7pPr indent="-342900" lvl="6" marL="3200400" algn="l">
              <a:spcBef>
                <a:spcPts val="360"/>
              </a:spcBef>
              <a:spcAft>
                <a:spcPts val="0"/>
              </a:spcAft>
              <a:buSzPts val="1800"/>
              <a:buFont typeface="Century Gothic"/>
              <a:buChar char="•"/>
              <a:defRPr sz="1800"/>
            </a:lvl7pPr>
            <a:lvl8pPr indent="-342900" lvl="7" marL="3657600" algn="l">
              <a:spcBef>
                <a:spcPts val="360"/>
              </a:spcBef>
              <a:spcAft>
                <a:spcPts val="0"/>
              </a:spcAft>
              <a:buSzPts val="1800"/>
              <a:buFont typeface="Century Gothic"/>
              <a:buChar char="•"/>
              <a:defRPr sz="1800"/>
            </a:lvl8pPr>
            <a:lvl9pPr indent="-342900" lvl="8" marL="4114800" algn="l">
              <a:spcBef>
                <a:spcPts val="360"/>
              </a:spcBef>
              <a:spcAft>
                <a:spcPts val="0"/>
              </a:spcAft>
              <a:buSzPts val="1800"/>
              <a:buFont typeface="Century Gothic"/>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iagram or Organization Chart" type="dgm">
  <p:cSld name="DIAGRAM">
    <p:spTree>
      <p:nvGrpSpPr>
        <p:cNvPr id="33" name="Shape 33"/>
        <p:cNvGrpSpPr/>
        <p:nvPr/>
      </p:nvGrpSpPr>
      <p:grpSpPr>
        <a:xfrm>
          <a:off x="0" y="0"/>
          <a:ext cx="0" cy="0"/>
          <a:chOff x="0" y="0"/>
          <a:chExt cx="0" cy="0"/>
        </a:xfrm>
      </p:grpSpPr>
      <p:sp>
        <p:nvSpPr>
          <p:cNvPr id="34" name="Google Shape;34;p61"/>
          <p:cNvSpPr txBox="1"/>
          <p:nvPr>
            <p:ph type="title"/>
          </p:nvPr>
        </p:nvSpPr>
        <p:spPr>
          <a:xfrm>
            <a:off x="1524000" y="1143000"/>
            <a:ext cx="60960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1"/>
          <p:cNvSpPr/>
          <p:nvPr>
            <p:ph idx="2" type="dgm"/>
          </p:nvPr>
        </p:nvSpPr>
        <p:spPr>
          <a:xfrm>
            <a:off x="1524000" y="1981200"/>
            <a:ext cx="6096000" cy="3581400"/>
          </a:xfrm>
          <a:prstGeom prst="rect">
            <a:avLst/>
          </a:prstGeom>
          <a:noFill/>
          <a:ln>
            <a:noFill/>
          </a:ln>
        </p:spPr>
        <p:txBody>
          <a:bodyPr anchorCtr="0" anchor="t" bIns="45700" lIns="91425" spcFirstLastPara="1" rIns="91425" wrap="square" tIns="45700">
            <a:noAutofit/>
          </a:bodyPr>
          <a:lstStyle>
            <a:lvl1pPr lvl="0" marR="0" rtl="0" algn="l">
              <a:spcBef>
                <a:spcPts val="320"/>
              </a:spcBef>
              <a:spcAft>
                <a:spcPts val="0"/>
              </a:spcAft>
              <a:buClr>
                <a:schemeClr val="folHlink"/>
              </a:buClr>
              <a:buSzPts val="1600"/>
              <a:buFont typeface="Noto Sans Symbols"/>
              <a:buChar char="⮚"/>
              <a:defRPr sz="1600">
                <a:solidFill>
                  <a:schemeClr val="dk1"/>
                </a:solidFill>
                <a:latin typeface="Century Gothic"/>
                <a:ea typeface="Century Gothic"/>
                <a:cs typeface="Century Gothic"/>
                <a:sym typeface="Century Gothic"/>
              </a:defRPr>
            </a:lvl1pPr>
            <a:lvl2pPr lvl="1" marR="0" rtl="0" algn="l">
              <a:spcBef>
                <a:spcPts val="320"/>
              </a:spcBef>
              <a:spcAft>
                <a:spcPts val="0"/>
              </a:spcAft>
              <a:buClr>
                <a:schemeClr val="folHlink"/>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2pPr>
            <a:lvl3pPr lvl="2" marR="0" rtl="0" algn="l">
              <a:spcBef>
                <a:spcPts val="320"/>
              </a:spcBef>
              <a:spcAft>
                <a:spcPts val="0"/>
              </a:spcAft>
              <a:buClr>
                <a:schemeClr val="folHlink"/>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3pPr>
            <a:lvl4pPr lvl="3"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4pPr>
            <a:lvl5pPr lvl="4"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5pPr>
            <a:lvl6pPr lvl="5"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6pPr>
            <a:lvl7pPr lvl="6"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7pPr>
            <a:lvl8pPr lvl="7"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8pPr>
            <a:lvl9pPr lvl="8"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62"/>
          <p:cNvSpPr txBox="1"/>
          <p:nvPr>
            <p:ph type="title"/>
          </p:nvPr>
        </p:nvSpPr>
        <p:spPr>
          <a:xfrm rot="5400000">
            <a:off x="4648200" y="2590800"/>
            <a:ext cx="4419600" cy="1524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2"/>
          <p:cNvSpPr txBox="1"/>
          <p:nvPr>
            <p:ph idx="1" type="body"/>
          </p:nvPr>
        </p:nvSpPr>
        <p:spPr>
          <a:xfrm rot="5400000">
            <a:off x="1524000" y="1143000"/>
            <a:ext cx="4419600" cy="441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63"/>
          <p:cNvSpPr txBox="1"/>
          <p:nvPr>
            <p:ph type="title"/>
          </p:nvPr>
        </p:nvSpPr>
        <p:spPr>
          <a:xfrm>
            <a:off x="1524000" y="1143000"/>
            <a:ext cx="60960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3"/>
          <p:cNvSpPr txBox="1"/>
          <p:nvPr>
            <p:ph idx="1" type="body"/>
          </p:nvPr>
        </p:nvSpPr>
        <p:spPr>
          <a:xfrm rot="5400000">
            <a:off x="2781300" y="723900"/>
            <a:ext cx="3581400" cy="6096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53"/>
          <p:cNvPicPr preferRelativeResize="0"/>
          <p:nvPr/>
        </p:nvPicPr>
        <p:blipFill rotWithShape="1">
          <a:blip r:embed="rId1">
            <a:alphaModFix/>
          </a:blip>
          <a:srcRect b="0" l="0" r="0" t="0"/>
          <a:stretch/>
        </p:blipFill>
        <p:spPr>
          <a:xfrm>
            <a:off x="292100" y="398462"/>
            <a:ext cx="8558212" cy="6065837"/>
          </a:xfrm>
          <a:prstGeom prst="rect">
            <a:avLst/>
          </a:prstGeom>
          <a:noFill/>
          <a:ln>
            <a:noFill/>
          </a:ln>
        </p:spPr>
      </p:pic>
      <p:sp>
        <p:nvSpPr>
          <p:cNvPr id="11" name="Google Shape;11;p53"/>
          <p:cNvSpPr txBox="1"/>
          <p:nvPr>
            <p:ph type="title"/>
          </p:nvPr>
        </p:nvSpPr>
        <p:spPr>
          <a:xfrm>
            <a:off x="1524000" y="1143000"/>
            <a:ext cx="6096000" cy="762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1pPr>
            <a:lvl2pPr lvl="1"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2pPr>
            <a:lvl3pPr lvl="2"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3pPr>
            <a:lvl4pPr lvl="3"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4pPr>
            <a:lvl5pPr lvl="4"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5pPr>
            <a:lvl6pPr lvl="5"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6pPr>
            <a:lvl7pPr lvl="6"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7pPr>
            <a:lvl8pPr lvl="7"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8pPr>
            <a:lvl9pPr lvl="8"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9pPr>
          </a:lstStyle>
          <a:p/>
        </p:txBody>
      </p:sp>
      <p:sp>
        <p:nvSpPr>
          <p:cNvPr id="12" name="Google Shape;12;p53"/>
          <p:cNvSpPr txBox="1"/>
          <p:nvPr>
            <p:ph idx="1" type="body"/>
          </p:nvPr>
        </p:nvSpPr>
        <p:spPr>
          <a:xfrm>
            <a:off x="1524000" y="1981200"/>
            <a:ext cx="6096000" cy="35814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chemeClr val="folHlink"/>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1pPr>
            <a:lvl2pPr indent="-330200" lvl="1" marL="914400" marR="0" rtl="0" algn="l">
              <a:spcBef>
                <a:spcPts val="320"/>
              </a:spcBef>
              <a:spcAft>
                <a:spcPts val="0"/>
              </a:spcAft>
              <a:buClr>
                <a:schemeClr val="folHlink"/>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2pPr>
            <a:lvl3pPr indent="-330200" lvl="2" marL="1371600" marR="0" rtl="0" algn="l">
              <a:spcBef>
                <a:spcPts val="320"/>
              </a:spcBef>
              <a:spcAft>
                <a:spcPts val="0"/>
              </a:spcAft>
              <a:buClr>
                <a:schemeClr val="folHlink"/>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pic>
        <p:nvPicPr>
          <p:cNvPr id="17" name="Google Shape;17;p55"/>
          <p:cNvPicPr preferRelativeResize="0"/>
          <p:nvPr/>
        </p:nvPicPr>
        <p:blipFill rotWithShape="1">
          <a:blip r:embed="rId1">
            <a:alphaModFix/>
          </a:blip>
          <a:srcRect b="0" l="0" r="0" t="0"/>
          <a:stretch/>
        </p:blipFill>
        <p:spPr>
          <a:xfrm>
            <a:off x="292100" y="398462"/>
            <a:ext cx="8558212" cy="6065837"/>
          </a:xfrm>
          <a:prstGeom prst="rect">
            <a:avLst/>
          </a:prstGeom>
          <a:noFill/>
          <a:ln>
            <a:noFill/>
          </a:ln>
        </p:spPr>
      </p:pic>
      <p:sp>
        <p:nvSpPr>
          <p:cNvPr id="18" name="Google Shape;18;p55"/>
          <p:cNvSpPr txBox="1"/>
          <p:nvPr>
            <p:ph type="title"/>
          </p:nvPr>
        </p:nvSpPr>
        <p:spPr>
          <a:xfrm>
            <a:off x="1524000" y="1143000"/>
            <a:ext cx="6096000" cy="762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1pPr>
            <a:lvl2pPr lvl="1"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2pPr>
            <a:lvl3pPr lvl="2"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3pPr>
            <a:lvl4pPr lvl="3"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4pPr>
            <a:lvl5pPr lvl="4"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5pPr>
            <a:lvl6pPr lvl="5"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6pPr>
            <a:lvl7pPr lvl="6"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7pPr>
            <a:lvl8pPr lvl="7"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8pPr>
            <a:lvl9pPr lvl="8" marR="0" rtl="0" algn="ctr">
              <a:spcBef>
                <a:spcPts val="0"/>
              </a:spcBef>
              <a:spcAft>
                <a:spcPts val="0"/>
              </a:spcAft>
              <a:buSzPts val="1400"/>
              <a:buNone/>
              <a:defRPr b="0" i="0" sz="3200" u="none" cap="none" strike="noStrike">
                <a:solidFill>
                  <a:schemeClr val="dk2"/>
                </a:solidFill>
                <a:latin typeface="Century Gothic"/>
                <a:ea typeface="Century Gothic"/>
                <a:cs typeface="Century Gothic"/>
                <a:sym typeface="Century Gothic"/>
              </a:defRPr>
            </a:lvl9pPr>
          </a:lstStyle>
          <a:p/>
        </p:txBody>
      </p:sp>
      <p:sp>
        <p:nvSpPr>
          <p:cNvPr id="19" name="Google Shape;19;p55"/>
          <p:cNvSpPr txBox="1"/>
          <p:nvPr>
            <p:ph idx="1" type="body"/>
          </p:nvPr>
        </p:nvSpPr>
        <p:spPr>
          <a:xfrm>
            <a:off x="1524000" y="1981200"/>
            <a:ext cx="6096000" cy="35814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chemeClr val="folHlink"/>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1pPr>
            <a:lvl2pPr indent="-330200" lvl="1" marL="914400" marR="0" rtl="0" algn="l">
              <a:spcBef>
                <a:spcPts val="320"/>
              </a:spcBef>
              <a:spcAft>
                <a:spcPts val="0"/>
              </a:spcAft>
              <a:buClr>
                <a:schemeClr val="folHlink"/>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2pPr>
            <a:lvl3pPr indent="-330200" lvl="2" marL="1371600" marR="0" rtl="0" algn="l">
              <a:spcBef>
                <a:spcPts val="320"/>
              </a:spcBef>
              <a:spcAft>
                <a:spcPts val="0"/>
              </a:spcAft>
              <a:buClr>
                <a:schemeClr val="folHlink"/>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spcBef>
                <a:spcPts val="280"/>
              </a:spcBef>
              <a:spcAft>
                <a:spcPts val="0"/>
              </a:spcAft>
              <a:buClr>
                <a:schemeClr val="folHlink"/>
              </a:buClr>
              <a:buSzPts val="1400"/>
              <a:buFont typeface="Century Gothic"/>
              <a:buChar char="•"/>
              <a:defRPr b="0" i="0" sz="1400" u="none" cap="none" strike="noStrike">
                <a:solidFill>
                  <a:schemeClr val="dk1"/>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61" name="Google Shape;61;p1"/>
          <p:cNvSpPr/>
          <p:nvPr/>
        </p:nvSpPr>
        <p:spPr>
          <a:xfrm>
            <a:off x="685800" y="914400"/>
            <a:ext cx="8153400" cy="25853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5400"/>
              <a:buFont typeface="Arial"/>
              <a:buNone/>
            </a:pPr>
            <a:r>
              <a:rPr b="1" i="0" lang="en-US" sz="5400" u="none" cap="none" strike="noStrike">
                <a:solidFill>
                  <a:srgbClr val="FFFFFF"/>
                </a:solidFill>
                <a:latin typeface="Arial"/>
                <a:ea typeface="Arial"/>
                <a:cs typeface="Arial"/>
                <a:sym typeface="Arial"/>
              </a:rPr>
              <a:t>Food Processing </a:t>
            </a:r>
            <a:endParaRPr/>
          </a:p>
          <a:p>
            <a:pPr indent="0" lvl="0" marL="0" marR="0" rtl="0" algn="ctr">
              <a:lnSpc>
                <a:spcPct val="100000"/>
              </a:lnSpc>
              <a:spcBef>
                <a:spcPts val="0"/>
              </a:spcBef>
              <a:spcAft>
                <a:spcPts val="0"/>
              </a:spcAft>
              <a:buClr>
                <a:srgbClr val="FFFFFF"/>
              </a:buClr>
              <a:buSzPts val="5400"/>
              <a:buFont typeface="Arial"/>
              <a:buNone/>
            </a:pPr>
            <a:r>
              <a:rPr b="1" i="0" lang="en-US" sz="5400" u="none" cap="none" strike="noStrike">
                <a:solidFill>
                  <a:srgbClr val="FFFFFF"/>
                </a:solidFill>
                <a:latin typeface="Arial"/>
                <a:ea typeface="Arial"/>
                <a:cs typeface="Arial"/>
                <a:sym typeface="Arial"/>
              </a:rPr>
              <a:t>and </a:t>
            </a:r>
            <a:endParaRPr/>
          </a:p>
          <a:p>
            <a:pPr indent="0" lvl="0" marL="0" marR="0" rtl="0" algn="ctr">
              <a:lnSpc>
                <a:spcPct val="100000"/>
              </a:lnSpc>
              <a:spcBef>
                <a:spcPts val="0"/>
              </a:spcBef>
              <a:spcAft>
                <a:spcPts val="0"/>
              </a:spcAft>
              <a:buClr>
                <a:srgbClr val="FFFFFF"/>
              </a:buClr>
              <a:buSzPts val="5400"/>
              <a:buFont typeface="Arial"/>
              <a:buNone/>
            </a:pPr>
            <a:r>
              <a:rPr b="1" i="0" lang="en-US" sz="5400" u="none" cap="none" strike="noStrike">
                <a:solidFill>
                  <a:srgbClr val="FFFFFF"/>
                </a:solidFill>
                <a:latin typeface="Arial"/>
                <a:ea typeface="Arial"/>
                <a:cs typeface="Arial"/>
                <a:sym typeface="Arial"/>
              </a:rPr>
              <a:t>Preservation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457200" y="3810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2800"/>
              <a:buFont typeface="Arial Rounded"/>
              <a:buNone/>
            </a:pPr>
            <a:r>
              <a:rPr b="1" i="0" lang="en-US" sz="2800" u="none">
                <a:solidFill>
                  <a:srgbClr val="C00000"/>
                </a:solidFill>
                <a:latin typeface="Arial Rounded"/>
                <a:ea typeface="Arial Rounded"/>
                <a:cs typeface="Arial Rounded"/>
                <a:sym typeface="Arial Rounded"/>
              </a:rPr>
              <a:t>Water Activity (aw)</a:t>
            </a:r>
            <a:endParaRPr/>
          </a:p>
        </p:txBody>
      </p:sp>
      <p:sp>
        <p:nvSpPr>
          <p:cNvPr id="125" name="Google Shape;125;p10"/>
          <p:cNvSpPr txBox="1"/>
          <p:nvPr>
            <p:ph idx="1" type="body"/>
          </p:nvPr>
        </p:nvSpPr>
        <p:spPr>
          <a:xfrm>
            <a:off x="838200" y="1143000"/>
            <a:ext cx="73152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2400"/>
              <a:buFont typeface="Noto Sans Symbols"/>
              <a:buChar char="⮚"/>
            </a:pPr>
            <a:r>
              <a:rPr b="1" i="0" lang="en-US" sz="2400" u="none" cap="none" strike="noStrike">
                <a:solidFill>
                  <a:srgbClr val="0070C0"/>
                </a:solidFill>
                <a:latin typeface="Century Gothic"/>
                <a:ea typeface="Century Gothic"/>
                <a:cs typeface="Century Gothic"/>
                <a:sym typeface="Century Gothic"/>
              </a:rPr>
              <a:t>It is the </a:t>
            </a:r>
            <a:r>
              <a:rPr b="1" i="1" lang="en-US" sz="2400" u="none" cap="none" strike="noStrike">
                <a:solidFill>
                  <a:srgbClr val="0070C0"/>
                </a:solidFill>
                <a:latin typeface="Century Gothic"/>
                <a:ea typeface="Century Gothic"/>
                <a:cs typeface="Century Gothic"/>
                <a:sym typeface="Century Gothic"/>
              </a:rPr>
              <a:t>availability</a:t>
            </a:r>
            <a:r>
              <a:rPr b="1" i="0" lang="en-US" sz="2400" u="none" cap="none" strike="noStrike">
                <a:solidFill>
                  <a:srgbClr val="0070C0"/>
                </a:solidFill>
                <a:latin typeface="Century Gothic"/>
                <a:ea typeface="Century Gothic"/>
                <a:cs typeface="Century Gothic"/>
                <a:sym typeface="Century Gothic"/>
              </a:rPr>
              <a:t>of water for microbial, enzymatic, or chemical activity that determines the shelf life of foods. This water availability is measured as water activity (aw).</a:t>
            </a:r>
            <a:endParaRPr/>
          </a:p>
          <a:p>
            <a:pPr indent="-190500" lvl="0" marL="342900" marR="0" rtl="0" algn="l">
              <a:lnSpc>
                <a:spcPct val="80000"/>
              </a:lnSpc>
              <a:spcBef>
                <a:spcPts val="480"/>
              </a:spcBef>
              <a:spcAft>
                <a:spcPts val="0"/>
              </a:spcAft>
              <a:buClr>
                <a:schemeClr val="folHlink"/>
              </a:buClr>
              <a:buSzPts val="2400"/>
              <a:buFont typeface="Noto Sans Symbols"/>
              <a:buNone/>
            </a:pPr>
            <a:r>
              <a:t/>
            </a:r>
            <a:endParaRPr b="1" i="0" sz="2400" u="none" cap="none" strike="noStrike">
              <a:solidFill>
                <a:schemeClr val="dk1"/>
              </a:solidFill>
              <a:latin typeface="Century Gothic"/>
              <a:ea typeface="Century Gothic"/>
              <a:cs typeface="Century Gothic"/>
              <a:sym typeface="Century Gothic"/>
            </a:endParaRPr>
          </a:p>
          <a:p>
            <a:pPr indent="-342900" lvl="0" marL="342900" marR="0" rtl="0" algn="l">
              <a:lnSpc>
                <a:spcPct val="80000"/>
              </a:lnSpc>
              <a:spcBef>
                <a:spcPts val="480"/>
              </a:spcBef>
              <a:spcAft>
                <a:spcPts val="0"/>
              </a:spcAft>
              <a:buClr>
                <a:schemeClr val="folHlink"/>
              </a:buClr>
              <a:buSzPts val="2400"/>
              <a:buFont typeface="Noto Sans Symbols"/>
              <a:buNone/>
            </a:pPr>
            <a:r>
              <a:rPr b="1" i="0" lang="en-US" sz="2400" u="none" cap="none" strike="noStrike">
                <a:solidFill>
                  <a:schemeClr val="dk1"/>
                </a:solidFill>
                <a:latin typeface="Century Gothic"/>
                <a:ea typeface="Century Gothic"/>
                <a:cs typeface="Century Gothic"/>
                <a:sym typeface="Century Gothic"/>
              </a:rPr>
              <a:t>     </a:t>
            </a:r>
            <a:r>
              <a:rPr b="1" i="0" lang="en-US" sz="2400" u="none" cap="none" strike="noStrike">
                <a:solidFill>
                  <a:srgbClr val="7030A0"/>
                </a:solidFill>
                <a:latin typeface="Century Gothic"/>
                <a:ea typeface="Century Gothic"/>
                <a:cs typeface="Century Gothic"/>
                <a:sym typeface="Century Gothic"/>
              </a:rPr>
              <a:t>Water activity is measured on a scale of 0 to 1, where 0 indicates no water and 1 indicates all water. Food spoilage micro-organisms, in general, are inhibited in food where the water activity is below 0.6. However, if the pH of the food is less than 4.6, micro-organisms are inhibited when the water activity is below 0.85.</a:t>
            </a:r>
            <a:endParaRPr/>
          </a:p>
        </p:txBody>
      </p:sp>
      <p:sp>
        <p:nvSpPr>
          <p:cNvPr id="126" name="Google Shape;126;p10"/>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990600" y="457200"/>
            <a:ext cx="7772400" cy="469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7030A0"/>
              </a:buClr>
              <a:buSzPts val="2800"/>
              <a:buFont typeface="Arial Rounded"/>
              <a:buNone/>
            </a:pPr>
            <a:r>
              <a:rPr b="1" i="0" lang="en-US" sz="2800" u="none">
                <a:solidFill>
                  <a:srgbClr val="7030A0"/>
                </a:solidFill>
                <a:latin typeface="Arial Rounded"/>
                <a:ea typeface="Arial Rounded"/>
                <a:cs typeface="Arial Rounded"/>
                <a:sym typeface="Arial Rounded"/>
              </a:rPr>
              <a:t>ADDITION OF CHEMICALS</a:t>
            </a:r>
            <a:endParaRPr/>
          </a:p>
        </p:txBody>
      </p:sp>
      <p:sp>
        <p:nvSpPr>
          <p:cNvPr id="132" name="Google Shape;132;p11"/>
          <p:cNvSpPr txBox="1"/>
          <p:nvPr>
            <p:ph idx="1" type="body"/>
          </p:nvPr>
        </p:nvSpPr>
        <p:spPr>
          <a:xfrm>
            <a:off x="1143000" y="4114800"/>
            <a:ext cx="7239000" cy="150018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2800"/>
              <a:buNone/>
            </a:pPr>
            <a:r>
              <a:rPr b="1" i="0" lang="en-US" sz="2800" u="none">
                <a:solidFill>
                  <a:srgbClr val="FF0000"/>
                </a:solidFill>
                <a:latin typeface="Arial Rounded"/>
                <a:ea typeface="Arial Rounded"/>
                <a:cs typeface="Arial Rounded"/>
                <a:sym typeface="Arial Rounded"/>
              </a:rPr>
              <a:t>The addition of some chemicals inhibits microbial growth in foods. </a:t>
            </a:r>
            <a:endParaRPr/>
          </a:p>
          <a:p>
            <a:pPr indent="0" lvl="0" marL="0" rtl="0" algn="l">
              <a:lnSpc>
                <a:spcPct val="90000"/>
              </a:lnSpc>
              <a:spcBef>
                <a:spcPts val="560"/>
              </a:spcBef>
              <a:spcAft>
                <a:spcPts val="0"/>
              </a:spcAft>
              <a:buSzPts val="2800"/>
              <a:buNone/>
            </a:pPr>
            <a:r>
              <a:t/>
            </a:r>
            <a:endParaRPr b="1" i="0" sz="2800" u="none">
              <a:solidFill>
                <a:schemeClr val="dk1"/>
              </a:solidFill>
              <a:latin typeface="Arial Rounded"/>
              <a:ea typeface="Arial Rounded"/>
              <a:cs typeface="Arial Rounded"/>
              <a:sym typeface="Arial Rounded"/>
            </a:endParaRPr>
          </a:p>
          <a:p>
            <a:pPr indent="0" lvl="0" marL="0" rtl="0" algn="l">
              <a:lnSpc>
                <a:spcPct val="90000"/>
              </a:lnSpc>
              <a:spcBef>
                <a:spcPts val="560"/>
              </a:spcBef>
              <a:spcAft>
                <a:spcPts val="0"/>
              </a:spcAft>
              <a:buSzPts val="2800"/>
              <a:buNone/>
            </a:pPr>
            <a:r>
              <a:t/>
            </a:r>
            <a:endParaRPr b="1" i="0" sz="2800" u="none">
              <a:solidFill>
                <a:schemeClr val="dk1"/>
              </a:solidFill>
              <a:latin typeface="Arial Rounded"/>
              <a:ea typeface="Arial Rounded"/>
              <a:cs typeface="Arial Rounded"/>
              <a:sym typeface="Arial Rounded"/>
            </a:endParaRPr>
          </a:p>
          <a:p>
            <a:pPr indent="0" lvl="0" marL="0" rtl="0" algn="l">
              <a:lnSpc>
                <a:spcPct val="90000"/>
              </a:lnSpc>
              <a:spcBef>
                <a:spcPts val="560"/>
              </a:spcBef>
              <a:spcAft>
                <a:spcPts val="0"/>
              </a:spcAft>
              <a:buSzPts val="2800"/>
              <a:buNone/>
            </a:pPr>
            <a:r>
              <a:rPr b="1" i="0" lang="en-US" sz="2800" u="none">
                <a:solidFill>
                  <a:srgbClr val="0070C0"/>
                </a:solidFill>
                <a:latin typeface="Arial Rounded"/>
                <a:ea typeface="Arial Rounded"/>
                <a:cs typeface="Arial Rounded"/>
                <a:sym typeface="Arial Rounded"/>
              </a:rPr>
              <a:t>These chemicals include not only those classified as preservatives. Salt, sugars, wood smoke and some spices also inhibit the growth of micro-organisms. For more information on chemical preservatives. </a:t>
            </a:r>
            <a:endParaRPr/>
          </a:p>
        </p:txBody>
      </p:sp>
      <p:sp>
        <p:nvSpPr>
          <p:cNvPr id="133" name="Google Shape;133;p11"/>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idx="4294967295" type="ctrTitle"/>
          </p:nvPr>
        </p:nvSpPr>
        <p:spPr>
          <a:xfrm>
            <a:off x="228600" y="990600"/>
            <a:ext cx="7772400" cy="3841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2800"/>
              <a:buFont typeface="Arial Rounded"/>
              <a:buNone/>
            </a:pPr>
            <a:r>
              <a:rPr b="1" i="0" lang="en-US" sz="2800" u="none" cap="none" strike="noStrike">
                <a:solidFill>
                  <a:srgbClr val="0070C0"/>
                </a:solidFill>
                <a:latin typeface="Arial Rounded"/>
                <a:ea typeface="Arial Rounded"/>
                <a:cs typeface="Arial Rounded"/>
                <a:sym typeface="Arial Rounded"/>
              </a:rPr>
              <a:t>pH Control</a:t>
            </a:r>
            <a:endParaRPr/>
          </a:p>
        </p:txBody>
      </p:sp>
      <p:sp>
        <p:nvSpPr>
          <p:cNvPr id="139" name="Google Shape;139;p12"/>
          <p:cNvSpPr txBox="1"/>
          <p:nvPr>
            <p:ph idx="4294967295" type="subTitle"/>
          </p:nvPr>
        </p:nvSpPr>
        <p:spPr>
          <a:xfrm>
            <a:off x="1143000" y="2133600"/>
            <a:ext cx="7010400" cy="4419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folHlink"/>
              </a:buClr>
              <a:buSzPts val="2800"/>
              <a:buFont typeface="Noto Sans Symbols"/>
              <a:buNone/>
            </a:pPr>
            <a:r>
              <a:rPr b="1" i="0" lang="en-US" sz="2800" u="none" cap="none" strike="noStrike">
                <a:solidFill>
                  <a:srgbClr val="FF0000"/>
                </a:solidFill>
                <a:latin typeface="Arial Rounded"/>
                <a:ea typeface="Arial Rounded"/>
                <a:cs typeface="Arial Rounded"/>
                <a:sym typeface="Arial Rounded"/>
              </a:rPr>
              <a:t>Almost every food, with the exception of egg whites and soda crackers, has a pH value of less than 7. </a:t>
            </a:r>
            <a:endParaRPr/>
          </a:p>
          <a:p>
            <a:pPr indent="0" lvl="0" marL="0" marR="0" rtl="0" algn="l">
              <a:lnSpc>
                <a:spcPct val="80000"/>
              </a:lnSpc>
              <a:spcBef>
                <a:spcPts val="560"/>
              </a:spcBef>
              <a:spcAft>
                <a:spcPts val="0"/>
              </a:spcAft>
              <a:buClr>
                <a:schemeClr val="folHlink"/>
              </a:buClr>
              <a:buSzPts val="2800"/>
              <a:buFont typeface="Noto Sans Symbols"/>
              <a:buNone/>
            </a:pPr>
            <a:r>
              <a:t/>
            </a:r>
            <a:endParaRPr b="1" i="0" sz="2800" u="none" cap="none" strike="noStrike">
              <a:solidFill>
                <a:schemeClr val="dk1"/>
              </a:solidFill>
              <a:latin typeface="Arial Rounded"/>
              <a:ea typeface="Arial Rounded"/>
              <a:cs typeface="Arial Rounded"/>
              <a:sym typeface="Arial Rounded"/>
            </a:endParaRPr>
          </a:p>
          <a:p>
            <a:pPr indent="0" lvl="0" marL="0" marR="0" rtl="0" algn="l">
              <a:lnSpc>
                <a:spcPct val="80000"/>
              </a:lnSpc>
              <a:spcBef>
                <a:spcPts val="560"/>
              </a:spcBef>
              <a:spcAft>
                <a:spcPts val="0"/>
              </a:spcAft>
              <a:buClr>
                <a:schemeClr val="folHlink"/>
              </a:buClr>
              <a:buSzPts val="2800"/>
              <a:buFont typeface="Noto Sans Symbols"/>
              <a:buNone/>
            </a:pPr>
            <a:r>
              <a:t/>
            </a:r>
            <a:endParaRPr b="1" i="0" sz="2800" u="none" cap="none" strike="noStrike">
              <a:solidFill>
                <a:srgbClr val="002060"/>
              </a:solidFill>
              <a:latin typeface="Arial Rounded"/>
              <a:ea typeface="Arial Rounded"/>
              <a:cs typeface="Arial Rounded"/>
              <a:sym typeface="Arial Rounded"/>
            </a:endParaRPr>
          </a:p>
          <a:p>
            <a:pPr indent="0" lvl="0" marL="0" marR="0" rtl="0" algn="l">
              <a:lnSpc>
                <a:spcPct val="80000"/>
              </a:lnSpc>
              <a:spcBef>
                <a:spcPts val="560"/>
              </a:spcBef>
              <a:spcAft>
                <a:spcPts val="0"/>
              </a:spcAft>
              <a:buClr>
                <a:schemeClr val="folHlink"/>
              </a:buClr>
              <a:buSzPts val="2800"/>
              <a:buFont typeface="Noto Sans Symbols"/>
              <a:buNone/>
            </a:pPr>
            <a:r>
              <a:rPr b="1" i="0" lang="en-US" sz="2800" u="none" cap="none" strike="noStrike">
                <a:solidFill>
                  <a:srgbClr val="002060"/>
                </a:solidFill>
                <a:latin typeface="Arial Rounded"/>
                <a:ea typeface="Arial Rounded"/>
                <a:cs typeface="Arial Rounded"/>
                <a:sym typeface="Arial Rounded"/>
              </a:rPr>
              <a:t>Foods can be broadly categorized on the basis of their pH as high acid, acid, medium acid or low acid.</a:t>
            </a:r>
            <a:endParaRPr/>
          </a:p>
          <a:p>
            <a:pPr indent="0" lvl="0" marL="0" marR="0" rtl="0" algn="l">
              <a:lnSpc>
                <a:spcPct val="80000"/>
              </a:lnSpc>
              <a:spcBef>
                <a:spcPts val="560"/>
              </a:spcBef>
              <a:spcAft>
                <a:spcPts val="0"/>
              </a:spcAft>
              <a:buClr>
                <a:schemeClr val="folHlink"/>
              </a:buClr>
              <a:buSzPts val="2800"/>
              <a:buFont typeface="Noto Sans Symbols"/>
              <a:buNone/>
            </a:pPr>
            <a:r>
              <a:t/>
            </a:r>
            <a:endParaRPr b="1" i="0" sz="2800" u="none" cap="none" strike="noStrike">
              <a:solidFill>
                <a:schemeClr val="dk1"/>
              </a:solidFill>
              <a:latin typeface="Arial Rounded"/>
              <a:ea typeface="Arial Rounded"/>
              <a:cs typeface="Arial Rounded"/>
              <a:sym typeface="Arial Rounded"/>
            </a:endParaRPr>
          </a:p>
          <a:p>
            <a:pPr indent="0" lvl="0" marL="0" marR="0" rtl="0" algn="l">
              <a:lnSpc>
                <a:spcPct val="80000"/>
              </a:lnSpc>
              <a:spcBef>
                <a:spcPts val="560"/>
              </a:spcBef>
              <a:spcAft>
                <a:spcPts val="0"/>
              </a:spcAft>
              <a:buClr>
                <a:schemeClr val="folHlink"/>
              </a:buClr>
              <a:buSzPts val="2800"/>
              <a:buFont typeface="Noto Sans Symbols"/>
              <a:buNone/>
            </a:pPr>
            <a:r>
              <a:rPr b="1" i="0" lang="en-US" sz="2800" u="none" cap="none" strike="noStrike">
                <a:solidFill>
                  <a:schemeClr val="dk1"/>
                </a:solidFill>
                <a:latin typeface="Arial Rounded"/>
                <a:ea typeface="Arial Rounded"/>
                <a:cs typeface="Arial Rounded"/>
                <a:sym typeface="Arial Rounded"/>
              </a:rPr>
              <a:t> </a:t>
            </a:r>
            <a:endParaRPr/>
          </a:p>
        </p:txBody>
      </p:sp>
      <p:sp>
        <p:nvSpPr>
          <p:cNvPr id="140" name="Google Shape;140;p12"/>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idx="1" type="body"/>
          </p:nvPr>
        </p:nvSpPr>
        <p:spPr>
          <a:xfrm>
            <a:off x="914400" y="685800"/>
            <a:ext cx="7162800" cy="61722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80000"/>
              </a:lnSpc>
              <a:spcBef>
                <a:spcPts val="0"/>
              </a:spcBef>
              <a:spcAft>
                <a:spcPts val="0"/>
              </a:spcAft>
              <a:buClr>
                <a:schemeClr val="folHlink"/>
              </a:buClr>
              <a:buSzPts val="2800"/>
              <a:buFont typeface="Noto Sans Symbols"/>
              <a:buNone/>
            </a:pPr>
            <a:r>
              <a:rPr b="1" i="0" lang="en-US" sz="2800" u="none" cap="none" strike="noStrike">
                <a:solidFill>
                  <a:srgbClr val="002060"/>
                </a:solidFill>
                <a:latin typeface="Arial Rounded"/>
                <a:ea typeface="Arial Rounded"/>
                <a:cs typeface="Arial Rounded"/>
                <a:sym typeface="Arial Rounded"/>
              </a:rPr>
              <a:t>Examples of each category include:</a:t>
            </a:r>
            <a:endParaRPr/>
          </a:p>
          <a:p>
            <a:pPr indent="-342900" lvl="0" marL="342900" marR="0" rtl="0" algn="l">
              <a:lnSpc>
                <a:spcPct val="80000"/>
              </a:lnSpc>
              <a:spcBef>
                <a:spcPts val="320"/>
              </a:spcBef>
              <a:spcAft>
                <a:spcPts val="0"/>
              </a:spcAft>
              <a:buClr>
                <a:schemeClr val="folHlink"/>
              </a:buClr>
              <a:buSzPts val="1600"/>
              <a:buFont typeface="Noto Sans Symbols"/>
              <a:buNone/>
            </a:pPr>
            <a:r>
              <a:t/>
            </a:r>
            <a:endParaRPr b="1" i="0" sz="1600" u="none" cap="none" strike="noStrike">
              <a:solidFill>
                <a:schemeClr val="dk1"/>
              </a:solidFill>
              <a:latin typeface="Century Gothic"/>
              <a:ea typeface="Century Gothic"/>
              <a:cs typeface="Century Gothic"/>
              <a:sym typeface="Century Gothic"/>
            </a:endParaRPr>
          </a:p>
          <a:p>
            <a:pPr indent="-342900" lvl="0" marL="342900" marR="0" rtl="0" algn="l">
              <a:lnSpc>
                <a:spcPct val="80000"/>
              </a:lnSpc>
              <a:spcBef>
                <a:spcPts val="560"/>
              </a:spcBef>
              <a:spcAft>
                <a:spcPts val="0"/>
              </a:spcAft>
              <a:buClr>
                <a:schemeClr val="folHlink"/>
              </a:buClr>
              <a:buSzPts val="2800"/>
              <a:buFont typeface="Noto Sans Symbols"/>
              <a:buChar char="⮚"/>
            </a:pPr>
            <a:r>
              <a:rPr b="1" i="0" lang="en-US" sz="2800" u="none" cap="none" strike="noStrike">
                <a:solidFill>
                  <a:srgbClr val="00B050"/>
                </a:solidFill>
                <a:latin typeface="Arial Rounded"/>
                <a:ea typeface="Arial Rounded"/>
                <a:cs typeface="Arial Rounded"/>
                <a:sym typeface="Arial Rounded"/>
              </a:rPr>
              <a:t>high acid (3.7) : apples, lemons, raspberries</a:t>
            </a:r>
            <a:endParaRPr/>
          </a:p>
          <a:p>
            <a:pPr indent="-165100" lvl="0" marL="342900" marR="0" rtl="0" algn="l">
              <a:lnSpc>
                <a:spcPct val="80000"/>
              </a:lnSpc>
              <a:spcBef>
                <a:spcPts val="560"/>
              </a:spcBef>
              <a:spcAft>
                <a:spcPts val="0"/>
              </a:spcAft>
              <a:buClr>
                <a:schemeClr val="folHlink"/>
              </a:buClr>
              <a:buSzPts val="2800"/>
              <a:buFont typeface="Noto Sans Symbols"/>
              <a:buNone/>
            </a:pPr>
            <a:r>
              <a:t/>
            </a:r>
            <a:endParaRPr b="1" i="0" sz="2800" u="none" cap="none" strike="noStrike">
              <a:solidFill>
                <a:schemeClr val="dk1"/>
              </a:solidFill>
              <a:latin typeface="Arial Rounded"/>
              <a:ea typeface="Arial Rounded"/>
              <a:cs typeface="Arial Rounded"/>
              <a:sym typeface="Arial Rounded"/>
            </a:endParaRPr>
          </a:p>
          <a:p>
            <a:pPr indent="-342900" lvl="0" marL="342900" marR="0" rtl="0" algn="l">
              <a:lnSpc>
                <a:spcPct val="80000"/>
              </a:lnSpc>
              <a:spcBef>
                <a:spcPts val="560"/>
              </a:spcBef>
              <a:spcAft>
                <a:spcPts val="0"/>
              </a:spcAft>
              <a:buClr>
                <a:schemeClr val="folHlink"/>
              </a:buClr>
              <a:buSzPts val="2800"/>
              <a:buFont typeface="Noto Sans Symbols"/>
              <a:buChar char="⮚"/>
            </a:pPr>
            <a:r>
              <a:rPr b="1" i="0" lang="en-US" sz="2800" u="none" cap="none" strike="noStrike">
                <a:solidFill>
                  <a:srgbClr val="FF0000"/>
                </a:solidFill>
                <a:latin typeface="Arial Rounded"/>
                <a:ea typeface="Arial Rounded"/>
                <a:cs typeface="Arial Rounded"/>
                <a:sym typeface="Arial Rounded"/>
              </a:rPr>
              <a:t>acid (3.7 to 4.6) : oranges, olives, tomatoes (some)</a:t>
            </a:r>
            <a:endParaRPr/>
          </a:p>
          <a:p>
            <a:pPr indent="-165100" lvl="0" marL="342900" marR="0" rtl="0" algn="l">
              <a:lnSpc>
                <a:spcPct val="80000"/>
              </a:lnSpc>
              <a:spcBef>
                <a:spcPts val="560"/>
              </a:spcBef>
              <a:spcAft>
                <a:spcPts val="0"/>
              </a:spcAft>
              <a:buClr>
                <a:schemeClr val="folHlink"/>
              </a:buClr>
              <a:buSzPts val="2800"/>
              <a:buFont typeface="Noto Sans Symbols"/>
              <a:buNone/>
            </a:pPr>
            <a:r>
              <a:t/>
            </a:r>
            <a:endParaRPr b="1" i="0" sz="2800" u="none" cap="none" strike="noStrike">
              <a:solidFill>
                <a:schemeClr val="dk1"/>
              </a:solidFill>
              <a:latin typeface="Arial Rounded"/>
              <a:ea typeface="Arial Rounded"/>
              <a:cs typeface="Arial Rounded"/>
              <a:sym typeface="Arial Rounded"/>
            </a:endParaRPr>
          </a:p>
          <a:p>
            <a:pPr indent="-342900" lvl="0" marL="342900" marR="0" rtl="0" algn="l">
              <a:lnSpc>
                <a:spcPct val="80000"/>
              </a:lnSpc>
              <a:spcBef>
                <a:spcPts val="560"/>
              </a:spcBef>
              <a:spcAft>
                <a:spcPts val="0"/>
              </a:spcAft>
              <a:buClr>
                <a:schemeClr val="folHlink"/>
              </a:buClr>
              <a:buSzPts val="2800"/>
              <a:buFont typeface="Noto Sans Symbols"/>
              <a:buChar char="⮚"/>
            </a:pPr>
            <a:r>
              <a:rPr b="1" i="0" lang="en-US" sz="2800" u="none" cap="none" strike="noStrike">
                <a:solidFill>
                  <a:srgbClr val="00B050"/>
                </a:solidFill>
                <a:latin typeface="Arial Rounded"/>
                <a:ea typeface="Arial Rounded"/>
                <a:cs typeface="Arial Rounded"/>
                <a:sym typeface="Arial Rounded"/>
              </a:rPr>
              <a:t>medium acid (4.6 to 5.3) : bread, cheese, carrots</a:t>
            </a:r>
            <a:endParaRPr/>
          </a:p>
          <a:p>
            <a:pPr indent="-165100" lvl="0" marL="342900" marR="0" rtl="0" algn="l">
              <a:lnSpc>
                <a:spcPct val="80000"/>
              </a:lnSpc>
              <a:spcBef>
                <a:spcPts val="560"/>
              </a:spcBef>
              <a:spcAft>
                <a:spcPts val="0"/>
              </a:spcAft>
              <a:buClr>
                <a:schemeClr val="folHlink"/>
              </a:buClr>
              <a:buSzPts val="2800"/>
              <a:buFont typeface="Noto Sans Symbols"/>
              <a:buNone/>
            </a:pPr>
            <a:r>
              <a:t/>
            </a:r>
            <a:endParaRPr b="1" i="0" sz="2800" u="none" cap="none" strike="noStrike">
              <a:solidFill>
                <a:srgbClr val="FF0000"/>
              </a:solidFill>
              <a:latin typeface="Arial Rounded"/>
              <a:ea typeface="Arial Rounded"/>
              <a:cs typeface="Arial Rounded"/>
              <a:sym typeface="Arial Rounded"/>
            </a:endParaRPr>
          </a:p>
          <a:p>
            <a:pPr indent="-342900" lvl="0" marL="342900" marR="0" rtl="0" algn="l">
              <a:lnSpc>
                <a:spcPct val="80000"/>
              </a:lnSpc>
              <a:spcBef>
                <a:spcPts val="560"/>
              </a:spcBef>
              <a:spcAft>
                <a:spcPts val="0"/>
              </a:spcAft>
              <a:buClr>
                <a:schemeClr val="folHlink"/>
              </a:buClr>
              <a:buSzPts val="2800"/>
              <a:buFont typeface="Noto Sans Symbols"/>
              <a:buChar char="⮚"/>
            </a:pPr>
            <a:r>
              <a:rPr b="1" i="0" lang="en-US" sz="2800" u="none" cap="none" strike="noStrike">
                <a:solidFill>
                  <a:srgbClr val="FF0000"/>
                </a:solidFill>
                <a:latin typeface="Arial Rounded"/>
                <a:ea typeface="Arial Rounded"/>
                <a:cs typeface="Arial Rounded"/>
                <a:sym typeface="Arial Rounded"/>
              </a:rPr>
              <a:t>low acid (over 5.3) : meat, fish, most vegetables</a:t>
            </a:r>
            <a:endParaRPr/>
          </a:p>
          <a:p>
            <a:pPr indent="-165100" lvl="0" marL="342900" marR="0" rtl="0" algn="l">
              <a:spcBef>
                <a:spcPts val="560"/>
              </a:spcBef>
              <a:spcAft>
                <a:spcPts val="0"/>
              </a:spcAft>
              <a:buClr>
                <a:schemeClr val="folHlink"/>
              </a:buClr>
              <a:buSzPts val="2800"/>
              <a:buFont typeface="Noto Sans Symbols"/>
              <a:buNone/>
            </a:pPr>
            <a:r>
              <a:t/>
            </a:r>
            <a:endParaRPr b="1" i="0" sz="2800" u="none">
              <a:solidFill>
                <a:srgbClr val="FF0000"/>
              </a:solidFill>
              <a:latin typeface="Arial Rounded"/>
              <a:ea typeface="Arial Rounded"/>
              <a:cs typeface="Arial Rounded"/>
              <a:sym typeface="Arial Rounded"/>
            </a:endParaRPr>
          </a:p>
        </p:txBody>
      </p:sp>
      <p:sp>
        <p:nvSpPr>
          <p:cNvPr id="146" name="Google Shape;146;p13"/>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1066800" y="3657600"/>
            <a:ext cx="7086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50"/>
              </a:buClr>
              <a:buSzPts val="2800"/>
              <a:buFont typeface="Arial Rounded"/>
              <a:buNone/>
            </a:pPr>
            <a:r>
              <a:rPr b="1" i="0" lang="en-US" sz="2800" u="none">
                <a:solidFill>
                  <a:srgbClr val="00B050"/>
                </a:solidFill>
                <a:latin typeface="Arial Rounded"/>
                <a:ea typeface="Arial Rounded"/>
                <a:cs typeface="Arial Rounded"/>
                <a:sym typeface="Arial Rounded"/>
              </a:rPr>
              <a:t>Most micro-organisms grow best in the pH range of 6.5 to 7.5. </a:t>
            </a:r>
            <a:br>
              <a:rPr b="1" i="0" lang="en-US" sz="2800" u="none">
                <a:solidFill>
                  <a:srgbClr val="00B050"/>
                </a:solidFill>
                <a:latin typeface="Arial Rounded"/>
                <a:ea typeface="Arial Rounded"/>
                <a:cs typeface="Arial Rounded"/>
                <a:sym typeface="Arial Rounded"/>
              </a:rPr>
            </a:br>
            <a:br>
              <a:rPr b="1" i="0" lang="en-US" sz="2800" u="none">
                <a:solidFill>
                  <a:srgbClr val="00B050"/>
                </a:solidFill>
                <a:latin typeface="Arial Rounded"/>
                <a:ea typeface="Arial Rounded"/>
                <a:cs typeface="Arial Rounded"/>
                <a:sym typeface="Arial Rounded"/>
              </a:rPr>
            </a:br>
            <a:r>
              <a:rPr b="1" i="0" lang="en-US" sz="2800" u="none">
                <a:solidFill>
                  <a:srgbClr val="FF0000"/>
                </a:solidFill>
                <a:latin typeface="Arial Rounded"/>
                <a:ea typeface="Arial Rounded"/>
                <a:cs typeface="Arial Rounded"/>
                <a:sym typeface="Arial Rounded"/>
              </a:rPr>
              <a:t>Yeasts and moulds are capable of growing over a much broader pH range than bacteria. </a:t>
            </a:r>
            <a:br>
              <a:rPr b="1" i="0" lang="en-US" sz="2800" u="none">
                <a:solidFill>
                  <a:srgbClr val="00B050"/>
                </a:solidFill>
                <a:latin typeface="Arial Rounded"/>
                <a:ea typeface="Arial Rounded"/>
                <a:cs typeface="Arial Rounded"/>
                <a:sym typeface="Arial Rounded"/>
              </a:rPr>
            </a:br>
            <a:br>
              <a:rPr b="1" i="0" lang="en-US" sz="2800" u="none">
                <a:solidFill>
                  <a:srgbClr val="00B050"/>
                </a:solidFill>
                <a:latin typeface="Arial Rounded"/>
                <a:ea typeface="Arial Rounded"/>
                <a:cs typeface="Arial Rounded"/>
                <a:sym typeface="Arial Rounded"/>
              </a:rPr>
            </a:br>
            <a:r>
              <a:rPr b="1" i="0" lang="en-US" sz="2800" u="none">
                <a:solidFill>
                  <a:srgbClr val="00B050"/>
                </a:solidFill>
                <a:latin typeface="Arial Rounded"/>
                <a:ea typeface="Arial Rounded"/>
                <a:cs typeface="Arial Rounded"/>
                <a:sym typeface="Arial Rounded"/>
              </a:rPr>
              <a:t>Few pathogens will grow below pH 4.0. </a:t>
            </a:r>
            <a:br>
              <a:rPr b="1" i="0" lang="en-US" sz="2800" u="none">
                <a:solidFill>
                  <a:srgbClr val="00B050"/>
                </a:solidFill>
                <a:latin typeface="Arial Rounded"/>
                <a:ea typeface="Arial Rounded"/>
                <a:cs typeface="Arial Rounded"/>
                <a:sym typeface="Arial Rounded"/>
              </a:rPr>
            </a:br>
            <a:br>
              <a:rPr b="1" i="0" lang="en-US" sz="2800" u="none">
                <a:solidFill>
                  <a:srgbClr val="00B050"/>
                </a:solidFill>
                <a:latin typeface="Arial Rounded"/>
                <a:ea typeface="Arial Rounded"/>
                <a:cs typeface="Arial Rounded"/>
                <a:sym typeface="Arial Rounded"/>
              </a:rPr>
            </a:br>
            <a:br>
              <a:rPr b="1" i="0" lang="en-US" sz="2800" u="none">
                <a:solidFill>
                  <a:srgbClr val="00B050"/>
                </a:solidFill>
                <a:latin typeface="Arial Rounded"/>
                <a:ea typeface="Arial Rounded"/>
                <a:cs typeface="Arial Rounded"/>
                <a:sym typeface="Arial Rounded"/>
              </a:rPr>
            </a:br>
            <a:br>
              <a:rPr b="1" i="0" lang="en-US" sz="3200" u="none">
                <a:solidFill>
                  <a:schemeClr val="dk2"/>
                </a:solidFill>
                <a:latin typeface="Century Gothic"/>
                <a:ea typeface="Century Gothic"/>
                <a:cs typeface="Century Gothic"/>
                <a:sym typeface="Century Gothic"/>
              </a:rPr>
            </a:br>
            <a:endParaRPr/>
          </a:p>
        </p:txBody>
      </p:sp>
      <p:sp>
        <p:nvSpPr>
          <p:cNvPr id="152" name="Google Shape;152;p14"/>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457200" y="457200"/>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Rounded"/>
              <a:buNone/>
            </a:pPr>
            <a:r>
              <a:rPr b="1" i="0" lang="en-US" sz="2800" u="none">
                <a:solidFill>
                  <a:srgbClr val="FF0000"/>
                </a:solidFill>
                <a:latin typeface="Arial Rounded"/>
                <a:ea typeface="Arial Rounded"/>
                <a:cs typeface="Arial Rounded"/>
                <a:sym typeface="Arial Rounded"/>
              </a:rPr>
              <a:t>Physical Processing Methods</a:t>
            </a:r>
            <a:endParaRPr/>
          </a:p>
        </p:txBody>
      </p:sp>
      <p:sp>
        <p:nvSpPr>
          <p:cNvPr id="158" name="Google Shape;158;p15"/>
          <p:cNvSpPr txBox="1"/>
          <p:nvPr>
            <p:ph idx="1" type="body"/>
          </p:nvPr>
        </p:nvSpPr>
        <p:spPr>
          <a:xfrm>
            <a:off x="1371600" y="1143000"/>
            <a:ext cx="2743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Sterilization </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rgbClr val="FF0000"/>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(Retorting)</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Pasteurization</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Blanching</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Microwaving</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Frying</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rgbClr val="00B050"/>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Refrigeration</a:t>
            </a:r>
            <a:endParaRPr/>
          </a:p>
          <a:p>
            <a:pPr indent="-190500" lvl="0" marL="342900" marR="0" rtl="0" algn="l">
              <a:spcBef>
                <a:spcPts val="480"/>
              </a:spcBef>
              <a:spcAft>
                <a:spcPts val="0"/>
              </a:spcAft>
              <a:buClr>
                <a:schemeClr val="folHlink"/>
              </a:buClr>
              <a:buSzPts val="2400"/>
              <a:buFont typeface="Noto Sans Symbols"/>
              <a:buNone/>
            </a:pPr>
            <a:r>
              <a:t/>
            </a:r>
            <a:endParaRPr b="1" i="0" sz="2400" u="none">
              <a:solidFill>
                <a:srgbClr val="00B050"/>
              </a:solidFill>
              <a:latin typeface="Arial Rounded"/>
              <a:ea typeface="Arial Rounded"/>
              <a:cs typeface="Arial Rounded"/>
              <a:sym typeface="Arial Rounded"/>
            </a:endParaRPr>
          </a:p>
        </p:txBody>
      </p:sp>
      <p:sp>
        <p:nvSpPr>
          <p:cNvPr id="159" name="Google Shape;159;p15"/>
          <p:cNvSpPr txBox="1"/>
          <p:nvPr>
            <p:ph idx="2" type="body"/>
          </p:nvPr>
        </p:nvSpPr>
        <p:spPr>
          <a:xfrm>
            <a:off x="4724400" y="1219200"/>
            <a:ext cx="35052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Freezing</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Irradiation </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Evaporation</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rgbClr val="FF0000"/>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Dehydration</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Emulsions</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Homogenization</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Extrusion</a:t>
            </a:r>
            <a:endParaRPr/>
          </a:p>
          <a:p>
            <a:pPr indent="-190500" lvl="0" marL="342900" marR="0" rtl="0" algn="l">
              <a:spcBef>
                <a:spcPts val="480"/>
              </a:spcBef>
              <a:spcAft>
                <a:spcPts val="0"/>
              </a:spcAft>
              <a:buClr>
                <a:schemeClr val="folHlink"/>
              </a:buClr>
              <a:buSzPts val="2400"/>
              <a:buFont typeface="Noto Sans Symbols"/>
              <a:buNone/>
            </a:pPr>
            <a:r>
              <a:t/>
            </a:r>
            <a:endParaRPr b="1" i="0" sz="2400" u="none">
              <a:solidFill>
                <a:srgbClr val="00B050"/>
              </a:solidFill>
              <a:latin typeface="Arial Rounded"/>
              <a:ea typeface="Arial Rounded"/>
              <a:cs typeface="Arial Rounded"/>
              <a:sym typeface="Arial Rounded"/>
            </a:endParaRPr>
          </a:p>
        </p:txBody>
      </p:sp>
      <p:sp>
        <p:nvSpPr>
          <p:cNvPr id="160" name="Google Shape;160;p15"/>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1371600" y="381000"/>
            <a:ext cx="60960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Rounded"/>
              <a:buNone/>
            </a:pPr>
            <a:r>
              <a:rPr b="1" i="0" lang="en-US" sz="2800" u="none">
                <a:solidFill>
                  <a:srgbClr val="FF0000"/>
                </a:solidFill>
                <a:latin typeface="Arial Rounded"/>
                <a:ea typeface="Arial Rounded"/>
                <a:cs typeface="Arial Rounded"/>
                <a:sym typeface="Arial Rounded"/>
              </a:rPr>
              <a:t>Sterilization</a:t>
            </a:r>
            <a:endParaRPr/>
          </a:p>
        </p:txBody>
      </p:sp>
      <p:sp>
        <p:nvSpPr>
          <p:cNvPr id="166" name="Google Shape;166;p16"/>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167" name="Google Shape;167;p16"/>
          <p:cNvSpPr txBox="1"/>
          <p:nvPr>
            <p:ph idx="4294967295" type="body"/>
          </p:nvPr>
        </p:nvSpPr>
        <p:spPr>
          <a:xfrm>
            <a:off x="914400" y="1219200"/>
            <a:ext cx="7391400" cy="1500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800"/>
              <a:buFont typeface="Noto Sans Symbols"/>
              <a:buChar char="⮚"/>
            </a:pPr>
            <a:r>
              <a:rPr b="1" i="0" lang="en-US" sz="2800" u="none">
                <a:solidFill>
                  <a:srgbClr val="7030A0"/>
                </a:solidFill>
                <a:latin typeface="Arial Rounded"/>
                <a:ea typeface="Arial Rounded"/>
                <a:cs typeface="Arial Rounded"/>
                <a:sym typeface="Arial Rounded"/>
              </a:rPr>
              <a:t>Sterilization destroys all pathogenic and spoilage micro-organisms in foods and inactivates enzymes by heating. </a:t>
            </a:r>
            <a:endParaRPr/>
          </a:p>
          <a:p>
            <a:pPr indent="-165100" lvl="0" marL="342900" marR="0" rtl="0" algn="l">
              <a:lnSpc>
                <a:spcPct val="90000"/>
              </a:lnSpc>
              <a:spcBef>
                <a:spcPts val="560"/>
              </a:spcBef>
              <a:spcAft>
                <a:spcPts val="0"/>
              </a:spcAft>
              <a:buClr>
                <a:schemeClr val="folHlink"/>
              </a:buClr>
              <a:buSzPts val="2800"/>
              <a:buFont typeface="Noto Sans Symbols"/>
              <a:buNone/>
            </a:pPr>
            <a:r>
              <a:t/>
            </a:r>
            <a:endParaRPr b="1" i="0" sz="2800" u="none">
              <a:solidFill>
                <a:schemeClr val="dk1"/>
              </a:solidFill>
              <a:latin typeface="Arial Rounded"/>
              <a:ea typeface="Arial Rounded"/>
              <a:cs typeface="Arial Rounded"/>
              <a:sym typeface="Arial Rounded"/>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00B0F0"/>
                </a:solidFill>
                <a:latin typeface="Arial Rounded"/>
                <a:ea typeface="Arial Rounded"/>
                <a:cs typeface="Arial Rounded"/>
                <a:sym typeface="Arial Rounded"/>
              </a:rPr>
              <a:t>All canned foods are sterilized in a retort (a large pressure cooker). </a:t>
            </a:r>
            <a:endParaRPr/>
          </a:p>
          <a:p>
            <a:pPr indent="-165100" lvl="0" marL="342900" marR="0" rtl="0" algn="l">
              <a:lnSpc>
                <a:spcPct val="90000"/>
              </a:lnSpc>
              <a:spcBef>
                <a:spcPts val="560"/>
              </a:spcBef>
              <a:spcAft>
                <a:spcPts val="0"/>
              </a:spcAft>
              <a:buClr>
                <a:schemeClr val="folHlink"/>
              </a:buClr>
              <a:buSzPts val="2800"/>
              <a:buFont typeface="Noto Sans Symbols"/>
              <a:buNone/>
            </a:pPr>
            <a:r>
              <a:t/>
            </a:r>
            <a:endParaRPr b="1" i="0" sz="2800" u="none">
              <a:solidFill>
                <a:schemeClr val="dk1"/>
              </a:solidFill>
              <a:latin typeface="Arial Rounded"/>
              <a:ea typeface="Arial Rounded"/>
              <a:cs typeface="Arial Rounded"/>
              <a:sym typeface="Arial Rounded"/>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7030A0"/>
                </a:solidFill>
                <a:latin typeface="Arial Rounded"/>
                <a:ea typeface="Arial Rounded"/>
                <a:cs typeface="Arial Rounded"/>
                <a:sym typeface="Arial Rounded"/>
              </a:rPr>
              <a:t>This process enables food to have a shelf life of more than two years.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066800" y="2667000"/>
            <a:ext cx="7010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Foods that have a pH of more than 4.6, such as meat and most vegetables, must undergo severe heating conditions to destroy all pathogens. </a:t>
            </a:r>
            <a:br>
              <a:rPr b="1" i="0" lang="en-US" sz="2800" u="none">
                <a:solidFill>
                  <a:srgbClr val="00B0F0"/>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rgbClr val="00B050"/>
                </a:solidFill>
                <a:latin typeface="Arial Rounded"/>
                <a:ea typeface="Arial Rounded"/>
                <a:cs typeface="Arial Rounded"/>
                <a:sym typeface="Arial Rounded"/>
              </a:rPr>
              <a:t>These foods are heated under pressure to 121°C for varying times.</a:t>
            </a:r>
            <a:endParaRPr/>
          </a:p>
        </p:txBody>
      </p:sp>
      <p:sp>
        <p:nvSpPr>
          <p:cNvPr id="173" name="Google Shape;173;p17"/>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066800" y="2819400"/>
            <a:ext cx="7010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Severe conditions are applied to ensure that </a:t>
            </a:r>
            <a:r>
              <a:rPr b="1" i="1" lang="en-US" sz="2800" u="none">
                <a:solidFill>
                  <a:srgbClr val="00B0F0"/>
                </a:solidFill>
                <a:latin typeface="Arial Rounded"/>
                <a:ea typeface="Arial Rounded"/>
                <a:cs typeface="Arial Rounded"/>
                <a:sym typeface="Arial Rounded"/>
              </a:rPr>
              <a:t>Clostridium botulinum </a:t>
            </a:r>
            <a:r>
              <a:rPr b="1" i="0" lang="en-US" sz="2800" u="none">
                <a:solidFill>
                  <a:srgbClr val="00B0F0"/>
                </a:solidFill>
                <a:latin typeface="Arial Rounded"/>
                <a:ea typeface="Arial Rounded"/>
                <a:cs typeface="Arial Rounded"/>
                <a:sym typeface="Arial Rounded"/>
              </a:rPr>
              <a:t>spores are destroyed during processing.</a:t>
            </a:r>
            <a:r>
              <a:rPr b="1" i="0" lang="en-US" sz="4000" u="none">
                <a:solidFill>
                  <a:srgbClr val="00B0F0"/>
                </a:solidFill>
                <a:latin typeface="Arial Rounded"/>
                <a:ea typeface="Arial Rounded"/>
                <a:cs typeface="Arial Rounded"/>
                <a:sym typeface="Arial Rounded"/>
              </a:rPr>
              <a:t> </a:t>
            </a:r>
            <a:br>
              <a:rPr b="1" i="0" lang="en-US" sz="4000" u="none">
                <a:solidFill>
                  <a:schemeClr val="dk2"/>
                </a:solidFill>
                <a:latin typeface="Arial Rounded"/>
                <a:ea typeface="Arial Rounded"/>
                <a:cs typeface="Arial Rounded"/>
                <a:sym typeface="Arial Rounded"/>
              </a:rPr>
            </a:br>
            <a:br>
              <a:rPr b="1" i="0" lang="en-US" sz="4000" u="none">
                <a:solidFill>
                  <a:schemeClr val="dk2"/>
                </a:solidFill>
                <a:latin typeface="Arial Rounded"/>
                <a:ea typeface="Arial Rounded"/>
                <a:cs typeface="Arial Rounded"/>
                <a:sym typeface="Arial Rounded"/>
              </a:rPr>
            </a:br>
            <a:r>
              <a:rPr b="1" i="0" lang="en-US" sz="2800" u="none">
                <a:solidFill>
                  <a:srgbClr val="7030A0"/>
                </a:solidFill>
                <a:latin typeface="Arial Rounded"/>
                <a:ea typeface="Arial Rounded"/>
                <a:cs typeface="Arial Rounded"/>
                <a:sym typeface="Arial Rounded"/>
              </a:rPr>
              <a:t>The spores are destroyed by heat or are inhibited at pH values of less than 4.6.</a:t>
            </a: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chemeClr val="dk2"/>
                </a:solidFill>
                <a:latin typeface="Arial Rounded"/>
                <a:ea typeface="Arial Rounded"/>
                <a:cs typeface="Arial Rounded"/>
                <a:sym typeface="Arial Rounded"/>
              </a:rPr>
              <a:t> </a:t>
            </a:r>
            <a:r>
              <a:rPr b="1" i="0" lang="en-US" sz="2800" u="none">
                <a:solidFill>
                  <a:srgbClr val="00B0F0"/>
                </a:solidFill>
                <a:latin typeface="Arial Rounded"/>
                <a:ea typeface="Arial Rounded"/>
                <a:cs typeface="Arial Rounded"/>
                <a:sym typeface="Arial Rounded"/>
              </a:rPr>
              <a:t>Therefore, a food with a pH of less than 4.6 that is packaged anaerobically.</a:t>
            </a:r>
            <a:endParaRPr/>
          </a:p>
        </p:txBody>
      </p:sp>
      <p:sp>
        <p:nvSpPr>
          <p:cNvPr id="179" name="Google Shape;179;p18"/>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5400" y="609600"/>
            <a:ext cx="6096000" cy="38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7030A0"/>
              </a:buClr>
              <a:buSzPts val="2800"/>
              <a:buFont typeface="Arial Rounded"/>
              <a:buNone/>
            </a:pPr>
            <a:r>
              <a:rPr b="1" i="0" lang="en-US" sz="2800" u="none">
                <a:solidFill>
                  <a:srgbClr val="7030A0"/>
                </a:solidFill>
                <a:latin typeface="Arial Rounded"/>
                <a:ea typeface="Arial Rounded"/>
                <a:cs typeface="Arial Rounded"/>
                <a:sym typeface="Arial Rounded"/>
              </a:rPr>
              <a:t>Pasteurization</a:t>
            </a:r>
            <a:endParaRPr/>
          </a:p>
        </p:txBody>
      </p:sp>
      <p:sp>
        <p:nvSpPr>
          <p:cNvPr id="185" name="Google Shape;185;p19"/>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186" name="Google Shape;186;p19"/>
          <p:cNvSpPr txBox="1"/>
          <p:nvPr>
            <p:ph idx="4294967295" type="subTitle"/>
          </p:nvPr>
        </p:nvSpPr>
        <p:spPr>
          <a:xfrm>
            <a:off x="1066800" y="1219200"/>
            <a:ext cx="7010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800"/>
              <a:buFont typeface="Noto Sans Symbols"/>
              <a:buChar char="⮚"/>
            </a:pPr>
            <a:r>
              <a:rPr b="1" i="0" lang="en-US" sz="2800" u="none">
                <a:solidFill>
                  <a:srgbClr val="FF0000"/>
                </a:solidFill>
                <a:latin typeface="Arial Rounded"/>
                <a:ea typeface="Arial Rounded"/>
                <a:cs typeface="Arial Rounded"/>
                <a:sym typeface="Arial Rounded"/>
              </a:rPr>
              <a:t>Pasteurization is the process of heating a food-usually a liquid-to or below its boiling point for a defined period of time. </a:t>
            </a:r>
            <a:endParaRPr/>
          </a:p>
          <a:p>
            <a:pPr indent="-165100" lvl="0" marL="342900" marR="0" rtl="0" algn="l">
              <a:lnSpc>
                <a:spcPct val="90000"/>
              </a:lnSpc>
              <a:spcBef>
                <a:spcPts val="560"/>
              </a:spcBef>
              <a:spcAft>
                <a:spcPts val="0"/>
              </a:spcAft>
              <a:buClr>
                <a:schemeClr val="folHlink"/>
              </a:buClr>
              <a:buSzPts val="2800"/>
              <a:buFont typeface="Noto Sans Symbols"/>
              <a:buNone/>
            </a:pPr>
            <a:r>
              <a:t/>
            </a:r>
            <a:endParaRPr b="1" i="0" sz="2800" u="none">
              <a:solidFill>
                <a:schemeClr val="dk1"/>
              </a:solidFill>
              <a:latin typeface="Arial Rounded"/>
              <a:ea typeface="Arial Rounded"/>
              <a:cs typeface="Arial Rounded"/>
              <a:sym typeface="Arial Rounded"/>
            </a:endParaRPr>
          </a:p>
          <a:p>
            <a:pPr indent="-165100" lvl="0" marL="342900" marR="0" rtl="0" algn="l">
              <a:lnSpc>
                <a:spcPct val="90000"/>
              </a:lnSpc>
              <a:spcBef>
                <a:spcPts val="560"/>
              </a:spcBef>
              <a:spcAft>
                <a:spcPts val="0"/>
              </a:spcAft>
              <a:buClr>
                <a:schemeClr val="folHlink"/>
              </a:buClr>
              <a:buSzPts val="2800"/>
              <a:buFont typeface="Noto Sans Symbols"/>
              <a:buNone/>
            </a:pPr>
            <a:r>
              <a:t/>
            </a:r>
            <a:endParaRPr b="1" i="0" sz="2800" u="none">
              <a:solidFill>
                <a:schemeClr val="dk1"/>
              </a:solidFill>
              <a:latin typeface="Arial Rounded"/>
              <a:ea typeface="Arial Rounded"/>
              <a:cs typeface="Arial Rounded"/>
              <a:sym typeface="Arial Rounded"/>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0070C0"/>
                </a:solidFill>
                <a:latin typeface="Arial Rounded"/>
                <a:ea typeface="Arial Rounded"/>
                <a:cs typeface="Arial Rounded"/>
                <a:sym typeface="Arial Rounded"/>
              </a:rPr>
              <a:t>The purpose is to destroy all pathogens, reduce the number of bacteria, inactivate enzymes and extend the shelf life of a food product. </a:t>
            </a:r>
            <a:br>
              <a:rPr b="0" i="0" lang="en-US" sz="2800" u="none">
                <a:solidFill>
                  <a:srgbClr val="0070C0"/>
                </a:solidFill>
                <a:latin typeface="Century Gothic"/>
                <a:ea typeface="Century Gothic"/>
                <a:cs typeface="Century Gothic"/>
                <a:sym typeface="Century Gothic"/>
              </a:rPr>
            </a:br>
            <a:br>
              <a:rPr b="0" i="0" lang="en-US" sz="2800" u="none">
                <a:solidFill>
                  <a:schemeClr val="dk1"/>
                </a:solidFill>
                <a:latin typeface="Century Gothic"/>
                <a:ea typeface="Century Gothic"/>
                <a:cs typeface="Century Gothic"/>
                <a:sym typeface="Century Gothic"/>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ctrTitle"/>
          </p:nvPr>
        </p:nvSpPr>
        <p:spPr>
          <a:xfrm>
            <a:off x="304800" y="762000"/>
            <a:ext cx="8534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2800"/>
              <a:buFont typeface="Arial Rounded"/>
              <a:buNone/>
            </a:pPr>
            <a:r>
              <a:rPr b="1" i="0" lang="en-US" sz="2800" u="none">
                <a:solidFill>
                  <a:srgbClr val="C00000"/>
                </a:solidFill>
                <a:latin typeface="Arial Rounded"/>
                <a:ea typeface="Arial Rounded"/>
                <a:cs typeface="Arial Rounded"/>
                <a:sym typeface="Arial Rounded"/>
              </a:rPr>
              <a:t>Once food is harvested, it begins to deteriorate immediately due to the following factors:</a:t>
            </a:r>
            <a:endParaRPr/>
          </a:p>
        </p:txBody>
      </p:sp>
      <p:sp>
        <p:nvSpPr>
          <p:cNvPr id="67" name="Google Shape;67;p2"/>
          <p:cNvSpPr txBox="1"/>
          <p:nvPr>
            <p:ph idx="1" type="subTitle"/>
          </p:nvPr>
        </p:nvSpPr>
        <p:spPr>
          <a:xfrm>
            <a:off x="304800" y="1752600"/>
            <a:ext cx="8229600" cy="4800600"/>
          </a:xfrm>
          <a:prstGeom prst="rect">
            <a:avLst/>
          </a:prstGeom>
          <a:noFill/>
          <a:ln>
            <a:noFill/>
          </a:ln>
        </p:spPr>
        <p:txBody>
          <a:bodyPr anchorCtr="0" anchor="t" bIns="45700" lIns="91425" spcFirstLastPara="1" rIns="91425" wrap="square" tIns="45700">
            <a:noAutofit/>
          </a:bodyPr>
          <a:lstStyle/>
          <a:p>
            <a:pPr indent="-177800" lvl="0" marL="0" rtl="0" algn="l">
              <a:lnSpc>
                <a:spcPct val="100000"/>
              </a:lnSpc>
              <a:spcBef>
                <a:spcPts val="0"/>
              </a:spcBef>
              <a:spcAft>
                <a:spcPts val="0"/>
              </a:spcAft>
              <a:buClr>
                <a:schemeClr val="folHlink"/>
              </a:buClr>
              <a:buSzPts val="2800"/>
              <a:buChar char="•"/>
            </a:pPr>
            <a:r>
              <a:rPr b="1" i="1" lang="en-US" sz="2800" u="none">
                <a:solidFill>
                  <a:srgbClr val="0070C0"/>
                </a:solidFill>
                <a:latin typeface="Arial Rounded"/>
                <a:ea typeface="Arial Rounded"/>
                <a:cs typeface="Arial Rounded"/>
                <a:sym typeface="Arial Rounded"/>
              </a:rPr>
              <a:t>micro-organisms (yeast, mould, bacteria);</a:t>
            </a:r>
            <a:endParaRPr/>
          </a:p>
          <a:p>
            <a:pPr indent="0" lvl="0" marL="0" rtl="0" algn="l">
              <a:lnSpc>
                <a:spcPct val="100000"/>
              </a:lnSpc>
              <a:spcBef>
                <a:spcPts val="560"/>
              </a:spcBef>
              <a:spcAft>
                <a:spcPts val="0"/>
              </a:spcAft>
              <a:buClr>
                <a:schemeClr val="folHlink"/>
              </a:buClr>
              <a:buSzPts val="2800"/>
              <a:buNone/>
            </a:pPr>
            <a:r>
              <a:t/>
            </a:r>
            <a:endParaRPr b="1" i="1" sz="2800" u="none">
              <a:solidFill>
                <a:srgbClr val="0070C0"/>
              </a:solidFill>
              <a:latin typeface="Arial Rounded"/>
              <a:ea typeface="Arial Rounded"/>
              <a:cs typeface="Arial Rounded"/>
              <a:sym typeface="Arial Rounded"/>
            </a:endParaRPr>
          </a:p>
          <a:p>
            <a:pPr indent="-177800" lvl="0" marL="0" rtl="0" algn="l">
              <a:lnSpc>
                <a:spcPct val="100000"/>
              </a:lnSpc>
              <a:spcBef>
                <a:spcPts val="560"/>
              </a:spcBef>
              <a:spcAft>
                <a:spcPts val="0"/>
              </a:spcAft>
              <a:buClr>
                <a:schemeClr val="folHlink"/>
              </a:buClr>
              <a:buSzPts val="2800"/>
              <a:buChar char="•"/>
            </a:pPr>
            <a:r>
              <a:rPr b="1" i="1" lang="en-US" sz="2800" u="none">
                <a:solidFill>
                  <a:srgbClr val="C00000"/>
                </a:solidFill>
                <a:latin typeface="Arial Rounded"/>
                <a:ea typeface="Arial Rounded"/>
                <a:cs typeface="Arial Rounded"/>
                <a:sym typeface="Arial Rounded"/>
              </a:rPr>
              <a:t>intrinsic enzymes;</a:t>
            </a:r>
            <a:endParaRPr/>
          </a:p>
          <a:p>
            <a:pPr indent="0" lvl="0" marL="0" rtl="0" algn="l">
              <a:lnSpc>
                <a:spcPct val="100000"/>
              </a:lnSpc>
              <a:spcBef>
                <a:spcPts val="560"/>
              </a:spcBef>
              <a:spcAft>
                <a:spcPts val="0"/>
              </a:spcAft>
              <a:buClr>
                <a:schemeClr val="folHlink"/>
              </a:buClr>
              <a:buSzPts val="2800"/>
              <a:buNone/>
            </a:pPr>
            <a:r>
              <a:t/>
            </a:r>
            <a:endParaRPr b="1" i="1" sz="2800" u="none">
              <a:solidFill>
                <a:srgbClr val="0070C0"/>
              </a:solidFill>
              <a:latin typeface="Arial Rounded"/>
              <a:ea typeface="Arial Rounded"/>
              <a:cs typeface="Arial Rounded"/>
              <a:sym typeface="Arial Rounded"/>
            </a:endParaRPr>
          </a:p>
          <a:p>
            <a:pPr indent="-177800" lvl="0" marL="0" rtl="0" algn="l">
              <a:lnSpc>
                <a:spcPct val="100000"/>
              </a:lnSpc>
              <a:spcBef>
                <a:spcPts val="560"/>
              </a:spcBef>
              <a:spcAft>
                <a:spcPts val="0"/>
              </a:spcAft>
              <a:buClr>
                <a:schemeClr val="folHlink"/>
              </a:buClr>
              <a:buSzPts val="2800"/>
              <a:buChar char="•"/>
            </a:pPr>
            <a:r>
              <a:rPr b="1" i="1" lang="en-US" sz="2800" u="none">
                <a:solidFill>
                  <a:srgbClr val="0070C0"/>
                </a:solidFill>
                <a:latin typeface="Arial Rounded"/>
                <a:ea typeface="Arial Rounded"/>
                <a:cs typeface="Arial Rounded"/>
                <a:sym typeface="Arial Rounded"/>
              </a:rPr>
              <a:t>temperature;</a:t>
            </a:r>
            <a:endParaRPr/>
          </a:p>
          <a:p>
            <a:pPr indent="0" lvl="0" marL="0" rtl="0" algn="l">
              <a:lnSpc>
                <a:spcPct val="100000"/>
              </a:lnSpc>
              <a:spcBef>
                <a:spcPts val="560"/>
              </a:spcBef>
              <a:spcAft>
                <a:spcPts val="0"/>
              </a:spcAft>
              <a:buClr>
                <a:schemeClr val="folHlink"/>
              </a:buClr>
              <a:buSzPts val="2800"/>
              <a:buNone/>
            </a:pPr>
            <a:r>
              <a:t/>
            </a:r>
            <a:endParaRPr b="1" i="1" sz="2800" u="none">
              <a:solidFill>
                <a:srgbClr val="0070C0"/>
              </a:solidFill>
              <a:latin typeface="Arial Rounded"/>
              <a:ea typeface="Arial Rounded"/>
              <a:cs typeface="Arial Rounded"/>
              <a:sym typeface="Arial Rounded"/>
            </a:endParaRPr>
          </a:p>
          <a:p>
            <a:pPr indent="-177800" lvl="0" marL="0" rtl="0" algn="l">
              <a:lnSpc>
                <a:spcPct val="100000"/>
              </a:lnSpc>
              <a:spcBef>
                <a:spcPts val="560"/>
              </a:spcBef>
              <a:spcAft>
                <a:spcPts val="0"/>
              </a:spcAft>
              <a:buClr>
                <a:schemeClr val="folHlink"/>
              </a:buClr>
              <a:buSzPts val="2800"/>
              <a:buChar char="•"/>
            </a:pPr>
            <a:r>
              <a:rPr b="1" i="1" lang="en-US" sz="2800" u="none">
                <a:solidFill>
                  <a:srgbClr val="C00000"/>
                </a:solidFill>
                <a:latin typeface="Arial Rounded"/>
                <a:ea typeface="Arial Rounded"/>
                <a:cs typeface="Arial Rounded"/>
                <a:sym typeface="Arial Rounded"/>
              </a:rPr>
              <a:t>moisture; and</a:t>
            </a:r>
            <a:endParaRPr/>
          </a:p>
          <a:p>
            <a:pPr indent="0" lvl="0" marL="0" rtl="0" algn="l">
              <a:lnSpc>
                <a:spcPct val="100000"/>
              </a:lnSpc>
              <a:spcBef>
                <a:spcPts val="560"/>
              </a:spcBef>
              <a:spcAft>
                <a:spcPts val="0"/>
              </a:spcAft>
              <a:buClr>
                <a:schemeClr val="folHlink"/>
              </a:buClr>
              <a:buSzPts val="2800"/>
              <a:buNone/>
            </a:pPr>
            <a:r>
              <a:t/>
            </a:r>
            <a:endParaRPr b="1" i="1" sz="2800" u="none">
              <a:solidFill>
                <a:srgbClr val="0070C0"/>
              </a:solidFill>
              <a:latin typeface="Arial Rounded"/>
              <a:ea typeface="Arial Rounded"/>
              <a:cs typeface="Arial Rounded"/>
              <a:sym typeface="Arial Rounded"/>
            </a:endParaRPr>
          </a:p>
          <a:p>
            <a:pPr indent="-177800" lvl="0" marL="0" rtl="0" algn="l">
              <a:lnSpc>
                <a:spcPct val="100000"/>
              </a:lnSpc>
              <a:spcBef>
                <a:spcPts val="560"/>
              </a:spcBef>
              <a:spcAft>
                <a:spcPts val="0"/>
              </a:spcAft>
              <a:buClr>
                <a:schemeClr val="folHlink"/>
              </a:buClr>
              <a:buSzPts val="2800"/>
              <a:buChar char="•"/>
            </a:pPr>
            <a:r>
              <a:rPr b="1" i="1" lang="en-US" sz="2800" u="none">
                <a:solidFill>
                  <a:srgbClr val="0070C0"/>
                </a:solidFill>
                <a:latin typeface="Arial Rounded"/>
                <a:ea typeface="Arial Rounded"/>
                <a:cs typeface="Arial Rounded"/>
                <a:sym typeface="Arial Rounded"/>
              </a:rPr>
              <a:t>insects and vermin.</a:t>
            </a:r>
            <a:endParaRPr/>
          </a:p>
        </p:txBody>
      </p:sp>
      <p:sp>
        <p:nvSpPr>
          <p:cNvPr id="68" name="Google Shape;68;p2"/>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990600" y="3200400"/>
            <a:ext cx="7086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2060"/>
              </a:buClr>
              <a:buSzPts val="2800"/>
              <a:buFont typeface="Arial Rounded"/>
              <a:buNone/>
            </a:pPr>
            <a:r>
              <a:rPr b="1" i="0" lang="en-US" sz="2800" u="none">
                <a:solidFill>
                  <a:srgbClr val="002060"/>
                </a:solidFill>
                <a:latin typeface="Arial Rounded"/>
                <a:ea typeface="Arial Rounded"/>
                <a:cs typeface="Arial Rounded"/>
                <a:sym typeface="Arial Rounded"/>
              </a:rPr>
              <a:t>Foods with a pH of less than 4.6, such as milk and spaghetti sauce, can be pasteurized. </a:t>
            </a: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rgbClr val="00B050"/>
                </a:solidFill>
                <a:latin typeface="Arial Rounded"/>
                <a:ea typeface="Arial Rounded"/>
                <a:cs typeface="Arial Rounded"/>
                <a:sym typeface="Arial Rounded"/>
              </a:rPr>
              <a:t>Permanent stability-that is, shelf life of about two years-is obtained with foods that can withstand prolonged heating, such as bottled juices. </a:t>
            </a:r>
            <a:br>
              <a:rPr b="1" i="0" lang="en-US" sz="2800" u="none">
                <a:solidFill>
                  <a:srgbClr val="00B050"/>
                </a:solidFill>
                <a:latin typeface="Arial Rounded"/>
                <a:ea typeface="Arial Rounded"/>
                <a:cs typeface="Arial Rounded"/>
                <a:sym typeface="Arial Rounded"/>
              </a:rPr>
            </a:br>
            <a:br>
              <a:rPr b="0" i="0" lang="en-US" sz="2800" u="none">
                <a:solidFill>
                  <a:srgbClr val="00B050"/>
                </a:solidFill>
                <a:latin typeface="Century Gothic"/>
                <a:ea typeface="Century Gothic"/>
                <a:cs typeface="Century Gothic"/>
                <a:sym typeface="Century Gothic"/>
              </a:rPr>
            </a:br>
            <a:br>
              <a:rPr b="0" i="0" lang="en-US" sz="2800" u="none">
                <a:solidFill>
                  <a:schemeClr val="dk2"/>
                </a:solidFill>
                <a:latin typeface="Century Gothic"/>
                <a:ea typeface="Century Gothic"/>
                <a:cs typeface="Century Gothic"/>
                <a:sym typeface="Century Gothic"/>
              </a:rPr>
            </a:br>
            <a:endParaRPr/>
          </a:p>
        </p:txBody>
      </p:sp>
      <p:sp>
        <p:nvSpPr>
          <p:cNvPr id="192" name="Google Shape;192;p20"/>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990600" y="2743200"/>
            <a:ext cx="716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50"/>
              </a:buClr>
              <a:buSzPts val="2800"/>
              <a:buFont typeface="Arial Rounded"/>
              <a:buNone/>
            </a:pPr>
            <a:r>
              <a:rPr b="1" i="0" lang="en-US" sz="2800" u="none">
                <a:solidFill>
                  <a:srgbClr val="00B050"/>
                </a:solidFill>
                <a:latin typeface="Arial Rounded"/>
                <a:ea typeface="Arial Rounded"/>
                <a:cs typeface="Arial Rounded"/>
                <a:sym typeface="Arial Rounded"/>
              </a:rPr>
              <a:t>There is a greater loss of flavour from foods that are exposed to a longer time-temperature relationship. Therefore, temporary stability (that is, limited shelf life) is only obtained with some foods where prolonged heating would destroy its quality.</a:t>
            </a: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rgbClr val="00B0F0"/>
                </a:solidFill>
                <a:latin typeface="Arial Rounded"/>
                <a:ea typeface="Arial Rounded"/>
                <a:cs typeface="Arial Rounded"/>
                <a:sym typeface="Arial Rounded"/>
              </a:rPr>
              <a:t>These foods, such as milk, usually require subsequent refrigeration. </a:t>
            </a:r>
            <a:r>
              <a:rPr b="1" i="0" lang="en-US" sz="4000" u="none">
                <a:solidFill>
                  <a:srgbClr val="00B0F0"/>
                </a:solidFill>
                <a:latin typeface="Arial Rounded"/>
                <a:ea typeface="Arial Rounded"/>
                <a:cs typeface="Arial Rounded"/>
                <a:sym typeface="Arial Rounded"/>
              </a:rPr>
              <a:t> </a:t>
            </a:r>
            <a:endParaRPr/>
          </a:p>
        </p:txBody>
      </p:sp>
      <p:sp>
        <p:nvSpPr>
          <p:cNvPr id="198" name="Google Shape;198;p21"/>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066800" y="2514600"/>
            <a:ext cx="7010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"High temperature short time" (HTST) and "ultra high temperature" (UHT) processes have been developed to retain a food's texture and flavour quality parameters.</a:t>
            </a:r>
            <a:endParaRPr/>
          </a:p>
        </p:txBody>
      </p:sp>
      <p:sp>
        <p:nvSpPr>
          <p:cNvPr id="204" name="Google Shape;204;p22"/>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524000" y="5334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Blanching</a:t>
            </a:r>
            <a:endParaRPr/>
          </a:p>
        </p:txBody>
      </p:sp>
      <p:sp>
        <p:nvSpPr>
          <p:cNvPr id="210" name="Google Shape;210;p23"/>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211" name="Google Shape;211;p23"/>
          <p:cNvSpPr txBox="1"/>
          <p:nvPr>
            <p:ph idx="4294967295" type="subTitle"/>
          </p:nvPr>
        </p:nvSpPr>
        <p:spPr>
          <a:xfrm>
            <a:off x="1066800" y="1143000"/>
            <a:ext cx="7010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2800"/>
              <a:buFont typeface="Noto Sans Symbols"/>
              <a:buChar char="⮚"/>
            </a:pPr>
            <a:r>
              <a:rPr b="1" i="0" lang="en-US" sz="2800" u="none">
                <a:solidFill>
                  <a:srgbClr val="00B0F0"/>
                </a:solidFill>
                <a:latin typeface="Arial Rounded"/>
                <a:ea typeface="Arial Rounded"/>
                <a:cs typeface="Arial Rounded"/>
                <a:sym typeface="Arial Rounded"/>
              </a:rPr>
              <a:t>Blanching is a slight heat treatment, using hot water or steam, that is applied mostly to vegetables before canning or freezing. </a:t>
            </a:r>
            <a:br>
              <a:rPr b="1" i="0" lang="en-US" sz="2800" u="none">
                <a:solidFill>
                  <a:schemeClr val="dk1"/>
                </a:solidFill>
                <a:latin typeface="Arial Rounded"/>
                <a:ea typeface="Arial Rounded"/>
                <a:cs typeface="Arial Rounded"/>
                <a:sym typeface="Arial Rounded"/>
              </a:rPr>
            </a:br>
            <a:br>
              <a:rPr b="1" i="0" lang="en-US" sz="2800" u="none">
                <a:solidFill>
                  <a:schemeClr val="dk1"/>
                </a:solidFill>
                <a:latin typeface="Arial Rounded"/>
                <a:ea typeface="Arial Rounded"/>
                <a:cs typeface="Arial Rounded"/>
                <a:sym typeface="Arial Rounded"/>
              </a:rPr>
            </a:br>
            <a:r>
              <a:rPr b="1" i="0" lang="en-US" sz="2800" u="none">
                <a:solidFill>
                  <a:srgbClr val="FF0000"/>
                </a:solidFill>
                <a:latin typeface="Arial Rounded"/>
                <a:ea typeface="Arial Rounded"/>
                <a:cs typeface="Arial Rounded"/>
                <a:sym typeface="Arial Rounded"/>
              </a:rPr>
              <a:t>Blanching is used before freezing to inactivate enzymes present that cause deteriorative reactions to foods during frozen storage. </a:t>
            </a:r>
            <a:endParaRPr/>
          </a:p>
          <a:p>
            <a:pPr indent="-165100" lvl="0" marL="342900" marR="0" rtl="0" algn="l">
              <a:lnSpc>
                <a:spcPct val="80000"/>
              </a:lnSpc>
              <a:spcBef>
                <a:spcPts val="560"/>
              </a:spcBef>
              <a:spcAft>
                <a:spcPts val="0"/>
              </a:spcAft>
              <a:buClr>
                <a:schemeClr val="folHlink"/>
              </a:buClr>
              <a:buSzPts val="2800"/>
              <a:buFont typeface="Noto Sans Symbols"/>
              <a:buNone/>
            </a:pPr>
            <a:r>
              <a:t/>
            </a:r>
            <a:endParaRPr b="1" i="0" sz="2800" u="none">
              <a:solidFill>
                <a:schemeClr val="dk1"/>
              </a:solidFill>
              <a:latin typeface="Arial Rounded"/>
              <a:ea typeface="Arial Rounded"/>
              <a:cs typeface="Arial Rounded"/>
              <a:sym typeface="Arial Rounded"/>
            </a:endParaRPr>
          </a:p>
          <a:p>
            <a:pPr indent="-342900" lvl="0" marL="342900" marR="0" rtl="0" algn="l">
              <a:lnSpc>
                <a:spcPct val="80000"/>
              </a:lnSpc>
              <a:spcBef>
                <a:spcPts val="560"/>
              </a:spcBef>
              <a:spcAft>
                <a:spcPts val="0"/>
              </a:spcAft>
              <a:buClr>
                <a:schemeClr val="folHlink"/>
              </a:buClr>
              <a:buSzPts val="2800"/>
              <a:buFont typeface="Noto Sans Symbols"/>
              <a:buChar char="⮚"/>
            </a:pPr>
            <a:r>
              <a:rPr b="1" i="0" lang="en-US" sz="2800" u="none">
                <a:solidFill>
                  <a:srgbClr val="00B0F0"/>
                </a:solidFill>
                <a:latin typeface="Arial Rounded"/>
                <a:ea typeface="Arial Rounded"/>
                <a:cs typeface="Arial Rounded"/>
                <a:sym typeface="Arial Rounded"/>
              </a:rPr>
              <a:t>These reactions include colour and texture changes, off-flavours and a decrease in nutritional value. </a:t>
            </a:r>
            <a:br>
              <a:rPr b="1" i="0" lang="en-US" sz="2800" u="none">
                <a:solidFill>
                  <a:srgbClr val="00B0F0"/>
                </a:solidFill>
                <a:latin typeface="Arial Rounded"/>
                <a:ea typeface="Arial Rounded"/>
                <a:cs typeface="Arial Rounded"/>
                <a:sym typeface="Arial Rounded"/>
              </a:rPr>
            </a:br>
            <a:br>
              <a:rPr b="1" i="0" lang="en-US" sz="2800" u="none">
                <a:solidFill>
                  <a:srgbClr val="00B0F0"/>
                </a:solidFill>
                <a:latin typeface="Arial Rounded"/>
                <a:ea typeface="Arial Rounded"/>
                <a:cs typeface="Arial Rounded"/>
                <a:sym typeface="Arial Rounded"/>
              </a:rPr>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066800" y="3124200"/>
            <a:ext cx="6934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2800"/>
              <a:buFont typeface="Arial Rounded"/>
              <a:buNone/>
            </a:pPr>
            <a:r>
              <a:rPr b="1" i="0" lang="en-US" sz="2800" u="none">
                <a:solidFill>
                  <a:srgbClr val="FF0000"/>
                </a:solidFill>
                <a:latin typeface="Arial Rounded"/>
                <a:ea typeface="Arial Rounded"/>
                <a:cs typeface="Arial Rounded"/>
                <a:sym typeface="Arial Rounded"/>
              </a:rPr>
              <a:t>Blanching is used before canning for different reasons, because enzymes will inevitably be destroyed during canning. </a:t>
            </a:r>
            <a:br>
              <a:rPr b="1" i="0" lang="en-US" sz="2800" u="none">
                <a:solidFill>
                  <a:srgbClr val="FF0000"/>
                </a:solidFill>
                <a:latin typeface="Arial Rounded"/>
                <a:ea typeface="Arial Rounded"/>
                <a:cs typeface="Arial Rounded"/>
                <a:sym typeface="Arial Rounded"/>
              </a:rPr>
            </a:br>
            <a:br>
              <a:rPr b="1" i="0" lang="en-US" sz="2800" u="none">
                <a:solidFill>
                  <a:srgbClr val="FF0000"/>
                </a:solidFill>
                <a:latin typeface="Arial Rounded"/>
                <a:ea typeface="Arial Rounded"/>
                <a:cs typeface="Arial Rounded"/>
                <a:sym typeface="Arial Rounded"/>
              </a:rPr>
            </a:br>
            <a:br>
              <a:rPr b="1" i="0" lang="en-US" sz="2800" u="none">
                <a:solidFill>
                  <a:srgbClr val="FF0000"/>
                </a:solidFill>
                <a:latin typeface="Arial Rounded"/>
                <a:ea typeface="Arial Rounded"/>
                <a:cs typeface="Arial Rounded"/>
                <a:sym typeface="Arial Rounded"/>
              </a:rPr>
            </a:br>
            <a:r>
              <a:rPr b="1" i="0" lang="en-US" sz="2800" u="none">
                <a:solidFill>
                  <a:srgbClr val="7030A0"/>
                </a:solidFill>
                <a:latin typeface="Arial Rounded"/>
                <a:ea typeface="Arial Rounded"/>
                <a:cs typeface="Arial Rounded"/>
                <a:sym typeface="Arial Rounded"/>
              </a:rPr>
              <a:t>Blanching induces a vacuum in canned goods, and it's also used to control the fill into containers (for example, spinach).</a:t>
            </a:r>
            <a:endParaRPr/>
          </a:p>
        </p:txBody>
      </p:sp>
      <p:sp>
        <p:nvSpPr>
          <p:cNvPr id="217" name="Google Shape;217;p24"/>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524000" y="4572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7030A0"/>
              </a:buClr>
              <a:buSzPts val="2800"/>
              <a:buFont typeface="Arial Rounded"/>
              <a:buNone/>
            </a:pPr>
            <a:r>
              <a:rPr b="1" i="0" lang="en-US" sz="2800" u="none">
                <a:solidFill>
                  <a:srgbClr val="7030A0"/>
                </a:solidFill>
                <a:latin typeface="Arial Rounded"/>
                <a:ea typeface="Arial Rounded"/>
                <a:cs typeface="Arial Rounded"/>
                <a:sym typeface="Arial Rounded"/>
              </a:rPr>
              <a:t>Microwaving</a:t>
            </a:r>
            <a:endParaRPr/>
          </a:p>
        </p:txBody>
      </p:sp>
      <p:sp>
        <p:nvSpPr>
          <p:cNvPr id="223" name="Google Shape;223;p25"/>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224" name="Google Shape;224;p25"/>
          <p:cNvSpPr txBox="1"/>
          <p:nvPr>
            <p:ph idx="4294967295" type="subTitle"/>
          </p:nvPr>
        </p:nvSpPr>
        <p:spPr>
          <a:xfrm>
            <a:off x="914400" y="1143000"/>
            <a:ext cx="7467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Microwave ovens are rarely used for processing large quantities of food. They are mainly of interest when the products such as frozen foods are used.. </a:t>
            </a:r>
            <a:br>
              <a:rPr b="1" i="0" lang="en-US" sz="2400" u="none">
                <a:solidFill>
                  <a:srgbClr val="FF0000"/>
                </a:solidFill>
                <a:latin typeface="Arial Rounded"/>
                <a:ea typeface="Arial Rounded"/>
                <a:cs typeface="Arial Rounded"/>
                <a:sym typeface="Arial Rounded"/>
              </a:rPr>
            </a:br>
            <a:br>
              <a:rPr b="1" i="0" lang="en-US" sz="2400" u="none">
                <a:solidFill>
                  <a:srgbClr val="FF0000"/>
                </a:solidFill>
                <a:latin typeface="Arial Rounded"/>
                <a:ea typeface="Arial Rounded"/>
                <a:cs typeface="Arial Rounded"/>
                <a:sym typeface="Arial Rounded"/>
              </a:rPr>
            </a:br>
            <a:r>
              <a:rPr b="1" i="0" lang="en-US" sz="2400" u="none">
                <a:solidFill>
                  <a:srgbClr val="00B050"/>
                </a:solidFill>
                <a:latin typeface="Arial Rounded"/>
                <a:ea typeface="Arial Rounded"/>
                <a:cs typeface="Arial Rounded"/>
                <a:sym typeface="Arial Rounded"/>
              </a:rPr>
              <a:t>Microwave ovens use electromagnetic radiation to excite water molecules in food. The actual waves penetrate only about 10 inches from the source of the radiation. Within the food, the waves only penetrate 3�4 to 1 inch on all sides. As a result, the actual ovens must be limited in size. Heat is produced within the food by the friction of water molecules, which spreads to the centre of the food by conduction. </a:t>
            </a:r>
            <a:br>
              <a:rPr b="0" i="0" lang="en-US" sz="2400" u="none">
                <a:solidFill>
                  <a:schemeClr val="dk1"/>
                </a:solidFill>
                <a:latin typeface="Century Gothic"/>
                <a:ea typeface="Century Gothic"/>
                <a:cs typeface="Century Gothic"/>
                <a:sym typeface="Century Gothic"/>
              </a:rPr>
            </a:br>
            <a:br>
              <a:rPr b="0" i="0" lang="en-US" sz="2400" u="none">
                <a:solidFill>
                  <a:schemeClr val="dk1"/>
                </a:solidFill>
                <a:latin typeface="Century Gothic"/>
                <a:ea typeface="Century Gothic"/>
                <a:cs typeface="Century Gothic"/>
                <a:sym typeface="Century Gothic"/>
              </a:rPr>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143000" y="3124200"/>
            <a:ext cx="6858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50"/>
              </a:buClr>
              <a:buSzPts val="2800"/>
              <a:buFont typeface="Arial Rounded"/>
              <a:buNone/>
            </a:pPr>
            <a:r>
              <a:rPr b="1" i="0" lang="en-US" sz="2800" u="none">
                <a:solidFill>
                  <a:srgbClr val="00B050"/>
                </a:solidFill>
                <a:latin typeface="Arial Rounded"/>
                <a:ea typeface="Arial Rounded"/>
                <a:cs typeface="Arial Rounded"/>
                <a:sym typeface="Arial Rounded"/>
              </a:rPr>
              <a:t>Small portions are cooked rapidly in microwave ovens. As the quantity of food increases, however, the efficiency is lost.</a:t>
            </a:r>
            <a:endParaRPr/>
          </a:p>
        </p:txBody>
      </p:sp>
      <p:sp>
        <p:nvSpPr>
          <p:cNvPr id="230" name="Google Shape;230;p26"/>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447800" y="609600"/>
            <a:ext cx="6096000" cy="38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2800"/>
              <a:buFont typeface="Arial Rounded"/>
              <a:buNone/>
            </a:pPr>
            <a:r>
              <a:rPr b="1" i="0" lang="en-US" sz="2800" u="none">
                <a:solidFill>
                  <a:srgbClr val="00B050"/>
                </a:solidFill>
                <a:latin typeface="Arial Rounded"/>
                <a:ea typeface="Arial Rounded"/>
                <a:cs typeface="Arial Rounded"/>
                <a:sym typeface="Arial Rounded"/>
              </a:rPr>
              <a:t>Frying</a:t>
            </a:r>
            <a:endParaRPr/>
          </a:p>
        </p:txBody>
      </p:sp>
      <p:sp>
        <p:nvSpPr>
          <p:cNvPr id="236" name="Google Shape;236;p27"/>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237" name="Google Shape;237;p27"/>
          <p:cNvSpPr txBox="1"/>
          <p:nvPr>
            <p:ph idx="4294967295" type="subTitle"/>
          </p:nvPr>
        </p:nvSpPr>
        <p:spPr>
          <a:xfrm>
            <a:off x="990600" y="1219200"/>
            <a:ext cx="70104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1" i="0" lang="en-US" sz="2400" u="none">
                <a:solidFill>
                  <a:srgbClr val="C00000"/>
                </a:solidFill>
                <a:latin typeface="Arial Rounded"/>
                <a:ea typeface="Arial Rounded"/>
                <a:cs typeface="Arial Rounded"/>
                <a:sym typeface="Arial Rounded"/>
              </a:rPr>
              <a:t>Frying involves cooking in hot oil. Because of the big difference between the temperature of the oil and the food, as well as the small size of the food pieces, cooking is completed in a relatively short time-anywhere from 20 seconds to six minutes. </a:t>
            </a:r>
            <a:br>
              <a:rPr b="1" i="0" lang="en-US" sz="2400" u="none">
                <a:solidFill>
                  <a:srgbClr val="C00000"/>
                </a:solidFill>
                <a:latin typeface="Arial Rounded"/>
                <a:ea typeface="Arial Rounded"/>
                <a:cs typeface="Arial Rounded"/>
                <a:sym typeface="Arial Rounded"/>
              </a:rPr>
            </a:br>
            <a:br>
              <a:rPr b="1" i="0" lang="en-US" sz="2400" u="none">
                <a:solidFill>
                  <a:schemeClr val="dk1"/>
                </a:solidFill>
                <a:latin typeface="Arial Rounded"/>
                <a:ea typeface="Arial Rounded"/>
                <a:cs typeface="Arial Rounded"/>
                <a:sym typeface="Arial Rounded"/>
              </a:rPr>
            </a:br>
            <a:r>
              <a:rPr b="1" i="0" lang="en-US" sz="2400" u="none">
                <a:solidFill>
                  <a:srgbClr val="7030A0"/>
                </a:solidFill>
                <a:latin typeface="Arial Rounded"/>
                <a:ea typeface="Arial Rounded"/>
                <a:cs typeface="Arial Rounded"/>
                <a:sym typeface="Arial Rounded"/>
              </a:rPr>
              <a:t>Fried foods are known for their characteristic crispy outer surface as well as their high fat content. </a:t>
            </a:r>
            <a:endParaRPr/>
          </a:p>
          <a:p>
            <a:pPr indent="-190500" lvl="0" marL="342900" marR="0" rtl="0" algn="l">
              <a:spcBef>
                <a:spcPts val="480"/>
              </a:spcBef>
              <a:spcAft>
                <a:spcPts val="0"/>
              </a:spcAft>
              <a:buClr>
                <a:schemeClr val="folHlink"/>
              </a:buClr>
              <a:buSzPts val="2400"/>
              <a:buFont typeface="Noto Sans Symbols"/>
              <a:buNone/>
            </a:pPr>
            <a:r>
              <a:t/>
            </a:r>
            <a:endParaRPr b="1" i="0" sz="2400" u="none">
              <a:solidFill>
                <a:srgbClr val="7030A0"/>
              </a:solidFill>
              <a:latin typeface="Arial Rounded"/>
              <a:ea typeface="Arial Rounded"/>
              <a:cs typeface="Arial Rounded"/>
              <a:sym typeface="Arial Rounde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066800" y="2819400"/>
            <a:ext cx="7010400" cy="1828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030A0"/>
              </a:buClr>
              <a:buSzPts val="2800"/>
              <a:buFont typeface="Arial Rounded"/>
              <a:buNone/>
            </a:pPr>
            <a:r>
              <a:rPr b="1" i="0" lang="en-US" sz="2800" u="none">
                <a:solidFill>
                  <a:srgbClr val="7030A0"/>
                </a:solidFill>
                <a:latin typeface="Arial Rounded"/>
                <a:ea typeface="Arial Rounded"/>
                <a:cs typeface="Arial Rounded"/>
                <a:sym typeface="Arial Rounded"/>
              </a:rPr>
              <a:t>The fat that is absorbed by the food product varies from 10 percent to 40 percent, depending on the time the food is immersed in the oil.</a:t>
            </a: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chemeClr val="dk2"/>
                </a:solidFill>
                <a:latin typeface="Arial Rounded"/>
                <a:ea typeface="Arial Rounded"/>
                <a:cs typeface="Arial Rounded"/>
                <a:sym typeface="Arial Rounded"/>
              </a:rPr>
              <a:t> </a:t>
            </a:r>
            <a:r>
              <a:rPr b="1" i="0" lang="en-US" sz="2800" u="none">
                <a:solidFill>
                  <a:srgbClr val="FF0000"/>
                </a:solidFill>
                <a:latin typeface="Arial Rounded"/>
                <a:ea typeface="Arial Rounded"/>
                <a:cs typeface="Arial Rounded"/>
                <a:sym typeface="Arial Rounded"/>
              </a:rPr>
              <a:t>Continuous fryers are often used in the food industry.</a:t>
            </a:r>
            <a:br>
              <a:rPr b="1" i="0" lang="en-US" sz="2800" u="none">
                <a:solidFill>
                  <a:schemeClr val="dk2"/>
                </a:solidFill>
                <a:latin typeface="Arial Rounded"/>
                <a:ea typeface="Arial Rounded"/>
                <a:cs typeface="Arial Rounded"/>
                <a:sym typeface="Arial Rounded"/>
              </a:rPr>
            </a:br>
            <a:r>
              <a:rPr b="1" i="0" lang="en-US" sz="2800" u="none">
                <a:solidFill>
                  <a:schemeClr val="dk2"/>
                </a:solidFill>
                <a:latin typeface="Arial Rounded"/>
                <a:ea typeface="Arial Rounded"/>
                <a:cs typeface="Arial Rounded"/>
                <a:sym typeface="Arial Rounded"/>
              </a:rPr>
              <a:t> </a:t>
            </a:r>
            <a:br>
              <a:rPr b="0" i="0" lang="en-US" sz="2800" u="none">
                <a:solidFill>
                  <a:schemeClr val="dk2"/>
                </a:solidFill>
                <a:latin typeface="Century Gothic"/>
                <a:ea typeface="Century Gothic"/>
                <a:cs typeface="Century Gothic"/>
                <a:sym typeface="Century Gothic"/>
              </a:rPr>
            </a:br>
            <a:endParaRPr/>
          </a:p>
        </p:txBody>
      </p:sp>
      <p:sp>
        <p:nvSpPr>
          <p:cNvPr id="243" name="Google Shape;243;p28"/>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447800" y="5334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7030A0"/>
              </a:buClr>
              <a:buSzPts val="2800"/>
              <a:buFont typeface="Arial Rounded"/>
              <a:buNone/>
            </a:pPr>
            <a:r>
              <a:rPr b="1" i="0" lang="en-US" sz="2800" u="none">
                <a:solidFill>
                  <a:srgbClr val="7030A0"/>
                </a:solidFill>
                <a:latin typeface="Arial Rounded"/>
                <a:ea typeface="Arial Rounded"/>
                <a:cs typeface="Arial Rounded"/>
                <a:sym typeface="Arial Rounded"/>
              </a:rPr>
              <a:t>Refrigeration</a:t>
            </a:r>
            <a:endParaRPr/>
          </a:p>
        </p:txBody>
      </p:sp>
      <p:sp>
        <p:nvSpPr>
          <p:cNvPr id="249" name="Google Shape;249;p29"/>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250" name="Google Shape;250;p29"/>
          <p:cNvSpPr txBox="1"/>
          <p:nvPr>
            <p:ph idx="4294967295" type="subTitle"/>
          </p:nvPr>
        </p:nvSpPr>
        <p:spPr>
          <a:xfrm>
            <a:off x="990600" y="1676400"/>
            <a:ext cx="6934200" cy="3505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800"/>
              <a:buFont typeface="Noto Sans Symbols"/>
              <a:buChar char="⮚"/>
            </a:pPr>
            <a:r>
              <a:rPr b="1" i="0" lang="en-US" sz="2800" u="none">
                <a:solidFill>
                  <a:srgbClr val="FF0000"/>
                </a:solidFill>
                <a:latin typeface="Arial Rounded"/>
                <a:ea typeface="Arial Rounded"/>
                <a:cs typeface="Arial Rounded"/>
                <a:sym typeface="Arial Rounded"/>
              </a:rPr>
              <a:t>Refrigerators should be set to below 4°C to control the growth of micro-organisms in foods. </a:t>
            </a:r>
            <a:endParaRPr/>
          </a:p>
          <a:p>
            <a:pPr indent="-165100" lvl="0" marL="342900" marR="0" rtl="0" algn="l">
              <a:lnSpc>
                <a:spcPct val="90000"/>
              </a:lnSpc>
              <a:spcBef>
                <a:spcPts val="560"/>
              </a:spcBef>
              <a:spcAft>
                <a:spcPts val="0"/>
              </a:spcAft>
              <a:buClr>
                <a:schemeClr val="folHlink"/>
              </a:buClr>
              <a:buSzPts val="2800"/>
              <a:buFont typeface="Noto Sans Symbols"/>
              <a:buNone/>
            </a:pPr>
            <a:r>
              <a:t/>
            </a:r>
            <a:endParaRPr b="1" i="0" sz="2800" u="none">
              <a:solidFill>
                <a:schemeClr val="dk1"/>
              </a:solidFill>
              <a:latin typeface="Arial Rounded"/>
              <a:ea typeface="Arial Rounded"/>
              <a:cs typeface="Arial Rounded"/>
              <a:sym typeface="Arial Rounded"/>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00B0F0"/>
                </a:solidFill>
                <a:latin typeface="Arial Rounded"/>
                <a:ea typeface="Arial Rounded"/>
                <a:cs typeface="Arial Rounded"/>
                <a:sym typeface="Arial Rounded"/>
              </a:rPr>
              <a:t>This lowered temperature also reduces the respiration rate of fruits and vegetables, which retards reactions that promote spoilage. </a:t>
            </a:r>
            <a:br>
              <a:rPr b="1" i="0" lang="en-US" sz="2800" u="none">
                <a:solidFill>
                  <a:srgbClr val="00B0F0"/>
                </a:solidFill>
                <a:latin typeface="Arial Rounded"/>
                <a:ea typeface="Arial Rounded"/>
                <a:cs typeface="Arial Rounded"/>
                <a:sym typeface="Arial Rounded"/>
              </a:rPr>
            </a:br>
            <a:br>
              <a:rPr b="0" i="0" lang="en-US" sz="2800" u="none">
                <a:solidFill>
                  <a:srgbClr val="00B0F0"/>
                </a:solidFill>
                <a:latin typeface="Century Gothic"/>
                <a:ea typeface="Century Gothic"/>
                <a:cs typeface="Century Gothic"/>
                <a:sym typeface="Century Gothic"/>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ctrTitle"/>
          </p:nvPr>
        </p:nvSpPr>
        <p:spPr>
          <a:xfrm>
            <a:off x="762000" y="1828800"/>
            <a:ext cx="7772400" cy="1470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Century Gothic"/>
              <a:buNone/>
            </a:pPr>
            <a:br>
              <a:rPr b="0" i="0" lang="en-US" sz="2800" u="none">
                <a:solidFill>
                  <a:schemeClr val="dk2"/>
                </a:solidFill>
                <a:latin typeface="Century Gothic"/>
                <a:ea typeface="Century Gothic"/>
                <a:cs typeface="Century Gothic"/>
                <a:sym typeface="Century Gothic"/>
              </a:rPr>
            </a:br>
            <a:br>
              <a:rPr b="0" i="0" lang="en-US" sz="2800" u="none">
                <a:solidFill>
                  <a:schemeClr val="dk2"/>
                </a:solidFill>
                <a:latin typeface="Century Gothic"/>
                <a:ea typeface="Century Gothic"/>
                <a:cs typeface="Century Gothic"/>
                <a:sym typeface="Century Gothic"/>
              </a:rPr>
            </a:br>
            <a:br>
              <a:rPr b="0" i="0" lang="en-US" sz="2800" u="none">
                <a:solidFill>
                  <a:srgbClr val="C00000"/>
                </a:solidFill>
                <a:latin typeface="Century Gothic"/>
                <a:ea typeface="Century Gothic"/>
                <a:cs typeface="Century Gothic"/>
                <a:sym typeface="Century Gothic"/>
              </a:rPr>
            </a:br>
            <a:r>
              <a:rPr b="1" i="0" lang="en-US" sz="2800" u="none">
                <a:solidFill>
                  <a:srgbClr val="C00000"/>
                </a:solidFill>
                <a:latin typeface="Arial Rounded"/>
                <a:ea typeface="Arial Rounded"/>
                <a:cs typeface="Arial Rounded"/>
                <a:sym typeface="Arial Rounded"/>
              </a:rPr>
              <a:t>Because of the risk of spoilage, much of  food is processed in some way to increase its availability. </a:t>
            </a: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rgbClr val="0070C0"/>
                </a:solidFill>
                <a:latin typeface="Arial Rounded"/>
                <a:ea typeface="Arial Rounded"/>
                <a:cs typeface="Arial Rounded"/>
                <a:sym typeface="Arial Rounded"/>
              </a:rPr>
              <a:t>A food is considered preserved once it is stabilized with respect to safety and quality. </a:t>
            </a:r>
            <a:br>
              <a:rPr b="1" i="0" lang="en-US" sz="2800" u="none">
                <a:solidFill>
                  <a:schemeClr val="dk2"/>
                </a:solidFill>
                <a:latin typeface="Arial Rounded"/>
                <a:ea typeface="Arial Rounded"/>
                <a:cs typeface="Arial Rounded"/>
                <a:sym typeface="Arial Rounded"/>
              </a:rPr>
            </a:br>
            <a:br>
              <a:rPr b="0" i="0" lang="en-US" sz="2800" u="none">
                <a:solidFill>
                  <a:schemeClr val="dk2"/>
                </a:solidFill>
                <a:latin typeface="Century Gothic"/>
                <a:ea typeface="Century Gothic"/>
                <a:cs typeface="Century Gothic"/>
                <a:sym typeface="Century Gothic"/>
              </a:rPr>
            </a:br>
            <a:endParaRPr/>
          </a:p>
        </p:txBody>
      </p:sp>
      <p:sp>
        <p:nvSpPr>
          <p:cNvPr id="74" name="Google Shape;74;p3"/>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457200" y="533400"/>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7030A0"/>
              </a:buClr>
              <a:buSzPts val="2800"/>
              <a:buFont typeface="Arial Rounded"/>
              <a:buNone/>
            </a:pPr>
            <a:r>
              <a:rPr b="1" i="0" lang="en-US" sz="2800" u="none">
                <a:solidFill>
                  <a:srgbClr val="7030A0"/>
                </a:solidFill>
                <a:latin typeface="Arial Rounded"/>
                <a:ea typeface="Arial Rounded"/>
                <a:cs typeface="Arial Rounded"/>
                <a:sym typeface="Arial Rounded"/>
              </a:rPr>
              <a:t>Refrigeration is generally used to:</a:t>
            </a:r>
            <a:r>
              <a:rPr b="0" i="0" lang="en-US" sz="4000" u="none">
                <a:solidFill>
                  <a:schemeClr val="dk2"/>
                </a:solidFill>
                <a:latin typeface="Century Gothic"/>
                <a:ea typeface="Century Gothic"/>
                <a:cs typeface="Century Gothic"/>
                <a:sym typeface="Century Gothic"/>
              </a:rPr>
              <a:t> </a:t>
            </a:r>
            <a:endParaRPr/>
          </a:p>
        </p:txBody>
      </p:sp>
      <p:sp>
        <p:nvSpPr>
          <p:cNvPr id="256" name="Google Shape;256;p30"/>
          <p:cNvSpPr txBox="1"/>
          <p:nvPr>
            <p:ph idx="1" type="body"/>
          </p:nvPr>
        </p:nvSpPr>
        <p:spPr>
          <a:xfrm>
            <a:off x="990600" y="1066800"/>
            <a:ext cx="7086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reduce spoilage during distribution of perishable foods;</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rgbClr val="7030A0"/>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increase the holding period between harvesting and processing; and</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rgbClr val="7030A0"/>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extend the storage life of commercially processed foods.</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rgbClr val="7030A0"/>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None/>
            </a:pPr>
            <a:r>
              <a:rPr b="1" i="0" lang="en-US" sz="2400" u="none">
                <a:solidFill>
                  <a:srgbClr val="7030A0"/>
                </a:solidFill>
                <a:latin typeface="Arial Rounded"/>
                <a:ea typeface="Arial Rounded"/>
                <a:cs typeface="Arial Rounded"/>
                <a:sym typeface="Arial Rounded"/>
              </a:rPr>
              <a:t>Not all foods benefit from cold temperatures. </a:t>
            </a:r>
            <a:endParaRPr/>
          </a:p>
          <a:p>
            <a:pPr indent="-342900" lvl="0" marL="342900" marR="0" rtl="0" algn="l">
              <a:lnSpc>
                <a:spcPct val="90000"/>
              </a:lnSpc>
              <a:spcBef>
                <a:spcPts val="560"/>
              </a:spcBef>
              <a:spcAft>
                <a:spcPts val="0"/>
              </a:spcAft>
              <a:buClr>
                <a:schemeClr val="folHlink"/>
              </a:buClr>
              <a:buSzPts val="2400"/>
              <a:buFont typeface="Noto Sans Symbols"/>
              <a:buNone/>
            </a:pPr>
            <a:r>
              <a:rPr b="1" i="0" lang="en-US" sz="2400" u="none">
                <a:solidFill>
                  <a:srgbClr val="7030A0"/>
                </a:solidFill>
                <a:latin typeface="Arial Rounded"/>
                <a:ea typeface="Arial Rounded"/>
                <a:cs typeface="Arial Rounded"/>
                <a:sym typeface="Arial Rounded"/>
              </a:rPr>
              <a:t>For example, bananas turn black and bread goes stale when refrigerate</a:t>
            </a:r>
            <a:r>
              <a:rPr b="0" i="0" lang="en-US" sz="2800" u="none">
                <a:solidFill>
                  <a:schemeClr val="dk1"/>
                </a:solidFill>
                <a:latin typeface="Century Gothic"/>
                <a:ea typeface="Century Gothic"/>
                <a:cs typeface="Century Gothic"/>
                <a:sym typeface="Century Gothic"/>
              </a:rPr>
              <a:t>d </a:t>
            </a:r>
            <a:endParaRPr/>
          </a:p>
        </p:txBody>
      </p:sp>
      <p:sp>
        <p:nvSpPr>
          <p:cNvPr id="257" name="Google Shape;257;p30"/>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1295400" y="609600"/>
            <a:ext cx="6096000"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2800"/>
              <a:buFont typeface="Arial Rounded"/>
              <a:buNone/>
            </a:pPr>
            <a:r>
              <a:rPr b="1" i="0" lang="en-US" sz="2800" u="none">
                <a:solidFill>
                  <a:srgbClr val="00B050"/>
                </a:solidFill>
                <a:latin typeface="Arial Rounded"/>
                <a:ea typeface="Arial Rounded"/>
                <a:cs typeface="Arial Rounded"/>
                <a:sym typeface="Arial Rounded"/>
              </a:rPr>
              <a:t>Freezing</a:t>
            </a:r>
            <a:endParaRPr/>
          </a:p>
        </p:txBody>
      </p:sp>
      <p:sp>
        <p:nvSpPr>
          <p:cNvPr id="263" name="Google Shape;263;p31"/>
          <p:cNvSpPr txBox="1"/>
          <p:nvPr>
            <p:ph idx="1" type="body"/>
          </p:nvPr>
        </p:nvSpPr>
        <p:spPr>
          <a:xfrm>
            <a:off x="914400" y="1066800"/>
            <a:ext cx="7086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2800"/>
              <a:buFont typeface="Noto Sans Symbols"/>
              <a:buChar char="⮚"/>
            </a:pPr>
            <a:r>
              <a:rPr b="1" i="0" lang="en-US" sz="2800" u="none">
                <a:solidFill>
                  <a:srgbClr val="00B050"/>
                </a:solidFill>
                <a:latin typeface="Arial Rounded"/>
                <a:ea typeface="Arial Rounded"/>
                <a:cs typeface="Arial Rounded"/>
                <a:sym typeface="Arial Rounded"/>
              </a:rPr>
              <a:t>While many home freezers are held at -10°C, commercial freezers are under -18°C. At this temperature, the growth of micro-organisms is almost stopped. Deteriorative microbial reactions will still occur, but over a much longer time. </a:t>
            </a:r>
            <a:br>
              <a:rPr b="1" i="0" lang="en-US" sz="2800" u="none">
                <a:solidFill>
                  <a:srgbClr val="00B050"/>
                </a:solidFill>
                <a:latin typeface="Arial Rounded"/>
                <a:ea typeface="Arial Rounded"/>
                <a:cs typeface="Arial Rounded"/>
                <a:sym typeface="Arial Rounded"/>
              </a:rPr>
            </a:br>
            <a:endParaRPr/>
          </a:p>
          <a:p>
            <a:pPr indent="-342900" lvl="0" marL="342900" marR="0" rtl="0" algn="l">
              <a:lnSpc>
                <a:spcPct val="80000"/>
              </a:lnSpc>
              <a:spcBef>
                <a:spcPts val="560"/>
              </a:spcBef>
              <a:spcAft>
                <a:spcPts val="0"/>
              </a:spcAft>
              <a:buClr>
                <a:schemeClr val="folHlink"/>
              </a:buClr>
              <a:buSzPts val="2800"/>
              <a:buFont typeface="Noto Sans Symbols"/>
              <a:buChar char="⮚"/>
            </a:pPr>
            <a:r>
              <a:rPr b="1" i="0" lang="en-US" sz="2800" u="none">
                <a:solidFill>
                  <a:srgbClr val="7030A0"/>
                </a:solidFill>
                <a:latin typeface="Arial Rounded"/>
                <a:ea typeface="Arial Rounded"/>
                <a:cs typeface="Arial Rounded"/>
                <a:sym typeface="Arial Rounded"/>
              </a:rPr>
              <a:t>In addition, deteriorative enzymatic reactions will still take place during frozen storage. Uncooked fruits and vegetables must be blanched before freezing to prevent these reactions. </a:t>
            </a:r>
            <a:br>
              <a:rPr b="1" i="0" lang="en-US" sz="2800" u="none">
                <a:solidFill>
                  <a:srgbClr val="7030A0"/>
                </a:solidFill>
                <a:latin typeface="Arial Rounded"/>
                <a:ea typeface="Arial Rounded"/>
                <a:cs typeface="Arial Rounded"/>
                <a:sym typeface="Arial Rounded"/>
              </a:rPr>
            </a:br>
            <a:br>
              <a:rPr b="1" i="0" lang="en-US" sz="2800" u="none">
                <a:solidFill>
                  <a:schemeClr val="dk1"/>
                </a:solidFill>
                <a:latin typeface="Arial Rounded"/>
                <a:ea typeface="Arial Rounded"/>
                <a:cs typeface="Arial Rounded"/>
                <a:sym typeface="Arial Rounded"/>
              </a:rPr>
            </a:br>
            <a:br>
              <a:rPr b="0" i="0" lang="en-US" sz="2800" u="none">
                <a:solidFill>
                  <a:schemeClr val="dk1"/>
                </a:solidFill>
                <a:latin typeface="Century Gothic"/>
                <a:ea typeface="Century Gothic"/>
                <a:cs typeface="Century Gothic"/>
                <a:sym typeface="Century Gothic"/>
              </a:rPr>
            </a:br>
            <a:endParaRPr/>
          </a:p>
        </p:txBody>
      </p:sp>
      <p:sp>
        <p:nvSpPr>
          <p:cNvPr id="264" name="Google Shape;264;p31"/>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304800" y="274637"/>
            <a:ext cx="8534400" cy="9445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030A0"/>
              </a:buClr>
              <a:buSzPts val="2400"/>
              <a:buFont typeface="Arial Rounded"/>
              <a:buNone/>
            </a:pPr>
            <a:r>
              <a:rPr b="1" i="0" lang="en-US" sz="2400" u="none">
                <a:solidFill>
                  <a:srgbClr val="7030A0"/>
                </a:solidFill>
                <a:latin typeface="Arial Rounded"/>
                <a:ea typeface="Arial Rounded"/>
                <a:cs typeface="Arial Rounded"/>
                <a:sym typeface="Arial Rounded"/>
              </a:rPr>
              <a:t>During freezing, the water in food forms ice crystals. The rate of this phenomenon has a big impact on the quality of frozen foods:</a:t>
            </a:r>
            <a:endParaRPr/>
          </a:p>
        </p:txBody>
      </p:sp>
      <p:sp>
        <p:nvSpPr>
          <p:cNvPr id="270" name="Google Shape;270;p32"/>
          <p:cNvSpPr txBox="1"/>
          <p:nvPr>
            <p:ph idx="1" type="body"/>
          </p:nvPr>
        </p:nvSpPr>
        <p:spPr>
          <a:xfrm>
            <a:off x="609600" y="1371600"/>
            <a:ext cx="4038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400"/>
              <a:buFont typeface="Noto Sans Symbols"/>
              <a:buChar char="⮚"/>
            </a:pPr>
            <a:r>
              <a:rPr b="1" i="0" lang="en-US" sz="2400" u="none">
                <a:solidFill>
                  <a:srgbClr val="00B0F0"/>
                </a:solidFill>
                <a:latin typeface="Arial Rounded"/>
                <a:ea typeface="Arial Rounded"/>
                <a:cs typeface="Arial Rounded"/>
                <a:sym typeface="Arial Rounded"/>
              </a:rPr>
              <a:t>Slow freezing (e.g. home freezer)</a:t>
            </a:r>
            <a:br>
              <a:rPr b="1" i="0" lang="en-US" sz="2400" u="none">
                <a:solidFill>
                  <a:srgbClr val="00B0F0"/>
                </a:solidFill>
                <a:latin typeface="Arial Rounded"/>
                <a:ea typeface="Arial Rounded"/>
                <a:cs typeface="Arial Rounded"/>
                <a:sym typeface="Arial Rounded"/>
              </a:rPr>
            </a:br>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F0"/>
                </a:solidFill>
                <a:latin typeface="Arial Rounded"/>
                <a:ea typeface="Arial Rounded"/>
                <a:cs typeface="Arial Rounded"/>
                <a:sym typeface="Arial Rounded"/>
              </a:rPr>
              <a:t>- large ice crystals formed, which puncture cell walls</a:t>
            </a:r>
            <a:br>
              <a:rPr b="1" i="0" lang="en-US" sz="2400" u="none">
                <a:solidFill>
                  <a:srgbClr val="00B0F0"/>
                </a:solidFill>
                <a:latin typeface="Arial Rounded"/>
                <a:ea typeface="Arial Rounded"/>
                <a:cs typeface="Arial Rounded"/>
                <a:sym typeface="Arial Rounded"/>
              </a:rPr>
            </a:br>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F0"/>
                </a:solidFill>
                <a:latin typeface="Arial Rounded"/>
                <a:ea typeface="Arial Rounded"/>
                <a:cs typeface="Arial Rounded"/>
                <a:sym typeface="Arial Rounded"/>
              </a:rPr>
              <a:t>- cellular fluid released</a:t>
            </a:r>
            <a:endParaRPr/>
          </a:p>
          <a:p>
            <a:pPr indent="-190500" lvl="0" marL="342900" marR="0" rtl="0" algn="l">
              <a:lnSpc>
                <a:spcPct val="90000"/>
              </a:lnSpc>
              <a:spcBef>
                <a:spcPts val="480"/>
              </a:spcBef>
              <a:spcAft>
                <a:spcPts val="0"/>
              </a:spcAft>
              <a:buClr>
                <a:schemeClr val="folHlink"/>
              </a:buClr>
              <a:buSzPts val="2400"/>
              <a:buFont typeface="Noto Sans Symbols"/>
              <a:buNone/>
            </a:pPr>
            <a:r>
              <a:t/>
            </a:r>
            <a:endParaRPr b="1" i="0" sz="2400" u="none">
              <a:solidFill>
                <a:srgbClr val="00B0F0"/>
              </a:solidFill>
              <a:latin typeface="Arial Rounded"/>
              <a:ea typeface="Arial Rounded"/>
              <a:cs typeface="Arial Rounded"/>
              <a:sym typeface="Arial Rounded"/>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F0"/>
                </a:solidFill>
                <a:latin typeface="Arial Rounded"/>
                <a:ea typeface="Arial Rounded"/>
                <a:cs typeface="Arial Rounded"/>
                <a:sym typeface="Arial Rounded"/>
              </a:rPr>
              <a:t>- results in shrunken appearance of thawed food</a:t>
            </a:r>
            <a:br>
              <a:rPr b="1" i="0" lang="en-US" sz="2400" u="none">
                <a:solidFill>
                  <a:srgbClr val="00B0F0"/>
                </a:solidFill>
                <a:latin typeface="Century Gothic"/>
                <a:ea typeface="Century Gothic"/>
                <a:cs typeface="Century Gothic"/>
                <a:sym typeface="Century Gothic"/>
              </a:rPr>
            </a:br>
            <a:br>
              <a:rPr b="1" i="0" lang="en-US" sz="2400" u="none">
                <a:solidFill>
                  <a:schemeClr val="dk1"/>
                </a:solidFill>
                <a:latin typeface="Century Gothic"/>
                <a:ea typeface="Century Gothic"/>
                <a:cs typeface="Century Gothic"/>
                <a:sym typeface="Century Gothic"/>
              </a:rPr>
            </a:br>
            <a:endParaRPr/>
          </a:p>
        </p:txBody>
      </p:sp>
      <p:sp>
        <p:nvSpPr>
          <p:cNvPr id="271" name="Google Shape;271;p32"/>
          <p:cNvSpPr txBox="1"/>
          <p:nvPr>
            <p:ph idx="2" type="body"/>
          </p:nvPr>
        </p:nvSpPr>
        <p:spPr>
          <a:xfrm>
            <a:off x="4572000" y="1371600"/>
            <a:ext cx="4038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Rapid freezing (e.g. blast freezer)</a:t>
            </a:r>
            <a:br>
              <a:rPr b="1" i="0" lang="en-US" sz="2400" u="none">
                <a:solidFill>
                  <a:srgbClr val="00B050"/>
                </a:solidFill>
                <a:latin typeface="Arial Rounded"/>
                <a:ea typeface="Arial Rounded"/>
                <a:cs typeface="Arial Rounded"/>
                <a:sym typeface="Arial Rounded"/>
              </a:rPr>
            </a:br>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 small, numerous ice crystals formed</a:t>
            </a:r>
            <a:br>
              <a:rPr b="1" i="0" lang="en-US" sz="2400" u="none">
                <a:solidFill>
                  <a:srgbClr val="00B050"/>
                </a:solidFill>
                <a:latin typeface="Arial Rounded"/>
                <a:ea typeface="Arial Rounded"/>
                <a:cs typeface="Arial Rounded"/>
                <a:sym typeface="Arial Rounded"/>
              </a:rPr>
            </a:br>
            <a:endParaRPr/>
          </a:p>
          <a:p>
            <a:pPr indent="-342900" lvl="0" marL="342900" marR="0" rtl="0" algn="l">
              <a:lnSpc>
                <a:spcPct val="90000"/>
              </a:lnSpc>
              <a:spcBef>
                <a:spcPts val="480"/>
              </a:spcBef>
              <a:spcAft>
                <a:spcPts val="0"/>
              </a:spcAft>
              <a:buClr>
                <a:schemeClr val="folHlink"/>
              </a:buClr>
              <a:buSzPts val="2400"/>
              <a:buFont typeface="Noto Sans Symbols"/>
              <a:buChar char="⮚"/>
            </a:pPr>
            <a:r>
              <a:rPr b="1" i="0" lang="en-US" sz="2400" u="none">
                <a:solidFill>
                  <a:srgbClr val="00B050"/>
                </a:solidFill>
                <a:latin typeface="Arial Rounded"/>
                <a:ea typeface="Arial Rounded"/>
                <a:cs typeface="Arial Rounded"/>
                <a:sym typeface="Arial Rounded"/>
              </a:rPr>
              <a:t>- no change to cell structure</a:t>
            </a:r>
            <a:endParaRPr/>
          </a:p>
        </p:txBody>
      </p:sp>
      <p:sp>
        <p:nvSpPr>
          <p:cNvPr id="272" name="Google Shape;272;p32"/>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1066800" y="1066800"/>
            <a:ext cx="7086600" cy="4267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50"/>
              </a:buClr>
              <a:buSzPts val="2400"/>
              <a:buFont typeface="Arial Rounded"/>
              <a:buNone/>
            </a:pPr>
            <a:r>
              <a:rPr b="1" i="0" lang="en-US" sz="2400" u="none">
                <a:solidFill>
                  <a:srgbClr val="00B050"/>
                </a:solidFill>
                <a:latin typeface="Arial Rounded"/>
                <a:ea typeface="Arial Rounded"/>
                <a:cs typeface="Arial Rounded"/>
                <a:sym typeface="Arial Rounded"/>
              </a:rPr>
              <a:t>The shelf life of frozen foods is largely dependent on storage conditions. </a:t>
            </a:r>
            <a:br>
              <a:rPr b="1" i="0" lang="en-US" sz="2400" u="none">
                <a:solidFill>
                  <a:srgbClr val="00B050"/>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r>
              <a:rPr b="1" i="0" lang="en-US" sz="2400" u="none">
                <a:solidFill>
                  <a:srgbClr val="00B0F0"/>
                </a:solidFill>
                <a:latin typeface="Arial Rounded"/>
                <a:ea typeface="Arial Rounded"/>
                <a:cs typeface="Arial Rounded"/>
                <a:sym typeface="Arial Rounded"/>
              </a:rPr>
              <a:t>Under ideal conditions, frozen foods can have a shelf life of one year. </a:t>
            </a:r>
            <a:br>
              <a:rPr b="1" i="0" lang="en-US" sz="2400" u="none">
                <a:solidFill>
                  <a:schemeClr val="dk2"/>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endParaRPr/>
          </a:p>
        </p:txBody>
      </p:sp>
      <p:sp>
        <p:nvSpPr>
          <p:cNvPr id="278" name="Google Shape;278;p33"/>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1066800" y="3048000"/>
            <a:ext cx="70104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However, if foods are continuously exposed to warmer temperatures, such as the opening and closing of freezer doors, then heat shock occurs. </a:t>
            </a: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rgbClr val="00B050"/>
                </a:solidFill>
                <a:latin typeface="Arial Rounded"/>
                <a:ea typeface="Arial Rounded"/>
                <a:cs typeface="Arial Rounded"/>
                <a:sym typeface="Arial Rounded"/>
              </a:rPr>
              <a:t>Heat shock is when ice melts and re-forms into larger ice crystals. The best example is ice cream, which has a gritty texture if large ice crystals have developed</a:t>
            </a:r>
            <a:r>
              <a:rPr b="1" i="0" lang="en-US" sz="3200" u="none">
                <a:solidFill>
                  <a:srgbClr val="00B050"/>
                </a:solidFill>
                <a:latin typeface="Arial Rounded"/>
                <a:ea typeface="Arial Rounded"/>
                <a:cs typeface="Arial Rounded"/>
                <a:sym typeface="Arial Rounded"/>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1447800" y="11430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7030A0"/>
              </a:buClr>
              <a:buSzPts val="2800"/>
              <a:buFont typeface="Arial Rounded"/>
              <a:buNone/>
            </a:pPr>
            <a:r>
              <a:rPr b="1" i="0" lang="en-US" sz="2800" u="none">
                <a:solidFill>
                  <a:srgbClr val="7030A0"/>
                </a:solidFill>
                <a:latin typeface="Arial Rounded"/>
                <a:ea typeface="Arial Rounded"/>
                <a:cs typeface="Arial Rounded"/>
                <a:sym typeface="Arial Rounded"/>
              </a:rPr>
              <a:t>Irradiation</a:t>
            </a:r>
            <a:endParaRPr/>
          </a:p>
        </p:txBody>
      </p:sp>
      <p:sp>
        <p:nvSpPr>
          <p:cNvPr id="289" name="Google Shape;289;p35"/>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290" name="Google Shape;290;p35"/>
          <p:cNvSpPr txBox="1"/>
          <p:nvPr>
            <p:ph idx="4294967295" type="subTitle"/>
          </p:nvPr>
        </p:nvSpPr>
        <p:spPr>
          <a:xfrm>
            <a:off x="1143000" y="2514600"/>
            <a:ext cx="6858000" cy="175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800"/>
              <a:buFont typeface="Noto Sans Symbols"/>
              <a:buChar char="⮚"/>
            </a:pPr>
            <a:r>
              <a:rPr b="1" i="0" lang="en-US" sz="2800" u="none">
                <a:solidFill>
                  <a:srgbClr val="00B0F0"/>
                </a:solidFill>
                <a:latin typeface="Arial Rounded"/>
                <a:ea typeface="Arial Rounded"/>
                <a:cs typeface="Arial Rounded"/>
                <a:sym typeface="Arial Rounded"/>
              </a:rPr>
              <a:t>Irradiation is the controversial process of applying low doses of gamma radiation to food products.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457200" y="4572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Irradiation is generally used for:</a:t>
            </a:r>
            <a:endParaRPr/>
          </a:p>
        </p:txBody>
      </p:sp>
      <p:sp>
        <p:nvSpPr>
          <p:cNvPr id="296" name="Google Shape;296;p36"/>
          <p:cNvSpPr txBox="1"/>
          <p:nvPr>
            <p:ph idx="1" type="body"/>
          </p:nvPr>
        </p:nvSpPr>
        <p:spPr>
          <a:xfrm>
            <a:off x="1066800" y="1371600"/>
            <a:ext cx="7010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800"/>
              <a:buFont typeface="Noto Sans Symbols"/>
              <a:buChar char="⮚"/>
            </a:pPr>
            <a:r>
              <a:rPr b="1" i="0" lang="en-US" sz="2800" u="none">
                <a:solidFill>
                  <a:srgbClr val="FF0000"/>
                </a:solidFill>
                <a:latin typeface="Arial Rounded"/>
                <a:ea typeface="Arial Rounded"/>
                <a:cs typeface="Arial Rounded"/>
                <a:sym typeface="Arial Rounded"/>
              </a:rPr>
              <a:t>prevent sprouting in potatoes and onions;</a:t>
            </a:r>
            <a:endParaRPr/>
          </a:p>
          <a:p>
            <a:pPr indent="-165100" lvl="0" marL="342900" marR="0" rtl="0" algn="l">
              <a:lnSpc>
                <a:spcPct val="90000"/>
              </a:lnSpc>
              <a:spcBef>
                <a:spcPts val="560"/>
              </a:spcBef>
              <a:spcAft>
                <a:spcPts val="0"/>
              </a:spcAft>
              <a:buClr>
                <a:schemeClr val="folHlink"/>
              </a:buClr>
              <a:buSzPts val="2800"/>
              <a:buFont typeface="Noto Sans Symbols"/>
              <a:buNone/>
            </a:pPr>
            <a:r>
              <a:t/>
            </a:r>
            <a:endParaRPr b="1" i="0" sz="2800" u="none">
              <a:solidFill>
                <a:schemeClr val="dk1"/>
              </a:solidFill>
              <a:latin typeface="Arial Rounded"/>
              <a:ea typeface="Arial Rounded"/>
              <a:cs typeface="Arial Rounded"/>
              <a:sym typeface="Arial Rounded"/>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00B050"/>
                </a:solidFill>
                <a:latin typeface="Arial Rounded"/>
                <a:ea typeface="Arial Rounded"/>
                <a:cs typeface="Arial Rounded"/>
                <a:sym typeface="Arial Rounded"/>
              </a:rPr>
              <a:t>control insect infestation of wheat flour and</a:t>
            </a:r>
            <a:endParaRPr/>
          </a:p>
          <a:p>
            <a:pPr indent="-342900" lvl="0" marL="342900" marR="0" rtl="0" algn="l">
              <a:lnSpc>
                <a:spcPct val="90000"/>
              </a:lnSpc>
              <a:spcBef>
                <a:spcPts val="560"/>
              </a:spcBef>
              <a:spcAft>
                <a:spcPts val="0"/>
              </a:spcAft>
              <a:buClr>
                <a:schemeClr val="folHlink"/>
              </a:buClr>
              <a:buSzPts val="2800"/>
              <a:buFont typeface="Noto Sans Symbols"/>
              <a:buNone/>
            </a:pPr>
            <a:r>
              <a:t/>
            </a:r>
            <a:endParaRPr b="1" i="0" sz="2800" u="none">
              <a:solidFill>
                <a:schemeClr val="dk1"/>
              </a:solidFill>
              <a:latin typeface="Arial Rounded"/>
              <a:ea typeface="Arial Rounded"/>
              <a:cs typeface="Arial Rounded"/>
              <a:sym typeface="Arial Rounded"/>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FF0000"/>
                </a:solidFill>
                <a:latin typeface="Arial Rounded"/>
                <a:ea typeface="Arial Rounded"/>
                <a:cs typeface="Arial Rounded"/>
                <a:sym typeface="Arial Rounded"/>
              </a:rPr>
              <a:t>reduce the microbial load of ground spices.</a:t>
            </a:r>
            <a:endParaRPr/>
          </a:p>
          <a:p>
            <a:pPr indent="-165100" lvl="0" marL="342900" marR="0" rtl="0" algn="l">
              <a:spcBef>
                <a:spcPts val="560"/>
              </a:spcBef>
              <a:spcAft>
                <a:spcPts val="0"/>
              </a:spcAft>
              <a:buClr>
                <a:schemeClr val="folHlink"/>
              </a:buClr>
              <a:buSzPts val="2800"/>
              <a:buFont typeface="Noto Sans Symbols"/>
              <a:buNone/>
            </a:pPr>
            <a:r>
              <a:t/>
            </a:r>
            <a:endParaRPr b="1" i="0" sz="2800" u="none">
              <a:solidFill>
                <a:srgbClr val="FF0000"/>
              </a:solidFill>
              <a:latin typeface="Arial Rounded"/>
              <a:ea typeface="Arial Rounded"/>
              <a:cs typeface="Arial Rounded"/>
              <a:sym typeface="Arial Rounded"/>
            </a:endParaRPr>
          </a:p>
        </p:txBody>
      </p:sp>
      <p:sp>
        <p:nvSpPr>
          <p:cNvPr id="297" name="Google Shape;297;p36"/>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1066800" y="2819400"/>
            <a:ext cx="70866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If irradiation becomes more widespread among various other food products, it is expected to replace fumigation, ensure hygienic quality and reduce the dependence on refrigeration.</a:t>
            </a:r>
            <a:br>
              <a:rPr b="1" i="0" lang="en-US" sz="2800" u="none">
                <a:solidFill>
                  <a:srgbClr val="00B0F0"/>
                </a:solidFill>
                <a:latin typeface="Arial Rounded"/>
                <a:ea typeface="Arial Rounded"/>
                <a:cs typeface="Arial Rounded"/>
                <a:sym typeface="Arial Rounded"/>
              </a:rPr>
            </a:b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1524000" y="9906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Batch vs. Continuous Processing</a:t>
            </a:r>
            <a:endParaRPr/>
          </a:p>
        </p:txBody>
      </p:sp>
      <p:sp>
        <p:nvSpPr>
          <p:cNvPr id="308" name="Google Shape;308;p38"/>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309" name="Google Shape;309;p38"/>
          <p:cNvSpPr txBox="1"/>
          <p:nvPr>
            <p:ph idx="4294967295" type="subTitle"/>
          </p:nvPr>
        </p:nvSpPr>
        <p:spPr>
          <a:xfrm>
            <a:off x="1066800" y="1295400"/>
            <a:ext cx="69342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800"/>
              <a:buFont typeface="Noto Sans Symbols"/>
              <a:buNone/>
            </a:pPr>
            <a:r>
              <a:t/>
            </a:r>
            <a:endParaRPr b="1" i="0" sz="2800" u="none">
              <a:solidFill>
                <a:srgbClr val="7030A0"/>
              </a:solidFill>
              <a:latin typeface="Arial Rounded"/>
              <a:ea typeface="Arial Rounded"/>
              <a:cs typeface="Arial Rounded"/>
              <a:sym typeface="Arial Rounded"/>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US" sz="2800" u="none">
                <a:solidFill>
                  <a:srgbClr val="7030A0"/>
                </a:solidFill>
                <a:latin typeface="Arial Rounded"/>
                <a:ea typeface="Arial Rounded"/>
                <a:cs typeface="Arial Rounded"/>
                <a:sym typeface="Arial Rounded"/>
              </a:rPr>
              <a:t>Food is processed in either discrete batches or a continuous system. </a:t>
            </a:r>
            <a:endParaRPr/>
          </a:p>
          <a:p>
            <a:pPr indent="-342900" lvl="0" marL="342900" marR="0" rtl="0" algn="l">
              <a:lnSpc>
                <a:spcPct val="100000"/>
              </a:lnSpc>
              <a:spcBef>
                <a:spcPts val="560"/>
              </a:spcBef>
              <a:spcAft>
                <a:spcPts val="0"/>
              </a:spcAft>
              <a:buClr>
                <a:schemeClr val="folHlink"/>
              </a:buClr>
              <a:buSzPts val="2800"/>
              <a:buFont typeface="Noto Sans Symbols"/>
              <a:buNone/>
            </a:pPr>
            <a:r>
              <a:t/>
            </a:r>
            <a:endParaRPr b="1" i="0" sz="2800" u="none">
              <a:solidFill>
                <a:schemeClr val="dk1"/>
              </a:solidFill>
              <a:latin typeface="Arial Rounded"/>
              <a:ea typeface="Arial Rounded"/>
              <a:cs typeface="Arial Rounded"/>
              <a:sym typeface="Arial Rounded"/>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US" sz="2800" u="none">
                <a:solidFill>
                  <a:srgbClr val="FF0000"/>
                </a:solidFill>
                <a:latin typeface="Arial Rounded"/>
                <a:ea typeface="Arial Rounded"/>
                <a:cs typeface="Arial Rounded"/>
                <a:sym typeface="Arial Rounded"/>
              </a:rPr>
              <a:t>Generally, batch systems are used to produce small quantities of food, whereas larger volumes are required for continuous systems.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
        <p:nvSpPr>
          <p:cNvPr id="315" name="Google Shape;315;p39"/>
          <p:cNvSpPr txBox="1"/>
          <p:nvPr/>
        </p:nvSpPr>
        <p:spPr>
          <a:xfrm>
            <a:off x="685800" y="2863850"/>
            <a:ext cx="77724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316" name="Google Shape;316;p39"/>
          <p:cNvGraphicFramePr/>
          <p:nvPr/>
        </p:nvGraphicFramePr>
        <p:xfrm>
          <a:off x="304800" y="304800"/>
          <a:ext cx="3000000" cy="3000000"/>
        </p:xfrm>
        <a:graphic>
          <a:graphicData uri="http://schemas.openxmlformats.org/drawingml/2006/table">
            <a:tbl>
              <a:tblPr>
                <a:noFill/>
                <a:tableStyleId>{F89D883F-1EB8-44EA-92A4-BE40A3B746D1}</a:tableStyleId>
              </a:tblPr>
              <a:tblGrid>
                <a:gridCol w="4267200"/>
                <a:gridCol w="4267200"/>
              </a:tblGrid>
              <a:tr h="1335075">
                <a:tc>
                  <a:txBody>
                    <a:bodyPr/>
                    <a:lstStyle/>
                    <a:p>
                      <a:pPr indent="0" lvl="0" marL="0" marR="0" rtl="0" algn="ctr">
                        <a:lnSpc>
                          <a:spcPct val="100000"/>
                        </a:lnSpc>
                        <a:spcBef>
                          <a:spcPts val="0"/>
                        </a:spcBef>
                        <a:spcAft>
                          <a:spcPts val="0"/>
                        </a:spcAft>
                        <a:buClr>
                          <a:srgbClr val="00B050"/>
                        </a:buClr>
                        <a:buSzPts val="2400"/>
                        <a:buFont typeface="Arial Rounded"/>
                        <a:buNone/>
                      </a:pPr>
                      <a:r>
                        <a:rPr b="1" i="0" lang="en-US" sz="2400" u="none" cap="none" strike="noStrike">
                          <a:solidFill>
                            <a:srgbClr val="00B050"/>
                          </a:solidFill>
                          <a:latin typeface="Arial Rounded"/>
                          <a:ea typeface="Arial Rounded"/>
                          <a:cs typeface="Arial Rounded"/>
                          <a:sym typeface="Arial Rounded"/>
                        </a:rPr>
                        <a:t>Advantages of Batch Processing</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ctr">
                        <a:lnSpc>
                          <a:spcPct val="100000"/>
                        </a:lnSpc>
                        <a:spcBef>
                          <a:spcPts val="0"/>
                        </a:spcBef>
                        <a:spcAft>
                          <a:spcPts val="0"/>
                        </a:spcAft>
                        <a:buClr>
                          <a:srgbClr val="00B0F0"/>
                        </a:buClr>
                        <a:buSzPts val="2400"/>
                        <a:buFont typeface="Arial Rounded"/>
                        <a:buNone/>
                      </a:pPr>
                      <a:r>
                        <a:rPr b="1" i="0" lang="en-US" sz="2400" u="none" cap="none" strike="noStrike">
                          <a:solidFill>
                            <a:srgbClr val="00B0F0"/>
                          </a:solidFill>
                          <a:latin typeface="Arial Rounded"/>
                          <a:ea typeface="Arial Rounded"/>
                          <a:cs typeface="Arial Rounded"/>
                          <a:sym typeface="Arial Rounded"/>
                        </a:rPr>
                        <a:t>Advantages of Continuous Processing</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r>
              <a:tr h="2166925">
                <a:tc>
                  <a:txBody>
                    <a:bodyPr/>
                    <a:lstStyle/>
                    <a:p>
                      <a:pPr indent="0" lvl="0" marL="0" marR="0" rtl="0" algn="l">
                        <a:lnSpc>
                          <a:spcPct val="100000"/>
                        </a:lnSpc>
                        <a:spcBef>
                          <a:spcPts val="0"/>
                        </a:spcBef>
                        <a:spcAft>
                          <a:spcPts val="0"/>
                        </a:spcAft>
                        <a:buClr>
                          <a:srgbClr val="00B050"/>
                        </a:buClr>
                        <a:buSzPts val="2400"/>
                        <a:buFont typeface="Arial Rounded"/>
                        <a:buNone/>
                      </a:pPr>
                      <a:r>
                        <a:rPr b="1" i="0" lang="en-US" sz="2400" u="none" cap="none" strike="noStrike">
                          <a:solidFill>
                            <a:srgbClr val="00B050"/>
                          </a:solidFill>
                          <a:latin typeface="Arial Rounded"/>
                          <a:ea typeface="Arial Rounded"/>
                          <a:cs typeface="Arial Rounded"/>
                          <a:sym typeface="Arial Rounded"/>
                        </a:rPr>
                        <a:t>Greater flexibility to change product</a:t>
                      </a:r>
                      <a:br>
                        <a:rPr b="1" i="0" lang="en-US" sz="2400" u="none" cap="none" strike="noStrike">
                          <a:solidFill>
                            <a:srgbClr val="00B050"/>
                          </a:solidFill>
                          <a:latin typeface="Arial Rounded"/>
                          <a:ea typeface="Arial Rounded"/>
                          <a:cs typeface="Arial Rounded"/>
                          <a:sym typeface="Arial Rounded"/>
                        </a:rPr>
                      </a:br>
                      <a:r>
                        <a:rPr b="1" i="0" lang="en-US" sz="2400" u="none" cap="none" strike="noStrike">
                          <a:solidFill>
                            <a:srgbClr val="00B050"/>
                          </a:solidFill>
                          <a:latin typeface="Arial Rounded"/>
                          <a:ea typeface="Arial Rounded"/>
                          <a:cs typeface="Arial Rounded"/>
                          <a:sym typeface="Arial Rounded"/>
                        </a:rPr>
                        <a:t>formulation and rates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Clr>
                          <a:srgbClr val="00B0F0"/>
                        </a:buClr>
                        <a:buSzPts val="2400"/>
                        <a:buFont typeface="Arial Rounded"/>
                        <a:buNone/>
                      </a:pPr>
                      <a:r>
                        <a:rPr b="1" i="0" lang="en-US" sz="2400" u="none" cap="none" strike="noStrike">
                          <a:solidFill>
                            <a:srgbClr val="00B0F0"/>
                          </a:solidFill>
                          <a:latin typeface="Arial Rounded"/>
                          <a:ea typeface="Arial Rounded"/>
                          <a:cs typeface="Arial Rounded"/>
                          <a:sym typeface="Arial Rounded"/>
                        </a:rPr>
                        <a:t>Lower operation and labour costs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r h="1335075">
                <a:tc>
                  <a:txBody>
                    <a:bodyPr/>
                    <a:lstStyle/>
                    <a:p>
                      <a:pPr indent="0" lvl="0" marL="0" marR="0" rtl="0" algn="l">
                        <a:lnSpc>
                          <a:spcPct val="100000"/>
                        </a:lnSpc>
                        <a:spcBef>
                          <a:spcPts val="0"/>
                        </a:spcBef>
                        <a:spcAft>
                          <a:spcPts val="0"/>
                        </a:spcAft>
                        <a:buClr>
                          <a:srgbClr val="00B050"/>
                        </a:buClr>
                        <a:buSzPts val="2400"/>
                        <a:buFont typeface="Arial Rounded"/>
                        <a:buNone/>
                      </a:pPr>
                      <a:r>
                        <a:rPr b="1" i="0" lang="en-US" sz="2400" u="none" cap="none" strike="noStrike">
                          <a:solidFill>
                            <a:srgbClr val="00B050"/>
                          </a:solidFill>
                          <a:latin typeface="Arial Rounded"/>
                          <a:ea typeface="Arial Rounded"/>
                          <a:cs typeface="Arial Rounded"/>
                          <a:sym typeface="Arial Rounded"/>
                        </a:rPr>
                        <a:t>Lower equipment costs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c>
                  <a:txBody>
                    <a:bodyPr/>
                    <a:lstStyle/>
                    <a:p>
                      <a:pPr indent="0" lvl="0" marL="0" marR="0" rtl="0" algn="l">
                        <a:lnSpc>
                          <a:spcPct val="100000"/>
                        </a:lnSpc>
                        <a:spcBef>
                          <a:spcPts val="0"/>
                        </a:spcBef>
                        <a:spcAft>
                          <a:spcPts val="0"/>
                        </a:spcAft>
                        <a:buClr>
                          <a:srgbClr val="00B0F0"/>
                        </a:buClr>
                        <a:buSzPts val="2400"/>
                        <a:buFont typeface="Arial Rounded"/>
                        <a:buNone/>
                      </a:pPr>
                      <a:r>
                        <a:rPr b="1" i="0" lang="en-US" sz="2400" u="none" cap="none" strike="noStrike">
                          <a:solidFill>
                            <a:srgbClr val="00B0F0"/>
                          </a:solidFill>
                          <a:latin typeface="Arial Rounded"/>
                          <a:ea typeface="Arial Rounded"/>
                          <a:cs typeface="Arial Rounded"/>
                          <a:sym typeface="Arial Rounded"/>
                        </a:rPr>
                        <a:t>Less floor space required</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00"/>
                    </a:solidFill>
                  </a:tcPr>
                </a:tc>
              </a:tr>
              <a:tr h="1335075">
                <a:tc>
                  <a:txBody>
                    <a:bodyPr/>
                    <a:lstStyle/>
                    <a:p>
                      <a:pPr indent="0" lvl="0" marL="0" marR="0" rtl="0" algn="l">
                        <a:lnSpc>
                          <a:spcPct val="100000"/>
                        </a:lnSpc>
                        <a:spcBef>
                          <a:spcPts val="0"/>
                        </a:spcBef>
                        <a:spcAft>
                          <a:spcPts val="0"/>
                        </a:spcAft>
                        <a:buClr>
                          <a:srgbClr val="00B050"/>
                        </a:buClr>
                        <a:buSzPts val="2400"/>
                        <a:buFont typeface="Arial Rounded"/>
                        <a:buNone/>
                      </a:pPr>
                      <a:r>
                        <a:rPr b="1" i="0" lang="en-US" sz="2400" u="none" cap="none" strike="noStrike">
                          <a:solidFill>
                            <a:srgbClr val="00B050"/>
                          </a:solidFill>
                          <a:latin typeface="Arial Rounded"/>
                          <a:ea typeface="Arial Rounded"/>
                          <a:cs typeface="Arial Rounded"/>
                          <a:sym typeface="Arial Rounded"/>
                        </a:rPr>
                        <a:t>Easier operation and control</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a:txBody>
                    <a:bodyPr/>
                    <a:lstStyle/>
                    <a:p>
                      <a:pPr indent="0" lvl="0" marL="0" marR="0" rtl="0" algn="l">
                        <a:lnSpc>
                          <a:spcPct val="100000"/>
                        </a:lnSpc>
                        <a:spcBef>
                          <a:spcPts val="0"/>
                        </a:spcBef>
                        <a:spcAft>
                          <a:spcPts val="0"/>
                        </a:spcAft>
                        <a:buClr>
                          <a:srgbClr val="00B0F0"/>
                        </a:buClr>
                        <a:buSzPts val="2400"/>
                        <a:buFont typeface="Arial Rounded"/>
                        <a:buNone/>
                      </a:pPr>
                      <a:r>
                        <a:rPr b="1" i="0" lang="en-US" sz="2400" u="none" cap="none" strike="noStrike">
                          <a:solidFill>
                            <a:srgbClr val="00B0F0"/>
                          </a:solidFill>
                          <a:latin typeface="Arial Rounded"/>
                          <a:ea typeface="Arial Rounded"/>
                          <a:cs typeface="Arial Rounded"/>
                          <a:sym typeface="Arial Rounded"/>
                        </a:rPr>
                        <a:t>Greater product uniformity</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ctrTitle"/>
          </p:nvPr>
        </p:nvSpPr>
        <p:spPr>
          <a:xfrm>
            <a:off x="685800" y="1828800"/>
            <a:ext cx="7772400" cy="1470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70C0"/>
              </a:buClr>
              <a:buSzPts val="2800"/>
              <a:buFont typeface="Arial Rounded"/>
              <a:buNone/>
            </a:pPr>
            <a:r>
              <a:rPr b="1" i="0" lang="en-US" sz="2800" u="none">
                <a:solidFill>
                  <a:srgbClr val="0070C0"/>
                </a:solidFill>
                <a:latin typeface="Arial Rounded"/>
                <a:ea typeface="Arial Rounded"/>
                <a:cs typeface="Arial Rounded"/>
                <a:sym typeface="Arial Rounded"/>
              </a:rPr>
              <a:t>No type of food processing can transform poor quality raw materials into good ones. </a:t>
            </a: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rgbClr val="FF0000"/>
                </a:solidFill>
                <a:latin typeface="Arial Rounded"/>
                <a:ea typeface="Arial Rounded"/>
                <a:cs typeface="Arial Rounded"/>
                <a:sym typeface="Arial Rounded"/>
              </a:rPr>
              <a:t>It can only increase the product's shelf life.</a:t>
            </a:r>
            <a:r>
              <a:rPr b="1" i="0" lang="en-US" sz="4000" u="none">
                <a:solidFill>
                  <a:srgbClr val="FF0000"/>
                </a:solidFill>
                <a:latin typeface="Arial Rounded"/>
                <a:ea typeface="Arial Rounded"/>
                <a:cs typeface="Arial Rounded"/>
                <a:sym typeface="Arial Rounded"/>
              </a:rPr>
              <a:t> </a:t>
            </a:r>
            <a:endParaRPr/>
          </a:p>
        </p:txBody>
      </p:sp>
      <p:sp>
        <p:nvSpPr>
          <p:cNvPr id="80" name="Google Shape;80;p4"/>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1295400" y="9906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Century Gothic"/>
              <a:buNone/>
            </a:pPr>
            <a:r>
              <a:rPr b="1" i="0" lang="en-US" sz="2800" u="none">
                <a:solidFill>
                  <a:srgbClr val="FF0000"/>
                </a:solidFill>
                <a:latin typeface="Century Gothic"/>
                <a:ea typeface="Century Gothic"/>
                <a:cs typeface="Century Gothic"/>
                <a:sym typeface="Century Gothic"/>
              </a:rPr>
              <a:t>Evaporation</a:t>
            </a:r>
            <a:endParaRPr/>
          </a:p>
        </p:txBody>
      </p:sp>
      <p:sp>
        <p:nvSpPr>
          <p:cNvPr id="322" name="Google Shape;322;p40"/>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23" name="Google Shape;323;p40"/>
          <p:cNvSpPr txBox="1"/>
          <p:nvPr>
            <p:ph idx="4294967295" type="subTitle"/>
          </p:nvPr>
        </p:nvSpPr>
        <p:spPr>
          <a:xfrm>
            <a:off x="990600" y="1828800"/>
            <a:ext cx="69342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1" i="0" lang="en-US" sz="2400" u="none">
                <a:solidFill>
                  <a:srgbClr val="7030A0"/>
                </a:solidFill>
                <a:latin typeface="Arial Rounded"/>
                <a:ea typeface="Arial Rounded"/>
                <a:cs typeface="Arial Rounded"/>
                <a:sym typeface="Arial Rounded"/>
              </a:rPr>
              <a:t>Evaporation is the partial removal of water from liquid foods by boiling. When the operation is done under vacuum, boiling is avoided and the food's flavour qualities are retained. </a:t>
            </a:r>
            <a:br>
              <a:rPr b="1" i="0" lang="en-US" sz="2400" u="none">
                <a:solidFill>
                  <a:srgbClr val="7030A0"/>
                </a:solidFill>
                <a:latin typeface="Arial Rounded"/>
                <a:ea typeface="Arial Rounded"/>
                <a:cs typeface="Arial Rounded"/>
                <a:sym typeface="Arial Rounded"/>
              </a:rPr>
            </a:br>
            <a:endParaRPr/>
          </a:p>
          <a:p>
            <a:pPr indent="-342900" lvl="0" marL="342900" marR="0" rtl="0" algn="l">
              <a:lnSpc>
                <a:spcPct val="100000"/>
              </a:lnSpc>
              <a:spcBef>
                <a:spcPts val="480"/>
              </a:spcBef>
              <a:spcAft>
                <a:spcPts val="0"/>
              </a:spcAft>
              <a:buClr>
                <a:schemeClr val="folHlink"/>
              </a:buClr>
              <a:buSzPts val="2400"/>
              <a:buFont typeface="Noto Sans Symbols"/>
              <a:buChar char="⮚"/>
            </a:pPr>
            <a:br>
              <a:rPr b="1" i="0" lang="en-US" sz="2400" u="none">
                <a:solidFill>
                  <a:schemeClr val="dk1"/>
                </a:solidFill>
                <a:latin typeface="Arial Rounded"/>
                <a:ea typeface="Arial Rounded"/>
                <a:cs typeface="Arial Rounded"/>
                <a:sym typeface="Arial Rounded"/>
              </a:rPr>
            </a:br>
            <a:r>
              <a:rPr b="1" i="0" lang="en-US" sz="2400" u="none">
                <a:solidFill>
                  <a:srgbClr val="00B050"/>
                </a:solidFill>
                <a:latin typeface="Arial Rounded"/>
                <a:ea typeface="Arial Rounded"/>
                <a:cs typeface="Arial Rounded"/>
                <a:sym typeface="Arial Rounded"/>
              </a:rPr>
              <a:t>Some of the foods that have undergone evaporation are evaporated milk, tomato paste and juice concentrates.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457200" y="838200"/>
            <a:ext cx="82296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2800"/>
              <a:buFont typeface="Arial Rounded"/>
              <a:buNone/>
            </a:pPr>
            <a:r>
              <a:rPr b="1" i="0" lang="en-US" sz="2800" u="none">
                <a:solidFill>
                  <a:srgbClr val="00B050"/>
                </a:solidFill>
                <a:latin typeface="Arial Rounded"/>
                <a:ea typeface="Arial Rounded"/>
                <a:cs typeface="Arial Rounded"/>
                <a:sym typeface="Arial Rounded"/>
              </a:rPr>
              <a:t>This process is carried out for three main reasons:</a:t>
            </a:r>
            <a:endParaRPr/>
          </a:p>
        </p:txBody>
      </p:sp>
      <p:sp>
        <p:nvSpPr>
          <p:cNvPr id="329" name="Google Shape;329;p41"/>
          <p:cNvSpPr txBox="1"/>
          <p:nvPr>
            <p:ph idx="1" type="body"/>
          </p:nvPr>
        </p:nvSpPr>
        <p:spPr>
          <a:xfrm>
            <a:off x="1066800" y="1676400"/>
            <a:ext cx="7010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400"/>
              <a:buFont typeface="Noto Sans Symbols"/>
              <a:buChar char="⮚"/>
            </a:pPr>
            <a:r>
              <a:rPr b="1" i="0" lang="en-US" sz="2400" u="none">
                <a:solidFill>
                  <a:srgbClr val="C00000"/>
                </a:solidFill>
                <a:latin typeface="Arial Rounded"/>
                <a:ea typeface="Arial Rounded"/>
                <a:cs typeface="Arial Rounded"/>
                <a:sym typeface="Arial Rounded"/>
              </a:rPr>
              <a:t>to reduce the weight and, therefore, </a:t>
            </a:r>
            <a:endParaRPr/>
          </a:p>
          <a:p>
            <a:pPr indent="-190500" lvl="0" marL="342900" marR="0" rtl="0" algn="l">
              <a:lnSpc>
                <a:spcPct val="10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100000"/>
              </a:lnSpc>
              <a:spcBef>
                <a:spcPts val="480"/>
              </a:spcBef>
              <a:spcAft>
                <a:spcPts val="0"/>
              </a:spcAft>
              <a:buClr>
                <a:schemeClr val="folHlink"/>
              </a:buClr>
              <a:buSzPts val="2400"/>
              <a:buFont typeface="Noto Sans Symbols"/>
              <a:buChar char="⮚"/>
            </a:pPr>
            <a:r>
              <a:rPr b="1" i="0" lang="en-US" sz="2400" u="none">
                <a:solidFill>
                  <a:srgbClr val="00B0F0"/>
                </a:solidFill>
                <a:latin typeface="Arial Rounded"/>
                <a:ea typeface="Arial Rounded"/>
                <a:cs typeface="Arial Rounded"/>
                <a:sym typeface="Arial Rounded"/>
              </a:rPr>
              <a:t>reduce storage and transport costs;</a:t>
            </a:r>
            <a:endParaRPr/>
          </a:p>
          <a:p>
            <a:pPr indent="-190500" lvl="0" marL="342900" marR="0" rtl="0" algn="l">
              <a:lnSpc>
                <a:spcPct val="10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100000"/>
              </a:lnSpc>
              <a:spcBef>
                <a:spcPts val="480"/>
              </a:spcBef>
              <a:spcAft>
                <a:spcPts val="0"/>
              </a:spcAft>
              <a:buClr>
                <a:schemeClr val="folHlink"/>
              </a:buClr>
              <a:buSzPts val="2400"/>
              <a:buFont typeface="Noto Sans Symbols"/>
              <a:buChar char="⮚"/>
            </a:pPr>
            <a:r>
              <a:rPr b="1" i="0" lang="en-US" sz="2400" u="none">
                <a:solidFill>
                  <a:srgbClr val="C00000"/>
                </a:solidFill>
                <a:latin typeface="Arial Rounded"/>
                <a:ea typeface="Arial Rounded"/>
                <a:cs typeface="Arial Rounded"/>
                <a:sym typeface="Arial Rounded"/>
              </a:rPr>
              <a:t>to preserve foods by decreasing the water activity and increasing the solids content; and</a:t>
            </a:r>
            <a:endParaRPr/>
          </a:p>
          <a:p>
            <a:pPr indent="-190500" lvl="0" marL="342900" marR="0" rtl="0" algn="l">
              <a:lnSpc>
                <a:spcPct val="10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100000"/>
              </a:lnSpc>
              <a:spcBef>
                <a:spcPts val="480"/>
              </a:spcBef>
              <a:spcAft>
                <a:spcPts val="0"/>
              </a:spcAft>
              <a:buClr>
                <a:schemeClr val="folHlink"/>
              </a:buClr>
              <a:buSzPts val="2400"/>
              <a:buFont typeface="Noto Sans Symbols"/>
              <a:buChar char="⮚"/>
            </a:pPr>
            <a:r>
              <a:rPr b="1" i="0" lang="en-US" sz="2400" u="none">
                <a:solidFill>
                  <a:srgbClr val="00B0F0"/>
                </a:solidFill>
                <a:latin typeface="Arial Rounded"/>
                <a:ea typeface="Arial Rounded"/>
                <a:cs typeface="Arial Rounded"/>
                <a:sym typeface="Arial Rounded"/>
              </a:rPr>
              <a:t>to provide consumers with convenient foods.</a:t>
            </a:r>
            <a:endParaRPr/>
          </a:p>
        </p:txBody>
      </p:sp>
      <p:sp>
        <p:nvSpPr>
          <p:cNvPr id="330" name="Google Shape;330;p41"/>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1524000" y="4572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Dehydration</a:t>
            </a:r>
            <a:endParaRPr/>
          </a:p>
        </p:txBody>
      </p:sp>
      <p:sp>
        <p:nvSpPr>
          <p:cNvPr id="336" name="Google Shape;336;p42"/>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37" name="Google Shape;337;p42"/>
          <p:cNvSpPr txBox="1"/>
          <p:nvPr>
            <p:ph idx="4294967295" type="subTitle"/>
          </p:nvPr>
        </p:nvSpPr>
        <p:spPr>
          <a:xfrm>
            <a:off x="838200" y="1143000"/>
            <a:ext cx="72390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2400"/>
              <a:buFont typeface="Noto Sans Symbols"/>
              <a:buChar char="⮚"/>
            </a:pPr>
            <a:r>
              <a:rPr b="1" i="0" lang="en-US" sz="2400" u="none">
                <a:solidFill>
                  <a:srgbClr val="7030A0"/>
                </a:solidFill>
                <a:latin typeface="Arial Rounded"/>
                <a:ea typeface="Arial Rounded"/>
                <a:cs typeface="Arial Rounded"/>
                <a:sym typeface="Arial Rounded"/>
              </a:rPr>
              <a:t>Dehydration-or drying-is the nearly complete removal of water from solid foods. </a:t>
            </a:r>
            <a:endParaRPr/>
          </a:p>
          <a:p>
            <a:pPr indent="-190500" lvl="0" marL="342900" marR="0" rtl="0" algn="l">
              <a:lnSpc>
                <a:spcPct val="8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8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One of the oldest methods of food preservation, it was traditionally carried out by the sun.</a:t>
            </a:r>
            <a:r>
              <a:rPr b="1" i="0" lang="en-US" sz="2400" u="none">
                <a:solidFill>
                  <a:schemeClr val="dk1"/>
                </a:solidFill>
                <a:latin typeface="Arial Rounded"/>
                <a:ea typeface="Arial Rounded"/>
                <a:cs typeface="Arial Rounded"/>
                <a:sym typeface="Arial Rounded"/>
              </a:rPr>
              <a:t> </a:t>
            </a:r>
            <a:br>
              <a:rPr b="1" i="0" lang="en-US" sz="2400" u="none">
                <a:solidFill>
                  <a:schemeClr val="dk1"/>
                </a:solidFill>
                <a:latin typeface="Arial Rounded"/>
                <a:ea typeface="Arial Rounded"/>
                <a:cs typeface="Arial Rounded"/>
                <a:sym typeface="Arial Rounded"/>
              </a:rPr>
            </a:br>
            <a:endParaRPr/>
          </a:p>
          <a:p>
            <a:pPr indent="-342900" lvl="0" marL="342900" marR="0" rtl="0" algn="l">
              <a:lnSpc>
                <a:spcPct val="80000"/>
              </a:lnSpc>
              <a:spcBef>
                <a:spcPts val="480"/>
              </a:spcBef>
              <a:spcAft>
                <a:spcPts val="0"/>
              </a:spcAft>
              <a:buClr>
                <a:schemeClr val="folHlink"/>
              </a:buClr>
              <a:buSzPts val="2400"/>
              <a:buFont typeface="Noto Sans Symbols"/>
              <a:buChar char="⮚"/>
            </a:pPr>
            <a:br>
              <a:rPr b="1" i="0" lang="en-US" sz="2400" u="none">
                <a:solidFill>
                  <a:schemeClr val="dk1"/>
                </a:solidFill>
                <a:latin typeface="Arial Rounded"/>
                <a:ea typeface="Arial Rounded"/>
                <a:cs typeface="Arial Rounded"/>
                <a:sym typeface="Arial Rounded"/>
              </a:rPr>
            </a:br>
            <a:r>
              <a:rPr b="1" i="0" lang="en-US" sz="2400" u="none">
                <a:solidFill>
                  <a:srgbClr val="7030A0"/>
                </a:solidFill>
                <a:latin typeface="Arial Rounded"/>
                <a:ea typeface="Arial Rounded"/>
                <a:cs typeface="Arial Rounded"/>
                <a:sym typeface="Arial Rounded"/>
              </a:rPr>
              <a:t>This application is used for the same reasons that liquid foods undergo evaporation-preservation, convenience and cost savings.</a:t>
            </a:r>
            <a:endParaRPr/>
          </a:p>
          <a:p>
            <a:pPr indent="-190500" lvl="0" marL="342900" marR="0" rtl="0" algn="l">
              <a:lnSpc>
                <a:spcPct val="8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8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 Dried soup mixes, dried fruit, powdered milk and spices are just a few examples of dehydrated foods.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1066800" y="2743200"/>
            <a:ext cx="7010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2400"/>
              <a:buFont typeface="Arial Rounded"/>
              <a:buNone/>
            </a:pPr>
            <a:r>
              <a:rPr b="1" i="0" lang="en-US" sz="2400" u="none">
                <a:solidFill>
                  <a:srgbClr val="FF0000"/>
                </a:solidFill>
                <a:latin typeface="Arial Rounded"/>
                <a:ea typeface="Arial Rounded"/>
                <a:cs typeface="Arial Rounded"/>
                <a:sym typeface="Arial Rounded"/>
              </a:rPr>
              <a:t>Spray drying and freeze drying are two drying methods used widely today. </a:t>
            </a:r>
            <a:br>
              <a:rPr b="1" i="0" lang="en-US" sz="2400" u="none">
                <a:solidFill>
                  <a:srgbClr val="FF0000"/>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r>
              <a:rPr b="1" i="0" lang="en-US" sz="2400" u="none">
                <a:solidFill>
                  <a:srgbClr val="00B050"/>
                </a:solidFill>
                <a:latin typeface="Arial Rounded"/>
                <a:ea typeface="Arial Rounded"/>
                <a:cs typeface="Arial Rounded"/>
                <a:sym typeface="Arial Rounded"/>
              </a:rPr>
              <a:t>Spray drying is when a liquid food is atomized into a fine, dry powder</a:t>
            </a:r>
            <a:r>
              <a:rPr b="1" i="0" lang="en-US" sz="2400" u="none">
                <a:solidFill>
                  <a:schemeClr val="dk2"/>
                </a:solidFill>
                <a:latin typeface="Arial Rounded"/>
                <a:ea typeface="Arial Rounded"/>
                <a:cs typeface="Arial Rounded"/>
                <a:sym typeface="Arial Rounded"/>
              </a:rPr>
              <a:t>. </a:t>
            </a:r>
            <a:br>
              <a:rPr b="1" i="0" lang="en-US" sz="2400" u="none">
                <a:solidFill>
                  <a:schemeClr val="dk2"/>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r>
              <a:rPr b="1" i="0" lang="en-US" sz="2400" u="none">
                <a:solidFill>
                  <a:srgbClr val="FF0000"/>
                </a:solidFill>
                <a:latin typeface="Arial Rounded"/>
                <a:ea typeface="Arial Rounded"/>
                <a:cs typeface="Arial Rounded"/>
                <a:sym typeface="Arial Rounded"/>
              </a:rPr>
              <a:t>Examples include natural and artificial flavours and milk powders. </a:t>
            </a:r>
            <a:br>
              <a:rPr b="1" i="0" lang="en-US" sz="2400" u="none">
                <a:solidFill>
                  <a:schemeClr val="dk2"/>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r>
              <a:rPr b="1" i="0" lang="en-US" sz="2400" u="none">
                <a:solidFill>
                  <a:srgbClr val="00B050"/>
                </a:solidFill>
                <a:latin typeface="Arial Rounded"/>
                <a:ea typeface="Arial Rounded"/>
                <a:cs typeface="Arial Rounded"/>
                <a:sym typeface="Arial Rounded"/>
              </a:rPr>
              <a:t>Freeze drying involves first freezing the food and then driving off the ice, leaving a high quality, porous dried food such as instant coffee.</a:t>
            </a:r>
            <a:endParaRPr/>
          </a:p>
        </p:txBody>
      </p:sp>
      <p:sp>
        <p:nvSpPr>
          <p:cNvPr id="343" name="Google Shape;343;p43"/>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1447800" y="5334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2800"/>
              <a:buFont typeface="Arial Rounded"/>
              <a:buNone/>
            </a:pPr>
            <a:r>
              <a:rPr b="1" i="0" lang="en-US" sz="2800" u="none">
                <a:solidFill>
                  <a:srgbClr val="00B050"/>
                </a:solidFill>
                <a:latin typeface="Arial Rounded"/>
                <a:ea typeface="Arial Rounded"/>
                <a:cs typeface="Arial Rounded"/>
                <a:sym typeface="Arial Rounded"/>
              </a:rPr>
              <a:t>Emulsions</a:t>
            </a:r>
            <a:endParaRPr/>
          </a:p>
        </p:txBody>
      </p:sp>
      <p:sp>
        <p:nvSpPr>
          <p:cNvPr id="349" name="Google Shape;349;p44"/>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50" name="Google Shape;350;p44"/>
          <p:cNvSpPr txBox="1"/>
          <p:nvPr>
            <p:ph idx="4294967295" type="subTitle"/>
          </p:nvPr>
        </p:nvSpPr>
        <p:spPr>
          <a:xfrm>
            <a:off x="1066800" y="1524000"/>
            <a:ext cx="7010400" cy="48006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folHlink"/>
              </a:buClr>
              <a:buSzPts val="2400"/>
              <a:buFont typeface="Noto Sans Symbols"/>
              <a:buChar char="⮚"/>
            </a:pPr>
            <a:r>
              <a:rPr b="1" i="0" lang="en-US" sz="2400" u="none">
                <a:solidFill>
                  <a:srgbClr val="C00000"/>
                </a:solidFill>
                <a:latin typeface="Arial Rounded"/>
                <a:ea typeface="Arial Rounded"/>
                <a:cs typeface="Arial Rounded"/>
                <a:sym typeface="Arial Rounded"/>
              </a:rPr>
              <a:t>An emulsion is a system containing two liquid phases that don't mix, where one phase (disperse phase) is distributed throughout the other phase</a:t>
            </a:r>
            <a:endParaRPr/>
          </a:p>
          <a:p>
            <a:pPr indent="-457200" lvl="0" marL="609600" marR="0" rtl="0" algn="l">
              <a:lnSpc>
                <a:spcPct val="80000"/>
              </a:lnSpc>
              <a:spcBef>
                <a:spcPts val="480"/>
              </a:spcBef>
              <a:spcAft>
                <a:spcPts val="0"/>
              </a:spcAft>
              <a:buClr>
                <a:schemeClr val="folHlink"/>
              </a:buClr>
              <a:buSzPts val="2400"/>
              <a:buFont typeface="Noto Sans Symbols"/>
              <a:buNone/>
            </a:pPr>
            <a:r>
              <a:t/>
            </a:r>
            <a:endParaRPr b="1" i="0" sz="2400" u="none">
              <a:solidFill>
                <a:srgbClr val="C00000"/>
              </a:solidFill>
              <a:latin typeface="Arial Rounded"/>
              <a:ea typeface="Arial Rounded"/>
              <a:cs typeface="Arial Rounded"/>
              <a:sym typeface="Arial Rounded"/>
            </a:endParaRPr>
          </a:p>
          <a:p>
            <a:pPr indent="-457200" lvl="0" marL="609600" marR="0" rtl="0" algn="l">
              <a:lnSpc>
                <a:spcPct val="8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457200" lvl="0" marL="609600" marR="0" rtl="0" algn="l">
              <a:lnSpc>
                <a:spcPct val="8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609600" lvl="0" marL="609600" marR="0" rtl="0" algn="l">
              <a:lnSpc>
                <a:spcPct val="80000"/>
              </a:lnSpc>
              <a:spcBef>
                <a:spcPts val="480"/>
              </a:spcBef>
              <a:spcAft>
                <a:spcPts val="0"/>
              </a:spcAft>
              <a:buClr>
                <a:schemeClr val="folHlink"/>
              </a:buClr>
              <a:buSzPts val="2400"/>
              <a:buFont typeface="Noto Sans Symbols"/>
              <a:buChar char="⮚"/>
            </a:pPr>
            <a:r>
              <a:rPr b="1" i="0" lang="en-US" sz="2400" u="none">
                <a:solidFill>
                  <a:srgbClr val="7030A0"/>
                </a:solidFill>
                <a:latin typeface="Arial Rounded"/>
                <a:ea typeface="Arial Rounded"/>
                <a:cs typeface="Arial Rounded"/>
                <a:sym typeface="Arial Rounded"/>
              </a:rPr>
              <a:t>(continuous phase) in the form of very small droplets.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990600" y="1752600"/>
            <a:ext cx="6553200" cy="3962400"/>
          </a:xfrm>
          <a:prstGeom prst="rect">
            <a:avLst/>
          </a:prstGeom>
          <a:noFill/>
          <a:ln>
            <a:noFill/>
          </a:ln>
        </p:spPr>
        <p:txBody>
          <a:bodyPr anchorCtr="0" anchor="ctr" bIns="45700" lIns="91425" spcFirstLastPara="1" rIns="91425" wrap="square" tIns="45700">
            <a:noAutofit/>
          </a:bodyPr>
          <a:lstStyle/>
          <a:p>
            <a:pPr indent="-609600" lvl="0" marL="609600" rtl="0" algn="ctr">
              <a:lnSpc>
                <a:spcPct val="80000"/>
              </a:lnSpc>
              <a:spcBef>
                <a:spcPts val="0"/>
              </a:spcBef>
              <a:spcAft>
                <a:spcPts val="0"/>
              </a:spcAft>
              <a:buClr>
                <a:srgbClr val="C00000"/>
              </a:buClr>
              <a:buSzPts val="2800"/>
              <a:buFont typeface="Arial Rounded"/>
              <a:buNone/>
            </a:pPr>
            <a:r>
              <a:rPr b="1" i="0" lang="en-US" sz="2800" u="none">
                <a:solidFill>
                  <a:srgbClr val="C00000"/>
                </a:solidFill>
                <a:latin typeface="Arial Rounded"/>
                <a:ea typeface="Arial Rounded"/>
                <a:cs typeface="Arial Rounded"/>
                <a:sym typeface="Arial Rounded"/>
              </a:rPr>
              <a:t>          Generally there are two types     of emulsions:</a:t>
            </a:r>
            <a:br>
              <a:rPr b="1" i="0" lang="en-US" sz="3200" u="none">
                <a:solidFill>
                  <a:schemeClr val="dk2"/>
                </a:solidFill>
                <a:latin typeface="Arial Rounded"/>
                <a:ea typeface="Arial Rounded"/>
                <a:cs typeface="Arial Rounded"/>
                <a:sym typeface="Arial Rounded"/>
              </a:rPr>
            </a:br>
            <a:br>
              <a:rPr b="1" i="0" lang="en-US" sz="3200" u="none">
                <a:solidFill>
                  <a:schemeClr val="dk2"/>
                </a:solidFill>
                <a:latin typeface="Arial Rounded"/>
                <a:ea typeface="Arial Rounded"/>
                <a:cs typeface="Arial Rounded"/>
                <a:sym typeface="Arial Rounded"/>
              </a:rPr>
            </a:br>
            <a:r>
              <a:rPr b="1" i="0" lang="en-US" sz="3200" u="none">
                <a:solidFill>
                  <a:schemeClr val="dk2"/>
                </a:solidFill>
                <a:latin typeface="Arial Rounded"/>
                <a:ea typeface="Arial Rounded"/>
                <a:cs typeface="Arial Rounded"/>
                <a:sym typeface="Arial Rounded"/>
              </a:rPr>
              <a:t>     </a:t>
            </a:r>
            <a:r>
              <a:rPr b="1" i="0" lang="en-US" sz="2800" u="none">
                <a:solidFill>
                  <a:srgbClr val="7030A0"/>
                </a:solidFill>
                <a:latin typeface="Arial Rounded"/>
                <a:ea typeface="Arial Rounded"/>
                <a:cs typeface="Arial Rounded"/>
                <a:sym typeface="Arial Rounded"/>
              </a:rPr>
              <a:t>oil in water (O/W)</a:t>
            </a:r>
            <a:br>
              <a:rPr b="1" i="0" lang="en-US" sz="2800" u="none">
                <a:solidFill>
                  <a:srgbClr val="7030A0"/>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rgbClr val="00B050"/>
                </a:solidFill>
                <a:latin typeface="Arial Rounded"/>
                <a:ea typeface="Arial Rounded"/>
                <a:cs typeface="Arial Rounded"/>
                <a:sym typeface="Arial Rounded"/>
              </a:rPr>
              <a:t>     water in oil (W/O)</a:t>
            </a:r>
            <a:br>
              <a:rPr b="1" i="0" lang="en-US" sz="2800" u="none">
                <a:solidFill>
                  <a:srgbClr val="00B050"/>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rgbClr val="7030A0"/>
                </a:solidFill>
                <a:latin typeface="Arial Rounded"/>
                <a:ea typeface="Arial Rounded"/>
                <a:cs typeface="Arial Rounded"/>
                <a:sym typeface="Arial Rounded"/>
              </a:rPr>
              <a:t>An example of an O/W emulsion is salad dressing,</a:t>
            </a:r>
            <a:br>
              <a:rPr b="1" i="0" lang="en-US" sz="2800" u="none">
                <a:solidFill>
                  <a:schemeClr val="dk2"/>
                </a:solidFill>
                <a:latin typeface="Arial Rounded"/>
                <a:ea typeface="Arial Rounded"/>
                <a:cs typeface="Arial Rounded"/>
                <a:sym typeface="Arial Rounded"/>
              </a:rPr>
            </a:br>
            <a:r>
              <a:rPr b="1" i="0" lang="en-US" sz="2800" u="none">
                <a:solidFill>
                  <a:schemeClr val="dk2"/>
                </a:solidFill>
                <a:latin typeface="Arial Rounded"/>
                <a:ea typeface="Arial Rounded"/>
                <a:cs typeface="Arial Rounded"/>
                <a:sym typeface="Arial Rounded"/>
              </a:rPr>
              <a:t>and </a:t>
            </a:r>
            <a:br>
              <a:rPr b="1" i="0" lang="en-US" sz="2800" u="none">
                <a:solidFill>
                  <a:schemeClr val="dk2"/>
                </a:solidFill>
                <a:latin typeface="Arial Rounded"/>
                <a:ea typeface="Arial Rounded"/>
                <a:cs typeface="Arial Rounded"/>
                <a:sym typeface="Arial Rounded"/>
              </a:rPr>
            </a:br>
            <a:r>
              <a:rPr b="1" i="0" lang="en-US" sz="2800" u="none">
                <a:solidFill>
                  <a:srgbClr val="00B050"/>
                </a:solidFill>
                <a:latin typeface="Arial Rounded"/>
                <a:ea typeface="Arial Rounded"/>
                <a:cs typeface="Arial Rounded"/>
                <a:sym typeface="Arial Rounded"/>
              </a:rPr>
              <a:t>an example of a W/O emulsion is butter.</a:t>
            </a:r>
            <a:br>
              <a:rPr b="1" i="0" lang="en-US" sz="2800" u="none">
                <a:solidFill>
                  <a:schemeClr val="dk2"/>
                </a:solidFill>
                <a:latin typeface="Arial Rounded"/>
                <a:ea typeface="Arial Rounded"/>
                <a:cs typeface="Arial Rounded"/>
                <a:sym typeface="Arial Rounded"/>
              </a:rPr>
            </a:b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1447800" y="4572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2800"/>
              <a:buFont typeface="Arial Rounded"/>
              <a:buNone/>
            </a:pPr>
            <a:r>
              <a:rPr b="1" i="0" lang="en-US" sz="2800" u="none">
                <a:solidFill>
                  <a:srgbClr val="00B050"/>
                </a:solidFill>
                <a:latin typeface="Arial Rounded"/>
                <a:ea typeface="Arial Rounded"/>
                <a:cs typeface="Arial Rounded"/>
                <a:sym typeface="Arial Rounded"/>
              </a:rPr>
              <a:t>Homogenization</a:t>
            </a:r>
            <a:endParaRPr/>
          </a:p>
        </p:txBody>
      </p:sp>
      <p:sp>
        <p:nvSpPr>
          <p:cNvPr id="361" name="Google Shape;361;p46"/>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62" name="Google Shape;362;p46"/>
          <p:cNvSpPr txBox="1"/>
          <p:nvPr>
            <p:ph idx="4294967295" type="subTitle"/>
          </p:nvPr>
        </p:nvSpPr>
        <p:spPr>
          <a:xfrm>
            <a:off x="1143000" y="1066800"/>
            <a:ext cx="7010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2400"/>
              <a:buFont typeface="Noto Sans Symbols"/>
              <a:buChar char="⮚"/>
            </a:pPr>
            <a:r>
              <a:rPr b="1" i="0" lang="en-US" sz="2400" u="none">
                <a:solidFill>
                  <a:srgbClr val="C00000"/>
                </a:solidFill>
                <a:latin typeface="Arial Rounded"/>
                <a:ea typeface="Arial Rounded"/>
                <a:cs typeface="Arial Rounded"/>
                <a:sym typeface="Arial Rounded"/>
              </a:rPr>
              <a:t>Homogenization is used to stabilize an emulsion. More specifically, it is the reduction in size and the increase in number of droplets of the dispersed phase by the application of intense shearing forces. </a:t>
            </a:r>
            <a:br>
              <a:rPr b="1" i="0" lang="en-US" sz="2400" u="none">
                <a:solidFill>
                  <a:srgbClr val="C00000"/>
                </a:solidFill>
                <a:latin typeface="Arial Rounded"/>
                <a:ea typeface="Arial Rounded"/>
                <a:cs typeface="Arial Rounded"/>
                <a:sym typeface="Arial Rounded"/>
              </a:rPr>
            </a:br>
            <a:endParaRPr/>
          </a:p>
          <a:p>
            <a:pPr indent="-342900" lvl="0" marL="342900" marR="0" rtl="0" algn="l">
              <a:lnSpc>
                <a:spcPct val="80000"/>
              </a:lnSpc>
              <a:spcBef>
                <a:spcPts val="480"/>
              </a:spcBef>
              <a:spcAft>
                <a:spcPts val="0"/>
              </a:spcAft>
              <a:buClr>
                <a:schemeClr val="folHlink"/>
              </a:buClr>
              <a:buSzPts val="2400"/>
              <a:buFont typeface="Noto Sans Symbols"/>
              <a:buChar char="⮚"/>
            </a:pPr>
            <a:br>
              <a:rPr b="1" i="0" lang="en-US" sz="2400" u="none">
                <a:solidFill>
                  <a:schemeClr val="dk1"/>
                </a:solidFill>
                <a:latin typeface="Arial Rounded"/>
                <a:ea typeface="Arial Rounded"/>
                <a:cs typeface="Arial Rounded"/>
                <a:sym typeface="Arial Rounded"/>
              </a:rPr>
            </a:br>
            <a:r>
              <a:rPr b="1" i="0" lang="en-US" sz="2400" u="none">
                <a:solidFill>
                  <a:srgbClr val="7030A0"/>
                </a:solidFill>
                <a:latin typeface="Arial Rounded"/>
                <a:ea typeface="Arial Rounded"/>
                <a:cs typeface="Arial Rounded"/>
                <a:sym typeface="Arial Rounded"/>
              </a:rPr>
              <a:t>Generally, homogenization is applied to change the functional properties or improve the texture of emulsions. For example, most fluid milk sold at the retail level is homogenized to improve its stability, and most caramel fillings are homogenized to increase their smoothness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1524000" y="533400"/>
            <a:ext cx="6096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6B6BCF"/>
              </a:buClr>
              <a:buSzPts val="2800"/>
              <a:buFont typeface="Century Gothic"/>
              <a:buNone/>
            </a:pPr>
            <a:r>
              <a:rPr b="1" i="0" lang="en-US" sz="2800" u="none">
                <a:solidFill>
                  <a:srgbClr val="6B6BCF"/>
                </a:solidFill>
                <a:latin typeface="Century Gothic"/>
                <a:ea typeface="Century Gothic"/>
                <a:cs typeface="Century Gothic"/>
                <a:sym typeface="Century Gothic"/>
              </a:rPr>
              <a:t>Extrusion</a:t>
            </a:r>
            <a:endParaRPr/>
          </a:p>
        </p:txBody>
      </p:sp>
      <p:sp>
        <p:nvSpPr>
          <p:cNvPr id="368" name="Google Shape;368;p47"/>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69" name="Google Shape;369;p47"/>
          <p:cNvSpPr txBox="1"/>
          <p:nvPr>
            <p:ph idx="4294967295" type="subTitle"/>
          </p:nvPr>
        </p:nvSpPr>
        <p:spPr>
          <a:xfrm>
            <a:off x="914400" y="914400"/>
            <a:ext cx="70104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Extrusion is the process in which a food is compressed and worked to form a semi-solid mass. This mass is then forced through a restricted opening, or die, to create a desired texture or shape. </a:t>
            </a:r>
            <a:endParaRPr/>
          </a:p>
          <a:p>
            <a:pPr indent="-190500" lvl="0" marL="342900" marR="0" rtl="0" algn="l">
              <a:lnSpc>
                <a:spcPct val="80000"/>
              </a:lnSpc>
              <a:spcBef>
                <a:spcPts val="480"/>
              </a:spcBef>
              <a:spcAft>
                <a:spcPts val="0"/>
              </a:spcAft>
              <a:buClr>
                <a:schemeClr val="folHlink"/>
              </a:buClr>
              <a:buSzPts val="2400"/>
              <a:buFont typeface="Noto Sans Symbols"/>
              <a:buNone/>
            </a:pPr>
            <a:r>
              <a:t/>
            </a:r>
            <a:endParaRPr b="1" i="0" sz="2400" u="none">
              <a:solidFill>
                <a:schemeClr val="dk1"/>
              </a:solidFill>
              <a:latin typeface="Arial Rounded"/>
              <a:ea typeface="Arial Rounded"/>
              <a:cs typeface="Arial Rounded"/>
              <a:sym typeface="Arial Rounded"/>
            </a:endParaRPr>
          </a:p>
          <a:p>
            <a:pPr indent="-342900" lvl="0" marL="342900" marR="0" rtl="0" algn="l">
              <a:lnSpc>
                <a:spcPct val="80000"/>
              </a:lnSpc>
              <a:spcBef>
                <a:spcPts val="480"/>
              </a:spcBef>
              <a:spcAft>
                <a:spcPts val="0"/>
              </a:spcAft>
              <a:buClr>
                <a:schemeClr val="folHlink"/>
              </a:buClr>
              <a:buSzPts val="2400"/>
              <a:buFont typeface="Noto Sans Symbols"/>
              <a:buChar char="⮚"/>
            </a:pPr>
            <a:r>
              <a:rPr b="1" i="0" lang="en-US" sz="2400" u="none">
                <a:solidFill>
                  <a:srgbClr val="00B0F0"/>
                </a:solidFill>
                <a:latin typeface="Arial Rounded"/>
                <a:ea typeface="Arial Rounded"/>
                <a:cs typeface="Arial Rounded"/>
                <a:sym typeface="Arial Rounded"/>
              </a:rPr>
              <a:t>The purpose of this application is simply to provide a greater variety of textured foods to consumers. </a:t>
            </a:r>
            <a:br>
              <a:rPr b="1" i="0" lang="en-US" sz="2400" u="none">
                <a:solidFill>
                  <a:schemeClr val="dk1"/>
                </a:solidFill>
                <a:latin typeface="Arial Rounded"/>
                <a:ea typeface="Arial Rounded"/>
                <a:cs typeface="Arial Rounded"/>
                <a:sym typeface="Arial Rounded"/>
              </a:rPr>
            </a:br>
            <a:br>
              <a:rPr b="1" i="0" lang="en-US" sz="2400" u="none">
                <a:solidFill>
                  <a:schemeClr val="dk1"/>
                </a:solidFill>
                <a:latin typeface="Arial Rounded"/>
                <a:ea typeface="Arial Rounded"/>
                <a:cs typeface="Arial Rounded"/>
                <a:sym typeface="Arial Rounded"/>
              </a:rPr>
            </a:br>
            <a:r>
              <a:rPr b="1" i="0" lang="en-US" sz="2400" u="none">
                <a:solidFill>
                  <a:srgbClr val="FF0000"/>
                </a:solidFill>
                <a:latin typeface="Arial Rounded"/>
                <a:ea typeface="Arial Rounded"/>
                <a:cs typeface="Arial Rounded"/>
                <a:sym typeface="Arial Rounded"/>
              </a:rPr>
              <a:t>Food may also be cooked while extruded. </a:t>
            </a:r>
            <a:endParaRPr/>
          </a:p>
          <a:p>
            <a:pPr indent="-342900" lvl="0" marL="342900" marR="0" rtl="0" algn="l">
              <a:lnSpc>
                <a:spcPct val="80000"/>
              </a:lnSpc>
              <a:spcBef>
                <a:spcPts val="48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This is referrred to as extrustion cooking or hot extrusion.</a:t>
            </a:r>
            <a:br>
              <a:rPr b="1" i="0" lang="en-US" sz="2400" u="none">
                <a:solidFill>
                  <a:schemeClr val="dk1"/>
                </a:solidFill>
                <a:latin typeface="Arial Rounded"/>
                <a:ea typeface="Arial Rounded"/>
                <a:cs typeface="Arial Rounded"/>
                <a:sym typeface="Arial Rounded"/>
              </a:rPr>
            </a:br>
            <a:br>
              <a:rPr b="1" i="0" lang="en-US" sz="2400" u="none">
                <a:solidFill>
                  <a:srgbClr val="00B0F0"/>
                </a:solidFill>
                <a:latin typeface="Arial Rounded"/>
                <a:ea typeface="Arial Rounded"/>
                <a:cs typeface="Arial Rounded"/>
                <a:sym typeface="Arial Rounded"/>
              </a:rPr>
            </a:br>
            <a:r>
              <a:rPr b="1" i="0" lang="en-US" sz="2400" u="none">
                <a:solidFill>
                  <a:srgbClr val="00B0F0"/>
                </a:solidFill>
                <a:latin typeface="Arial Rounded"/>
                <a:ea typeface="Arial Rounded"/>
                <a:cs typeface="Arial Rounded"/>
                <a:sym typeface="Arial Rounded"/>
              </a:rPr>
              <a:t>Some extruded food products are licorice, puffed wheat and cornflakes.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title"/>
          </p:nvPr>
        </p:nvSpPr>
        <p:spPr>
          <a:xfrm>
            <a:off x="533400" y="457200"/>
            <a:ext cx="80010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7030A0"/>
              </a:buClr>
              <a:buSzPts val="2800"/>
              <a:buFont typeface="Arial Rounded"/>
              <a:buNone/>
            </a:pPr>
            <a:r>
              <a:rPr b="1" i="0" lang="en-US" sz="2800" u="none">
                <a:solidFill>
                  <a:srgbClr val="7030A0"/>
                </a:solidFill>
                <a:latin typeface="Arial Rounded"/>
                <a:ea typeface="Arial Rounded"/>
                <a:cs typeface="Arial Rounded"/>
                <a:sym typeface="Arial Rounded"/>
              </a:rPr>
              <a:t>Hurdle or Combination Processing </a:t>
            </a:r>
            <a:endParaRPr/>
          </a:p>
        </p:txBody>
      </p:sp>
      <p:sp>
        <p:nvSpPr>
          <p:cNvPr id="375" name="Google Shape;375;p48"/>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
        <p:nvSpPr>
          <p:cNvPr id="376" name="Google Shape;376;p48"/>
          <p:cNvSpPr txBox="1"/>
          <p:nvPr>
            <p:ph idx="4294967295" type="subTitle"/>
          </p:nvPr>
        </p:nvSpPr>
        <p:spPr>
          <a:xfrm>
            <a:off x="1066800" y="990600"/>
            <a:ext cx="70104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400"/>
              <a:buFont typeface="Noto Sans Symbols"/>
              <a:buChar char="⮚"/>
            </a:pPr>
            <a:r>
              <a:rPr b="1" i="0" lang="en-US" sz="2400" u="none">
                <a:solidFill>
                  <a:srgbClr val="FF0000"/>
                </a:solidFill>
                <a:latin typeface="Arial Rounded"/>
                <a:ea typeface="Arial Rounded"/>
                <a:cs typeface="Arial Rounded"/>
                <a:sym typeface="Arial Rounded"/>
              </a:rPr>
              <a:t>Hurdle technology is a concept that was developed to address the consumer demand for more natural, fresh-like foods. It is a way for food processors to employ only mild preservation techniques to their food products.</a:t>
            </a:r>
            <a:r>
              <a:rPr b="1" i="0" lang="en-US" sz="2400" u="none">
                <a:solidFill>
                  <a:schemeClr val="dk1"/>
                </a:solidFill>
                <a:latin typeface="Arial Rounded"/>
                <a:ea typeface="Arial Rounded"/>
                <a:cs typeface="Arial Rounded"/>
                <a:sym typeface="Arial Rounded"/>
              </a:rPr>
              <a:t> </a:t>
            </a:r>
            <a:endParaRPr/>
          </a:p>
          <a:p>
            <a:pPr indent="-342900" lvl="0" marL="342900" marR="0" rtl="0" algn="l">
              <a:lnSpc>
                <a:spcPct val="90000"/>
              </a:lnSpc>
              <a:spcBef>
                <a:spcPts val="480"/>
              </a:spcBef>
              <a:spcAft>
                <a:spcPts val="0"/>
              </a:spcAft>
              <a:buClr>
                <a:schemeClr val="folHlink"/>
              </a:buClr>
              <a:buSzPts val="2400"/>
              <a:buFont typeface="Noto Sans Symbols"/>
              <a:buChar char="⮚"/>
            </a:pPr>
            <a:br>
              <a:rPr b="1" i="0" lang="en-US" sz="2400" u="none">
                <a:solidFill>
                  <a:schemeClr val="dk1"/>
                </a:solidFill>
                <a:latin typeface="Arial Rounded"/>
                <a:ea typeface="Arial Rounded"/>
                <a:cs typeface="Arial Rounded"/>
                <a:sym typeface="Arial Rounded"/>
              </a:rPr>
            </a:br>
            <a:r>
              <a:rPr b="1" i="0" lang="en-US" sz="2400" u="none">
                <a:solidFill>
                  <a:srgbClr val="00B0F0"/>
                </a:solidFill>
                <a:latin typeface="Arial Rounded"/>
                <a:ea typeface="Arial Rounded"/>
                <a:cs typeface="Arial Rounded"/>
                <a:sym typeface="Arial Rounded"/>
              </a:rPr>
              <a:t>The idea is to use deliberate low-level combinations of existing and novel preservation techniques ("hurdles") to eliminate the growth of micro-organisms. Lower-intensity individual methods can be used because of the collective effect of the combined methods</a:t>
            </a:r>
            <a:r>
              <a:rPr b="0" i="0" lang="en-US" sz="2400" u="none">
                <a:solidFill>
                  <a:srgbClr val="00B0F0"/>
                </a:solidFill>
                <a:latin typeface="Century Gothic"/>
                <a:ea typeface="Century Gothic"/>
                <a:cs typeface="Century Gothic"/>
                <a:sym typeface="Century Gothic"/>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457200" y="3810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F0"/>
              </a:buClr>
              <a:buSzPts val="2800"/>
              <a:buFont typeface="Arial Rounded"/>
              <a:buNone/>
            </a:pPr>
            <a:r>
              <a:rPr b="1" i="0" lang="en-US" sz="2800" u="none">
                <a:solidFill>
                  <a:srgbClr val="00B0F0"/>
                </a:solidFill>
                <a:latin typeface="Arial Rounded"/>
                <a:ea typeface="Arial Rounded"/>
                <a:cs typeface="Arial Rounded"/>
                <a:sym typeface="Arial Rounded"/>
              </a:rPr>
              <a:t>Some of the more common hurdles include:</a:t>
            </a:r>
            <a:r>
              <a:rPr b="1" i="0" lang="en-US" sz="4000" u="none">
                <a:solidFill>
                  <a:srgbClr val="00B0F0"/>
                </a:solidFill>
                <a:latin typeface="Arial Rounded"/>
                <a:ea typeface="Arial Rounded"/>
                <a:cs typeface="Arial Rounded"/>
                <a:sym typeface="Arial Rounded"/>
              </a:rPr>
              <a:t> </a:t>
            </a:r>
            <a:endParaRPr/>
          </a:p>
        </p:txBody>
      </p:sp>
      <p:sp>
        <p:nvSpPr>
          <p:cNvPr id="382" name="Google Shape;382;p49"/>
          <p:cNvSpPr txBox="1"/>
          <p:nvPr>
            <p:ph idx="1" type="body"/>
          </p:nvPr>
        </p:nvSpPr>
        <p:spPr>
          <a:xfrm>
            <a:off x="1143000" y="1143000"/>
            <a:ext cx="6934200" cy="541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2800"/>
              <a:buFont typeface="Noto Sans Symbols"/>
              <a:buChar char="⮚"/>
            </a:pPr>
            <a:r>
              <a:rPr b="1" i="0" lang="en-US" sz="2800" u="none">
                <a:solidFill>
                  <a:srgbClr val="7030A0"/>
                </a:solidFill>
                <a:latin typeface="Arial Rounded"/>
                <a:ea typeface="Arial Rounded"/>
                <a:cs typeface="Arial Rounded"/>
                <a:sym typeface="Arial Rounded"/>
              </a:rPr>
              <a:t>pasteurization;</a:t>
            </a:r>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FF0000"/>
                </a:solidFill>
                <a:latin typeface="Arial Rounded"/>
                <a:ea typeface="Arial Rounded"/>
                <a:cs typeface="Arial Rounded"/>
                <a:sym typeface="Arial Rounded"/>
              </a:rPr>
              <a:t>water activity (aw);</a:t>
            </a:r>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7030A0"/>
                </a:solidFill>
                <a:latin typeface="Arial Rounded"/>
                <a:ea typeface="Arial Rounded"/>
                <a:cs typeface="Arial Rounded"/>
                <a:sym typeface="Arial Rounded"/>
              </a:rPr>
              <a:t>salt;</a:t>
            </a:r>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FF0000"/>
                </a:solidFill>
                <a:latin typeface="Arial Rounded"/>
                <a:ea typeface="Arial Rounded"/>
                <a:cs typeface="Arial Rounded"/>
                <a:sym typeface="Arial Rounded"/>
              </a:rPr>
              <a:t>blanching;</a:t>
            </a:r>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7030A0"/>
                </a:solidFill>
                <a:latin typeface="Arial Rounded"/>
                <a:ea typeface="Arial Rounded"/>
                <a:cs typeface="Arial Rounded"/>
                <a:sym typeface="Arial Rounded"/>
              </a:rPr>
              <a:t>freezing; modified atmosphere packaging (MAP);</a:t>
            </a:r>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FF0000"/>
                </a:solidFill>
                <a:latin typeface="Arial Rounded"/>
                <a:ea typeface="Arial Rounded"/>
                <a:cs typeface="Arial Rounded"/>
                <a:sym typeface="Arial Rounded"/>
              </a:rPr>
              <a:t>pH;</a:t>
            </a:r>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7030A0"/>
                </a:solidFill>
                <a:latin typeface="Arial Rounded"/>
                <a:ea typeface="Arial Rounded"/>
                <a:cs typeface="Arial Rounded"/>
                <a:sym typeface="Arial Rounded"/>
              </a:rPr>
              <a:t>preservatives;</a:t>
            </a:r>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FF0000"/>
                </a:solidFill>
                <a:latin typeface="Arial Rounded"/>
                <a:ea typeface="Arial Rounded"/>
                <a:cs typeface="Arial Rounded"/>
                <a:sym typeface="Arial Rounded"/>
              </a:rPr>
              <a:t>refrigeration; and</a:t>
            </a:r>
            <a:endParaRPr/>
          </a:p>
          <a:p>
            <a:pPr indent="-342900" lvl="0" marL="342900" marR="0" rtl="0" algn="l">
              <a:lnSpc>
                <a:spcPct val="90000"/>
              </a:lnSpc>
              <a:spcBef>
                <a:spcPts val="560"/>
              </a:spcBef>
              <a:spcAft>
                <a:spcPts val="0"/>
              </a:spcAft>
              <a:buClr>
                <a:schemeClr val="folHlink"/>
              </a:buClr>
              <a:buSzPts val="2800"/>
              <a:buFont typeface="Noto Sans Symbols"/>
              <a:buChar char="⮚"/>
            </a:pPr>
            <a:r>
              <a:rPr b="1" i="0" lang="en-US" sz="2800" u="none">
                <a:solidFill>
                  <a:srgbClr val="7030A0"/>
                </a:solidFill>
                <a:latin typeface="Arial Rounded"/>
                <a:ea typeface="Arial Rounded"/>
                <a:cs typeface="Arial Rounded"/>
                <a:sym typeface="Arial Rounded"/>
              </a:rPr>
              <a:t>irradiation.</a:t>
            </a:r>
            <a:endParaRPr/>
          </a:p>
        </p:txBody>
      </p:sp>
      <p:sp>
        <p:nvSpPr>
          <p:cNvPr id="383" name="Google Shape;383;p49"/>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ctrTitle"/>
          </p:nvPr>
        </p:nvSpPr>
        <p:spPr>
          <a:xfrm>
            <a:off x="304800" y="152400"/>
            <a:ext cx="84582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Rounded"/>
              <a:buNone/>
            </a:pPr>
            <a:r>
              <a:rPr b="1" i="0" lang="en-US" sz="2800" u="none">
                <a:solidFill>
                  <a:srgbClr val="FF0000"/>
                </a:solidFill>
                <a:latin typeface="Arial Rounded"/>
                <a:ea typeface="Arial Rounded"/>
                <a:cs typeface="Arial Rounded"/>
                <a:sym typeface="Arial Rounded"/>
              </a:rPr>
              <a:t>To ensure that product meets high standards:</a:t>
            </a:r>
            <a:r>
              <a:rPr b="1" i="0" lang="en-US" sz="4000" u="none">
                <a:solidFill>
                  <a:srgbClr val="FF0000"/>
                </a:solidFill>
                <a:latin typeface="Arial Rounded"/>
                <a:ea typeface="Arial Rounded"/>
                <a:cs typeface="Arial Rounded"/>
                <a:sym typeface="Arial Rounded"/>
              </a:rPr>
              <a:t> </a:t>
            </a:r>
            <a:endParaRPr/>
          </a:p>
        </p:txBody>
      </p:sp>
      <p:sp>
        <p:nvSpPr>
          <p:cNvPr id="86" name="Google Shape;86;p5"/>
          <p:cNvSpPr txBox="1"/>
          <p:nvPr>
            <p:ph idx="1" type="subTitle"/>
          </p:nvPr>
        </p:nvSpPr>
        <p:spPr>
          <a:xfrm>
            <a:off x="609600" y="1143000"/>
            <a:ext cx="8534400" cy="4572000"/>
          </a:xfrm>
          <a:prstGeom prst="rect">
            <a:avLst/>
          </a:prstGeom>
          <a:noFill/>
          <a:ln>
            <a:noFill/>
          </a:ln>
        </p:spPr>
        <p:txBody>
          <a:bodyPr anchorCtr="0" anchor="t" bIns="45700" lIns="91425" spcFirstLastPara="1" rIns="91425" wrap="square" tIns="45700">
            <a:noAutofit/>
          </a:bodyPr>
          <a:lstStyle/>
          <a:p>
            <a:pPr indent="-177800" lvl="0" marL="0" rtl="0" algn="l">
              <a:lnSpc>
                <a:spcPct val="100000"/>
              </a:lnSpc>
              <a:spcBef>
                <a:spcPts val="0"/>
              </a:spcBef>
              <a:spcAft>
                <a:spcPts val="0"/>
              </a:spcAft>
              <a:buClr>
                <a:schemeClr val="folHlink"/>
              </a:buClr>
              <a:buSzPts val="2800"/>
              <a:buChar char="•"/>
            </a:pPr>
            <a:r>
              <a:rPr b="1" i="1" lang="en-US" sz="2800" u="none">
                <a:solidFill>
                  <a:srgbClr val="0070C0"/>
                </a:solidFill>
                <a:latin typeface="Arial Rounded"/>
                <a:ea typeface="Arial Rounded"/>
                <a:cs typeface="Arial Rounded"/>
                <a:sym typeface="Arial Rounded"/>
              </a:rPr>
              <a:t>use the highest quality raw ingredients;</a:t>
            </a:r>
            <a:endParaRPr/>
          </a:p>
          <a:p>
            <a:pPr indent="0" lvl="0" marL="0" rtl="0" algn="l">
              <a:lnSpc>
                <a:spcPct val="100000"/>
              </a:lnSpc>
              <a:spcBef>
                <a:spcPts val="560"/>
              </a:spcBef>
              <a:spcAft>
                <a:spcPts val="0"/>
              </a:spcAft>
              <a:buClr>
                <a:schemeClr val="folHlink"/>
              </a:buClr>
              <a:buSzPts val="2800"/>
              <a:buNone/>
            </a:pPr>
            <a:r>
              <a:t/>
            </a:r>
            <a:endParaRPr b="1" i="1" sz="2800" u="none">
              <a:solidFill>
                <a:schemeClr val="dk1"/>
              </a:solidFill>
              <a:latin typeface="Arial Rounded"/>
              <a:ea typeface="Arial Rounded"/>
              <a:cs typeface="Arial Rounded"/>
              <a:sym typeface="Arial Rounded"/>
            </a:endParaRPr>
          </a:p>
          <a:p>
            <a:pPr indent="-177800" lvl="0" marL="0" rtl="0" algn="l">
              <a:lnSpc>
                <a:spcPct val="100000"/>
              </a:lnSpc>
              <a:spcBef>
                <a:spcPts val="560"/>
              </a:spcBef>
              <a:spcAft>
                <a:spcPts val="0"/>
              </a:spcAft>
              <a:buClr>
                <a:schemeClr val="folHlink"/>
              </a:buClr>
              <a:buSzPts val="2800"/>
              <a:buChar char="•"/>
            </a:pPr>
            <a:r>
              <a:rPr b="1" i="1" lang="en-US" sz="2800" u="none">
                <a:solidFill>
                  <a:srgbClr val="C00000"/>
                </a:solidFill>
                <a:latin typeface="Arial Rounded"/>
                <a:ea typeface="Arial Rounded"/>
                <a:cs typeface="Arial Rounded"/>
                <a:sym typeface="Arial Rounded"/>
              </a:rPr>
              <a:t>establish good processing techniques-and follow them; and</a:t>
            </a:r>
            <a:endParaRPr/>
          </a:p>
          <a:p>
            <a:pPr indent="0" lvl="0" marL="0" rtl="0" algn="l">
              <a:lnSpc>
                <a:spcPct val="100000"/>
              </a:lnSpc>
              <a:spcBef>
                <a:spcPts val="560"/>
              </a:spcBef>
              <a:spcAft>
                <a:spcPts val="0"/>
              </a:spcAft>
              <a:buClr>
                <a:schemeClr val="folHlink"/>
              </a:buClr>
              <a:buSzPts val="2800"/>
              <a:buNone/>
            </a:pPr>
            <a:r>
              <a:t/>
            </a:r>
            <a:endParaRPr b="1" i="1" sz="2800" u="none">
              <a:solidFill>
                <a:srgbClr val="C00000"/>
              </a:solidFill>
              <a:latin typeface="Arial Rounded"/>
              <a:ea typeface="Arial Rounded"/>
              <a:cs typeface="Arial Rounded"/>
              <a:sym typeface="Arial Rounded"/>
            </a:endParaRPr>
          </a:p>
          <a:p>
            <a:pPr indent="-177800" lvl="0" marL="0" rtl="0" algn="l">
              <a:lnSpc>
                <a:spcPct val="100000"/>
              </a:lnSpc>
              <a:spcBef>
                <a:spcPts val="560"/>
              </a:spcBef>
              <a:spcAft>
                <a:spcPts val="0"/>
              </a:spcAft>
              <a:buClr>
                <a:schemeClr val="folHlink"/>
              </a:buClr>
              <a:buSzPts val="2800"/>
              <a:buChar char="•"/>
            </a:pPr>
            <a:r>
              <a:rPr b="1" i="1" lang="en-US" sz="2800" u="none">
                <a:solidFill>
                  <a:srgbClr val="0070C0"/>
                </a:solidFill>
                <a:latin typeface="Arial Rounded"/>
                <a:ea typeface="Arial Rounded"/>
                <a:cs typeface="Arial Rounded"/>
                <a:sym typeface="Arial Rounded"/>
              </a:rPr>
              <a:t>maintain an appropriate product environment after processing.</a:t>
            </a:r>
            <a:endParaRPr/>
          </a:p>
        </p:txBody>
      </p:sp>
      <p:sp>
        <p:nvSpPr>
          <p:cNvPr id="87" name="Google Shape;87;p5"/>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1066800" y="2667000"/>
            <a:ext cx="7010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2400"/>
              <a:buFont typeface="Arial Rounded"/>
              <a:buNone/>
            </a:pPr>
            <a:r>
              <a:rPr b="1" i="0" lang="en-US" sz="2400" u="none">
                <a:solidFill>
                  <a:srgbClr val="FF0000"/>
                </a:solidFill>
                <a:latin typeface="Arial Rounded"/>
                <a:ea typeface="Arial Rounded"/>
                <a:cs typeface="Arial Rounded"/>
                <a:sym typeface="Arial Rounded"/>
              </a:rPr>
              <a:t>Some micro-organisms present will be able to survive the individual treatments applied. </a:t>
            </a:r>
            <a:br>
              <a:rPr b="1" i="0" lang="en-US" sz="2400" u="none">
                <a:solidFill>
                  <a:srgbClr val="FF0000"/>
                </a:solidFill>
                <a:latin typeface="Arial Rounded"/>
                <a:ea typeface="Arial Rounded"/>
                <a:cs typeface="Arial Rounded"/>
                <a:sym typeface="Arial Rounded"/>
              </a:rPr>
            </a:br>
            <a:r>
              <a:rPr b="1" i="0" lang="en-US" sz="2400" u="none">
                <a:solidFill>
                  <a:srgbClr val="FF0000"/>
                </a:solidFill>
                <a:latin typeface="Arial Rounded"/>
                <a:ea typeface="Arial Rounded"/>
                <a:cs typeface="Arial Rounded"/>
                <a:sym typeface="Arial Rounded"/>
              </a:rPr>
              <a:t>However, no microorganism will be able to overcome all of the combined hurdles. </a:t>
            </a:r>
            <a:br>
              <a:rPr b="1" i="0" lang="en-US" sz="2400" u="none">
                <a:solidFill>
                  <a:srgbClr val="FF0000"/>
                </a:solidFill>
                <a:latin typeface="Arial Rounded"/>
                <a:ea typeface="Arial Rounded"/>
                <a:cs typeface="Arial Rounded"/>
                <a:sym typeface="Arial Rounded"/>
              </a:rPr>
            </a:br>
            <a:br>
              <a:rPr b="1" i="0" lang="en-US" sz="2400" u="none">
                <a:solidFill>
                  <a:srgbClr val="00B0F0"/>
                </a:solidFill>
                <a:latin typeface="Arial Rounded"/>
                <a:ea typeface="Arial Rounded"/>
                <a:cs typeface="Arial Rounded"/>
                <a:sym typeface="Arial Rounded"/>
              </a:rPr>
            </a:br>
            <a:r>
              <a:rPr b="1" i="0" lang="en-US" sz="2400" u="none">
                <a:solidFill>
                  <a:srgbClr val="00B0F0"/>
                </a:solidFill>
                <a:latin typeface="Arial Rounded"/>
                <a:ea typeface="Arial Rounded"/>
                <a:cs typeface="Arial Rounded"/>
                <a:sym typeface="Arial Rounded"/>
              </a:rPr>
              <a:t>Thus the food is stable and safe. </a:t>
            </a:r>
            <a:br>
              <a:rPr b="1" i="0" lang="en-US" sz="2400" u="none">
                <a:solidFill>
                  <a:schemeClr val="dk2"/>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br>
              <a:rPr b="1" i="0" lang="en-US" sz="2400" u="none">
                <a:solidFill>
                  <a:schemeClr val="dk2"/>
                </a:solidFill>
                <a:latin typeface="Arial Rounded"/>
                <a:ea typeface="Arial Rounded"/>
                <a:cs typeface="Arial Rounded"/>
                <a:sym typeface="Arial Rounded"/>
              </a:rPr>
            </a:br>
            <a:r>
              <a:rPr b="1" i="0" lang="en-US" sz="2400" u="none">
                <a:solidFill>
                  <a:srgbClr val="FF0000"/>
                </a:solidFill>
                <a:latin typeface="Arial Rounded"/>
                <a:ea typeface="Arial Rounded"/>
                <a:cs typeface="Arial Rounded"/>
                <a:sym typeface="Arial Rounded"/>
              </a:rPr>
              <a:t>The only way to ensure that the correct combination of hurdle technologies is used is to make sure that a qualified resource conducts quality and safety shelf-life studies. </a:t>
            </a:r>
            <a:br>
              <a:rPr b="1" i="0" lang="en-US" sz="2400" u="none">
                <a:solidFill>
                  <a:srgbClr val="FF0000"/>
                </a:solidFill>
                <a:latin typeface="Arial Rounded"/>
                <a:ea typeface="Arial Rounded"/>
                <a:cs typeface="Arial Rounded"/>
                <a:sym typeface="Arial Rounded"/>
              </a:rPr>
            </a:br>
            <a:endParaRPr/>
          </a:p>
        </p:txBody>
      </p:sp>
      <p:sp>
        <p:nvSpPr>
          <p:cNvPr id="389" name="Google Shape;389;p50"/>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ph type="title"/>
          </p:nvPr>
        </p:nvSpPr>
        <p:spPr>
          <a:xfrm>
            <a:off x="1066800" y="1066800"/>
            <a:ext cx="7086600" cy="51355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F0"/>
              </a:buClr>
              <a:buSzPts val="2400"/>
              <a:buFont typeface="Arial Rounded"/>
              <a:buNone/>
            </a:pPr>
            <a:r>
              <a:rPr b="1" i="0" lang="en-US" sz="2400" u="none">
                <a:solidFill>
                  <a:srgbClr val="00B0F0"/>
                </a:solidFill>
                <a:latin typeface="Arial Rounded"/>
                <a:ea typeface="Arial Rounded"/>
                <a:cs typeface="Arial Rounded"/>
                <a:sym typeface="Arial Rounded"/>
              </a:rPr>
              <a:t>Examples of hurdle processing can be found in traditional and recently developed foods, such as yogurt and prepackaged fresh salads. </a:t>
            </a:r>
            <a:br>
              <a:rPr b="1" i="0" lang="en-US" sz="2400" u="none">
                <a:solidFill>
                  <a:srgbClr val="00B0F0"/>
                </a:solidFill>
                <a:latin typeface="Arial Rounded"/>
                <a:ea typeface="Arial Rounded"/>
                <a:cs typeface="Arial Rounded"/>
                <a:sym typeface="Arial Rounded"/>
              </a:rPr>
            </a:br>
            <a:br>
              <a:rPr b="1" i="0" lang="en-US" sz="2400" u="none">
                <a:solidFill>
                  <a:srgbClr val="00B050"/>
                </a:solidFill>
                <a:latin typeface="Arial Rounded"/>
                <a:ea typeface="Arial Rounded"/>
                <a:cs typeface="Arial Rounded"/>
                <a:sym typeface="Arial Rounded"/>
              </a:rPr>
            </a:br>
            <a:r>
              <a:rPr b="1" i="0" lang="en-US" sz="2400" u="none">
                <a:solidFill>
                  <a:srgbClr val="00B050"/>
                </a:solidFill>
                <a:latin typeface="Arial Rounded"/>
                <a:ea typeface="Arial Rounded"/>
                <a:cs typeface="Arial Rounded"/>
                <a:sym typeface="Arial Rounded"/>
              </a:rPr>
              <a:t>The hurdles employed in yogurt manufacture include low temperatures, high acid and competitive microbial flora. </a:t>
            </a:r>
            <a:br>
              <a:rPr b="1" i="0" lang="en-US" sz="2400" u="none">
                <a:solidFill>
                  <a:schemeClr val="dk2"/>
                </a:solidFill>
                <a:latin typeface="Arial Rounded"/>
                <a:ea typeface="Arial Rounded"/>
                <a:cs typeface="Arial Rounded"/>
                <a:sym typeface="Arial Rounded"/>
              </a:rPr>
            </a:br>
            <a:br>
              <a:rPr b="1" i="0" lang="en-US" sz="2400" u="none">
                <a:solidFill>
                  <a:srgbClr val="00B0F0"/>
                </a:solidFill>
                <a:latin typeface="Arial Rounded"/>
                <a:ea typeface="Arial Rounded"/>
                <a:cs typeface="Arial Rounded"/>
                <a:sym typeface="Arial Rounded"/>
              </a:rPr>
            </a:br>
            <a:r>
              <a:rPr b="1" i="0" lang="en-US" sz="2400" u="none">
                <a:solidFill>
                  <a:srgbClr val="00B0F0"/>
                </a:solidFill>
                <a:latin typeface="Arial Rounded"/>
                <a:ea typeface="Arial Rounded"/>
                <a:cs typeface="Arial Rounded"/>
                <a:sym typeface="Arial Rounded"/>
              </a:rPr>
              <a:t>Those used to prepare prepackaged fresh salads include low temperatures and modified atmospheres.</a:t>
            </a:r>
            <a:endParaRPr/>
          </a:p>
        </p:txBody>
      </p:sp>
      <p:sp>
        <p:nvSpPr>
          <p:cNvPr id="395" name="Google Shape;395;p51"/>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a:solidFill>
                  <a:schemeClr val="dk1"/>
                </a:solidFill>
                <a:latin typeface="Arial"/>
                <a:ea typeface="Arial"/>
                <a:cs typeface="Arial"/>
                <a:sym typeface="Arial"/>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p:nvPr/>
        </p:nvSpPr>
        <p:spPr>
          <a:xfrm>
            <a:off x="2971800" y="2438400"/>
            <a:ext cx="291618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AEAF4"/>
              </a:buClr>
              <a:buSzPts val="5400"/>
              <a:buFont typeface="Arial"/>
              <a:buNone/>
            </a:pPr>
            <a:r>
              <a:rPr b="1" i="0" lang="en-US" sz="5400" u="none" cap="none" strike="noStrike">
                <a:solidFill>
                  <a:srgbClr val="EAEAF4"/>
                </a:solidFill>
                <a:latin typeface="Arial"/>
                <a:ea typeface="Arial"/>
                <a:cs typeface="Arial"/>
                <a:sym typeface="Arial"/>
              </a:rPr>
              <a:t>The 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ctrTitle"/>
          </p:nvPr>
        </p:nvSpPr>
        <p:spPr>
          <a:xfrm>
            <a:off x="685800" y="1600200"/>
            <a:ext cx="7772400" cy="1470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70C0"/>
              </a:buClr>
              <a:buSzPts val="2800"/>
              <a:buFont typeface="Arial Rounded"/>
              <a:buNone/>
            </a:pPr>
            <a:r>
              <a:rPr b="1" i="0" lang="en-US" sz="2800" u="none">
                <a:solidFill>
                  <a:srgbClr val="0070C0"/>
                </a:solidFill>
                <a:latin typeface="Arial Rounded"/>
                <a:ea typeface="Arial Rounded"/>
                <a:cs typeface="Arial Rounded"/>
                <a:sym typeface="Arial Rounded"/>
              </a:rPr>
              <a:t>Not all processing methods are applied to foods to achieve preservation. </a:t>
            </a:r>
            <a:br>
              <a:rPr b="1" i="0" lang="en-US" sz="2800" u="none">
                <a:solidFill>
                  <a:srgbClr val="0070C0"/>
                </a:solidFill>
                <a:latin typeface="Arial Rounded"/>
                <a:ea typeface="Arial Rounded"/>
                <a:cs typeface="Arial Rounded"/>
                <a:sym typeface="Arial Rounded"/>
              </a:rPr>
            </a:br>
            <a:br>
              <a:rPr b="1" i="0" lang="en-US" sz="2800" u="none">
                <a:solidFill>
                  <a:srgbClr val="0070C0"/>
                </a:solidFill>
                <a:latin typeface="Arial Rounded"/>
                <a:ea typeface="Arial Rounded"/>
                <a:cs typeface="Arial Rounded"/>
                <a:sym typeface="Arial Rounded"/>
              </a:rPr>
            </a:br>
            <a:br>
              <a:rPr b="1" i="0" lang="en-US" sz="2800" u="none">
                <a:solidFill>
                  <a:schemeClr val="dk2"/>
                </a:solidFill>
                <a:latin typeface="Arial Rounded"/>
                <a:ea typeface="Arial Rounded"/>
                <a:cs typeface="Arial Rounded"/>
                <a:sym typeface="Arial Rounded"/>
              </a:rPr>
            </a:br>
            <a:r>
              <a:rPr b="1" i="0" lang="en-US" sz="2800" u="none">
                <a:solidFill>
                  <a:srgbClr val="FF0000"/>
                </a:solidFill>
                <a:latin typeface="Arial Rounded"/>
                <a:ea typeface="Arial Rounded"/>
                <a:cs typeface="Arial Rounded"/>
                <a:sym typeface="Arial Rounded"/>
              </a:rPr>
              <a:t>Some are also used to change or stabilize food texturally.</a:t>
            </a:r>
            <a:r>
              <a:rPr b="1" i="0" lang="en-US" sz="4000" u="none">
                <a:solidFill>
                  <a:srgbClr val="FF0000"/>
                </a:solidFill>
                <a:latin typeface="Arial Rounded"/>
                <a:ea typeface="Arial Rounded"/>
                <a:cs typeface="Arial Rounded"/>
                <a:sym typeface="Arial Rounded"/>
              </a:rPr>
              <a:t> </a:t>
            </a:r>
            <a:endParaRPr/>
          </a:p>
        </p:txBody>
      </p:sp>
      <p:sp>
        <p:nvSpPr>
          <p:cNvPr id="93" name="Google Shape;93;p6"/>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7"/>
          <p:cNvSpPr txBox="1"/>
          <p:nvPr>
            <p:ph type="ctrTitle"/>
          </p:nvPr>
        </p:nvSpPr>
        <p:spPr>
          <a:xfrm>
            <a:off x="685800" y="685800"/>
            <a:ext cx="7772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Rounded"/>
              <a:buNone/>
            </a:pPr>
            <a:r>
              <a:rPr b="1" i="0" lang="en-US" sz="2800" u="none">
                <a:solidFill>
                  <a:srgbClr val="FF0000"/>
                </a:solidFill>
                <a:latin typeface="Arial Rounded"/>
                <a:ea typeface="Arial Rounded"/>
                <a:cs typeface="Arial Rounded"/>
                <a:sym typeface="Arial Rounded"/>
              </a:rPr>
              <a:t>Processing Methods</a:t>
            </a:r>
            <a:endParaRPr/>
          </a:p>
        </p:txBody>
      </p:sp>
      <p:sp>
        <p:nvSpPr>
          <p:cNvPr id="99" name="Google Shape;99;p7"/>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grpSp>
        <p:nvGrpSpPr>
          <p:cNvPr id="100" name="Google Shape;100;p7"/>
          <p:cNvGrpSpPr/>
          <p:nvPr/>
        </p:nvGrpSpPr>
        <p:grpSpPr>
          <a:xfrm>
            <a:off x="533400" y="1371600"/>
            <a:ext cx="8077200" cy="4800600"/>
            <a:chOff x="1152" y="1299"/>
            <a:chExt cx="1872" cy="720"/>
          </a:xfrm>
        </p:grpSpPr>
        <p:cxnSp>
          <p:nvCxnSpPr>
            <p:cNvPr id="101" name="Google Shape;101;p7"/>
            <p:cNvCxnSpPr/>
            <p:nvPr/>
          </p:nvCxnSpPr>
          <p:spPr>
            <a:xfrm flipH="1" rot="5400000">
              <a:off x="2268" y="1407"/>
              <a:ext cx="144" cy="504"/>
            </a:xfrm>
            <a:prstGeom prst="bentConnector3">
              <a:avLst>
                <a:gd fmla="val 442678" name="adj1"/>
              </a:avLst>
            </a:prstGeom>
            <a:solidFill>
              <a:srgbClr val="FFFFFF"/>
            </a:solidFill>
            <a:ln cap="flat" cmpd="sng" w="28575">
              <a:solidFill>
                <a:schemeClr val="dk1"/>
              </a:solidFill>
              <a:prstDash val="solid"/>
              <a:miter lim="800000"/>
              <a:headEnd len="med" w="med" type="none"/>
              <a:tailEnd len="med" w="med" type="none"/>
            </a:ln>
          </p:spPr>
        </p:cxnSp>
        <p:cxnSp>
          <p:nvCxnSpPr>
            <p:cNvPr id="102" name="Google Shape;102;p7"/>
            <p:cNvCxnSpPr/>
            <p:nvPr/>
          </p:nvCxnSpPr>
          <p:spPr>
            <a:xfrm rot="-5400000">
              <a:off x="1764" y="1407"/>
              <a:ext cx="144" cy="504"/>
            </a:xfrm>
            <a:prstGeom prst="bentConnector3">
              <a:avLst>
                <a:gd fmla="val 442678" name="adj1"/>
              </a:avLst>
            </a:prstGeom>
            <a:solidFill>
              <a:srgbClr val="FFFFFF"/>
            </a:solidFill>
            <a:ln cap="flat" cmpd="sng" w="28575">
              <a:solidFill>
                <a:schemeClr val="dk1"/>
              </a:solidFill>
              <a:prstDash val="solid"/>
              <a:miter lim="800000"/>
              <a:headEnd len="med" w="med" type="none"/>
              <a:tailEnd len="med" w="med" type="none"/>
            </a:ln>
          </p:spPr>
        </p:cxnSp>
        <p:sp>
          <p:nvSpPr>
            <p:cNvPr id="103" name="Google Shape;103;p7"/>
            <p:cNvSpPr/>
            <p:nvPr/>
          </p:nvSpPr>
          <p:spPr>
            <a:xfrm>
              <a:off x="1656" y="1299"/>
              <a:ext cx="864" cy="288"/>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Two main categoriesl</a:t>
              </a:r>
              <a:endParaRPr/>
            </a:p>
          </p:txBody>
        </p:sp>
        <p:sp>
          <p:nvSpPr>
            <p:cNvPr id="104" name="Google Shape;104;p7"/>
            <p:cNvSpPr/>
            <p:nvPr/>
          </p:nvSpPr>
          <p:spPr>
            <a:xfrm>
              <a:off x="1152" y="1731"/>
              <a:ext cx="864" cy="288"/>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Chemical</a:t>
              </a:r>
              <a:endParaRPr/>
            </a:p>
          </p:txBody>
        </p:sp>
        <p:sp>
          <p:nvSpPr>
            <p:cNvPr id="105" name="Google Shape;105;p7"/>
            <p:cNvSpPr/>
            <p:nvPr/>
          </p:nvSpPr>
          <p:spPr>
            <a:xfrm>
              <a:off x="2160" y="1731"/>
              <a:ext cx="864" cy="288"/>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Physical</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1524000" y="1143000"/>
            <a:ext cx="6096000" cy="381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2800"/>
              <a:buFont typeface="Arial Rounded"/>
              <a:buNone/>
            </a:pPr>
            <a:r>
              <a:rPr b="1" i="0" lang="en-US" sz="2800" u="none">
                <a:solidFill>
                  <a:srgbClr val="FF0000"/>
                </a:solidFill>
                <a:latin typeface="Arial Rounded"/>
                <a:ea typeface="Arial Rounded"/>
                <a:cs typeface="Arial Rounded"/>
                <a:sym typeface="Arial Rounded"/>
              </a:rPr>
              <a:t>Chemical Processing Methods </a:t>
            </a:r>
            <a:endParaRPr/>
          </a:p>
        </p:txBody>
      </p:sp>
      <p:sp>
        <p:nvSpPr>
          <p:cNvPr id="111" name="Google Shape;111;p8"/>
          <p:cNvSpPr txBox="1"/>
          <p:nvPr>
            <p:ph idx="1" type="body"/>
          </p:nvPr>
        </p:nvSpPr>
        <p:spPr>
          <a:xfrm>
            <a:off x="1066800" y="1981200"/>
            <a:ext cx="65532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2800"/>
              <a:buFont typeface="Noto Sans Symbols"/>
              <a:buChar char="⮚"/>
            </a:pPr>
            <a:r>
              <a:rPr b="1" i="0" lang="en-US" sz="2800" u="none" cap="none" strike="noStrike">
                <a:solidFill>
                  <a:srgbClr val="00B050"/>
                </a:solidFill>
                <a:latin typeface="Arial Rounded"/>
                <a:ea typeface="Arial Rounded"/>
                <a:cs typeface="Arial Rounded"/>
                <a:sym typeface="Arial Rounded"/>
              </a:rPr>
              <a:t>Intermediate Moisture Foods (IMF)</a:t>
            </a:r>
            <a:endParaRPr/>
          </a:p>
          <a:p>
            <a:pPr indent="-165100" lvl="0" marL="342900" marR="0" rtl="0" algn="l">
              <a:lnSpc>
                <a:spcPct val="100000"/>
              </a:lnSpc>
              <a:spcBef>
                <a:spcPts val="560"/>
              </a:spcBef>
              <a:spcAft>
                <a:spcPts val="0"/>
              </a:spcAft>
              <a:buClr>
                <a:schemeClr val="folHlink"/>
              </a:buClr>
              <a:buSzPts val="2800"/>
              <a:buFont typeface="Noto Sans Symbols"/>
              <a:buNone/>
            </a:pPr>
            <a:r>
              <a:t/>
            </a:r>
            <a:endParaRPr b="1" i="0" sz="2800" u="none" cap="none" strike="noStrike">
              <a:solidFill>
                <a:schemeClr val="dk1"/>
              </a:solidFill>
              <a:latin typeface="Arial Rounded"/>
              <a:ea typeface="Arial Rounded"/>
              <a:cs typeface="Arial Rounded"/>
              <a:sym typeface="Arial Rounded"/>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US" sz="2800" u="none" cap="none" strike="noStrike">
                <a:solidFill>
                  <a:schemeClr val="dk1"/>
                </a:solidFill>
                <a:latin typeface="Arial Rounded"/>
                <a:ea typeface="Arial Rounded"/>
                <a:cs typeface="Arial Rounded"/>
                <a:sym typeface="Arial Rounded"/>
              </a:rPr>
              <a:t>Water Activity (aw)</a:t>
            </a:r>
            <a:endParaRPr/>
          </a:p>
          <a:p>
            <a:pPr indent="-165100" lvl="0" marL="342900" marR="0" rtl="0" algn="l">
              <a:lnSpc>
                <a:spcPct val="100000"/>
              </a:lnSpc>
              <a:spcBef>
                <a:spcPts val="560"/>
              </a:spcBef>
              <a:spcAft>
                <a:spcPts val="0"/>
              </a:spcAft>
              <a:buClr>
                <a:schemeClr val="folHlink"/>
              </a:buClr>
              <a:buSzPts val="2800"/>
              <a:buFont typeface="Noto Sans Symbols"/>
              <a:buNone/>
            </a:pPr>
            <a:r>
              <a:t/>
            </a:r>
            <a:endParaRPr b="1" i="0" sz="2800" u="none" cap="none" strike="noStrike">
              <a:solidFill>
                <a:schemeClr val="dk1"/>
              </a:solidFill>
              <a:latin typeface="Arial Rounded"/>
              <a:ea typeface="Arial Rounded"/>
              <a:cs typeface="Arial Rounded"/>
              <a:sym typeface="Arial Rounded"/>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US" sz="2800" u="none" cap="none" strike="noStrike">
                <a:solidFill>
                  <a:srgbClr val="0070C0"/>
                </a:solidFill>
                <a:latin typeface="Arial Rounded"/>
                <a:ea typeface="Arial Rounded"/>
                <a:cs typeface="Arial Rounded"/>
                <a:sym typeface="Arial Rounded"/>
              </a:rPr>
              <a:t>Addition of Chemicals</a:t>
            </a:r>
            <a:endParaRPr/>
          </a:p>
          <a:p>
            <a:pPr indent="-165100" lvl="0" marL="342900" marR="0" rtl="0" algn="l">
              <a:lnSpc>
                <a:spcPct val="100000"/>
              </a:lnSpc>
              <a:spcBef>
                <a:spcPts val="560"/>
              </a:spcBef>
              <a:spcAft>
                <a:spcPts val="0"/>
              </a:spcAft>
              <a:buClr>
                <a:schemeClr val="folHlink"/>
              </a:buClr>
              <a:buSzPts val="2800"/>
              <a:buFont typeface="Noto Sans Symbols"/>
              <a:buNone/>
            </a:pPr>
            <a:r>
              <a:t/>
            </a:r>
            <a:endParaRPr b="1" i="0" sz="2800" u="none" cap="none" strike="noStrike">
              <a:solidFill>
                <a:schemeClr val="dk1"/>
              </a:solidFill>
              <a:latin typeface="Arial Rounded"/>
              <a:ea typeface="Arial Rounded"/>
              <a:cs typeface="Arial Rounded"/>
              <a:sym typeface="Arial Rounded"/>
            </a:endParaRPr>
          </a:p>
          <a:p>
            <a:pPr indent="-342900" lvl="0" marL="342900" marR="0" rtl="0" algn="l">
              <a:lnSpc>
                <a:spcPct val="100000"/>
              </a:lnSpc>
              <a:spcBef>
                <a:spcPts val="560"/>
              </a:spcBef>
              <a:spcAft>
                <a:spcPts val="0"/>
              </a:spcAft>
              <a:buClr>
                <a:schemeClr val="folHlink"/>
              </a:buClr>
              <a:buSzPts val="2800"/>
              <a:buFont typeface="Noto Sans Symbols"/>
              <a:buChar char="⮚"/>
            </a:pPr>
            <a:r>
              <a:rPr b="1" i="0" lang="en-US" sz="2800" u="none" cap="none" strike="noStrike">
                <a:solidFill>
                  <a:srgbClr val="00B050"/>
                </a:solidFill>
                <a:latin typeface="Arial Rounded"/>
                <a:ea typeface="Arial Rounded"/>
                <a:cs typeface="Arial Rounded"/>
                <a:sym typeface="Arial Rounded"/>
              </a:rPr>
              <a:t>PH Control</a:t>
            </a:r>
            <a:endParaRPr/>
          </a:p>
        </p:txBody>
      </p:sp>
      <p:sp>
        <p:nvSpPr>
          <p:cNvPr id="112" name="Google Shape;112;p8"/>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1143000" y="457200"/>
            <a:ext cx="70104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2800"/>
              <a:buFont typeface="Arial Rounded"/>
              <a:buNone/>
            </a:pPr>
            <a:r>
              <a:rPr b="1" i="0" lang="en-US" sz="2800" u="none">
                <a:solidFill>
                  <a:srgbClr val="00B050"/>
                </a:solidFill>
                <a:latin typeface="Arial Rounded"/>
                <a:ea typeface="Arial Rounded"/>
                <a:cs typeface="Arial Rounded"/>
                <a:sym typeface="Arial Rounded"/>
              </a:rPr>
              <a:t>Intermediate Moisture Foods (IMF)</a:t>
            </a:r>
            <a:endParaRPr/>
          </a:p>
        </p:txBody>
      </p:sp>
      <p:sp>
        <p:nvSpPr>
          <p:cNvPr id="118" name="Google Shape;118;p9"/>
          <p:cNvSpPr txBox="1"/>
          <p:nvPr>
            <p:ph idx="1" type="body"/>
          </p:nvPr>
        </p:nvSpPr>
        <p:spPr>
          <a:xfrm>
            <a:off x="609600" y="990600"/>
            <a:ext cx="7467600" cy="35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2400"/>
              <a:buFont typeface="Noto Sans Symbols"/>
              <a:buChar char="⮚"/>
            </a:pPr>
            <a:r>
              <a:rPr b="1" i="0" lang="en-US" sz="2400" u="none" cap="none" strike="noStrike">
                <a:solidFill>
                  <a:srgbClr val="0070C0"/>
                </a:solidFill>
                <a:latin typeface="Century Gothic"/>
                <a:ea typeface="Century Gothic"/>
                <a:cs typeface="Century Gothic"/>
                <a:sym typeface="Century Gothic"/>
              </a:rPr>
              <a:t>Binding the water that's present preserves intermediate moisture foods-for example, cookies, cake and bread. This reduces the availability of the water for deteriorative reactions.</a:t>
            </a:r>
            <a:endParaRPr/>
          </a:p>
          <a:p>
            <a:pPr indent="-190500" lvl="0" marL="342900" marR="0" rtl="0" algn="l">
              <a:lnSpc>
                <a:spcPct val="80000"/>
              </a:lnSpc>
              <a:spcBef>
                <a:spcPts val="480"/>
              </a:spcBef>
              <a:spcAft>
                <a:spcPts val="0"/>
              </a:spcAft>
              <a:buClr>
                <a:schemeClr val="folHlink"/>
              </a:buClr>
              <a:buSzPts val="2400"/>
              <a:buFont typeface="Noto Sans Symbols"/>
              <a:buNone/>
            </a:pPr>
            <a:r>
              <a:t/>
            </a:r>
            <a:endParaRPr b="1" i="0" sz="2400" u="none" cap="none" strike="noStrike">
              <a:solidFill>
                <a:schemeClr val="dk1"/>
              </a:solidFill>
              <a:latin typeface="Century Gothic"/>
              <a:ea typeface="Century Gothic"/>
              <a:cs typeface="Century Gothic"/>
              <a:sym typeface="Century Gothic"/>
            </a:endParaRPr>
          </a:p>
          <a:p>
            <a:pPr indent="-342900" lvl="0" marL="342900" marR="0" rtl="0" algn="l">
              <a:lnSpc>
                <a:spcPct val="80000"/>
              </a:lnSpc>
              <a:spcBef>
                <a:spcPts val="480"/>
              </a:spcBef>
              <a:spcAft>
                <a:spcPts val="0"/>
              </a:spcAft>
              <a:buClr>
                <a:schemeClr val="folHlink"/>
              </a:buClr>
              <a:buSzPts val="2400"/>
              <a:buFont typeface="Noto Sans Symbols"/>
              <a:buChar char="⮚"/>
            </a:pPr>
            <a:r>
              <a:rPr b="1" i="0" lang="en-US" sz="2400" u="none" cap="none" strike="noStrike">
                <a:solidFill>
                  <a:srgbClr val="C00000"/>
                </a:solidFill>
                <a:latin typeface="Century Gothic"/>
                <a:ea typeface="Century Gothic"/>
                <a:cs typeface="Century Gothic"/>
                <a:sym typeface="Century Gothic"/>
              </a:rPr>
              <a:t>Water is immobilized by adding permissible humectant additives such as glycerol, glycols, sorbitol, sugars and salts.</a:t>
            </a:r>
            <a:endParaRPr/>
          </a:p>
          <a:p>
            <a:pPr indent="-190500" lvl="0" marL="342900" marR="0" rtl="0" algn="l">
              <a:lnSpc>
                <a:spcPct val="80000"/>
              </a:lnSpc>
              <a:spcBef>
                <a:spcPts val="480"/>
              </a:spcBef>
              <a:spcAft>
                <a:spcPts val="0"/>
              </a:spcAft>
              <a:buClr>
                <a:schemeClr val="folHlink"/>
              </a:buClr>
              <a:buSzPts val="2400"/>
              <a:buFont typeface="Noto Sans Symbols"/>
              <a:buNone/>
            </a:pPr>
            <a:r>
              <a:t/>
            </a:r>
            <a:endParaRPr b="1" i="0" sz="2400" u="none" cap="none" strike="noStrike">
              <a:solidFill>
                <a:schemeClr val="dk1"/>
              </a:solidFill>
              <a:latin typeface="Century Gothic"/>
              <a:ea typeface="Century Gothic"/>
              <a:cs typeface="Century Gothic"/>
              <a:sym typeface="Century Gothic"/>
            </a:endParaRPr>
          </a:p>
          <a:p>
            <a:pPr indent="-342900" lvl="0" marL="342900" marR="0" rtl="0" algn="l">
              <a:lnSpc>
                <a:spcPct val="80000"/>
              </a:lnSpc>
              <a:spcBef>
                <a:spcPts val="480"/>
              </a:spcBef>
              <a:spcAft>
                <a:spcPts val="0"/>
              </a:spcAft>
              <a:buClr>
                <a:schemeClr val="folHlink"/>
              </a:buClr>
              <a:buSzPts val="2400"/>
              <a:buFont typeface="Noto Sans Symbols"/>
              <a:buChar char="⮚"/>
            </a:pPr>
            <a:r>
              <a:rPr b="1" i="0" lang="en-US" sz="2400" u="none" cap="none" strike="noStrike">
                <a:solidFill>
                  <a:srgbClr val="0070C0"/>
                </a:solidFill>
                <a:latin typeface="Century Gothic"/>
                <a:ea typeface="Century Gothic"/>
                <a:cs typeface="Century Gothic"/>
                <a:sym typeface="Century Gothic"/>
              </a:rPr>
              <a:t>Generally, IMFs possess water activities that range from 0.6 to 0.85. This enables the food to be stable at room temperature, because the growth of most micro-organisms is inhibited at these levels.</a:t>
            </a:r>
            <a:endParaRPr/>
          </a:p>
        </p:txBody>
      </p:sp>
      <p:sp>
        <p:nvSpPr>
          <p:cNvPr id="119" name="Google Shape;119;p9"/>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fld id="{00000000-1234-1234-1234-123412341234}" type="slidenum">
              <a:rPr b="0" i="0" lang="en-US" sz="1800" u="none" cap="none" strike="noStrike">
                <a:solidFill>
                  <a:schemeClr val="dk1"/>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Food pyramid presentation">
  <a:themeElements>
    <a:clrScheme name="Food pyramid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od pyramid presentation">
  <a:themeElements>
    <a:clrScheme name="Food pyramid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