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259" r:id="rId3"/>
    <p:sldId id="260" r:id="rId4"/>
    <p:sldId id="261" r:id="rId5"/>
    <p:sldId id="262" r:id="rId6"/>
    <p:sldId id="264" r:id="rId7"/>
    <p:sldId id="265" r:id="rId8"/>
    <p:sldId id="268" r:id="rId9"/>
    <p:sldId id="267"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2" r:id="rId23"/>
    <p:sldId id="284" r:id="rId24"/>
    <p:sldId id="285" r:id="rId25"/>
    <p:sldId id="290" r:id="rId26"/>
    <p:sldId id="286" r:id="rId27"/>
    <p:sldId id="287" r:id="rId28"/>
    <p:sldId id="288" r:id="rId29"/>
    <p:sldId id="291" r:id="rId30"/>
    <p:sldId id="289" r:id="rId31"/>
    <p:sldId id="292" r:id="rId32"/>
    <p:sldId id="293" r:id="rId33"/>
    <p:sldId id="294" r:id="rId34"/>
    <p:sldId id="295" r:id="rId35"/>
    <p:sldId id="299" r:id="rId36"/>
    <p:sldId id="300" r:id="rId37"/>
    <p:sldId id="296" r:id="rId38"/>
    <p:sldId id="297" r:id="rId39"/>
    <p:sldId id="301" r:id="rId40"/>
    <p:sldId id="298" r:id="rId41"/>
    <p:sldId id="302" r:id="rId42"/>
    <p:sldId id="303" r:id="rId43"/>
    <p:sldId id="304" r:id="rId44"/>
    <p:sldId id="305" r:id="rId45"/>
    <p:sldId id="306" r:id="rId46"/>
    <p:sldId id="307" r:id="rId47"/>
    <p:sldId id="308" r:id="rId48"/>
    <p:sldId id="309" r:id="rId49"/>
    <p:sldId id="310" r:id="rId50"/>
    <p:sldId id="312" r:id="rId51"/>
    <p:sldId id="315" r:id="rId52"/>
    <p:sldId id="316" r:id="rId53"/>
    <p:sldId id="314" r:id="rId54"/>
    <p:sldId id="313" r:id="rId55"/>
    <p:sldId id="317" r:id="rId56"/>
    <p:sldId id="318" r:id="rId57"/>
    <p:sldId id="319" r:id="rId58"/>
    <p:sldId id="320" r:id="rId59"/>
    <p:sldId id="321" r:id="rId60"/>
    <p:sldId id="322" r:id="rId61"/>
    <p:sldId id="323" r:id="rId62"/>
    <p:sldId id="324" r:id="rId63"/>
    <p:sldId id="326" r:id="rId64"/>
    <p:sldId id="32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B4284-21B9-46DF-9C5F-5A81BC58E792}" type="datetimeFigureOut">
              <a:rPr lang="en-IN" smtClean="0"/>
              <a:t>30-12-2022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99649-1DB4-41D3-A6A1-A56FEE65AB38}" type="slidenum">
              <a:rPr lang="en-IN" smtClean="0"/>
              <a:t>‹#›</a:t>
            </a:fld>
            <a:endParaRPr lang="en-IN" dirty="0"/>
          </a:p>
        </p:txBody>
      </p:sp>
    </p:spTree>
    <p:extLst>
      <p:ext uri="{BB962C8B-B14F-4D97-AF65-F5344CB8AC3E}">
        <p14:creationId xmlns:p14="http://schemas.microsoft.com/office/powerpoint/2010/main" val="1450361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a:t>
            </a:fld>
            <a:endParaRPr lang="en-US" altLang="en-US" dirty="0">
              <a:cs typeface="Arial" panose="020B0604020202020204" pitchFamily="34" charset="0"/>
            </a:endParaRPr>
          </a:p>
        </p:txBody>
      </p:sp>
    </p:spTree>
    <p:extLst>
      <p:ext uri="{BB962C8B-B14F-4D97-AF65-F5344CB8AC3E}">
        <p14:creationId xmlns:p14="http://schemas.microsoft.com/office/powerpoint/2010/main" val="3753256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10</a:t>
            </a:fld>
            <a:endParaRPr lang="en-US" altLang="en-US" dirty="0">
              <a:cs typeface="Arial" panose="020B0604020202020204" pitchFamily="34" charset="0"/>
            </a:endParaRPr>
          </a:p>
        </p:txBody>
      </p:sp>
    </p:spTree>
    <p:extLst>
      <p:ext uri="{BB962C8B-B14F-4D97-AF65-F5344CB8AC3E}">
        <p14:creationId xmlns:p14="http://schemas.microsoft.com/office/powerpoint/2010/main" val="2810722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11</a:t>
            </a:fld>
            <a:endParaRPr lang="en-US" altLang="en-US" dirty="0">
              <a:cs typeface="Arial" panose="020B0604020202020204" pitchFamily="34" charset="0"/>
            </a:endParaRPr>
          </a:p>
        </p:txBody>
      </p:sp>
    </p:spTree>
    <p:extLst>
      <p:ext uri="{BB962C8B-B14F-4D97-AF65-F5344CB8AC3E}">
        <p14:creationId xmlns:p14="http://schemas.microsoft.com/office/powerpoint/2010/main" val="1759494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12</a:t>
            </a:fld>
            <a:endParaRPr lang="en-US" altLang="en-US" dirty="0">
              <a:cs typeface="Arial" panose="020B0604020202020204" pitchFamily="34" charset="0"/>
            </a:endParaRPr>
          </a:p>
        </p:txBody>
      </p:sp>
    </p:spTree>
    <p:extLst>
      <p:ext uri="{BB962C8B-B14F-4D97-AF65-F5344CB8AC3E}">
        <p14:creationId xmlns:p14="http://schemas.microsoft.com/office/powerpoint/2010/main" val="211197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13</a:t>
            </a:fld>
            <a:endParaRPr lang="en-US" altLang="en-US" dirty="0">
              <a:cs typeface="Arial" panose="020B0604020202020204" pitchFamily="34" charset="0"/>
            </a:endParaRPr>
          </a:p>
        </p:txBody>
      </p:sp>
    </p:spTree>
    <p:extLst>
      <p:ext uri="{BB962C8B-B14F-4D97-AF65-F5344CB8AC3E}">
        <p14:creationId xmlns:p14="http://schemas.microsoft.com/office/powerpoint/2010/main" val="119579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14</a:t>
            </a:fld>
            <a:endParaRPr lang="en-US" altLang="en-US" dirty="0">
              <a:cs typeface="Arial" panose="020B0604020202020204" pitchFamily="34" charset="0"/>
            </a:endParaRPr>
          </a:p>
        </p:txBody>
      </p:sp>
    </p:spTree>
    <p:extLst>
      <p:ext uri="{BB962C8B-B14F-4D97-AF65-F5344CB8AC3E}">
        <p14:creationId xmlns:p14="http://schemas.microsoft.com/office/powerpoint/2010/main" val="2741484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15</a:t>
            </a:fld>
            <a:endParaRPr lang="en-US" altLang="en-US" dirty="0">
              <a:cs typeface="Arial" panose="020B0604020202020204" pitchFamily="34" charset="0"/>
            </a:endParaRPr>
          </a:p>
        </p:txBody>
      </p:sp>
    </p:spTree>
    <p:extLst>
      <p:ext uri="{BB962C8B-B14F-4D97-AF65-F5344CB8AC3E}">
        <p14:creationId xmlns:p14="http://schemas.microsoft.com/office/powerpoint/2010/main" val="4235195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16</a:t>
            </a:fld>
            <a:endParaRPr lang="en-US" altLang="en-US" dirty="0">
              <a:cs typeface="Arial" panose="020B0604020202020204" pitchFamily="34" charset="0"/>
            </a:endParaRPr>
          </a:p>
        </p:txBody>
      </p:sp>
    </p:spTree>
    <p:extLst>
      <p:ext uri="{BB962C8B-B14F-4D97-AF65-F5344CB8AC3E}">
        <p14:creationId xmlns:p14="http://schemas.microsoft.com/office/powerpoint/2010/main" val="1232845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17</a:t>
            </a:fld>
            <a:endParaRPr lang="en-US" altLang="en-US" dirty="0">
              <a:cs typeface="Arial" panose="020B0604020202020204" pitchFamily="34" charset="0"/>
            </a:endParaRPr>
          </a:p>
        </p:txBody>
      </p:sp>
    </p:spTree>
    <p:extLst>
      <p:ext uri="{BB962C8B-B14F-4D97-AF65-F5344CB8AC3E}">
        <p14:creationId xmlns:p14="http://schemas.microsoft.com/office/powerpoint/2010/main" val="1693200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18</a:t>
            </a:fld>
            <a:endParaRPr lang="en-US" altLang="en-US" dirty="0">
              <a:cs typeface="Arial" panose="020B0604020202020204" pitchFamily="34" charset="0"/>
            </a:endParaRPr>
          </a:p>
        </p:txBody>
      </p:sp>
    </p:spTree>
    <p:extLst>
      <p:ext uri="{BB962C8B-B14F-4D97-AF65-F5344CB8AC3E}">
        <p14:creationId xmlns:p14="http://schemas.microsoft.com/office/powerpoint/2010/main" val="2548601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19</a:t>
            </a:fld>
            <a:endParaRPr lang="en-US" altLang="en-US" dirty="0">
              <a:cs typeface="Arial" panose="020B0604020202020204" pitchFamily="34" charset="0"/>
            </a:endParaRPr>
          </a:p>
        </p:txBody>
      </p:sp>
    </p:spTree>
    <p:extLst>
      <p:ext uri="{BB962C8B-B14F-4D97-AF65-F5344CB8AC3E}">
        <p14:creationId xmlns:p14="http://schemas.microsoft.com/office/powerpoint/2010/main" val="269217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a:t>
            </a:fld>
            <a:endParaRPr lang="en-US" altLang="en-US" dirty="0">
              <a:cs typeface="Arial" panose="020B0604020202020204" pitchFamily="34" charset="0"/>
            </a:endParaRPr>
          </a:p>
        </p:txBody>
      </p:sp>
    </p:spTree>
    <p:extLst>
      <p:ext uri="{BB962C8B-B14F-4D97-AF65-F5344CB8AC3E}">
        <p14:creationId xmlns:p14="http://schemas.microsoft.com/office/powerpoint/2010/main" val="1430956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20</a:t>
            </a:fld>
            <a:endParaRPr lang="en-US" altLang="en-US" dirty="0">
              <a:cs typeface="Arial" panose="020B0604020202020204" pitchFamily="34" charset="0"/>
            </a:endParaRPr>
          </a:p>
        </p:txBody>
      </p:sp>
    </p:spTree>
    <p:extLst>
      <p:ext uri="{BB962C8B-B14F-4D97-AF65-F5344CB8AC3E}">
        <p14:creationId xmlns:p14="http://schemas.microsoft.com/office/powerpoint/2010/main" val="2497607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21</a:t>
            </a:fld>
            <a:endParaRPr lang="en-US" altLang="en-US" dirty="0">
              <a:cs typeface="Arial" panose="020B0604020202020204" pitchFamily="34" charset="0"/>
            </a:endParaRPr>
          </a:p>
        </p:txBody>
      </p:sp>
    </p:spTree>
    <p:extLst>
      <p:ext uri="{BB962C8B-B14F-4D97-AF65-F5344CB8AC3E}">
        <p14:creationId xmlns:p14="http://schemas.microsoft.com/office/powerpoint/2010/main" val="3385886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22</a:t>
            </a:fld>
            <a:endParaRPr lang="en-US" altLang="en-US" dirty="0">
              <a:cs typeface="Arial" panose="020B0604020202020204" pitchFamily="34" charset="0"/>
            </a:endParaRPr>
          </a:p>
        </p:txBody>
      </p:sp>
    </p:spTree>
    <p:extLst>
      <p:ext uri="{BB962C8B-B14F-4D97-AF65-F5344CB8AC3E}">
        <p14:creationId xmlns:p14="http://schemas.microsoft.com/office/powerpoint/2010/main" val="2184949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23</a:t>
            </a:fld>
            <a:endParaRPr lang="en-US" altLang="en-US" dirty="0">
              <a:cs typeface="Arial" panose="020B0604020202020204" pitchFamily="34" charset="0"/>
            </a:endParaRPr>
          </a:p>
        </p:txBody>
      </p:sp>
    </p:spTree>
    <p:extLst>
      <p:ext uri="{BB962C8B-B14F-4D97-AF65-F5344CB8AC3E}">
        <p14:creationId xmlns:p14="http://schemas.microsoft.com/office/powerpoint/2010/main" val="1023384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24</a:t>
            </a:fld>
            <a:endParaRPr lang="en-US" altLang="en-US" dirty="0">
              <a:cs typeface="Arial" panose="020B0604020202020204" pitchFamily="34" charset="0"/>
            </a:endParaRPr>
          </a:p>
        </p:txBody>
      </p:sp>
    </p:spTree>
    <p:extLst>
      <p:ext uri="{BB962C8B-B14F-4D97-AF65-F5344CB8AC3E}">
        <p14:creationId xmlns:p14="http://schemas.microsoft.com/office/powerpoint/2010/main" val="1567863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25</a:t>
            </a:fld>
            <a:endParaRPr lang="en-US" altLang="en-US" dirty="0">
              <a:cs typeface="Arial" panose="020B0604020202020204" pitchFamily="34" charset="0"/>
            </a:endParaRPr>
          </a:p>
        </p:txBody>
      </p:sp>
    </p:spTree>
    <p:extLst>
      <p:ext uri="{BB962C8B-B14F-4D97-AF65-F5344CB8AC3E}">
        <p14:creationId xmlns:p14="http://schemas.microsoft.com/office/powerpoint/2010/main" val="2677043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26</a:t>
            </a:fld>
            <a:endParaRPr lang="en-US" altLang="en-US" dirty="0">
              <a:cs typeface="Arial" panose="020B0604020202020204" pitchFamily="34" charset="0"/>
            </a:endParaRPr>
          </a:p>
        </p:txBody>
      </p:sp>
    </p:spTree>
    <p:extLst>
      <p:ext uri="{BB962C8B-B14F-4D97-AF65-F5344CB8AC3E}">
        <p14:creationId xmlns:p14="http://schemas.microsoft.com/office/powerpoint/2010/main" val="679877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27</a:t>
            </a:fld>
            <a:endParaRPr lang="en-US" altLang="en-US" dirty="0">
              <a:cs typeface="Arial" panose="020B0604020202020204" pitchFamily="34" charset="0"/>
            </a:endParaRPr>
          </a:p>
        </p:txBody>
      </p:sp>
    </p:spTree>
    <p:extLst>
      <p:ext uri="{BB962C8B-B14F-4D97-AF65-F5344CB8AC3E}">
        <p14:creationId xmlns:p14="http://schemas.microsoft.com/office/powerpoint/2010/main" val="482776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28</a:t>
            </a:fld>
            <a:endParaRPr lang="en-US" altLang="en-US" dirty="0">
              <a:cs typeface="Arial" panose="020B0604020202020204" pitchFamily="34" charset="0"/>
            </a:endParaRPr>
          </a:p>
        </p:txBody>
      </p:sp>
    </p:spTree>
    <p:extLst>
      <p:ext uri="{BB962C8B-B14F-4D97-AF65-F5344CB8AC3E}">
        <p14:creationId xmlns:p14="http://schemas.microsoft.com/office/powerpoint/2010/main" val="1220694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29</a:t>
            </a:fld>
            <a:endParaRPr lang="en-US" altLang="en-US" dirty="0">
              <a:cs typeface="Arial" panose="020B0604020202020204" pitchFamily="34" charset="0"/>
            </a:endParaRPr>
          </a:p>
        </p:txBody>
      </p:sp>
    </p:spTree>
    <p:extLst>
      <p:ext uri="{BB962C8B-B14F-4D97-AF65-F5344CB8AC3E}">
        <p14:creationId xmlns:p14="http://schemas.microsoft.com/office/powerpoint/2010/main" val="240572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a:t>
            </a:fld>
            <a:endParaRPr lang="en-US" altLang="en-US" dirty="0">
              <a:cs typeface="Arial" panose="020B0604020202020204" pitchFamily="34" charset="0"/>
            </a:endParaRPr>
          </a:p>
        </p:txBody>
      </p:sp>
    </p:spTree>
    <p:extLst>
      <p:ext uri="{BB962C8B-B14F-4D97-AF65-F5344CB8AC3E}">
        <p14:creationId xmlns:p14="http://schemas.microsoft.com/office/powerpoint/2010/main" val="3273998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30</a:t>
            </a:fld>
            <a:endParaRPr lang="en-US" altLang="en-US" dirty="0">
              <a:cs typeface="Arial" panose="020B0604020202020204" pitchFamily="34" charset="0"/>
            </a:endParaRPr>
          </a:p>
        </p:txBody>
      </p:sp>
    </p:spTree>
    <p:extLst>
      <p:ext uri="{BB962C8B-B14F-4D97-AF65-F5344CB8AC3E}">
        <p14:creationId xmlns:p14="http://schemas.microsoft.com/office/powerpoint/2010/main" val="3436498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31</a:t>
            </a:fld>
            <a:endParaRPr lang="en-US" altLang="en-US" dirty="0">
              <a:cs typeface="Arial" panose="020B0604020202020204" pitchFamily="34" charset="0"/>
            </a:endParaRPr>
          </a:p>
        </p:txBody>
      </p:sp>
    </p:spTree>
    <p:extLst>
      <p:ext uri="{BB962C8B-B14F-4D97-AF65-F5344CB8AC3E}">
        <p14:creationId xmlns:p14="http://schemas.microsoft.com/office/powerpoint/2010/main" val="1033911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32</a:t>
            </a:fld>
            <a:endParaRPr lang="en-US" altLang="en-US" dirty="0">
              <a:cs typeface="Arial" panose="020B0604020202020204" pitchFamily="34" charset="0"/>
            </a:endParaRPr>
          </a:p>
        </p:txBody>
      </p:sp>
    </p:spTree>
    <p:extLst>
      <p:ext uri="{BB962C8B-B14F-4D97-AF65-F5344CB8AC3E}">
        <p14:creationId xmlns:p14="http://schemas.microsoft.com/office/powerpoint/2010/main" val="3041730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33</a:t>
            </a:fld>
            <a:endParaRPr lang="en-US" altLang="en-US" dirty="0">
              <a:cs typeface="Arial" panose="020B0604020202020204" pitchFamily="34" charset="0"/>
            </a:endParaRPr>
          </a:p>
        </p:txBody>
      </p:sp>
    </p:spTree>
    <p:extLst>
      <p:ext uri="{BB962C8B-B14F-4D97-AF65-F5344CB8AC3E}">
        <p14:creationId xmlns:p14="http://schemas.microsoft.com/office/powerpoint/2010/main" val="2990441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34</a:t>
            </a:fld>
            <a:endParaRPr lang="en-US" altLang="en-US" dirty="0">
              <a:cs typeface="Arial" panose="020B0604020202020204" pitchFamily="34" charset="0"/>
            </a:endParaRPr>
          </a:p>
        </p:txBody>
      </p:sp>
    </p:spTree>
    <p:extLst>
      <p:ext uri="{BB962C8B-B14F-4D97-AF65-F5344CB8AC3E}">
        <p14:creationId xmlns:p14="http://schemas.microsoft.com/office/powerpoint/2010/main" val="1916973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35</a:t>
            </a:fld>
            <a:endParaRPr lang="en-US" altLang="en-US" dirty="0">
              <a:cs typeface="Arial" panose="020B0604020202020204" pitchFamily="34" charset="0"/>
            </a:endParaRPr>
          </a:p>
        </p:txBody>
      </p:sp>
    </p:spTree>
    <p:extLst>
      <p:ext uri="{BB962C8B-B14F-4D97-AF65-F5344CB8AC3E}">
        <p14:creationId xmlns:p14="http://schemas.microsoft.com/office/powerpoint/2010/main" val="2193804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36</a:t>
            </a:fld>
            <a:endParaRPr lang="en-US" altLang="en-US" dirty="0">
              <a:cs typeface="Arial" panose="020B0604020202020204" pitchFamily="34" charset="0"/>
            </a:endParaRPr>
          </a:p>
        </p:txBody>
      </p:sp>
    </p:spTree>
    <p:extLst>
      <p:ext uri="{BB962C8B-B14F-4D97-AF65-F5344CB8AC3E}">
        <p14:creationId xmlns:p14="http://schemas.microsoft.com/office/powerpoint/2010/main" val="903971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37</a:t>
            </a:fld>
            <a:endParaRPr lang="en-US" altLang="en-US" dirty="0">
              <a:cs typeface="Arial" panose="020B0604020202020204" pitchFamily="34" charset="0"/>
            </a:endParaRPr>
          </a:p>
        </p:txBody>
      </p:sp>
    </p:spTree>
    <p:extLst>
      <p:ext uri="{BB962C8B-B14F-4D97-AF65-F5344CB8AC3E}">
        <p14:creationId xmlns:p14="http://schemas.microsoft.com/office/powerpoint/2010/main" val="1699564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38</a:t>
            </a:fld>
            <a:endParaRPr lang="en-US" altLang="en-US" dirty="0">
              <a:cs typeface="Arial" panose="020B0604020202020204" pitchFamily="34" charset="0"/>
            </a:endParaRPr>
          </a:p>
        </p:txBody>
      </p:sp>
    </p:spTree>
    <p:extLst>
      <p:ext uri="{BB962C8B-B14F-4D97-AF65-F5344CB8AC3E}">
        <p14:creationId xmlns:p14="http://schemas.microsoft.com/office/powerpoint/2010/main" val="896101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39</a:t>
            </a:fld>
            <a:endParaRPr lang="en-US" altLang="en-US" dirty="0">
              <a:cs typeface="Arial" panose="020B0604020202020204" pitchFamily="34" charset="0"/>
            </a:endParaRPr>
          </a:p>
        </p:txBody>
      </p:sp>
    </p:spTree>
    <p:extLst>
      <p:ext uri="{BB962C8B-B14F-4D97-AF65-F5344CB8AC3E}">
        <p14:creationId xmlns:p14="http://schemas.microsoft.com/office/powerpoint/2010/main" val="542141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a:t>
            </a:fld>
            <a:endParaRPr lang="en-US" altLang="en-US" dirty="0">
              <a:cs typeface="Arial" panose="020B0604020202020204" pitchFamily="34" charset="0"/>
            </a:endParaRPr>
          </a:p>
        </p:txBody>
      </p:sp>
    </p:spTree>
    <p:extLst>
      <p:ext uri="{BB962C8B-B14F-4D97-AF65-F5344CB8AC3E}">
        <p14:creationId xmlns:p14="http://schemas.microsoft.com/office/powerpoint/2010/main" val="27312079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40</a:t>
            </a:fld>
            <a:endParaRPr lang="en-US" altLang="en-US" dirty="0">
              <a:cs typeface="Arial" panose="020B0604020202020204" pitchFamily="34" charset="0"/>
            </a:endParaRPr>
          </a:p>
        </p:txBody>
      </p:sp>
    </p:spTree>
    <p:extLst>
      <p:ext uri="{BB962C8B-B14F-4D97-AF65-F5344CB8AC3E}">
        <p14:creationId xmlns:p14="http://schemas.microsoft.com/office/powerpoint/2010/main" val="41129339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41</a:t>
            </a:fld>
            <a:endParaRPr lang="en-US" altLang="en-US" dirty="0">
              <a:cs typeface="Arial" panose="020B0604020202020204" pitchFamily="34" charset="0"/>
            </a:endParaRPr>
          </a:p>
        </p:txBody>
      </p:sp>
    </p:spTree>
    <p:extLst>
      <p:ext uri="{BB962C8B-B14F-4D97-AF65-F5344CB8AC3E}">
        <p14:creationId xmlns:p14="http://schemas.microsoft.com/office/powerpoint/2010/main" val="1727069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42</a:t>
            </a:fld>
            <a:endParaRPr lang="en-US" altLang="en-US" dirty="0">
              <a:cs typeface="Arial" panose="020B0604020202020204" pitchFamily="34" charset="0"/>
            </a:endParaRPr>
          </a:p>
        </p:txBody>
      </p:sp>
    </p:spTree>
    <p:extLst>
      <p:ext uri="{BB962C8B-B14F-4D97-AF65-F5344CB8AC3E}">
        <p14:creationId xmlns:p14="http://schemas.microsoft.com/office/powerpoint/2010/main" val="3711749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43</a:t>
            </a:fld>
            <a:endParaRPr lang="en-US" altLang="en-US" dirty="0">
              <a:cs typeface="Arial" panose="020B0604020202020204" pitchFamily="34" charset="0"/>
            </a:endParaRPr>
          </a:p>
        </p:txBody>
      </p:sp>
    </p:spTree>
    <p:extLst>
      <p:ext uri="{BB962C8B-B14F-4D97-AF65-F5344CB8AC3E}">
        <p14:creationId xmlns:p14="http://schemas.microsoft.com/office/powerpoint/2010/main" val="3620848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44</a:t>
            </a:fld>
            <a:endParaRPr lang="en-US" altLang="en-US" dirty="0">
              <a:cs typeface="Arial" panose="020B0604020202020204" pitchFamily="34" charset="0"/>
            </a:endParaRPr>
          </a:p>
        </p:txBody>
      </p:sp>
    </p:spTree>
    <p:extLst>
      <p:ext uri="{BB962C8B-B14F-4D97-AF65-F5344CB8AC3E}">
        <p14:creationId xmlns:p14="http://schemas.microsoft.com/office/powerpoint/2010/main" val="10994496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45</a:t>
            </a:fld>
            <a:endParaRPr lang="en-US" altLang="en-US" dirty="0">
              <a:cs typeface="Arial" panose="020B0604020202020204" pitchFamily="34" charset="0"/>
            </a:endParaRPr>
          </a:p>
        </p:txBody>
      </p:sp>
    </p:spTree>
    <p:extLst>
      <p:ext uri="{BB962C8B-B14F-4D97-AF65-F5344CB8AC3E}">
        <p14:creationId xmlns:p14="http://schemas.microsoft.com/office/powerpoint/2010/main" val="22647894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46</a:t>
            </a:fld>
            <a:endParaRPr lang="en-US" altLang="en-US" dirty="0">
              <a:cs typeface="Arial" panose="020B0604020202020204" pitchFamily="34" charset="0"/>
            </a:endParaRPr>
          </a:p>
        </p:txBody>
      </p:sp>
    </p:spTree>
    <p:extLst>
      <p:ext uri="{BB962C8B-B14F-4D97-AF65-F5344CB8AC3E}">
        <p14:creationId xmlns:p14="http://schemas.microsoft.com/office/powerpoint/2010/main" val="3142121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47</a:t>
            </a:fld>
            <a:endParaRPr lang="en-US" altLang="en-US" dirty="0">
              <a:cs typeface="Arial" panose="020B0604020202020204" pitchFamily="34" charset="0"/>
            </a:endParaRPr>
          </a:p>
        </p:txBody>
      </p:sp>
    </p:spTree>
    <p:extLst>
      <p:ext uri="{BB962C8B-B14F-4D97-AF65-F5344CB8AC3E}">
        <p14:creationId xmlns:p14="http://schemas.microsoft.com/office/powerpoint/2010/main" val="5421477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48</a:t>
            </a:fld>
            <a:endParaRPr lang="en-US" altLang="en-US" dirty="0">
              <a:cs typeface="Arial" panose="020B0604020202020204" pitchFamily="34" charset="0"/>
            </a:endParaRPr>
          </a:p>
        </p:txBody>
      </p:sp>
    </p:spTree>
    <p:extLst>
      <p:ext uri="{BB962C8B-B14F-4D97-AF65-F5344CB8AC3E}">
        <p14:creationId xmlns:p14="http://schemas.microsoft.com/office/powerpoint/2010/main" val="4553617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49</a:t>
            </a:fld>
            <a:endParaRPr lang="en-US" altLang="en-US" dirty="0">
              <a:cs typeface="Arial" panose="020B0604020202020204" pitchFamily="34" charset="0"/>
            </a:endParaRPr>
          </a:p>
        </p:txBody>
      </p:sp>
    </p:spTree>
    <p:extLst>
      <p:ext uri="{BB962C8B-B14F-4D97-AF65-F5344CB8AC3E}">
        <p14:creationId xmlns:p14="http://schemas.microsoft.com/office/powerpoint/2010/main" val="3775393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a:t>
            </a:fld>
            <a:endParaRPr lang="en-US" altLang="en-US" dirty="0">
              <a:cs typeface="Arial" panose="020B0604020202020204" pitchFamily="34" charset="0"/>
            </a:endParaRPr>
          </a:p>
        </p:txBody>
      </p:sp>
    </p:spTree>
    <p:extLst>
      <p:ext uri="{BB962C8B-B14F-4D97-AF65-F5344CB8AC3E}">
        <p14:creationId xmlns:p14="http://schemas.microsoft.com/office/powerpoint/2010/main" val="81167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50</a:t>
            </a:fld>
            <a:endParaRPr lang="en-US" altLang="en-US" dirty="0">
              <a:cs typeface="Arial" panose="020B0604020202020204" pitchFamily="34" charset="0"/>
            </a:endParaRPr>
          </a:p>
        </p:txBody>
      </p:sp>
    </p:spTree>
    <p:extLst>
      <p:ext uri="{BB962C8B-B14F-4D97-AF65-F5344CB8AC3E}">
        <p14:creationId xmlns:p14="http://schemas.microsoft.com/office/powerpoint/2010/main" val="1986313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51</a:t>
            </a:fld>
            <a:endParaRPr lang="en-US" altLang="en-US" dirty="0">
              <a:cs typeface="Arial" panose="020B0604020202020204" pitchFamily="34" charset="0"/>
            </a:endParaRPr>
          </a:p>
        </p:txBody>
      </p:sp>
    </p:spTree>
    <p:extLst>
      <p:ext uri="{BB962C8B-B14F-4D97-AF65-F5344CB8AC3E}">
        <p14:creationId xmlns:p14="http://schemas.microsoft.com/office/powerpoint/2010/main" val="29612760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52</a:t>
            </a:fld>
            <a:endParaRPr lang="en-US" altLang="en-US" dirty="0">
              <a:cs typeface="Arial" panose="020B0604020202020204" pitchFamily="34" charset="0"/>
            </a:endParaRPr>
          </a:p>
        </p:txBody>
      </p:sp>
    </p:spTree>
    <p:extLst>
      <p:ext uri="{BB962C8B-B14F-4D97-AF65-F5344CB8AC3E}">
        <p14:creationId xmlns:p14="http://schemas.microsoft.com/office/powerpoint/2010/main" val="21826528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53</a:t>
            </a:fld>
            <a:endParaRPr lang="en-US" altLang="en-US" dirty="0">
              <a:cs typeface="Arial" panose="020B0604020202020204" pitchFamily="34" charset="0"/>
            </a:endParaRPr>
          </a:p>
        </p:txBody>
      </p:sp>
    </p:spTree>
    <p:extLst>
      <p:ext uri="{BB962C8B-B14F-4D97-AF65-F5344CB8AC3E}">
        <p14:creationId xmlns:p14="http://schemas.microsoft.com/office/powerpoint/2010/main" val="19734790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54</a:t>
            </a:fld>
            <a:endParaRPr lang="en-US" altLang="en-US" dirty="0">
              <a:cs typeface="Arial" panose="020B0604020202020204" pitchFamily="34" charset="0"/>
            </a:endParaRPr>
          </a:p>
        </p:txBody>
      </p:sp>
    </p:spTree>
    <p:extLst>
      <p:ext uri="{BB962C8B-B14F-4D97-AF65-F5344CB8AC3E}">
        <p14:creationId xmlns:p14="http://schemas.microsoft.com/office/powerpoint/2010/main" val="203011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55</a:t>
            </a:fld>
            <a:endParaRPr lang="en-US" altLang="en-US" dirty="0">
              <a:cs typeface="Arial" panose="020B0604020202020204" pitchFamily="34" charset="0"/>
            </a:endParaRPr>
          </a:p>
        </p:txBody>
      </p:sp>
    </p:spTree>
    <p:extLst>
      <p:ext uri="{BB962C8B-B14F-4D97-AF65-F5344CB8AC3E}">
        <p14:creationId xmlns:p14="http://schemas.microsoft.com/office/powerpoint/2010/main" val="35810715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56</a:t>
            </a:fld>
            <a:endParaRPr lang="en-US" altLang="en-US" dirty="0">
              <a:cs typeface="Arial" panose="020B0604020202020204" pitchFamily="34" charset="0"/>
            </a:endParaRPr>
          </a:p>
        </p:txBody>
      </p:sp>
    </p:spTree>
    <p:extLst>
      <p:ext uri="{BB962C8B-B14F-4D97-AF65-F5344CB8AC3E}">
        <p14:creationId xmlns:p14="http://schemas.microsoft.com/office/powerpoint/2010/main" val="26018654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57</a:t>
            </a:fld>
            <a:endParaRPr lang="en-US" altLang="en-US" dirty="0">
              <a:cs typeface="Arial" panose="020B0604020202020204" pitchFamily="34" charset="0"/>
            </a:endParaRPr>
          </a:p>
        </p:txBody>
      </p:sp>
    </p:spTree>
    <p:extLst>
      <p:ext uri="{BB962C8B-B14F-4D97-AF65-F5344CB8AC3E}">
        <p14:creationId xmlns:p14="http://schemas.microsoft.com/office/powerpoint/2010/main" val="9828566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58</a:t>
            </a:fld>
            <a:endParaRPr lang="en-US" altLang="en-US" dirty="0">
              <a:cs typeface="Arial" panose="020B0604020202020204" pitchFamily="34" charset="0"/>
            </a:endParaRPr>
          </a:p>
        </p:txBody>
      </p:sp>
    </p:spTree>
    <p:extLst>
      <p:ext uri="{BB962C8B-B14F-4D97-AF65-F5344CB8AC3E}">
        <p14:creationId xmlns:p14="http://schemas.microsoft.com/office/powerpoint/2010/main" val="32431287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59</a:t>
            </a:fld>
            <a:endParaRPr lang="en-US" altLang="en-US" dirty="0">
              <a:cs typeface="Arial" panose="020B0604020202020204" pitchFamily="34" charset="0"/>
            </a:endParaRPr>
          </a:p>
        </p:txBody>
      </p:sp>
    </p:spTree>
    <p:extLst>
      <p:ext uri="{BB962C8B-B14F-4D97-AF65-F5344CB8AC3E}">
        <p14:creationId xmlns:p14="http://schemas.microsoft.com/office/powerpoint/2010/main" val="3139351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6</a:t>
            </a:fld>
            <a:endParaRPr lang="en-US" altLang="en-US" dirty="0">
              <a:cs typeface="Arial" panose="020B0604020202020204" pitchFamily="34" charset="0"/>
            </a:endParaRPr>
          </a:p>
        </p:txBody>
      </p:sp>
    </p:spTree>
    <p:extLst>
      <p:ext uri="{BB962C8B-B14F-4D97-AF65-F5344CB8AC3E}">
        <p14:creationId xmlns:p14="http://schemas.microsoft.com/office/powerpoint/2010/main" val="21458211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60</a:t>
            </a:fld>
            <a:endParaRPr lang="en-US" altLang="en-US" dirty="0">
              <a:cs typeface="Arial" panose="020B0604020202020204" pitchFamily="34" charset="0"/>
            </a:endParaRPr>
          </a:p>
        </p:txBody>
      </p:sp>
    </p:spTree>
    <p:extLst>
      <p:ext uri="{BB962C8B-B14F-4D97-AF65-F5344CB8AC3E}">
        <p14:creationId xmlns:p14="http://schemas.microsoft.com/office/powerpoint/2010/main" val="5495700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61</a:t>
            </a:fld>
            <a:endParaRPr lang="en-US" altLang="en-US" dirty="0">
              <a:cs typeface="Arial" panose="020B0604020202020204" pitchFamily="34" charset="0"/>
            </a:endParaRPr>
          </a:p>
        </p:txBody>
      </p:sp>
    </p:spTree>
    <p:extLst>
      <p:ext uri="{BB962C8B-B14F-4D97-AF65-F5344CB8AC3E}">
        <p14:creationId xmlns:p14="http://schemas.microsoft.com/office/powerpoint/2010/main" val="7155825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62</a:t>
            </a:fld>
            <a:endParaRPr lang="en-US" altLang="en-US" dirty="0">
              <a:cs typeface="Arial" panose="020B0604020202020204" pitchFamily="34" charset="0"/>
            </a:endParaRPr>
          </a:p>
        </p:txBody>
      </p:sp>
    </p:spTree>
    <p:extLst>
      <p:ext uri="{BB962C8B-B14F-4D97-AF65-F5344CB8AC3E}">
        <p14:creationId xmlns:p14="http://schemas.microsoft.com/office/powerpoint/2010/main" val="28970984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63</a:t>
            </a:fld>
            <a:endParaRPr lang="en-US" altLang="en-US" dirty="0">
              <a:cs typeface="Arial" panose="020B0604020202020204" pitchFamily="34" charset="0"/>
            </a:endParaRPr>
          </a:p>
        </p:txBody>
      </p:sp>
    </p:spTree>
    <p:extLst>
      <p:ext uri="{BB962C8B-B14F-4D97-AF65-F5344CB8AC3E}">
        <p14:creationId xmlns:p14="http://schemas.microsoft.com/office/powerpoint/2010/main" val="2558374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64</a:t>
            </a:fld>
            <a:endParaRPr lang="en-US" altLang="en-US" dirty="0">
              <a:cs typeface="Arial" panose="020B0604020202020204" pitchFamily="34" charset="0"/>
            </a:endParaRPr>
          </a:p>
        </p:txBody>
      </p:sp>
    </p:spTree>
    <p:extLst>
      <p:ext uri="{BB962C8B-B14F-4D97-AF65-F5344CB8AC3E}">
        <p14:creationId xmlns:p14="http://schemas.microsoft.com/office/powerpoint/2010/main" val="1506859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7</a:t>
            </a:fld>
            <a:endParaRPr lang="en-US" altLang="en-US" dirty="0">
              <a:cs typeface="Arial" panose="020B0604020202020204" pitchFamily="34" charset="0"/>
            </a:endParaRPr>
          </a:p>
        </p:txBody>
      </p:sp>
    </p:spTree>
    <p:extLst>
      <p:ext uri="{BB962C8B-B14F-4D97-AF65-F5344CB8AC3E}">
        <p14:creationId xmlns:p14="http://schemas.microsoft.com/office/powerpoint/2010/main" val="4249080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8</a:t>
            </a:fld>
            <a:endParaRPr lang="en-US" altLang="en-US" dirty="0">
              <a:cs typeface="Arial" panose="020B0604020202020204" pitchFamily="34" charset="0"/>
            </a:endParaRPr>
          </a:p>
        </p:txBody>
      </p:sp>
    </p:spTree>
    <p:extLst>
      <p:ext uri="{BB962C8B-B14F-4D97-AF65-F5344CB8AC3E}">
        <p14:creationId xmlns:p14="http://schemas.microsoft.com/office/powerpoint/2010/main" val="3799389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9</a:t>
            </a:fld>
            <a:endParaRPr lang="en-US" altLang="en-US" dirty="0">
              <a:cs typeface="Arial" panose="020B0604020202020204" pitchFamily="34" charset="0"/>
            </a:endParaRPr>
          </a:p>
        </p:txBody>
      </p:sp>
    </p:spTree>
    <p:extLst>
      <p:ext uri="{BB962C8B-B14F-4D97-AF65-F5344CB8AC3E}">
        <p14:creationId xmlns:p14="http://schemas.microsoft.com/office/powerpoint/2010/main" val="298609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6B3ADC-70A8-4165-B7BF-9AFCBA8F4F8C}" type="datetime1">
              <a:rPr lang="en-US" smtClean="0"/>
              <a:t>12/30/2022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265237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40FF7-560B-4D76-BF87-AC6DE42F410E}" type="datetime1">
              <a:rPr lang="en-US" smtClean="0"/>
              <a:t>12/30/2022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34567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F5069D-0326-4427-9BE7-C66BD5D41F3D}" type="datetime1">
              <a:rPr lang="en-US" smtClean="0"/>
              <a:t>12/30/2022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815078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p:cNvSpPr>
            <a:spLocks/>
          </p:cNvSpPr>
          <p:nvPr userDrawn="1"/>
        </p:nvSpPr>
        <p:spPr bwMode="auto">
          <a:xfrm>
            <a:off x="611333" y="722959"/>
            <a:ext cx="11236010"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5" name="object 5"/>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dirty="0"/>
          </a:p>
        </p:txBody>
      </p:sp>
      <p:sp>
        <p:nvSpPr>
          <p:cNvPr id="6" name="object 6"/>
          <p:cNvSpPr>
            <a:spLocks/>
          </p:cNvSpPr>
          <p:nvPr userDrawn="1"/>
        </p:nvSpPr>
        <p:spPr bwMode="auto">
          <a:xfrm>
            <a:off x="1808968" y="432235"/>
            <a:ext cx="34658"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7" name="object 7"/>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extBox 8"/>
          <p:cNvSpPr txBox="1"/>
          <p:nvPr userDrawn="1"/>
        </p:nvSpPr>
        <p:spPr>
          <a:xfrm>
            <a:off x="0" y="6617335"/>
            <a:ext cx="12192000" cy="260392"/>
          </a:xfrm>
          <a:prstGeom prst="rect">
            <a:avLst/>
          </a:prstGeom>
          <a:solidFill>
            <a:schemeClr val="tx2">
              <a:lumMod val="75000"/>
            </a:schemeClr>
          </a:solidFill>
        </p:spPr>
        <p:txBody>
          <a:bodyPr>
            <a:spAutoFit/>
          </a:bodyPr>
          <a:lstStyle/>
          <a:p>
            <a:pPr>
              <a:defRPr/>
            </a:pPr>
            <a:endParaRPr lang="en-US" sz="1092" dirty="0">
              <a:solidFill>
                <a:schemeClr val="bg1"/>
              </a:solidFill>
              <a:ea typeface="ＭＳ Ｐゴシック" pitchFamily="34" charset="-128"/>
              <a:cs typeface="Arial" pitchFamily="34" charset="0"/>
            </a:endParaRPr>
          </a:p>
        </p:txBody>
      </p:sp>
      <p:sp>
        <p:nvSpPr>
          <p:cNvPr id="10" name="TextBox 3"/>
          <p:cNvSpPr txBox="1">
            <a:spLocks noChangeArrowheads="1"/>
          </p:cNvSpPr>
          <p:nvPr userDrawn="1"/>
        </p:nvSpPr>
        <p:spPr bwMode="auto">
          <a:xfrm>
            <a:off x="5828323" y="6605747"/>
            <a:ext cx="1561585" cy="278987"/>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fld id="{D89AAD3E-6AA6-4605-AB42-20C09F7E7923}" type="datetime3">
              <a:rPr lang="en-US" sz="1213" b="1" smtClean="0">
                <a:solidFill>
                  <a:schemeClr val="bg1"/>
                </a:solidFill>
                <a:ea typeface="ＭＳ Ｐゴシック" pitchFamily="34" charset="-128"/>
              </a:rPr>
              <a:pPr algn="ctr" eaLnBrk="1" hangingPunct="1">
                <a:defRPr/>
              </a:pPr>
              <a:t>30 December 2022</a:t>
            </a:fld>
            <a:endParaRPr lang="en-US" sz="970" b="1" dirty="0">
              <a:solidFill>
                <a:schemeClr val="bg1"/>
              </a:solidFill>
              <a:ea typeface="ＭＳ Ｐゴシック" pitchFamily="34" charset="-128"/>
            </a:endParaRPr>
          </a:p>
        </p:txBody>
      </p:sp>
      <p:sp>
        <p:nvSpPr>
          <p:cNvPr id="11" name="TextBox 3"/>
          <p:cNvSpPr txBox="1">
            <a:spLocks noChangeArrowheads="1"/>
          </p:cNvSpPr>
          <p:nvPr userDrawn="1"/>
        </p:nvSpPr>
        <p:spPr bwMode="auto">
          <a:xfrm>
            <a:off x="0" y="6605747"/>
            <a:ext cx="4663459" cy="278987"/>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r>
              <a:rPr lang="en-US" sz="1213" b="1" dirty="0">
                <a:solidFill>
                  <a:schemeClr val="bg1"/>
                </a:solidFill>
                <a:ea typeface="ＭＳ Ｐゴシック" pitchFamily="34" charset="-128"/>
              </a:rPr>
              <a:t>DEPARTMENT OF ARTIFICIAL INTELLIGENCE AND MACHINE LEARNING</a:t>
            </a:r>
          </a:p>
        </p:txBody>
      </p:sp>
      <p:sp>
        <p:nvSpPr>
          <p:cNvPr id="12" name="TextBox 3"/>
          <p:cNvSpPr txBox="1">
            <a:spLocks noChangeArrowheads="1"/>
          </p:cNvSpPr>
          <p:nvPr userDrawn="1"/>
        </p:nvSpPr>
        <p:spPr bwMode="auto">
          <a:xfrm>
            <a:off x="11779952" y="6617335"/>
            <a:ext cx="415899" cy="260392"/>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fld id="{44225482-1F73-4A47-9E3B-1A7D9FA81CA6}" type="slidenum">
              <a:rPr lang="en-US" sz="1092" b="1" smtClean="0">
                <a:solidFill>
                  <a:schemeClr val="bg1"/>
                </a:solidFill>
                <a:ea typeface="ＭＳ Ｐゴシック" pitchFamily="34" charset="-128"/>
              </a:rPr>
              <a:pPr algn="ctr" eaLnBrk="1" hangingPunct="1">
                <a:defRPr/>
              </a:pPr>
              <a:t>‹#›</a:t>
            </a:fld>
            <a:endParaRPr lang="en-US" sz="1092" b="1" dirty="0">
              <a:solidFill>
                <a:schemeClr val="bg1"/>
              </a:solidFill>
              <a:ea typeface="ＭＳ Ｐゴシック" pitchFamily="34" charset="-128"/>
            </a:endParaRPr>
          </a:p>
        </p:txBody>
      </p:sp>
      <p:sp>
        <p:nvSpPr>
          <p:cNvPr id="14" name="Title 10"/>
          <p:cNvSpPr>
            <a:spLocks noGrp="1"/>
          </p:cNvSpPr>
          <p:nvPr>
            <p:ph type="title"/>
          </p:nvPr>
        </p:nvSpPr>
        <p:spPr>
          <a:xfrm>
            <a:off x="9608036" y="247404"/>
            <a:ext cx="2231606" cy="280134"/>
          </a:xfrm>
        </p:spPr>
        <p:txBody>
          <a:bodyPr/>
          <a:lstStyle/>
          <a:p>
            <a:r>
              <a:rPr lang="en-US" altLang="en-US" dirty="0"/>
              <a:t>Go, change the world</a:t>
            </a:r>
          </a:p>
        </p:txBody>
      </p:sp>
    </p:spTree>
    <p:extLst>
      <p:ext uri="{BB962C8B-B14F-4D97-AF65-F5344CB8AC3E}">
        <p14:creationId xmlns:p14="http://schemas.microsoft.com/office/powerpoint/2010/main" val="41730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784F89-24B1-4B0B-9B76-0F007CF234E0}" type="datetime1">
              <a:rPr lang="en-US" smtClean="0"/>
              <a:t>12/30/2022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135592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CFAB9-5C11-45DD-B390-399D9F1DF79E}" type="datetime1">
              <a:rPr lang="en-US" smtClean="0"/>
              <a:t>12/30/2022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44782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726F37-165B-467A-AB2A-076E0C22322E}" type="datetime1">
              <a:rPr lang="en-US" smtClean="0"/>
              <a:t>12/30/2022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87029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8BA6BF-F8F8-4DAD-A3F3-EA367ABAAF61}" type="datetime1">
              <a:rPr lang="en-US" smtClean="0"/>
              <a:t>12/30/2022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141428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E0D092-E090-4099-B9EB-6270D3C473A5}" type="datetime1">
              <a:rPr lang="en-US" smtClean="0"/>
              <a:t>12/30/2022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209621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9A15-E6EA-4111-9DE2-316CBFE2A8DA}" type="datetime1">
              <a:rPr lang="en-US" smtClean="0"/>
              <a:t>12/30/2022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97724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4640E-D557-4C11-9F2D-429DCD167DB8}" type="datetime1">
              <a:rPr lang="en-US" smtClean="0"/>
              <a:t>12/30/2022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413369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559FCF-CD32-4DF3-BE41-BE881D9DE1CC}" type="datetime1">
              <a:rPr lang="en-US" smtClean="0"/>
              <a:t>12/30/2022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76224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5A177-CF29-4A0B-BF0F-D8ADE309057D}" type="datetime1">
              <a:rPr lang="en-US" smtClean="0"/>
              <a:t>12/30/2022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B5B95-3AD3-4740-9219-37A75DF3E3F0}" type="slidenum">
              <a:rPr lang="en-IN" smtClean="0"/>
              <a:t>‹#›</a:t>
            </a:fld>
            <a:endParaRPr lang="en-IN" dirty="0"/>
          </a:p>
        </p:txBody>
      </p:sp>
    </p:spTree>
    <p:extLst>
      <p:ext uri="{BB962C8B-B14F-4D97-AF65-F5344CB8AC3E}">
        <p14:creationId xmlns:p14="http://schemas.microsoft.com/office/powerpoint/2010/main" val="278339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2.xml"/><Relationship Id="rId4" Type="http://schemas.openxmlformats.org/officeDocument/2006/relationships/image" Target="../media/image27.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28.jpe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3" name="Rectangle 2"/>
          <p:cNvSpPr/>
          <p:nvPr/>
        </p:nvSpPr>
        <p:spPr>
          <a:xfrm>
            <a:off x="1316170" y="794802"/>
            <a:ext cx="8957889" cy="5201424"/>
          </a:xfrm>
          <a:prstGeom prst="rect">
            <a:avLst/>
          </a:prstGeom>
        </p:spPr>
        <p:txBody>
          <a:bodyPr wrap="square">
            <a:spAutoFit/>
          </a:bodyPr>
          <a:lstStyle/>
          <a:p>
            <a:pPr algn="ctr"/>
            <a:endParaRPr lang="en-US" altLang="en-US" sz="2800" dirty="0" smtClean="0"/>
          </a:p>
          <a:p>
            <a:pPr algn="ctr"/>
            <a:endParaRPr lang="en-US" altLang="en-US" sz="2800" dirty="0"/>
          </a:p>
          <a:p>
            <a:pPr algn="ctr"/>
            <a:endParaRPr lang="en-US" altLang="en-US" sz="2800" dirty="0" smtClean="0"/>
          </a:p>
          <a:p>
            <a:pPr algn="ctr"/>
            <a:r>
              <a:rPr lang="en-US" altLang="en-US" sz="9600" dirty="0" smtClean="0"/>
              <a:t>Operating Systems </a:t>
            </a:r>
          </a:p>
          <a:p>
            <a:endParaRPr lang="en-US" altLang="en-US" sz="2800" dirty="0"/>
          </a:p>
          <a:p>
            <a:endParaRPr lang="en-US" altLang="en-US" sz="2800" dirty="0"/>
          </a:p>
        </p:txBody>
      </p:sp>
    </p:spTree>
    <p:extLst>
      <p:ext uri="{BB962C8B-B14F-4D97-AF65-F5344CB8AC3E}">
        <p14:creationId xmlns:p14="http://schemas.microsoft.com/office/powerpoint/2010/main" val="2679765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2340768" y="216992"/>
            <a:ext cx="6863802" cy="523220"/>
          </a:xfrm>
          <a:prstGeom prst="rect">
            <a:avLst/>
          </a:prstGeom>
        </p:spPr>
        <p:txBody>
          <a:bodyPr wrap="none">
            <a:spAutoFit/>
          </a:bodyPr>
          <a:lstStyle/>
          <a:p>
            <a:pPr algn="ctr"/>
            <a:r>
              <a:rPr lang="en-US" altLang="en-US" sz="2800" dirty="0"/>
              <a:t>Memory Layout for Multiprogrammed System</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4372" y="1152676"/>
            <a:ext cx="28146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7097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2340768" y="216992"/>
            <a:ext cx="6863802" cy="523220"/>
          </a:xfrm>
          <a:prstGeom prst="rect">
            <a:avLst/>
          </a:prstGeom>
        </p:spPr>
        <p:txBody>
          <a:bodyPr wrap="none">
            <a:spAutoFit/>
          </a:bodyPr>
          <a:lstStyle/>
          <a:p>
            <a:pPr algn="ctr"/>
            <a:r>
              <a:rPr lang="en-US" altLang="en-US" sz="2800" dirty="0"/>
              <a:t>Memory Layout for Multiprogrammed System</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333220"/>
          </a:xfrm>
          <a:prstGeom prst="rect">
            <a:avLst/>
          </a:prstGeom>
        </p:spPr>
        <p:txBody>
          <a:bodyPr wrap="square">
            <a:spAutoFit/>
          </a:bodyPr>
          <a:lstStyle/>
          <a:p>
            <a:pPr>
              <a:lnSpc>
                <a:spcPct val="90000"/>
              </a:lnSpc>
            </a:pPr>
            <a:r>
              <a:rPr lang="en-US" altLang="en-US" b="1" dirty="0">
                <a:solidFill>
                  <a:srgbClr val="3366FF"/>
                </a:solidFill>
              </a:rPr>
              <a:t>Timesharing </a:t>
            </a:r>
            <a:r>
              <a:rPr lang="en-US" altLang="en-US" sz="1600" dirty="0"/>
              <a:t>(</a:t>
            </a:r>
            <a:r>
              <a:rPr lang="en-US" altLang="en-US" b="1" dirty="0">
                <a:solidFill>
                  <a:srgbClr val="3366FF"/>
                </a:solidFill>
              </a:rPr>
              <a:t>multitasking</a:t>
            </a:r>
            <a:r>
              <a:rPr lang="en-US" altLang="en-US" sz="1600" dirty="0"/>
              <a:t>)</a:t>
            </a:r>
            <a:r>
              <a:rPr lang="en-US" altLang="en-US" b="1" dirty="0">
                <a:solidFill>
                  <a:srgbClr val="3366FF"/>
                </a:solidFill>
              </a:rPr>
              <a:t> </a:t>
            </a:r>
            <a:r>
              <a:rPr lang="en-US" altLang="en-US" sz="1600" dirty="0"/>
              <a:t>is logical extension in which CPU switches jobs so frequently </a:t>
            </a:r>
            <a:r>
              <a:rPr lang="en-US" altLang="en-US" sz="1600" b="1" dirty="0"/>
              <a:t>that users can interact with each job while </a:t>
            </a:r>
            <a:r>
              <a:rPr lang="en-US" altLang="en-US" sz="1600" dirty="0"/>
              <a:t>it is running, creating </a:t>
            </a:r>
            <a:r>
              <a:rPr lang="en-US" altLang="en-US" b="1" dirty="0">
                <a:solidFill>
                  <a:srgbClr val="3366FF"/>
                </a:solidFill>
              </a:rPr>
              <a:t>interactive</a:t>
            </a:r>
            <a:r>
              <a:rPr lang="en-US" altLang="en-US" sz="1600" dirty="0"/>
              <a:t> </a:t>
            </a:r>
            <a:r>
              <a:rPr lang="en-US" altLang="en-US" sz="1600" dirty="0" smtClean="0"/>
              <a:t>computing</a:t>
            </a:r>
          </a:p>
          <a:p>
            <a:pPr>
              <a:lnSpc>
                <a:spcPct val="90000"/>
              </a:lnSpc>
            </a:pPr>
            <a:endParaRPr lang="en-US" altLang="en-US" sz="1600" dirty="0"/>
          </a:p>
          <a:p>
            <a:pPr>
              <a:lnSpc>
                <a:spcPct val="90000"/>
              </a:lnSpc>
            </a:pPr>
            <a:r>
              <a:rPr lang="en-GB" sz="1600" b="1" dirty="0" smtClean="0"/>
              <a:t>CPU </a:t>
            </a:r>
            <a:r>
              <a:rPr lang="en-GB" sz="1600" b="1" dirty="0"/>
              <a:t>executes multiple jobs by switching among them, but the switches occur so frequently that the users can interact with each program while it is running</a:t>
            </a:r>
            <a:endParaRPr lang="en-US" altLang="en-US" sz="1600" b="1" dirty="0"/>
          </a:p>
          <a:p>
            <a:pPr marL="742950" lvl="1" indent="-285750">
              <a:lnSpc>
                <a:spcPct val="150000"/>
              </a:lnSpc>
              <a:buFont typeface="Arial" panose="020B0604020202020204" pitchFamily="34" charset="0"/>
              <a:buChar char="•"/>
            </a:pPr>
            <a:r>
              <a:rPr lang="en-US" altLang="en-US" b="1" dirty="0">
                <a:solidFill>
                  <a:srgbClr val="3366FF"/>
                </a:solidFill>
              </a:rPr>
              <a:t>Response time </a:t>
            </a:r>
            <a:r>
              <a:rPr lang="en-US" altLang="en-US" sz="1600" dirty="0"/>
              <a:t>should be &lt; 1 second</a:t>
            </a:r>
          </a:p>
          <a:p>
            <a:pPr marL="742950" lvl="1" indent="-285750">
              <a:lnSpc>
                <a:spcPct val="150000"/>
              </a:lnSpc>
              <a:buFont typeface="Arial" panose="020B0604020202020204" pitchFamily="34" charset="0"/>
              <a:buChar char="•"/>
            </a:pPr>
            <a:r>
              <a:rPr lang="en-GB" sz="1600" dirty="0"/>
              <a:t>A program loaded into </a:t>
            </a:r>
            <a:r>
              <a:rPr lang="en-GB" sz="1600" dirty="0" smtClean="0"/>
              <a:t>memory </a:t>
            </a:r>
            <a:r>
              <a:rPr lang="en-GB" sz="1600" dirty="0"/>
              <a:t>and executing is </a:t>
            </a:r>
            <a:r>
              <a:rPr lang="en-GB" sz="1600" dirty="0" smtClean="0"/>
              <a:t>called.</a:t>
            </a:r>
            <a:r>
              <a:rPr lang="en-US" altLang="en-US" sz="1600" dirty="0" smtClean="0">
                <a:sym typeface="Wingdings 3" panose="05040102010807070707" pitchFamily="18" charset="2"/>
              </a:rPr>
              <a:t></a:t>
            </a:r>
            <a:r>
              <a:rPr lang="en-US" altLang="en-US" b="1" dirty="0">
                <a:solidFill>
                  <a:srgbClr val="3366FF"/>
                </a:solidFill>
                <a:sym typeface="Wingdings 3" panose="05040102010807070707" pitchFamily="18" charset="2"/>
              </a:rPr>
              <a:t>P</a:t>
            </a:r>
            <a:r>
              <a:rPr lang="en-US" altLang="en-US" b="1" dirty="0" smtClean="0">
                <a:solidFill>
                  <a:srgbClr val="3366FF"/>
                </a:solidFill>
                <a:sym typeface="Wingdings 3" panose="05040102010807070707" pitchFamily="18" charset="2"/>
              </a:rPr>
              <a:t>rocess</a:t>
            </a:r>
            <a:endParaRPr lang="en-US" altLang="en-US" b="1" dirty="0">
              <a:solidFill>
                <a:srgbClr val="3366FF"/>
              </a:solidFill>
              <a:sym typeface="Wingdings 3" panose="05040102010807070707" pitchFamily="18" charset="2"/>
            </a:endParaRPr>
          </a:p>
          <a:p>
            <a:pPr marL="742950" lvl="1" indent="-285750">
              <a:lnSpc>
                <a:spcPct val="150000"/>
              </a:lnSpc>
              <a:buFont typeface="Arial" panose="020B0604020202020204" pitchFamily="34" charset="0"/>
              <a:buChar char="•"/>
            </a:pPr>
            <a:r>
              <a:rPr lang="en-US" altLang="en-US" sz="1600" dirty="0">
                <a:sym typeface="Wingdings 3" panose="05040102010807070707" pitchFamily="18" charset="2"/>
              </a:rPr>
              <a:t>If several jobs ready to run at the same time  </a:t>
            </a:r>
            <a:r>
              <a:rPr lang="en-US" altLang="en-US" b="1" dirty="0">
                <a:solidFill>
                  <a:srgbClr val="3366FF"/>
                </a:solidFill>
                <a:sym typeface="Wingdings 3" panose="05040102010807070707" pitchFamily="18" charset="2"/>
              </a:rPr>
              <a:t>CPU scheduling</a:t>
            </a:r>
          </a:p>
          <a:p>
            <a:pPr marL="742950" lvl="1" indent="-285750">
              <a:lnSpc>
                <a:spcPct val="150000"/>
              </a:lnSpc>
              <a:buFont typeface="Arial" panose="020B0604020202020204" pitchFamily="34" charset="0"/>
              <a:buChar char="•"/>
            </a:pPr>
            <a:r>
              <a:rPr lang="en-US" altLang="en-US"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3366FF"/>
                </a:solidFill>
                <a:sym typeface="Wingdings 3" panose="05040102010807070707" pitchFamily="18" charset="2"/>
              </a:rPr>
              <a:t>swapping</a:t>
            </a:r>
            <a:r>
              <a:rPr lang="en-US" altLang="ja-JP" sz="1600" dirty="0">
                <a:sym typeface="Wingdings 3" panose="05040102010807070707" pitchFamily="18" charset="2"/>
              </a:rPr>
              <a:t> moves them in and out to run</a:t>
            </a:r>
          </a:p>
          <a:p>
            <a:pPr marL="742950" lvl="1" indent="-285750">
              <a:lnSpc>
                <a:spcPct val="150000"/>
              </a:lnSpc>
              <a:buFont typeface="Arial" panose="020B0604020202020204" pitchFamily="34" charset="0"/>
              <a:buChar char="•"/>
            </a:pPr>
            <a:r>
              <a:rPr lang="en-US" altLang="en-US" b="1" dirty="0">
                <a:solidFill>
                  <a:srgbClr val="3366FF"/>
                </a:solidFill>
                <a:sym typeface="Wingdings 3" panose="05040102010807070707" pitchFamily="18" charset="2"/>
              </a:rPr>
              <a:t>Virtual memory </a:t>
            </a:r>
            <a:r>
              <a:rPr lang="en-US" altLang="en-US" sz="1600" dirty="0">
                <a:sym typeface="Wingdings 3" panose="05040102010807070707" pitchFamily="18" charset="2"/>
              </a:rPr>
              <a:t>allows execution of processes not completely in memory</a:t>
            </a:r>
          </a:p>
        </p:txBody>
      </p:sp>
      <p:pic>
        <p:nvPicPr>
          <p:cNvPr id="1026" name="Picture 2" descr="Advantages and disadvantages of time sharing operating system - IT Rele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310" y="3830129"/>
            <a:ext cx="4400619" cy="30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39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3534781" y="216992"/>
            <a:ext cx="4475777" cy="523220"/>
          </a:xfrm>
          <a:prstGeom prst="rect">
            <a:avLst/>
          </a:prstGeom>
        </p:spPr>
        <p:txBody>
          <a:bodyPr wrap="none">
            <a:spAutoFit/>
          </a:bodyPr>
          <a:lstStyle/>
          <a:p>
            <a:pPr algn="ctr"/>
            <a:r>
              <a:rPr lang="en-US" altLang="en-US" sz="2800" dirty="0" smtClean="0"/>
              <a:t>Operating-System Operations</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4330416"/>
          </a:xfrm>
          <a:prstGeom prst="rect">
            <a:avLst/>
          </a:prstGeom>
        </p:spPr>
        <p:txBody>
          <a:bodyPr wrap="square">
            <a:spAutoFit/>
          </a:bodyPr>
          <a:lstStyle/>
          <a:p>
            <a:pPr>
              <a:lnSpc>
                <a:spcPct val="90000"/>
              </a:lnSpc>
            </a:pPr>
            <a:r>
              <a:rPr lang="en-US" altLang="en-US" b="1" dirty="0" smtClean="0">
                <a:solidFill>
                  <a:srgbClr val="3366FF"/>
                </a:solidFill>
              </a:rPr>
              <a:t>Interrupt driven </a:t>
            </a:r>
            <a:r>
              <a:rPr lang="en-US" altLang="en-US" dirty="0" smtClean="0"/>
              <a:t>(hardware and software)</a:t>
            </a:r>
          </a:p>
          <a:p>
            <a:pPr marL="742950" lvl="1" indent="-285750">
              <a:lnSpc>
                <a:spcPct val="150000"/>
              </a:lnSpc>
              <a:buFont typeface="Arial" panose="020B0604020202020204" pitchFamily="34" charset="0"/>
              <a:buChar char="•"/>
            </a:pPr>
            <a:r>
              <a:rPr lang="en-US" altLang="en-US" dirty="0" smtClean="0"/>
              <a:t>Hardware interrupt by one of the devices </a:t>
            </a:r>
          </a:p>
          <a:p>
            <a:pPr marL="742950" lvl="1" indent="-285750">
              <a:lnSpc>
                <a:spcPct val="150000"/>
              </a:lnSpc>
              <a:buFont typeface="Arial" panose="020B0604020202020204" pitchFamily="34" charset="0"/>
              <a:buChar char="•"/>
            </a:pPr>
            <a:r>
              <a:rPr lang="en-US" altLang="en-US" dirty="0" smtClean="0"/>
              <a:t>Software interrupt (</a:t>
            </a:r>
            <a:r>
              <a:rPr lang="en-US" altLang="en-US" b="1" dirty="0" smtClean="0">
                <a:solidFill>
                  <a:srgbClr val="3366FF"/>
                </a:solidFill>
              </a:rPr>
              <a:t>exception </a:t>
            </a:r>
            <a:r>
              <a:rPr lang="en-US" altLang="en-US" dirty="0" smtClean="0"/>
              <a:t>or </a:t>
            </a:r>
            <a:r>
              <a:rPr lang="en-US" altLang="en-US" b="1" dirty="0" smtClean="0">
                <a:solidFill>
                  <a:srgbClr val="3366FF"/>
                </a:solidFill>
              </a:rPr>
              <a:t>trap):</a:t>
            </a:r>
          </a:p>
          <a:p>
            <a:pPr marL="1200150" lvl="2" indent="-285750">
              <a:lnSpc>
                <a:spcPct val="150000"/>
              </a:lnSpc>
              <a:buFont typeface="Arial" panose="020B0604020202020204" pitchFamily="34" charset="0"/>
              <a:buChar char="•"/>
            </a:pPr>
            <a:r>
              <a:rPr lang="en-US" altLang="en-US" dirty="0" smtClean="0"/>
              <a:t>Software error (e.g., division by zero)</a:t>
            </a:r>
            <a:endParaRPr lang="en-US" altLang="en-US" b="1" dirty="0" smtClean="0">
              <a:solidFill>
                <a:srgbClr val="3366FF"/>
              </a:solidFill>
            </a:endParaRPr>
          </a:p>
          <a:p>
            <a:pPr marL="1200150" lvl="2" indent="-285750">
              <a:lnSpc>
                <a:spcPct val="150000"/>
              </a:lnSpc>
              <a:buFont typeface="Arial" panose="020B0604020202020204" pitchFamily="34" charset="0"/>
              <a:buChar char="•"/>
            </a:pPr>
            <a:r>
              <a:rPr lang="en-US" altLang="en-US" dirty="0" smtClean="0"/>
              <a:t>Request for operating system service</a:t>
            </a:r>
          </a:p>
          <a:p>
            <a:pPr marL="1200150" lvl="2" indent="-285750">
              <a:lnSpc>
                <a:spcPct val="150000"/>
              </a:lnSpc>
              <a:buFont typeface="Arial" panose="020B0604020202020204" pitchFamily="34" charset="0"/>
              <a:buChar char="•"/>
            </a:pPr>
            <a:r>
              <a:rPr lang="en-US" altLang="en-US" dirty="0" smtClean="0"/>
              <a:t>Other process problems include infinite loop, processes modifying each other or the operating system</a:t>
            </a:r>
          </a:p>
          <a:p>
            <a:pPr lvl="2">
              <a:lnSpc>
                <a:spcPct val="90000"/>
              </a:lnSpc>
            </a:pPr>
            <a:endParaRPr lang="en-US" altLang="en-US" dirty="0" smtClean="0"/>
          </a:p>
          <a:p>
            <a:pPr marL="1200150" lvl="2" indent="-285750">
              <a:lnSpc>
                <a:spcPct val="90000"/>
              </a:lnSpc>
              <a:buFont typeface="Wingdings" panose="05000000000000000000" pitchFamily="2" charset="2"/>
              <a:buChar char="Ø"/>
            </a:pPr>
            <a:r>
              <a:rPr lang="en-GB" dirty="0" smtClean="0"/>
              <a:t>The </a:t>
            </a:r>
            <a:r>
              <a:rPr lang="en-GB" dirty="0"/>
              <a:t>operating system and the users share the hardware and software resources of the computer system, we need to make sure that an error in a user program could cause problems only for the one program that </a:t>
            </a:r>
            <a:r>
              <a:rPr lang="en-GB" dirty="0" smtClean="0"/>
              <a:t>is running.</a:t>
            </a:r>
          </a:p>
          <a:p>
            <a:pPr lvl="2">
              <a:lnSpc>
                <a:spcPct val="90000"/>
              </a:lnSpc>
            </a:pPr>
            <a:endParaRPr lang="en-GB" altLang="en-US" dirty="0"/>
          </a:p>
          <a:p>
            <a:pPr lvl="2">
              <a:lnSpc>
                <a:spcPct val="90000"/>
              </a:lnSpc>
            </a:pPr>
            <a:endParaRPr lang="en-US" altLang="en-US" dirty="0"/>
          </a:p>
        </p:txBody>
      </p:sp>
    </p:spTree>
    <p:extLst>
      <p:ext uri="{BB962C8B-B14F-4D97-AF65-F5344CB8AC3E}">
        <p14:creationId xmlns:p14="http://schemas.microsoft.com/office/powerpoint/2010/main" val="802926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3016947" y="216992"/>
            <a:ext cx="5511445" cy="523220"/>
          </a:xfrm>
          <a:prstGeom prst="rect">
            <a:avLst/>
          </a:prstGeom>
        </p:spPr>
        <p:txBody>
          <a:bodyPr wrap="none">
            <a:spAutoFit/>
          </a:bodyPr>
          <a:lstStyle/>
          <a:p>
            <a:pPr algn="ctr"/>
            <a:r>
              <a:rPr lang="en-US" altLang="en-US" sz="2800" dirty="0"/>
              <a:t>Operating-System Operations (cont.)</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4829014"/>
          </a:xfrm>
          <a:prstGeom prst="rect">
            <a:avLst/>
          </a:prstGeom>
        </p:spPr>
        <p:txBody>
          <a:bodyPr wrap="square">
            <a:spAutoFit/>
          </a:bodyPr>
          <a:lstStyle/>
          <a:p>
            <a:pPr>
              <a:lnSpc>
                <a:spcPct val="90000"/>
              </a:lnSpc>
            </a:pPr>
            <a:r>
              <a:rPr lang="en-US" altLang="en-US" b="1" dirty="0">
                <a:solidFill>
                  <a:srgbClr val="3366FF"/>
                </a:solidFill>
              </a:rPr>
              <a:t>Dual-mode </a:t>
            </a:r>
            <a:r>
              <a:rPr lang="en-US" altLang="en-US" dirty="0"/>
              <a:t>operation allows OS to protect itself and other system components</a:t>
            </a:r>
          </a:p>
          <a:p>
            <a:pPr lvl="1">
              <a:lnSpc>
                <a:spcPct val="150000"/>
              </a:lnSpc>
            </a:pPr>
            <a:r>
              <a:rPr lang="en-US" altLang="en-US" b="1" dirty="0">
                <a:solidFill>
                  <a:srgbClr val="3366FF"/>
                </a:solidFill>
              </a:rPr>
              <a:t>User mode </a:t>
            </a:r>
            <a:r>
              <a:rPr lang="en-US" altLang="en-US" dirty="0"/>
              <a:t>and </a:t>
            </a:r>
            <a:r>
              <a:rPr lang="en-US" altLang="en-US" b="1" dirty="0">
                <a:solidFill>
                  <a:srgbClr val="3366FF"/>
                </a:solidFill>
              </a:rPr>
              <a:t>kernel mode </a:t>
            </a:r>
          </a:p>
          <a:p>
            <a:pPr lvl="1">
              <a:lnSpc>
                <a:spcPct val="150000"/>
              </a:lnSpc>
            </a:pPr>
            <a:r>
              <a:rPr lang="en-US" altLang="en-US" b="1" dirty="0">
                <a:solidFill>
                  <a:srgbClr val="3366FF"/>
                </a:solidFill>
              </a:rPr>
              <a:t>Mode bit </a:t>
            </a:r>
            <a:r>
              <a:rPr lang="en-US" altLang="en-US" dirty="0"/>
              <a:t>provided by </a:t>
            </a:r>
            <a:r>
              <a:rPr lang="en-US" altLang="en-US" dirty="0" smtClean="0"/>
              <a:t>hardware</a:t>
            </a:r>
          </a:p>
          <a:p>
            <a:pPr lvl="1">
              <a:lnSpc>
                <a:spcPct val="150000"/>
              </a:lnSpc>
            </a:pPr>
            <a:r>
              <a:rPr lang="en-US" altLang="en-US" dirty="0"/>
              <a:t>Kernel (0) and User(1</a:t>
            </a:r>
            <a:r>
              <a:rPr lang="en-US" altLang="en-US" dirty="0" smtClean="0"/>
              <a:t>)</a:t>
            </a:r>
          </a:p>
          <a:p>
            <a:pPr lvl="1">
              <a:lnSpc>
                <a:spcPct val="150000"/>
              </a:lnSpc>
            </a:pPr>
            <a:r>
              <a:rPr lang="en-GB" dirty="0"/>
              <a:t>When the computer system is executing on behalf of a user application, the system is in user mode. </a:t>
            </a:r>
            <a:r>
              <a:rPr lang="en-GB" dirty="0" smtClean="0"/>
              <a:t>a </a:t>
            </a:r>
            <a:r>
              <a:rPr lang="en-GB" dirty="0"/>
              <a:t>user application requests a service from the operating system (via a system call), it must transition from user to kernel mode to </a:t>
            </a:r>
            <a:r>
              <a:rPr lang="en-GB" dirty="0" smtClean="0"/>
              <a:t>fulfil </a:t>
            </a:r>
            <a:r>
              <a:rPr lang="en-GB" dirty="0"/>
              <a:t>the request. </a:t>
            </a:r>
            <a:endParaRPr lang="en-US" altLang="en-US" dirty="0" smtClean="0"/>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940" y="4162761"/>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260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3016947" y="216992"/>
            <a:ext cx="5511445" cy="523220"/>
          </a:xfrm>
          <a:prstGeom prst="rect">
            <a:avLst/>
          </a:prstGeom>
        </p:spPr>
        <p:txBody>
          <a:bodyPr wrap="none">
            <a:spAutoFit/>
          </a:bodyPr>
          <a:lstStyle/>
          <a:p>
            <a:pPr algn="ctr"/>
            <a:r>
              <a:rPr lang="en-US" altLang="en-US" sz="2800" dirty="0"/>
              <a:t>Operating-System Operations (cont.)</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4745915"/>
          </a:xfrm>
          <a:prstGeom prst="rect">
            <a:avLst/>
          </a:prstGeom>
        </p:spPr>
        <p:txBody>
          <a:bodyPr wrap="square">
            <a:spAutoFit/>
          </a:bodyPr>
          <a:lstStyle/>
          <a:p>
            <a:pPr marL="742950" lvl="1" indent="-285750">
              <a:lnSpc>
                <a:spcPct val="150000"/>
              </a:lnSpc>
              <a:buFont typeface="Arial" panose="020B0604020202020204" pitchFamily="34" charset="0"/>
              <a:buChar char="•"/>
            </a:pPr>
            <a:r>
              <a:rPr lang="en-GB" dirty="0"/>
              <a:t>At system boot time, the hardware starts in kernel mode. </a:t>
            </a:r>
            <a:endParaRPr lang="en-GB" dirty="0" smtClean="0"/>
          </a:p>
          <a:p>
            <a:pPr marL="742950" lvl="1" indent="-285750">
              <a:lnSpc>
                <a:spcPct val="150000"/>
              </a:lnSpc>
              <a:buFont typeface="Arial" panose="020B0604020202020204" pitchFamily="34" charset="0"/>
              <a:buChar char="•"/>
            </a:pPr>
            <a:r>
              <a:rPr lang="en-GB" dirty="0" smtClean="0"/>
              <a:t>The </a:t>
            </a:r>
            <a:r>
              <a:rPr lang="en-GB" dirty="0"/>
              <a:t>operating system is then loaded and starts user applications in user mode. </a:t>
            </a:r>
            <a:endParaRPr lang="en-GB" dirty="0" smtClean="0"/>
          </a:p>
          <a:p>
            <a:pPr marL="742950" lvl="1" indent="-285750">
              <a:lnSpc>
                <a:spcPct val="150000"/>
              </a:lnSpc>
              <a:buFont typeface="Arial" panose="020B0604020202020204" pitchFamily="34" charset="0"/>
              <a:buChar char="•"/>
            </a:pPr>
            <a:r>
              <a:rPr lang="en-GB" dirty="0" smtClean="0"/>
              <a:t>Whenever </a:t>
            </a:r>
            <a:r>
              <a:rPr lang="en-GB" dirty="0"/>
              <a:t>a trap or interrupt occurs, the hardware switches from user mode to kernel mode (that is, changes the state of the mode bit to 0). </a:t>
            </a:r>
            <a:endParaRPr lang="en-GB" dirty="0" smtClean="0"/>
          </a:p>
          <a:p>
            <a:pPr marL="742950" lvl="1" indent="-285750">
              <a:lnSpc>
                <a:spcPct val="150000"/>
              </a:lnSpc>
              <a:buFont typeface="Arial" panose="020B0604020202020204" pitchFamily="34" charset="0"/>
              <a:buChar char="•"/>
            </a:pPr>
            <a:r>
              <a:rPr lang="en-GB" dirty="0" smtClean="0"/>
              <a:t>Thus</a:t>
            </a:r>
            <a:r>
              <a:rPr lang="en-GB" dirty="0"/>
              <a:t>, whenever the operating system gains control of the computer, it is in kernel mode. </a:t>
            </a:r>
            <a:endParaRPr lang="en-GB" dirty="0" smtClean="0"/>
          </a:p>
          <a:p>
            <a:pPr marL="742950" lvl="1" indent="-285750">
              <a:lnSpc>
                <a:spcPct val="150000"/>
              </a:lnSpc>
              <a:buFont typeface="Arial" panose="020B0604020202020204" pitchFamily="34" charset="0"/>
              <a:buChar char="•"/>
            </a:pPr>
            <a:r>
              <a:rPr lang="en-GB" dirty="0" smtClean="0"/>
              <a:t>The </a:t>
            </a:r>
            <a:r>
              <a:rPr lang="en-GB" dirty="0"/>
              <a:t>system always switches to user mode (by setting the mode bit to 1) before passing control to a user program.</a:t>
            </a: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728" y="4301166"/>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81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3016947" y="216992"/>
            <a:ext cx="5511445" cy="523220"/>
          </a:xfrm>
          <a:prstGeom prst="rect">
            <a:avLst/>
          </a:prstGeom>
        </p:spPr>
        <p:txBody>
          <a:bodyPr wrap="none">
            <a:spAutoFit/>
          </a:bodyPr>
          <a:lstStyle/>
          <a:p>
            <a:pPr algn="ctr"/>
            <a:r>
              <a:rPr lang="en-US" altLang="en-US" sz="2800" dirty="0"/>
              <a:t>Operating-System Operations (cont.)</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4053417"/>
          </a:xfrm>
          <a:prstGeom prst="rect">
            <a:avLst/>
          </a:prstGeom>
        </p:spPr>
        <p:txBody>
          <a:bodyPr wrap="square">
            <a:spAutoFit/>
          </a:bodyPr>
          <a:lstStyle/>
          <a:p>
            <a:pPr marL="1200150" lvl="2" indent="-285750">
              <a:lnSpc>
                <a:spcPct val="200000"/>
              </a:lnSpc>
              <a:buFont typeface="Wingdings" panose="05000000000000000000" pitchFamily="2" charset="2"/>
              <a:buChar char="§"/>
            </a:pPr>
            <a:r>
              <a:rPr lang="en-US" altLang="en-US" dirty="0"/>
              <a:t>Provides ability to distinguish when system is running user code or kernel code</a:t>
            </a:r>
          </a:p>
          <a:p>
            <a:pPr marL="1200150" lvl="2" indent="-285750">
              <a:lnSpc>
                <a:spcPct val="200000"/>
              </a:lnSpc>
              <a:buFont typeface="Wingdings" panose="05000000000000000000" pitchFamily="2" charset="2"/>
              <a:buChar char="§"/>
            </a:pPr>
            <a:r>
              <a:rPr lang="en-US" altLang="en-US" dirty="0"/>
              <a:t>Some instructions designated as </a:t>
            </a:r>
            <a:r>
              <a:rPr lang="en-US" altLang="en-US" b="1" dirty="0">
                <a:solidFill>
                  <a:srgbClr val="3366FF"/>
                </a:solidFill>
              </a:rPr>
              <a:t>privileged</a:t>
            </a:r>
            <a:r>
              <a:rPr lang="en-US" altLang="en-US" dirty="0"/>
              <a:t>, only executable in kernel mode</a:t>
            </a:r>
          </a:p>
          <a:p>
            <a:pPr marL="1200150" lvl="2" indent="-285750">
              <a:lnSpc>
                <a:spcPct val="200000"/>
              </a:lnSpc>
              <a:buFont typeface="Wingdings" panose="05000000000000000000" pitchFamily="2" charset="2"/>
              <a:buChar char="§"/>
            </a:pPr>
            <a:r>
              <a:rPr lang="en-US" altLang="en-US" dirty="0"/>
              <a:t>System call changes mode to kernel, return from call resets it to user</a:t>
            </a:r>
          </a:p>
          <a:p>
            <a:pPr marL="285750" indent="-285750">
              <a:lnSpc>
                <a:spcPct val="200000"/>
              </a:lnSpc>
              <a:buFont typeface="Wingdings" panose="05000000000000000000" pitchFamily="2" charset="2"/>
              <a:buChar char="§"/>
            </a:pPr>
            <a:r>
              <a:rPr lang="en-US" altLang="en-US" dirty="0"/>
              <a:t>Increasingly CPUs support multi-mode operations</a:t>
            </a: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Tree>
    <p:extLst>
      <p:ext uri="{BB962C8B-B14F-4D97-AF65-F5344CB8AC3E}">
        <p14:creationId xmlns:p14="http://schemas.microsoft.com/office/powerpoint/2010/main" val="3443793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5216268" y="216992"/>
            <a:ext cx="1112805" cy="523220"/>
          </a:xfrm>
          <a:prstGeom prst="rect">
            <a:avLst/>
          </a:prstGeom>
        </p:spPr>
        <p:txBody>
          <a:bodyPr wrap="none">
            <a:spAutoFit/>
          </a:bodyPr>
          <a:lstStyle/>
          <a:p>
            <a:pPr algn="ctr"/>
            <a:r>
              <a:rPr lang="en-IN" sz="2800" dirty="0" smtClean="0"/>
              <a:t>Timer </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6823406"/>
          </a:xfrm>
          <a:prstGeom prst="rect">
            <a:avLst/>
          </a:prstGeom>
        </p:spPr>
        <p:txBody>
          <a:bodyPr wrap="square">
            <a:spAutoFit/>
          </a:bodyPr>
          <a:lstStyle/>
          <a:p>
            <a:pPr marL="285750" indent="-285750">
              <a:buFont typeface="Arial" panose="020B0604020202020204" pitchFamily="34" charset="0"/>
              <a:buChar char="•"/>
            </a:pPr>
            <a:r>
              <a:rPr lang="en-US" altLang="en-US" dirty="0"/>
              <a:t>Timer to prevent infinite loop / process hogging </a:t>
            </a:r>
            <a:r>
              <a:rPr lang="en-US" altLang="en-US" dirty="0" smtClean="0"/>
              <a:t>resources</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GB" dirty="0" smtClean="0"/>
              <a:t>operating </a:t>
            </a:r>
            <a:r>
              <a:rPr lang="en-GB" dirty="0"/>
              <a:t>system maintains control over the CPU. P</a:t>
            </a:r>
            <a:r>
              <a:rPr lang="en-GB" dirty="0" smtClean="0"/>
              <a:t>revent </a:t>
            </a:r>
            <a:r>
              <a:rPr lang="en-GB" dirty="0"/>
              <a:t>a user program from getting stuck in an infinite loop or not calling system services and never returning control to the operating system. </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To </a:t>
            </a:r>
            <a:r>
              <a:rPr lang="en-GB" dirty="0"/>
              <a:t>accomplish this goal, we can use a timer.</a:t>
            </a:r>
            <a:endParaRPr lang="en-US" altLang="en-US" dirty="0"/>
          </a:p>
          <a:p>
            <a:pPr marL="742950" lvl="1" indent="-285750">
              <a:lnSpc>
                <a:spcPct val="200000"/>
              </a:lnSpc>
              <a:buFont typeface="Arial" panose="020B0604020202020204" pitchFamily="34" charset="0"/>
              <a:buChar char="•"/>
            </a:pPr>
            <a:r>
              <a:rPr lang="en-US" altLang="en-US" dirty="0"/>
              <a:t>Timer is set to interrupt the computer after some time period</a:t>
            </a:r>
          </a:p>
          <a:p>
            <a:pPr marL="742950" lvl="1" indent="-285750">
              <a:lnSpc>
                <a:spcPct val="200000"/>
              </a:lnSpc>
              <a:buFont typeface="Arial" panose="020B0604020202020204" pitchFamily="34" charset="0"/>
              <a:buChar char="•"/>
            </a:pPr>
            <a:r>
              <a:rPr lang="en-US" altLang="en-US" dirty="0"/>
              <a:t>Keep a counter that is decremented by the physical clock.</a:t>
            </a:r>
          </a:p>
          <a:p>
            <a:pPr marL="742950" lvl="1" indent="-285750">
              <a:lnSpc>
                <a:spcPct val="200000"/>
              </a:lnSpc>
              <a:buFont typeface="Arial" panose="020B0604020202020204" pitchFamily="34" charset="0"/>
              <a:buChar char="•"/>
            </a:pPr>
            <a:r>
              <a:rPr lang="en-US" altLang="en-US" dirty="0"/>
              <a:t>Operating system set the counter (privileged instruction)</a:t>
            </a:r>
          </a:p>
          <a:p>
            <a:pPr marL="742950" lvl="1" indent="-285750">
              <a:lnSpc>
                <a:spcPct val="200000"/>
              </a:lnSpc>
              <a:buFont typeface="Arial" panose="020B0604020202020204" pitchFamily="34" charset="0"/>
              <a:buChar char="•"/>
            </a:pPr>
            <a:r>
              <a:rPr lang="en-US" altLang="en-US" dirty="0"/>
              <a:t>When counter zero generate an interrupt</a:t>
            </a:r>
          </a:p>
          <a:p>
            <a:pPr marL="742950" lvl="1" indent="-285750">
              <a:lnSpc>
                <a:spcPct val="200000"/>
              </a:lnSpc>
              <a:buFont typeface="Arial" panose="020B0604020202020204" pitchFamily="34" charset="0"/>
              <a:buChar char="•"/>
            </a:pPr>
            <a:r>
              <a:rPr lang="en-US" altLang="en-US" dirty="0"/>
              <a:t>Set up before scheduling process to regain control or terminate program that exceeds allotted time</a:t>
            </a: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Tree>
    <p:extLst>
      <p:ext uri="{BB962C8B-B14F-4D97-AF65-F5344CB8AC3E}">
        <p14:creationId xmlns:p14="http://schemas.microsoft.com/office/powerpoint/2010/main" val="2116384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3533825" y="123006"/>
            <a:ext cx="4021743" cy="954107"/>
          </a:xfrm>
          <a:prstGeom prst="rect">
            <a:avLst/>
          </a:prstGeom>
        </p:spPr>
        <p:txBody>
          <a:bodyPr wrap="none">
            <a:spAutoFit/>
          </a:bodyPr>
          <a:lstStyle/>
          <a:p>
            <a:pPr algn="ctr"/>
            <a:r>
              <a:rPr lang="en-US" altLang="en-US" sz="2800" dirty="0"/>
              <a:t>Operating System Services</a:t>
            </a:r>
          </a:p>
          <a:p>
            <a:pPr algn="ctr"/>
            <a:r>
              <a:rPr lang="en-IN" sz="2800" dirty="0" smtClean="0"/>
              <a:t> </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347926" y="1029823"/>
            <a:ext cx="9444639" cy="6146298"/>
          </a:xfrm>
          <a:prstGeom prst="rect">
            <a:avLst/>
          </a:prstGeom>
        </p:spPr>
        <p:txBody>
          <a:bodyPr wrap="square">
            <a:spAutoFit/>
          </a:bodyPr>
          <a:lstStyle/>
          <a:p>
            <a:pPr>
              <a:lnSpc>
                <a:spcPct val="250000"/>
              </a:lnSpc>
            </a:pPr>
            <a:r>
              <a:rPr lang="en-US" altLang="en-US" sz="1600" dirty="0"/>
              <a:t>Operating systems provide an environment for execution of programs and services to programs and users</a:t>
            </a:r>
          </a:p>
          <a:p>
            <a:pPr>
              <a:lnSpc>
                <a:spcPct val="250000"/>
              </a:lnSpc>
            </a:pPr>
            <a:r>
              <a:rPr lang="en-US" altLang="en-US" sz="1600" dirty="0"/>
              <a:t>One set of operating-system services provides functions that are helpful to the user:</a:t>
            </a:r>
          </a:p>
          <a:p>
            <a:pPr lvl="1">
              <a:lnSpc>
                <a:spcPct val="250000"/>
              </a:lnSpc>
            </a:pPr>
            <a:r>
              <a:rPr lang="en-US" altLang="en-US" sz="1600" b="1" dirty="0"/>
              <a:t>User interface </a:t>
            </a:r>
            <a:r>
              <a:rPr lang="en-US" altLang="en-US" sz="1600" dirty="0"/>
              <a:t>- Almost all operating systems have a user interface (</a:t>
            </a:r>
            <a:r>
              <a:rPr lang="en-US" altLang="en-US" sz="1600" b="1" dirty="0">
                <a:solidFill>
                  <a:srgbClr val="3366FF"/>
                </a:solidFill>
              </a:rPr>
              <a:t>UI</a:t>
            </a:r>
            <a:r>
              <a:rPr lang="en-US" altLang="en-US" sz="1600" dirty="0" smtClean="0"/>
              <a:t>).</a:t>
            </a:r>
          </a:p>
          <a:p>
            <a:pPr lvl="1">
              <a:lnSpc>
                <a:spcPct val="250000"/>
              </a:lnSpc>
            </a:pPr>
            <a:r>
              <a:rPr lang="en-US" altLang="en-US" sz="1600" dirty="0" smtClean="0"/>
              <a:t>Varies </a:t>
            </a:r>
            <a:r>
              <a:rPr lang="en-US" altLang="en-US" sz="1600" dirty="0"/>
              <a:t>between </a:t>
            </a:r>
            <a:r>
              <a:rPr lang="en-US" altLang="en-US" sz="1600" b="1" dirty="0">
                <a:solidFill>
                  <a:srgbClr val="3366FF"/>
                </a:solidFill>
              </a:rPr>
              <a:t>Command-Line </a:t>
            </a:r>
            <a:r>
              <a:rPr lang="en-US" altLang="en-US" sz="1600" b="1" dirty="0"/>
              <a:t>(</a:t>
            </a:r>
            <a:r>
              <a:rPr lang="en-US" altLang="en-US" sz="1600" b="1" dirty="0">
                <a:solidFill>
                  <a:srgbClr val="3366FF"/>
                </a:solidFill>
              </a:rPr>
              <a:t>CLI</a:t>
            </a:r>
            <a:r>
              <a:rPr lang="en-US" altLang="en-US" sz="1600" b="1" dirty="0">
                <a:solidFill>
                  <a:srgbClr val="000000"/>
                </a:solidFill>
              </a:rPr>
              <a:t>)</a:t>
            </a:r>
            <a:r>
              <a:rPr lang="en-US" altLang="en-US" sz="1600" dirty="0">
                <a:solidFill>
                  <a:srgbClr val="000000"/>
                </a:solidFill>
              </a:rPr>
              <a:t>, </a:t>
            </a:r>
            <a:r>
              <a:rPr lang="en-US" altLang="en-US" sz="1600" b="1" dirty="0">
                <a:solidFill>
                  <a:srgbClr val="3366FF"/>
                </a:solidFill>
              </a:rPr>
              <a:t>Graphics User Interface </a:t>
            </a:r>
            <a:r>
              <a:rPr lang="en-US" altLang="en-US" sz="1600" b="1" dirty="0">
                <a:solidFill>
                  <a:srgbClr val="000000"/>
                </a:solidFill>
              </a:rPr>
              <a:t>(</a:t>
            </a:r>
            <a:r>
              <a:rPr lang="en-US" altLang="en-US" sz="1600" b="1" dirty="0">
                <a:solidFill>
                  <a:srgbClr val="3366FF"/>
                </a:solidFill>
              </a:rPr>
              <a:t>GUI</a:t>
            </a:r>
            <a:r>
              <a:rPr lang="en-US" altLang="en-US" sz="1600" b="1" dirty="0">
                <a:solidFill>
                  <a:srgbClr val="000000"/>
                </a:solidFill>
              </a:rPr>
              <a:t>)</a:t>
            </a:r>
            <a:r>
              <a:rPr lang="en-US" altLang="en-US" sz="1600" dirty="0">
                <a:solidFill>
                  <a:srgbClr val="000000"/>
                </a:solidFill>
              </a:rPr>
              <a:t>,</a:t>
            </a:r>
            <a:r>
              <a:rPr lang="en-US" altLang="en-US" sz="1600" b="1" dirty="0">
                <a:solidFill>
                  <a:srgbClr val="3366FF"/>
                </a:solidFill>
              </a:rPr>
              <a:t> </a:t>
            </a:r>
            <a:endParaRPr lang="en-US" altLang="en-US" sz="1600" b="1" dirty="0" smtClean="0">
              <a:solidFill>
                <a:srgbClr val="3366FF"/>
              </a:solidFill>
            </a:endParaRPr>
          </a:p>
          <a:p>
            <a:pPr lvl="1">
              <a:lnSpc>
                <a:spcPct val="250000"/>
              </a:lnSpc>
            </a:pPr>
            <a:r>
              <a:rPr lang="en-US" altLang="en-US" sz="1600" b="1" dirty="0" smtClean="0"/>
              <a:t>Program </a:t>
            </a:r>
            <a:r>
              <a:rPr lang="en-US" altLang="en-US" sz="1600" b="1" dirty="0"/>
              <a:t>execution </a:t>
            </a:r>
            <a:r>
              <a:rPr lang="en-US" altLang="en-US" sz="1600" dirty="0"/>
              <a:t>- The system must be able to load a program into memory and to run that program, end execution, either normally or abnormally (indicating error)</a:t>
            </a:r>
          </a:p>
          <a:p>
            <a:pPr lvl="1">
              <a:lnSpc>
                <a:spcPct val="250000"/>
              </a:lnSpc>
            </a:pPr>
            <a:r>
              <a:rPr lang="en-US" altLang="en-US" sz="1600" b="1" dirty="0"/>
              <a:t>I/O operations </a:t>
            </a:r>
            <a:r>
              <a:rPr lang="en-US" altLang="en-US" sz="1600" dirty="0"/>
              <a:t>-  A running program may require I/O, which may involve a file or an I/O device</a:t>
            </a: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Tree>
    <p:extLst>
      <p:ext uri="{BB962C8B-B14F-4D97-AF65-F5344CB8AC3E}">
        <p14:creationId xmlns:p14="http://schemas.microsoft.com/office/powerpoint/2010/main" val="1696087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4016115" y="159404"/>
            <a:ext cx="4021743" cy="954107"/>
          </a:xfrm>
          <a:prstGeom prst="rect">
            <a:avLst/>
          </a:prstGeom>
        </p:spPr>
        <p:txBody>
          <a:bodyPr wrap="none">
            <a:spAutoFit/>
          </a:bodyPr>
          <a:lstStyle/>
          <a:p>
            <a:pPr algn="ctr"/>
            <a:r>
              <a:rPr lang="en-US" altLang="en-US" sz="2800" dirty="0"/>
              <a:t>Operating System Services</a:t>
            </a:r>
          </a:p>
          <a:p>
            <a:pPr algn="ctr"/>
            <a:r>
              <a:rPr lang="en-IN" sz="2800" dirty="0" smtClean="0"/>
              <a:t> </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5776966"/>
          </a:xfrm>
          <a:prstGeom prst="rect">
            <a:avLst/>
          </a:prstGeom>
        </p:spPr>
        <p:txBody>
          <a:bodyPr wrap="square">
            <a:spAutoFit/>
          </a:bodyPr>
          <a:lstStyle/>
          <a:p>
            <a:pPr lvl="1">
              <a:lnSpc>
                <a:spcPct val="200000"/>
              </a:lnSpc>
            </a:pPr>
            <a:r>
              <a:rPr lang="en-US" altLang="en-US" sz="1600" b="1" dirty="0" smtClean="0"/>
              <a:t>File-system </a:t>
            </a:r>
            <a:r>
              <a:rPr lang="en-US" altLang="en-US" sz="1600" b="1" dirty="0"/>
              <a:t>manipulation </a:t>
            </a:r>
            <a:r>
              <a:rPr lang="en-US" altLang="en-US" sz="1600" dirty="0"/>
              <a:t>-  The file system is of particular interest. Programs need to read and write files and directories, create and delete them, search them, list file Information, </a:t>
            </a:r>
            <a:r>
              <a:rPr lang="en-US" altLang="en-US" sz="1600" b="1" dirty="0"/>
              <a:t>permission management</a:t>
            </a:r>
            <a:r>
              <a:rPr lang="en-US" altLang="en-US" sz="1600" dirty="0"/>
              <a:t>.</a:t>
            </a:r>
            <a:endParaRPr lang="en-US" altLang="en-US" sz="1600" b="1" dirty="0"/>
          </a:p>
          <a:p>
            <a:pPr lvl="1">
              <a:lnSpc>
                <a:spcPct val="200000"/>
              </a:lnSpc>
            </a:pPr>
            <a:r>
              <a:rPr lang="en-US" altLang="en-US" sz="1600" b="1" dirty="0"/>
              <a:t>Communications</a:t>
            </a:r>
            <a:r>
              <a:rPr lang="en-US" altLang="en-US" sz="1600" dirty="0"/>
              <a:t> – Processes may exchange information, on the same computer or between computers over a </a:t>
            </a:r>
            <a:r>
              <a:rPr lang="en-US" altLang="en-US" sz="1600" dirty="0" smtClean="0"/>
              <a:t>network, Communications </a:t>
            </a:r>
            <a:r>
              <a:rPr lang="en-US" altLang="en-US" sz="1600" dirty="0"/>
              <a:t>may be via shared memory or through message passing (packets moved by the OS)</a:t>
            </a:r>
          </a:p>
          <a:p>
            <a:pPr lvl="1">
              <a:lnSpc>
                <a:spcPct val="200000"/>
              </a:lnSpc>
            </a:pPr>
            <a:r>
              <a:rPr lang="en-US" altLang="en-US" sz="1600" b="1" dirty="0"/>
              <a:t>Error detection </a:t>
            </a:r>
            <a:r>
              <a:rPr lang="en-US" altLang="en-US" sz="1600" dirty="0"/>
              <a:t>– OS needs to be constantly aware of possible errors</a:t>
            </a:r>
          </a:p>
          <a:p>
            <a:pPr lvl="2">
              <a:lnSpc>
                <a:spcPct val="200000"/>
              </a:lnSpc>
            </a:pPr>
            <a:r>
              <a:rPr lang="en-US" altLang="en-US" sz="1600" dirty="0"/>
              <a:t>May occur in the CPU and memory hardware, in I/O devices, in user program</a:t>
            </a:r>
          </a:p>
          <a:p>
            <a:pPr lvl="2">
              <a:lnSpc>
                <a:spcPct val="200000"/>
              </a:lnSpc>
            </a:pPr>
            <a:r>
              <a:rPr lang="en-US" altLang="en-US" sz="1600" dirty="0"/>
              <a:t>For each type of error, OS should take the appropriate action to </a:t>
            </a:r>
            <a:r>
              <a:rPr lang="en-US" altLang="en-US" sz="1600" b="1" dirty="0"/>
              <a:t>ensure correct and consistent computing</a:t>
            </a:r>
          </a:p>
          <a:p>
            <a:pPr lvl="2">
              <a:lnSpc>
                <a:spcPct val="200000"/>
              </a:lnSpc>
            </a:pPr>
            <a:r>
              <a:rPr lang="en-US" altLang="en-US" sz="1600" dirty="0"/>
              <a:t>Debugging facilities can greatly enhance the user</a:t>
            </a:r>
            <a:r>
              <a:rPr lang="ja-JP" altLang="en-US" sz="1600" dirty="0"/>
              <a:t>’</a:t>
            </a:r>
            <a:r>
              <a:rPr lang="en-US" altLang="ja-JP" sz="1600" dirty="0"/>
              <a:t>s and programmer</a:t>
            </a:r>
            <a:r>
              <a:rPr lang="ja-JP" altLang="en-US" sz="1600" dirty="0"/>
              <a:t>’</a:t>
            </a:r>
            <a:r>
              <a:rPr lang="en-US" altLang="ja-JP" sz="1600" dirty="0"/>
              <a:t>s abilities to efficiently use the system</a:t>
            </a:r>
            <a:endParaRPr lang="en-US" altLang="en-US" sz="1600" dirty="0"/>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Tree>
    <p:extLst>
      <p:ext uri="{BB962C8B-B14F-4D97-AF65-F5344CB8AC3E}">
        <p14:creationId xmlns:p14="http://schemas.microsoft.com/office/powerpoint/2010/main" val="3830210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4016115" y="159404"/>
            <a:ext cx="4021743" cy="954107"/>
          </a:xfrm>
          <a:prstGeom prst="rect">
            <a:avLst/>
          </a:prstGeom>
        </p:spPr>
        <p:txBody>
          <a:bodyPr wrap="none">
            <a:spAutoFit/>
          </a:bodyPr>
          <a:lstStyle/>
          <a:p>
            <a:pPr algn="ctr"/>
            <a:r>
              <a:rPr lang="en-US" altLang="en-US" sz="2800" dirty="0"/>
              <a:t>Operating System Services</a:t>
            </a:r>
          </a:p>
          <a:p>
            <a:pPr algn="ctr"/>
            <a:r>
              <a:rPr lang="en-IN" sz="2800" dirty="0" smtClean="0"/>
              <a:t> </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7377404"/>
          </a:xfrm>
          <a:prstGeom prst="rect">
            <a:avLst/>
          </a:prstGeom>
        </p:spPr>
        <p:txBody>
          <a:bodyPr wrap="square">
            <a:spAutoFit/>
          </a:bodyPr>
          <a:lstStyle/>
          <a:p>
            <a:pPr lvl="1">
              <a:lnSpc>
                <a:spcPct val="250000"/>
              </a:lnSpc>
            </a:pPr>
            <a:r>
              <a:rPr lang="en-US" altLang="en-US" sz="1600" b="1" dirty="0" smtClean="0"/>
              <a:t>Resource </a:t>
            </a:r>
            <a:r>
              <a:rPr lang="en-US" altLang="en-US" sz="1600" b="1" dirty="0"/>
              <a:t>allocation - </a:t>
            </a:r>
            <a:r>
              <a:rPr lang="en-US" altLang="en-US" sz="1600" dirty="0"/>
              <a:t>When  multiple users or multiple jobs running concurrently, resources must be allocated to each of </a:t>
            </a:r>
            <a:r>
              <a:rPr lang="en-US" altLang="en-US" sz="1600" dirty="0" smtClean="0"/>
              <a:t>them Many </a:t>
            </a:r>
            <a:r>
              <a:rPr lang="en-US" altLang="en-US" sz="1600" dirty="0"/>
              <a:t>types of resources -   CPU cycles, main memory, file storage, I/O devices</a:t>
            </a:r>
            <a:r>
              <a:rPr lang="en-US" altLang="en-US" sz="1600" dirty="0" smtClean="0"/>
              <a:t>.</a:t>
            </a:r>
          </a:p>
          <a:p>
            <a:pPr lvl="1">
              <a:lnSpc>
                <a:spcPct val="250000"/>
              </a:lnSpc>
            </a:pPr>
            <a:endParaRPr lang="en-US" altLang="en-US" sz="1600" dirty="0" smtClean="0"/>
          </a:p>
          <a:p>
            <a:pPr lvl="1">
              <a:lnSpc>
                <a:spcPct val="250000"/>
              </a:lnSpc>
            </a:pPr>
            <a:r>
              <a:rPr lang="en-US" altLang="en-US" sz="1600" b="1" dirty="0" smtClean="0"/>
              <a:t>Accounting </a:t>
            </a:r>
            <a:r>
              <a:rPr lang="en-US" altLang="en-US" sz="1600" b="1" dirty="0"/>
              <a:t>-</a:t>
            </a:r>
            <a:r>
              <a:rPr lang="en-US" altLang="en-US" sz="1600" dirty="0"/>
              <a:t> To keep track of which users use how much and what kinds of computer resources</a:t>
            </a:r>
          </a:p>
          <a:p>
            <a:pPr lvl="1">
              <a:lnSpc>
                <a:spcPct val="250000"/>
              </a:lnSpc>
            </a:pPr>
            <a:r>
              <a:rPr lang="en-US" altLang="en-US" sz="1600" b="1" dirty="0"/>
              <a:t>Protection and security - </a:t>
            </a:r>
            <a:r>
              <a:rPr lang="en-US" altLang="en-US" sz="1600" dirty="0"/>
              <a:t>The owners of information stored in a multiuser or networked computer system may want to control use of that information, concurrent processes should not interfere with each other</a:t>
            </a:r>
          </a:p>
          <a:p>
            <a:pPr lvl="2">
              <a:lnSpc>
                <a:spcPct val="250000"/>
              </a:lnSpc>
            </a:pPr>
            <a:r>
              <a:rPr lang="en-US" altLang="en-US" sz="1600" b="1" dirty="0"/>
              <a:t>Protection</a:t>
            </a:r>
            <a:r>
              <a:rPr lang="en-US" altLang="en-US" sz="1600" dirty="0"/>
              <a:t> involves ensuring that all access to system resources is controlled</a:t>
            </a:r>
          </a:p>
          <a:p>
            <a:pPr lvl="2">
              <a:lnSpc>
                <a:spcPct val="250000"/>
              </a:lnSpc>
            </a:pPr>
            <a:r>
              <a:rPr lang="en-US" altLang="en-US" sz="1600" b="1" dirty="0"/>
              <a:t>Security</a:t>
            </a:r>
            <a:r>
              <a:rPr lang="en-US" altLang="en-US" sz="1600" dirty="0"/>
              <a:t> of the system from outsiders requires user authentication, extends to defending external I/O devices from invalid access attempts</a:t>
            </a: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pic>
        <p:nvPicPr>
          <p:cNvPr id="7" name="Picture 6"/>
          <p:cNvPicPr>
            <a:picLocks noChangeAspect="1"/>
          </p:cNvPicPr>
          <p:nvPr/>
        </p:nvPicPr>
        <p:blipFill>
          <a:blip r:embed="rId4"/>
          <a:stretch>
            <a:fillRect/>
          </a:stretch>
        </p:blipFill>
        <p:spPr>
          <a:xfrm>
            <a:off x="9311369" y="2032485"/>
            <a:ext cx="2372630" cy="1751575"/>
          </a:xfrm>
          <a:prstGeom prst="rect">
            <a:avLst/>
          </a:prstGeom>
        </p:spPr>
      </p:pic>
    </p:spTree>
    <p:extLst>
      <p:ext uri="{BB962C8B-B14F-4D97-AF65-F5344CB8AC3E}">
        <p14:creationId xmlns:p14="http://schemas.microsoft.com/office/powerpoint/2010/main" val="4083709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3649285" y="33528"/>
            <a:ext cx="4614340" cy="707886"/>
          </a:xfrm>
          <a:prstGeom prst="rect">
            <a:avLst/>
          </a:prstGeom>
        </p:spPr>
        <p:txBody>
          <a:bodyPr wrap="none">
            <a:spAutoFit/>
          </a:bodyPr>
          <a:lstStyle/>
          <a:p>
            <a:pPr algn="ctr"/>
            <a:r>
              <a:rPr lang="en-IN" sz="4000" dirty="0" smtClean="0"/>
              <a:t>Overview of Syllabus </a:t>
            </a:r>
            <a:endParaRPr lang="en-IN" sz="4000" dirty="0"/>
          </a:p>
        </p:txBody>
      </p:sp>
      <p:sp>
        <p:nvSpPr>
          <p:cNvPr id="4" name="Rectangle 3"/>
          <p:cNvSpPr/>
          <p:nvPr/>
        </p:nvSpPr>
        <p:spPr>
          <a:xfrm>
            <a:off x="69011" y="969180"/>
            <a:ext cx="11938959" cy="4801314"/>
          </a:xfrm>
          <a:prstGeom prst="rect">
            <a:avLst/>
          </a:prstGeom>
        </p:spPr>
        <p:txBody>
          <a:bodyPr wrap="square">
            <a:spAutoFit/>
          </a:bodyPr>
          <a:lstStyle/>
          <a:p>
            <a:pPr algn="just"/>
            <a:r>
              <a:rPr lang="en-IN" dirty="0" smtClean="0"/>
              <a:t>Unit 1- Introduction </a:t>
            </a:r>
            <a:r>
              <a:rPr lang="en-GB" dirty="0"/>
              <a:t>Introduction What Operating System do, Operating System structure, Operating system Operations. System Structures Operating system services, </a:t>
            </a:r>
            <a:r>
              <a:rPr lang="en-GB" b="1" dirty="0"/>
              <a:t>System Calls</a:t>
            </a:r>
            <a:r>
              <a:rPr lang="en-GB" dirty="0"/>
              <a:t>, Types of System calls Process Management Process concept, Process scheduling, Operations on </a:t>
            </a:r>
            <a:r>
              <a:rPr lang="en-GB" dirty="0" smtClean="0"/>
              <a:t>processes</a:t>
            </a:r>
          </a:p>
          <a:p>
            <a:pPr algn="just"/>
            <a:endParaRPr lang="en-GB" dirty="0"/>
          </a:p>
          <a:p>
            <a:pPr algn="just"/>
            <a:r>
              <a:rPr lang="en-IN" dirty="0" smtClean="0"/>
              <a:t>Unit-2 Multithreaded </a:t>
            </a:r>
            <a:r>
              <a:rPr lang="en-IN" dirty="0"/>
              <a:t>programming Overview, Multicore programming, Multithreading models, Thread libraries - pthreads CPU scheduling and Process Synchronization Basic concepts, scheduling criteria, scheduling algorithms-FCFS, SJF, RR, priority, Real-time CPU </a:t>
            </a:r>
            <a:r>
              <a:rPr lang="en-IN" dirty="0" smtClean="0"/>
              <a:t>scheduling</a:t>
            </a:r>
          </a:p>
          <a:p>
            <a:pPr algn="just"/>
            <a:endParaRPr lang="en-IN" dirty="0"/>
          </a:p>
          <a:p>
            <a:pPr algn="just"/>
            <a:r>
              <a:rPr lang="en-IN" dirty="0" smtClean="0"/>
              <a:t>Unit 3- Process </a:t>
            </a:r>
            <a:r>
              <a:rPr lang="en-IN" dirty="0"/>
              <a:t>Synchronization Background, The Critical section problem, Peterson’s Solution Process Synchronization </a:t>
            </a:r>
            <a:r>
              <a:rPr lang="en-IN" dirty="0" smtClean="0"/>
              <a:t>hardware</a:t>
            </a:r>
            <a:r>
              <a:rPr lang="en-IN" dirty="0"/>
              <a:t>, Mutex locks, Semaphores, Classic problems of </a:t>
            </a:r>
            <a:r>
              <a:rPr lang="en-IN" dirty="0" smtClean="0"/>
              <a:t>synchronization</a:t>
            </a:r>
          </a:p>
          <a:p>
            <a:pPr algn="just"/>
            <a:endParaRPr lang="en-IN" dirty="0"/>
          </a:p>
          <a:p>
            <a:pPr algn="just"/>
            <a:r>
              <a:rPr lang="en-GB" dirty="0" smtClean="0"/>
              <a:t>Unit 4- Main </a:t>
            </a:r>
            <a:r>
              <a:rPr lang="en-GB" dirty="0"/>
              <a:t>Memory Management Background, Swapping, Contiguous memory allocation, Segmentation, Paging, Structure of page table. Virtual memory Background, Demand Paging, Copy-on-write, Page replacement, Allocation of frames, </a:t>
            </a:r>
            <a:r>
              <a:rPr lang="en-GB" dirty="0" smtClean="0"/>
              <a:t>Thrashing</a:t>
            </a:r>
          </a:p>
          <a:p>
            <a:pPr algn="just"/>
            <a:endParaRPr lang="en-GB" dirty="0"/>
          </a:p>
          <a:p>
            <a:pPr algn="just"/>
            <a:endParaRPr lang="en-GB" dirty="0"/>
          </a:p>
          <a:p>
            <a:pPr algn="just"/>
            <a:r>
              <a:rPr lang="en-GB" dirty="0" smtClean="0"/>
              <a:t>Unit -5 File </a:t>
            </a:r>
            <a:r>
              <a:rPr lang="en-GB" dirty="0"/>
              <a:t>Systems File Naming, File Structure, File Types, File Access, File Attributes, File Operations, An example program using File-System calls, File-System Layout, Implementing Files</a:t>
            </a:r>
            <a:endParaRPr lang="en-IN" dirty="0"/>
          </a:p>
        </p:txBody>
      </p:sp>
    </p:spTree>
    <p:extLst>
      <p:ext uri="{BB962C8B-B14F-4D97-AF65-F5344CB8AC3E}">
        <p14:creationId xmlns:p14="http://schemas.microsoft.com/office/powerpoint/2010/main" val="3468579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4016115" y="159404"/>
            <a:ext cx="4021743" cy="954107"/>
          </a:xfrm>
          <a:prstGeom prst="rect">
            <a:avLst/>
          </a:prstGeom>
        </p:spPr>
        <p:txBody>
          <a:bodyPr wrap="none">
            <a:spAutoFit/>
          </a:bodyPr>
          <a:lstStyle/>
          <a:p>
            <a:pPr algn="ctr"/>
            <a:r>
              <a:rPr lang="en-US" altLang="en-US" sz="2800" dirty="0"/>
              <a:t>Operating System Services</a:t>
            </a:r>
          </a:p>
          <a:p>
            <a:pPr algn="ctr"/>
            <a:r>
              <a:rPr lang="en-IN" sz="2800" dirty="0" smtClean="0"/>
              <a:t> </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pic>
        <p:nvPicPr>
          <p:cNvPr id="13" name="Picture 4"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32" y="1391045"/>
            <a:ext cx="10989507" cy="483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1720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3188100" y="159404"/>
            <a:ext cx="5677773" cy="523220"/>
          </a:xfrm>
          <a:prstGeom prst="rect">
            <a:avLst/>
          </a:prstGeom>
        </p:spPr>
        <p:txBody>
          <a:bodyPr wrap="none">
            <a:spAutoFit/>
          </a:bodyPr>
          <a:lstStyle/>
          <a:p>
            <a:pPr algn="ctr"/>
            <a:r>
              <a:rPr lang="en-US" altLang="en-US" sz="2800" dirty="0"/>
              <a:t>User Operating System Interface - CLI</a:t>
            </a:r>
            <a:r>
              <a:rPr lang="en-IN" sz="2800" dirty="0" smtClean="0"/>
              <a:t> </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7" name="Rectangle 6"/>
          <p:cNvSpPr/>
          <p:nvPr/>
        </p:nvSpPr>
        <p:spPr>
          <a:xfrm>
            <a:off x="1335932" y="1428689"/>
            <a:ext cx="6096000" cy="3831818"/>
          </a:xfrm>
          <a:prstGeom prst="rect">
            <a:avLst/>
          </a:prstGeom>
        </p:spPr>
        <p:txBody>
          <a:bodyPr>
            <a:spAutoFit/>
          </a:bodyPr>
          <a:lstStyle/>
          <a:p>
            <a:pPr>
              <a:lnSpc>
                <a:spcPct val="150000"/>
              </a:lnSpc>
              <a:buFont typeface="Monotype Sorts" pitchFamily="-84" charset="2"/>
              <a:buNone/>
            </a:pPr>
            <a:r>
              <a:rPr lang="en-US" altLang="en-US" dirty="0"/>
              <a:t>CLI or </a:t>
            </a:r>
            <a:r>
              <a:rPr lang="en-US" altLang="en-US" b="1" dirty="0">
                <a:solidFill>
                  <a:srgbClr val="3366FF"/>
                </a:solidFill>
              </a:rPr>
              <a:t>command interpreter</a:t>
            </a:r>
            <a:r>
              <a:rPr lang="en-US" altLang="en-US" dirty="0">
                <a:solidFill>
                  <a:srgbClr val="3366FF"/>
                </a:solidFill>
              </a:rPr>
              <a:t> </a:t>
            </a:r>
            <a:r>
              <a:rPr lang="en-US" altLang="en-US" dirty="0"/>
              <a:t>allows direct command entry</a:t>
            </a:r>
          </a:p>
          <a:p>
            <a:pPr lvl="1">
              <a:lnSpc>
                <a:spcPct val="150000"/>
              </a:lnSpc>
            </a:pPr>
            <a:r>
              <a:rPr lang="en-US" altLang="en-US" dirty="0"/>
              <a:t>Sometimes implemented in kernel, sometimes by systems program</a:t>
            </a:r>
          </a:p>
          <a:p>
            <a:pPr lvl="1">
              <a:lnSpc>
                <a:spcPct val="150000"/>
              </a:lnSpc>
            </a:pPr>
            <a:r>
              <a:rPr lang="en-US" altLang="en-US" b="1" dirty="0" smtClean="0">
                <a:solidFill>
                  <a:srgbClr val="3366FF"/>
                </a:solidFill>
              </a:rPr>
              <a:t>shells - </a:t>
            </a:r>
            <a:r>
              <a:rPr lang="en-GB" b="1" dirty="0" smtClean="0"/>
              <a:t>interface </a:t>
            </a:r>
            <a:r>
              <a:rPr lang="en-GB" b="1" dirty="0"/>
              <a:t>to the operating system</a:t>
            </a:r>
            <a:endParaRPr lang="en-US" altLang="en-US" b="1" dirty="0">
              <a:solidFill>
                <a:srgbClr val="3366FF"/>
              </a:solidFill>
            </a:endParaRPr>
          </a:p>
          <a:p>
            <a:pPr lvl="1">
              <a:lnSpc>
                <a:spcPct val="150000"/>
              </a:lnSpc>
            </a:pPr>
            <a:r>
              <a:rPr lang="en-US" altLang="en-US" dirty="0"/>
              <a:t>Primarily fetches a command from user and executes it</a:t>
            </a:r>
          </a:p>
          <a:p>
            <a:pPr lvl="1">
              <a:lnSpc>
                <a:spcPct val="150000"/>
              </a:lnSpc>
            </a:pPr>
            <a:r>
              <a:rPr lang="en-US" altLang="en-US" dirty="0"/>
              <a:t>Sometimes commands built-in, sometimes just names of programs</a:t>
            </a:r>
          </a:p>
          <a:p>
            <a:pPr lvl="2">
              <a:lnSpc>
                <a:spcPct val="150000"/>
              </a:lnSpc>
            </a:pPr>
            <a:r>
              <a:rPr lang="en-US" altLang="en-US" dirty="0"/>
              <a:t>If the latter, adding new features doesn’</a:t>
            </a:r>
            <a:r>
              <a:rPr lang="en-US" altLang="ja-JP" dirty="0"/>
              <a:t>t require shell modification</a:t>
            </a:r>
            <a:endParaRPr lang="en-US" altLang="en-US" dirty="0"/>
          </a:p>
        </p:txBody>
      </p:sp>
      <p:pic>
        <p:nvPicPr>
          <p:cNvPr id="15" name="Picture 14"/>
          <p:cNvPicPr>
            <a:picLocks noChangeAspect="1"/>
          </p:cNvPicPr>
          <p:nvPr/>
        </p:nvPicPr>
        <p:blipFill>
          <a:blip r:embed="rId4"/>
          <a:stretch>
            <a:fillRect/>
          </a:stretch>
        </p:blipFill>
        <p:spPr>
          <a:xfrm>
            <a:off x="7881218" y="3978613"/>
            <a:ext cx="3722745" cy="2181702"/>
          </a:xfrm>
          <a:prstGeom prst="rect">
            <a:avLst/>
          </a:prstGeom>
        </p:spPr>
      </p:pic>
      <p:pic>
        <p:nvPicPr>
          <p:cNvPr id="9" name="Picture 8"/>
          <p:cNvPicPr>
            <a:picLocks noChangeAspect="1"/>
          </p:cNvPicPr>
          <p:nvPr/>
        </p:nvPicPr>
        <p:blipFill>
          <a:blip r:embed="rId5"/>
          <a:stretch>
            <a:fillRect/>
          </a:stretch>
        </p:blipFill>
        <p:spPr>
          <a:xfrm>
            <a:off x="8015910" y="927263"/>
            <a:ext cx="3588053" cy="2691286"/>
          </a:xfrm>
          <a:prstGeom prst="rect">
            <a:avLst/>
          </a:prstGeom>
        </p:spPr>
      </p:pic>
    </p:spTree>
    <p:extLst>
      <p:ext uri="{BB962C8B-B14F-4D97-AF65-F5344CB8AC3E}">
        <p14:creationId xmlns:p14="http://schemas.microsoft.com/office/powerpoint/2010/main" val="1846468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3188100" y="159404"/>
            <a:ext cx="5677773" cy="523220"/>
          </a:xfrm>
          <a:prstGeom prst="rect">
            <a:avLst/>
          </a:prstGeom>
        </p:spPr>
        <p:txBody>
          <a:bodyPr wrap="none">
            <a:spAutoFit/>
          </a:bodyPr>
          <a:lstStyle/>
          <a:p>
            <a:pPr algn="ctr"/>
            <a:r>
              <a:rPr lang="en-US" altLang="en-US" sz="2800" dirty="0"/>
              <a:t>User Operating System Interface - CLI</a:t>
            </a:r>
            <a:r>
              <a:rPr lang="en-IN" sz="2800" dirty="0" smtClean="0"/>
              <a:t> </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1105563" y="1039469"/>
            <a:ext cx="10480080" cy="4247317"/>
          </a:xfrm>
          <a:prstGeom prst="rect">
            <a:avLst/>
          </a:prstGeom>
        </p:spPr>
        <p:txBody>
          <a:bodyPr wrap="square">
            <a:spAutoFit/>
          </a:bodyPr>
          <a:lstStyle/>
          <a:p>
            <a:pPr>
              <a:lnSpc>
                <a:spcPct val="150000"/>
              </a:lnSpc>
            </a:pPr>
            <a:r>
              <a:rPr lang="en-US" altLang="en-US" dirty="0"/>
              <a:t>User-friendly </a:t>
            </a:r>
            <a:r>
              <a:rPr lang="en-US" altLang="en-US" b="1" dirty="0">
                <a:solidFill>
                  <a:srgbClr val="3366FF"/>
                </a:solidFill>
              </a:rPr>
              <a:t>desktop</a:t>
            </a:r>
            <a:r>
              <a:rPr lang="en-US" altLang="en-US" dirty="0"/>
              <a:t> metaphor interface</a:t>
            </a:r>
          </a:p>
          <a:p>
            <a:pPr lvl="1">
              <a:lnSpc>
                <a:spcPct val="150000"/>
              </a:lnSpc>
            </a:pPr>
            <a:r>
              <a:rPr lang="en-US" altLang="en-US" dirty="0"/>
              <a:t>Usually mouse, keyboard, and monitor</a:t>
            </a:r>
          </a:p>
          <a:p>
            <a:pPr lvl="1">
              <a:lnSpc>
                <a:spcPct val="150000"/>
              </a:lnSpc>
            </a:pPr>
            <a:r>
              <a:rPr lang="en-US" altLang="en-US" b="1" dirty="0">
                <a:solidFill>
                  <a:srgbClr val="3366FF"/>
                </a:solidFill>
              </a:rPr>
              <a:t>Icons</a:t>
            </a:r>
            <a:r>
              <a:rPr lang="en-US" altLang="en-US" dirty="0"/>
              <a:t> represent files, programs, actions, </a:t>
            </a:r>
            <a:r>
              <a:rPr lang="en-US" altLang="en-US" dirty="0" err="1"/>
              <a:t>etc</a:t>
            </a:r>
            <a:endParaRPr lang="en-US" altLang="en-US" dirty="0"/>
          </a:p>
          <a:p>
            <a:pPr lvl="1">
              <a:lnSpc>
                <a:spcPct val="150000"/>
              </a:lnSpc>
            </a:pPr>
            <a:r>
              <a:rPr lang="en-US" altLang="en-US" dirty="0"/>
              <a:t>Various mouse buttons over objects in the interface cause various actions (provide information, options, execute function, open directory (known as a </a:t>
            </a:r>
            <a:r>
              <a:rPr lang="en-US" altLang="en-US" b="1" dirty="0">
                <a:solidFill>
                  <a:srgbClr val="3366FF"/>
                </a:solidFill>
              </a:rPr>
              <a:t>folder</a:t>
            </a:r>
            <a:r>
              <a:rPr lang="en-US" altLang="en-US" dirty="0"/>
              <a:t>)</a:t>
            </a:r>
          </a:p>
          <a:p>
            <a:pPr lvl="1">
              <a:lnSpc>
                <a:spcPct val="150000"/>
              </a:lnSpc>
            </a:pPr>
            <a:r>
              <a:rPr lang="en-US" altLang="en-US" dirty="0"/>
              <a:t>Invented at Xerox PARC</a:t>
            </a:r>
          </a:p>
          <a:p>
            <a:pPr>
              <a:lnSpc>
                <a:spcPct val="150000"/>
              </a:lnSpc>
            </a:pPr>
            <a:r>
              <a:rPr lang="en-US" altLang="en-US" dirty="0"/>
              <a:t>Many systems now include both CLI and GUI interfaces</a:t>
            </a:r>
          </a:p>
          <a:p>
            <a:pPr lvl="1">
              <a:lnSpc>
                <a:spcPct val="150000"/>
              </a:lnSpc>
            </a:pPr>
            <a:r>
              <a:rPr lang="en-US" altLang="en-US" dirty="0"/>
              <a:t>Microsoft Windows is GUI with CLI </a:t>
            </a:r>
            <a:r>
              <a:rPr lang="ja-JP" altLang="en-US" dirty="0"/>
              <a:t>“</a:t>
            </a:r>
            <a:r>
              <a:rPr lang="en-US" altLang="ja-JP" dirty="0"/>
              <a:t>command</a:t>
            </a:r>
            <a:r>
              <a:rPr lang="ja-JP" altLang="en-US" dirty="0"/>
              <a:t>”</a:t>
            </a:r>
            <a:r>
              <a:rPr lang="en-US" altLang="ja-JP" dirty="0"/>
              <a:t> shell</a:t>
            </a:r>
          </a:p>
          <a:p>
            <a:pPr lvl="1">
              <a:lnSpc>
                <a:spcPct val="150000"/>
              </a:lnSpc>
            </a:pPr>
            <a:r>
              <a:rPr lang="en-US" altLang="en-US" dirty="0"/>
              <a:t>Apple Mac OS X is </a:t>
            </a:r>
            <a:r>
              <a:rPr lang="ja-JP" altLang="en-US" dirty="0"/>
              <a:t>“</a:t>
            </a:r>
            <a:r>
              <a:rPr lang="en-US" altLang="ja-JP" dirty="0"/>
              <a:t>Aqua</a:t>
            </a:r>
            <a:r>
              <a:rPr lang="ja-JP" altLang="en-US" dirty="0"/>
              <a:t>”</a:t>
            </a:r>
            <a:r>
              <a:rPr lang="en-US" altLang="ja-JP" dirty="0"/>
              <a:t> GUI interface with UNIX kernel underneath and shells available</a:t>
            </a:r>
          </a:p>
          <a:p>
            <a:pPr lvl="1">
              <a:lnSpc>
                <a:spcPct val="150000"/>
              </a:lnSpc>
            </a:pPr>
            <a:r>
              <a:rPr lang="en-US" altLang="en-US" dirty="0"/>
              <a:t>Unix and Linux have CLI with optional GUI interfaces (CDE, KDE, GNOME)</a:t>
            </a:r>
          </a:p>
        </p:txBody>
      </p:sp>
    </p:spTree>
    <p:extLst>
      <p:ext uri="{BB962C8B-B14F-4D97-AF65-F5344CB8AC3E}">
        <p14:creationId xmlns:p14="http://schemas.microsoft.com/office/powerpoint/2010/main" val="248342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5041556" y="159404"/>
            <a:ext cx="1970861" cy="523220"/>
          </a:xfrm>
          <a:prstGeom prst="rect">
            <a:avLst/>
          </a:prstGeom>
        </p:spPr>
        <p:txBody>
          <a:bodyPr wrap="none">
            <a:spAutoFit/>
          </a:bodyPr>
          <a:lstStyle/>
          <a:p>
            <a:pPr algn="ctr"/>
            <a:r>
              <a:rPr lang="en-US" altLang="en-US" sz="2800" dirty="0"/>
              <a:t>System Calls</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5216813"/>
          </a:xfrm>
          <a:prstGeom prst="rect">
            <a:avLst/>
          </a:prstGeom>
        </p:spPr>
        <p:txBody>
          <a:bodyPr wrap="square">
            <a:spAutoFit/>
          </a:bodyPr>
          <a:lstStyle/>
          <a:p>
            <a:r>
              <a:rPr lang="en-GB" b="1" dirty="0"/>
              <a:t>What is System Call in Operating System?</a:t>
            </a:r>
          </a:p>
          <a:p>
            <a:pPr algn="just">
              <a:lnSpc>
                <a:spcPct val="250000"/>
              </a:lnSpc>
            </a:pPr>
            <a:r>
              <a:rPr lang="en-GB" dirty="0"/>
              <a:t>A </a:t>
            </a:r>
            <a:r>
              <a:rPr lang="en-GB" b="1" dirty="0"/>
              <a:t>system call</a:t>
            </a:r>
            <a:r>
              <a:rPr lang="en-GB" dirty="0"/>
              <a:t> is a mechanism that provides the interface between a process and the operating system. It is a </a:t>
            </a:r>
            <a:r>
              <a:rPr lang="en-GB" b="1" dirty="0"/>
              <a:t>programmatic method in which a computer program requests a service from the kernel of the OS</a:t>
            </a:r>
            <a:r>
              <a:rPr lang="en-GB" dirty="0"/>
              <a:t>.</a:t>
            </a:r>
          </a:p>
          <a:p>
            <a:pPr algn="just">
              <a:lnSpc>
                <a:spcPct val="250000"/>
              </a:lnSpc>
            </a:pPr>
            <a:r>
              <a:rPr lang="en-GB" dirty="0"/>
              <a:t>System call offers the services of the operating system to the user programs via API (Application Programming Interface). </a:t>
            </a:r>
            <a:endParaRPr lang="en-GB" dirty="0" smtClean="0"/>
          </a:p>
          <a:p>
            <a:pPr algn="just">
              <a:lnSpc>
                <a:spcPct val="250000"/>
              </a:lnSpc>
            </a:pPr>
            <a:r>
              <a:rPr lang="en-US" altLang="en-US" dirty="0"/>
              <a:t>Typically written in a high-level language (C </a:t>
            </a:r>
            <a:r>
              <a:rPr lang="en-US" altLang="en-US" dirty="0" smtClean="0"/>
              <a:t>or C++)</a:t>
            </a:r>
            <a:endParaRPr lang="en-GB" dirty="0" smtClean="0"/>
          </a:p>
          <a:p>
            <a:pPr algn="just">
              <a:lnSpc>
                <a:spcPct val="250000"/>
              </a:lnSpc>
            </a:pPr>
            <a:r>
              <a:rPr lang="en-GB" dirty="0" smtClean="0"/>
              <a:t>System </a:t>
            </a:r>
            <a:r>
              <a:rPr lang="en-GB" dirty="0"/>
              <a:t>calls are the only entry points for the kernel system</a:t>
            </a:r>
            <a:r>
              <a:rPr lang="en-GB" dirty="0" smtClean="0"/>
              <a:t>.</a:t>
            </a:r>
          </a:p>
          <a:p>
            <a:pPr algn="just">
              <a:lnSpc>
                <a:spcPct val="250000"/>
              </a:lnSpc>
            </a:pPr>
            <a:r>
              <a:rPr lang="en-GB" dirty="0" smtClean="0"/>
              <a:t>User          Kernel  ====  </a:t>
            </a:r>
            <a:r>
              <a:rPr lang="en-GB" b="1" dirty="0" smtClean="0"/>
              <a:t>Mode Shifting </a:t>
            </a:r>
            <a:endParaRPr lang="en-GB" b="1" dirty="0"/>
          </a:p>
        </p:txBody>
      </p:sp>
      <p:pic>
        <p:nvPicPr>
          <p:cNvPr id="7" name="Picture 6"/>
          <p:cNvPicPr>
            <a:picLocks noChangeAspect="1"/>
          </p:cNvPicPr>
          <p:nvPr/>
        </p:nvPicPr>
        <p:blipFill>
          <a:blip r:embed="rId4"/>
          <a:stretch>
            <a:fillRect/>
          </a:stretch>
        </p:blipFill>
        <p:spPr>
          <a:xfrm>
            <a:off x="7411230" y="3457021"/>
            <a:ext cx="3792432" cy="2415355"/>
          </a:xfrm>
          <a:prstGeom prst="rect">
            <a:avLst/>
          </a:prstGeom>
        </p:spPr>
      </p:pic>
      <p:sp>
        <p:nvSpPr>
          <p:cNvPr id="10" name="Right Arrow 9"/>
          <p:cNvSpPr/>
          <p:nvPr/>
        </p:nvSpPr>
        <p:spPr>
          <a:xfrm>
            <a:off x="1474274" y="5810331"/>
            <a:ext cx="36965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Arrow 10"/>
          <p:cNvSpPr/>
          <p:nvPr/>
        </p:nvSpPr>
        <p:spPr>
          <a:xfrm>
            <a:off x="1474274" y="6020533"/>
            <a:ext cx="369651"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824464" y="6230735"/>
            <a:ext cx="10536523" cy="590931"/>
          </a:xfrm>
          <a:prstGeom prst="rect">
            <a:avLst/>
          </a:prstGeom>
        </p:spPr>
        <p:txBody>
          <a:bodyPr wrap="square">
            <a:spAutoFit/>
          </a:bodyPr>
          <a:lstStyle/>
          <a:p>
            <a:pPr>
              <a:lnSpc>
                <a:spcPct val="90000"/>
              </a:lnSpc>
            </a:pPr>
            <a:r>
              <a:rPr lang="en-US" altLang="en-US" dirty="0"/>
              <a:t>Mostly accessed by programs via a high-level </a:t>
            </a:r>
            <a:r>
              <a:rPr lang="en-US" altLang="en-US" b="1" dirty="0">
                <a:solidFill>
                  <a:srgbClr val="3366FF"/>
                </a:solidFill>
              </a:rPr>
              <a:t>Application Programming Interface </a:t>
            </a:r>
            <a:r>
              <a:rPr lang="en-US" altLang="en-US" b="1" dirty="0">
                <a:solidFill>
                  <a:srgbClr val="000000"/>
                </a:solidFill>
              </a:rPr>
              <a:t>(</a:t>
            </a:r>
            <a:r>
              <a:rPr lang="en-US" altLang="en-US" b="1" dirty="0">
                <a:solidFill>
                  <a:srgbClr val="3366FF"/>
                </a:solidFill>
              </a:rPr>
              <a:t>API</a:t>
            </a:r>
            <a:r>
              <a:rPr lang="en-US" altLang="en-US" b="1" dirty="0">
                <a:solidFill>
                  <a:srgbClr val="000000"/>
                </a:solidFill>
              </a:rPr>
              <a:t>)</a:t>
            </a:r>
            <a:r>
              <a:rPr lang="en-US" altLang="en-US" dirty="0">
                <a:solidFill>
                  <a:srgbClr val="3366FF"/>
                </a:solidFill>
              </a:rPr>
              <a:t> </a:t>
            </a:r>
            <a:r>
              <a:rPr lang="en-US" altLang="en-US" dirty="0"/>
              <a:t>rather than direct system call use</a:t>
            </a:r>
            <a:endParaRPr lang="en-US" altLang="en-US" sz="800" dirty="0"/>
          </a:p>
        </p:txBody>
      </p:sp>
    </p:spTree>
    <p:extLst>
      <p:ext uri="{BB962C8B-B14F-4D97-AF65-F5344CB8AC3E}">
        <p14:creationId xmlns:p14="http://schemas.microsoft.com/office/powerpoint/2010/main" val="806517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4224864" y="159404"/>
            <a:ext cx="3604256" cy="523220"/>
          </a:xfrm>
          <a:prstGeom prst="rect">
            <a:avLst/>
          </a:prstGeom>
        </p:spPr>
        <p:txBody>
          <a:bodyPr wrap="none">
            <a:spAutoFit/>
          </a:bodyPr>
          <a:lstStyle/>
          <a:p>
            <a:pPr algn="ctr"/>
            <a:r>
              <a:rPr lang="en-IN" sz="2800" dirty="0" smtClean="0"/>
              <a:t>Example of System Call </a:t>
            </a: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7017306"/>
          </a:xfrm>
          <a:prstGeom prst="rect">
            <a:avLst/>
          </a:prstGeom>
        </p:spPr>
        <p:txBody>
          <a:bodyPr wrap="square">
            <a:spAutoFit/>
          </a:bodyPr>
          <a:lstStyle/>
          <a:p>
            <a:r>
              <a:rPr lang="en-GB" b="1" dirty="0" smtClean="0"/>
              <a:t>Example of the system call to write the simple program to read the data from source file and copy to the destination file </a:t>
            </a:r>
          </a:p>
          <a:p>
            <a:endParaRPr lang="en-GB" b="1" dirty="0" smtClean="0"/>
          </a:p>
          <a:p>
            <a:endParaRPr lang="en-GB" b="1" dirty="0"/>
          </a:p>
          <a:p>
            <a:endParaRPr lang="en-GB" b="1" dirty="0" smtClean="0"/>
          </a:p>
          <a:p>
            <a:endParaRPr lang="en-GB" b="1" dirty="0"/>
          </a:p>
          <a:p>
            <a:endParaRPr lang="en-GB" b="1" dirty="0" smtClean="0"/>
          </a:p>
          <a:p>
            <a:r>
              <a:rPr lang="en-GB" b="1" dirty="0" smtClean="0"/>
              <a:t>Step-1 ---- Get the Input File Name (From which the data has to be copied)</a:t>
            </a:r>
          </a:p>
          <a:p>
            <a:r>
              <a:rPr lang="en-GB" b="1" dirty="0" smtClean="0"/>
              <a:t>Step-2 ---- Prompt on the Screen (User to Enter the Input File Name)</a:t>
            </a:r>
          </a:p>
          <a:p>
            <a:r>
              <a:rPr lang="en-GB" b="1" dirty="0" smtClean="0"/>
              <a:t>Step-3 ----- Accept the Input User has entered (Input File Name)</a:t>
            </a:r>
          </a:p>
          <a:p>
            <a:r>
              <a:rPr lang="en-GB" b="1" dirty="0" smtClean="0"/>
              <a:t>Step-4 -----Acquire the Output file name</a:t>
            </a:r>
          </a:p>
          <a:p>
            <a:r>
              <a:rPr lang="en-GB" b="1" dirty="0" smtClean="0"/>
              <a:t>Step-5------ </a:t>
            </a:r>
            <a:r>
              <a:rPr lang="en-GB" b="1" dirty="0"/>
              <a:t>Prompt on the Screen (User to Enter the </a:t>
            </a:r>
            <a:r>
              <a:rPr lang="en-GB" b="1" dirty="0" smtClean="0"/>
              <a:t>Output </a:t>
            </a:r>
            <a:r>
              <a:rPr lang="en-GB" b="1" dirty="0"/>
              <a:t>File Name</a:t>
            </a:r>
            <a:r>
              <a:rPr lang="en-GB" b="1" dirty="0" smtClean="0"/>
              <a:t>)</a:t>
            </a:r>
          </a:p>
          <a:p>
            <a:r>
              <a:rPr lang="en-GB" b="1" dirty="0" smtClean="0"/>
              <a:t>Step-6 ----- </a:t>
            </a:r>
            <a:r>
              <a:rPr lang="en-GB" b="1" dirty="0"/>
              <a:t>Accept the Input User has entered </a:t>
            </a:r>
            <a:r>
              <a:rPr lang="en-GB" b="1" dirty="0" smtClean="0"/>
              <a:t>(Output File Name)</a:t>
            </a:r>
          </a:p>
          <a:p>
            <a:r>
              <a:rPr lang="en-GB" b="1" dirty="0" smtClean="0"/>
              <a:t>Step – 7 --- Open the Input File</a:t>
            </a:r>
          </a:p>
          <a:p>
            <a:r>
              <a:rPr lang="en-GB" b="1" dirty="0" smtClean="0"/>
              <a:t>Step-8  -- If the Input file doesn’t exist the pop up the error</a:t>
            </a:r>
          </a:p>
          <a:p>
            <a:r>
              <a:rPr lang="en-GB" b="1" dirty="0" smtClean="0"/>
              <a:t>Step – 9  -- Read from the Input file </a:t>
            </a:r>
          </a:p>
          <a:p>
            <a:r>
              <a:rPr lang="en-GB" b="1" dirty="0" smtClean="0"/>
              <a:t>Step-10 – Write to the Output file name ( Step 9 and 10 will be in loop until all the data is copied)</a:t>
            </a:r>
          </a:p>
          <a:p>
            <a:r>
              <a:rPr lang="en-GB" b="1" dirty="0" smtClean="0"/>
              <a:t>Step-11 – Show the message the coping is done</a:t>
            </a:r>
          </a:p>
          <a:p>
            <a:r>
              <a:rPr lang="en-GB" b="1" dirty="0" smtClean="0"/>
              <a:t>Step- 12 – Close both the files </a:t>
            </a:r>
          </a:p>
          <a:p>
            <a:endParaRPr lang="en-GB" b="1" dirty="0"/>
          </a:p>
          <a:p>
            <a:r>
              <a:rPr lang="en-GB" b="1" dirty="0" smtClean="0"/>
              <a:t>To perform all these steps we will be requiring the system calls </a:t>
            </a:r>
            <a:endParaRPr lang="en-GB" b="1" dirty="0"/>
          </a:p>
          <a:p>
            <a:endParaRPr lang="en-GB" b="1" dirty="0"/>
          </a:p>
          <a:p>
            <a:endParaRPr lang="en-GB" b="1" dirty="0"/>
          </a:p>
          <a:p>
            <a:endParaRPr lang="en-GB" b="1" dirty="0"/>
          </a:p>
          <a:p>
            <a:endParaRPr lang="en-GB" b="1" dirty="0"/>
          </a:p>
        </p:txBody>
      </p:sp>
      <p:sp>
        <p:nvSpPr>
          <p:cNvPr id="12" name="Rounded Rectangle 11"/>
          <p:cNvSpPr/>
          <p:nvPr/>
        </p:nvSpPr>
        <p:spPr>
          <a:xfrm>
            <a:off x="1614791" y="1763626"/>
            <a:ext cx="1235413" cy="807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SRC FILE</a:t>
            </a:r>
            <a:endParaRPr lang="en-IN" dirty="0"/>
          </a:p>
        </p:txBody>
      </p:sp>
      <p:sp>
        <p:nvSpPr>
          <p:cNvPr id="18" name="Rounded Rectangle 17"/>
          <p:cNvSpPr/>
          <p:nvPr/>
        </p:nvSpPr>
        <p:spPr>
          <a:xfrm>
            <a:off x="8949447" y="1659521"/>
            <a:ext cx="1235413" cy="807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DEST FILE</a:t>
            </a:r>
            <a:endParaRPr lang="en-IN" dirty="0"/>
          </a:p>
        </p:txBody>
      </p:sp>
      <p:sp>
        <p:nvSpPr>
          <p:cNvPr id="13" name="Right Arrow 12"/>
          <p:cNvSpPr/>
          <p:nvPr/>
        </p:nvSpPr>
        <p:spPr>
          <a:xfrm>
            <a:off x="2850204" y="1999665"/>
            <a:ext cx="6099243" cy="150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29971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673854" y="197380"/>
            <a:ext cx="3754810" cy="523220"/>
          </a:xfrm>
          <a:prstGeom prst="rect">
            <a:avLst/>
          </a:prstGeom>
        </p:spPr>
        <p:txBody>
          <a:bodyPr wrap="none">
            <a:spAutoFit/>
          </a:bodyPr>
          <a:lstStyle/>
          <a:p>
            <a:pPr algn="ctr"/>
            <a:r>
              <a:rPr lang="en-US" altLang="en-US" sz="2800" dirty="0"/>
              <a:t>Example of Standard API</a:t>
            </a:r>
            <a:endParaRPr lang="en-IN" sz="2800" dirty="0"/>
          </a:p>
        </p:txBody>
      </p:sp>
      <p:pic>
        <p:nvPicPr>
          <p:cNvPr id="15" name="Picture 1" descr="Screen Shot 2012-12-01 at 12.25.00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9269" y="916021"/>
            <a:ext cx="7437902" cy="594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334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253041" y="4180344"/>
            <a:ext cx="11079700" cy="2000548"/>
          </a:xfrm>
          <a:prstGeom prst="rect">
            <a:avLst/>
          </a:prstGeom>
        </p:spPr>
        <p:txBody>
          <a:bodyPr wrap="none">
            <a:spAutoFit/>
          </a:bodyPr>
          <a:lstStyle/>
          <a:p>
            <a:pPr algn="just"/>
            <a:r>
              <a:rPr lang="en-IN" sz="2400" dirty="0" smtClean="0"/>
              <a:t>Working of System call </a:t>
            </a:r>
            <a:r>
              <a:rPr lang="en-GB" sz="2400" dirty="0"/>
              <a:t>As you can see in the above-given System Call example diagram.</a:t>
            </a:r>
          </a:p>
          <a:p>
            <a:pPr algn="just"/>
            <a:r>
              <a:rPr lang="en-GB" sz="2400" b="1" dirty="0"/>
              <a:t>Step 1)</a:t>
            </a:r>
            <a:r>
              <a:rPr lang="en-GB" sz="2400" dirty="0"/>
              <a:t> The processes executed in the user mode till the time a system call interrupts it.</a:t>
            </a:r>
          </a:p>
          <a:p>
            <a:pPr algn="just"/>
            <a:r>
              <a:rPr lang="en-GB" sz="2400" b="1" dirty="0"/>
              <a:t>Step 2) </a:t>
            </a:r>
            <a:r>
              <a:rPr lang="en-GB" sz="2400" dirty="0"/>
              <a:t>After that, the system call is executed in the kernel-mode on a priority basis.</a:t>
            </a:r>
          </a:p>
          <a:p>
            <a:pPr algn="just"/>
            <a:r>
              <a:rPr lang="en-GB" sz="2400" b="1" dirty="0"/>
              <a:t>Step 3)</a:t>
            </a:r>
            <a:r>
              <a:rPr lang="en-GB" sz="2400" dirty="0"/>
              <a:t> Once system call execution is over, control returns to the user mode.,</a:t>
            </a:r>
          </a:p>
          <a:p>
            <a:pPr algn="ctr"/>
            <a:endParaRPr lang="en-IN" sz="28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pic>
        <p:nvPicPr>
          <p:cNvPr id="1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498" y="1228927"/>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467126" y="197380"/>
            <a:ext cx="4168257" cy="584775"/>
          </a:xfrm>
          <a:prstGeom prst="rect">
            <a:avLst/>
          </a:prstGeom>
        </p:spPr>
        <p:txBody>
          <a:bodyPr wrap="none">
            <a:spAutoFit/>
          </a:bodyPr>
          <a:lstStyle/>
          <a:p>
            <a:pPr algn="ctr"/>
            <a:r>
              <a:rPr lang="en-IN" sz="3200" b="1" dirty="0" smtClean="0"/>
              <a:t>How System </a:t>
            </a:r>
            <a:r>
              <a:rPr lang="en-IN" sz="3200" b="1" dirty="0"/>
              <a:t>Call </a:t>
            </a:r>
            <a:r>
              <a:rPr lang="en-IN" sz="3200" b="1" dirty="0" smtClean="0"/>
              <a:t>Works</a:t>
            </a:r>
            <a:endParaRPr lang="en-IN" sz="3200" b="1" dirty="0"/>
          </a:p>
        </p:txBody>
      </p:sp>
    </p:spTree>
    <p:extLst>
      <p:ext uri="{BB962C8B-B14F-4D97-AF65-F5344CB8AC3E}">
        <p14:creationId xmlns:p14="http://schemas.microsoft.com/office/powerpoint/2010/main" val="480287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347450" y="197380"/>
            <a:ext cx="4407617" cy="523220"/>
          </a:xfrm>
          <a:prstGeom prst="rect">
            <a:avLst/>
          </a:prstGeom>
        </p:spPr>
        <p:txBody>
          <a:bodyPr wrap="none">
            <a:spAutoFit/>
          </a:bodyPr>
          <a:lstStyle/>
          <a:p>
            <a:pPr algn="ctr"/>
            <a:r>
              <a:rPr lang="en-IN" sz="2800" dirty="0" smtClean="0"/>
              <a:t>Why we require System calls </a:t>
            </a:r>
            <a:endParaRPr lang="en-IN" sz="2800" dirty="0"/>
          </a:p>
        </p:txBody>
      </p:sp>
      <p:sp>
        <p:nvSpPr>
          <p:cNvPr id="10" name="Rectangle 9"/>
          <p:cNvSpPr/>
          <p:nvPr/>
        </p:nvSpPr>
        <p:spPr>
          <a:xfrm>
            <a:off x="479404" y="1056752"/>
            <a:ext cx="11174332" cy="3554819"/>
          </a:xfrm>
          <a:prstGeom prst="rect">
            <a:avLst/>
          </a:prstGeom>
        </p:spPr>
        <p:txBody>
          <a:bodyPr wrap="square">
            <a:spAutoFit/>
          </a:bodyPr>
          <a:lstStyle/>
          <a:p>
            <a:pPr>
              <a:lnSpc>
                <a:spcPct val="250000"/>
              </a:lnSpc>
              <a:buFont typeface="Arial" panose="020B0604020202020204" pitchFamily="34" charset="0"/>
              <a:buChar char="•"/>
            </a:pPr>
            <a:r>
              <a:rPr lang="en-GB" dirty="0">
                <a:solidFill>
                  <a:srgbClr val="222222"/>
                </a:solidFill>
                <a:latin typeface="Source Sans Pro"/>
              </a:rPr>
              <a:t>Reading and writing from files demand system calls.</a:t>
            </a:r>
          </a:p>
          <a:p>
            <a:pPr>
              <a:lnSpc>
                <a:spcPct val="250000"/>
              </a:lnSpc>
              <a:buFont typeface="Arial" panose="020B0604020202020204" pitchFamily="34" charset="0"/>
              <a:buChar char="•"/>
            </a:pPr>
            <a:r>
              <a:rPr lang="en-GB" dirty="0">
                <a:solidFill>
                  <a:srgbClr val="222222"/>
                </a:solidFill>
                <a:latin typeface="Source Sans Pro"/>
              </a:rPr>
              <a:t>If a file system wants to create or delete files, system calls are required.</a:t>
            </a:r>
          </a:p>
          <a:p>
            <a:pPr>
              <a:lnSpc>
                <a:spcPct val="250000"/>
              </a:lnSpc>
              <a:buFont typeface="Arial" panose="020B0604020202020204" pitchFamily="34" charset="0"/>
              <a:buChar char="•"/>
            </a:pPr>
            <a:r>
              <a:rPr lang="en-GB" dirty="0">
                <a:solidFill>
                  <a:srgbClr val="222222"/>
                </a:solidFill>
                <a:latin typeface="Source Sans Pro"/>
              </a:rPr>
              <a:t>System calls are used for the creation and management of new processes.</a:t>
            </a:r>
          </a:p>
          <a:p>
            <a:pPr>
              <a:lnSpc>
                <a:spcPct val="250000"/>
              </a:lnSpc>
              <a:buFont typeface="Arial" panose="020B0604020202020204" pitchFamily="34" charset="0"/>
              <a:buChar char="•"/>
            </a:pPr>
            <a:r>
              <a:rPr lang="en-GB" dirty="0">
                <a:solidFill>
                  <a:srgbClr val="222222"/>
                </a:solidFill>
                <a:latin typeface="Source Sans Pro"/>
              </a:rPr>
              <a:t>Network connections need system calls for sending and receiving packets.</a:t>
            </a:r>
          </a:p>
          <a:p>
            <a:pPr>
              <a:lnSpc>
                <a:spcPct val="250000"/>
              </a:lnSpc>
              <a:buFont typeface="Arial" panose="020B0604020202020204" pitchFamily="34" charset="0"/>
              <a:buChar char="•"/>
            </a:pPr>
            <a:r>
              <a:rPr lang="en-GB" dirty="0">
                <a:solidFill>
                  <a:srgbClr val="222222"/>
                </a:solidFill>
                <a:latin typeface="Source Sans Pro"/>
              </a:rPr>
              <a:t>Access to hardware devices like scanner, printer, need a system call.</a:t>
            </a:r>
            <a:endParaRPr lang="en-GB" b="0" i="0" dirty="0">
              <a:solidFill>
                <a:srgbClr val="222222"/>
              </a:solidFill>
              <a:effectLst/>
              <a:latin typeface="Source Sans Pro"/>
            </a:endParaRPr>
          </a:p>
        </p:txBody>
      </p:sp>
    </p:spTree>
    <p:extLst>
      <p:ext uri="{BB962C8B-B14F-4D97-AF65-F5344CB8AC3E}">
        <p14:creationId xmlns:p14="http://schemas.microsoft.com/office/powerpoint/2010/main" val="4544698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674067" y="216592"/>
            <a:ext cx="3299045" cy="954107"/>
          </a:xfrm>
          <a:prstGeom prst="rect">
            <a:avLst/>
          </a:prstGeom>
        </p:spPr>
        <p:txBody>
          <a:bodyPr wrap="none">
            <a:spAutoFit/>
          </a:bodyPr>
          <a:lstStyle/>
          <a:p>
            <a:pPr algn="ctr"/>
            <a:r>
              <a:rPr lang="en-IN" sz="2800" b="1" dirty="0"/>
              <a:t>Types of System calls</a:t>
            </a:r>
          </a:p>
          <a:p>
            <a:pPr algn="ctr"/>
            <a:endParaRPr lang="en-IN" sz="2800" dirty="0"/>
          </a:p>
        </p:txBody>
      </p:sp>
      <p:pic>
        <p:nvPicPr>
          <p:cNvPr id="2" name="Picture 1"/>
          <p:cNvPicPr>
            <a:picLocks noChangeAspect="1"/>
          </p:cNvPicPr>
          <p:nvPr/>
        </p:nvPicPr>
        <p:blipFill>
          <a:blip r:embed="rId4"/>
          <a:stretch>
            <a:fillRect/>
          </a:stretch>
        </p:blipFill>
        <p:spPr>
          <a:xfrm>
            <a:off x="1834298" y="929548"/>
            <a:ext cx="7495014" cy="5711527"/>
          </a:xfrm>
          <a:prstGeom prst="rect">
            <a:avLst/>
          </a:prstGeom>
        </p:spPr>
      </p:pic>
    </p:spTree>
    <p:extLst>
      <p:ext uri="{BB962C8B-B14F-4D97-AF65-F5344CB8AC3E}">
        <p14:creationId xmlns:p14="http://schemas.microsoft.com/office/powerpoint/2010/main" val="408742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674067" y="216592"/>
            <a:ext cx="3299045" cy="954107"/>
          </a:xfrm>
          <a:prstGeom prst="rect">
            <a:avLst/>
          </a:prstGeom>
        </p:spPr>
        <p:txBody>
          <a:bodyPr wrap="none">
            <a:spAutoFit/>
          </a:bodyPr>
          <a:lstStyle/>
          <a:p>
            <a:pPr algn="ctr"/>
            <a:r>
              <a:rPr lang="en-IN" sz="2800" b="1" dirty="0"/>
              <a:t>Types of System calls</a:t>
            </a:r>
          </a:p>
          <a:p>
            <a:pPr algn="ctr"/>
            <a:endParaRPr lang="en-IN" sz="2800" dirty="0"/>
          </a:p>
        </p:txBody>
      </p:sp>
      <p:sp>
        <p:nvSpPr>
          <p:cNvPr id="10" name="Rectangle 9"/>
          <p:cNvSpPr/>
          <p:nvPr/>
        </p:nvSpPr>
        <p:spPr>
          <a:xfrm>
            <a:off x="692986" y="1077113"/>
            <a:ext cx="11024753" cy="4524315"/>
          </a:xfrm>
          <a:prstGeom prst="rect">
            <a:avLst/>
          </a:prstGeom>
        </p:spPr>
        <p:txBody>
          <a:bodyPr wrap="square">
            <a:spAutoFit/>
          </a:bodyPr>
          <a:lstStyle/>
          <a:p>
            <a:pPr>
              <a:lnSpc>
                <a:spcPct val="200000"/>
              </a:lnSpc>
            </a:pPr>
            <a:r>
              <a:rPr lang="en-GB" b="1" dirty="0">
                <a:solidFill>
                  <a:srgbClr val="222222"/>
                </a:solidFill>
                <a:latin typeface="Source Sans Pro"/>
              </a:rPr>
              <a:t>Process Control</a:t>
            </a:r>
          </a:p>
          <a:p>
            <a:pPr>
              <a:lnSpc>
                <a:spcPct val="200000"/>
              </a:lnSpc>
            </a:pPr>
            <a:r>
              <a:rPr lang="en-GB" dirty="0">
                <a:solidFill>
                  <a:srgbClr val="222222"/>
                </a:solidFill>
                <a:latin typeface="Source Sans Pro"/>
              </a:rPr>
              <a:t>This system calls perform the task of process creation, process termination, etc.</a:t>
            </a:r>
          </a:p>
          <a:p>
            <a:pPr>
              <a:lnSpc>
                <a:spcPct val="200000"/>
              </a:lnSpc>
            </a:pPr>
            <a:r>
              <a:rPr lang="en-GB" b="1" dirty="0">
                <a:solidFill>
                  <a:srgbClr val="222222"/>
                </a:solidFill>
                <a:latin typeface="Source Sans Pro"/>
              </a:rPr>
              <a:t>Functions:</a:t>
            </a:r>
            <a:endParaRPr lang="en-GB" dirty="0">
              <a:solidFill>
                <a:srgbClr val="222222"/>
              </a:solidFill>
              <a:latin typeface="Source Sans Pro"/>
            </a:endParaRPr>
          </a:p>
          <a:p>
            <a:pPr>
              <a:lnSpc>
                <a:spcPct val="200000"/>
              </a:lnSpc>
              <a:buFont typeface="Arial" panose="020B0604020202020204" pitchFamily="34" charset="0"/>
              <a:buChar char="•"/>
            </a:pPr>
            <a:r>
              <a:rPr lang="en-GB" dirty="0" smtClean="0">
                <a:solidFill>
                  <a:srgbClr val="222222"/>
                </a:solidFill>
                <a:latin typeface="Source Sans Pro"/>
              </a:rPr>
              <a:t>End( Completes its execution )and Abort(When the errors occurs)</a:t>
            </a:r>
            <a:endParaRPr lang="en-GB" dirty="0">
              <a:solidFill>
                <a:srgbClr val="222222"/>
              </a:solidFill>
              <a:latin typeface="Source Sans Pro"/>
            </a:endParaRPr>
          </a:p>
          <a:p>
            <a:pPr>
              <a:lnSpc>
                <a:spcPct val="200000"/>
              </a:lnSpc>
              <a:buFont typeface="Arial" panose="020B0604020202020204" pitchFamily="34" charset="0"/>
              <a:buChar char="•"/>
            </a:pPr>
            <a:r>
              <a:rPr lang="en-GB" dirty="0">
                <a:solidFill>
                  <a:srgbClr val="222222"/>
                </a:solidFill>
                <a:latin typeface="Source Sans Pro"/>
              </a:rPr>
              <a:t>Load and </a:t>
            </a:r>
            <a:r>
              <a:rPr lang="en-GB" dirty="0" smtClean="0">
                <a:solidFill>
                  <a:srgbClr val="222222"/>
                </a:solidFill>
                <a:latin typeface="Source Sans Pro"/>
              </a:rPr>
              <a:t>Execute the process </a:t>
            </a:r>
            <a:endParaRPr lang="en-GB" dirty="0">
              <a:solidFill>
                <a:srgbClr val="222222"/>
              </a:solidFill>
              <a:latin typeface="Source Sans Pro"/>
            </a:endParaRPr>
          </a:p>
          <a:p>
            <a:pPr>
              <a:lnSpc>
                <a:spcPct val="200000"/>
              </a:lnSpc>
              <a:buFont typeface="Arial" panose="020B0604020202020204" pitchFamily="34" charset="0"/>
              <a:buChar char="•"/>
            </a:pPr>
            <a:r>
              <a:rPr lang="en-GB" dirty="0">
                <a:solidFill>
                  <a:srgbClr val="222222"/>
                </a:solidFill>
                <a:latin typeface="Source Sans Pro"/>
              </a:rPr>
              <a:t>Create Process and Terminate </a:t>
            </a:r>
            <a:r>
              <a:rPr lang="en-GB" dirty="0" smtClean="0">
                <a:solidFill>
                  <a:srgbClr val="222222"/>
                </a:solidFill>
                <a:latin typeface="Source Sans Pro"/>
              </a:rPr>
              <a:t>Process ( Getting the Process Attributes and Set attributes)</a:t>
            </a:r>
            <a:endParaRPr lang="en-GB" dirty="0">
              <a:solidFill>
                <a:srgbClr val="222222"/>
              </a:solidFill>
              <a:latin typeface="Source Sans Pro"/>
            </a:endParaRPr>
          </a:p>
          <a:p>
            <a:pPr>
              <a:lnSpc>
                <a:spcPct val="200000"/>
              </a:lnSpc>
              <a:buFont typeface="Arial" panose="020B0604020202020204" pitchFamily="34" charset="0"/>
              <a:buChar char="•"/>
            </a:pPr>
            <a:r>
              <a:rPr lang="en-GB" dirty="0">
                <a:solidFill>
                  <a:srgbClr val="222222"/>
                </a:solidFill>
                <a:latin typeface="Source Sans Pro"/>
              </a:rPr>
              <a:t>Wait and Signal Event</a:t>
            </a:r>
          </a:p>
          <a:p>
            <a:pPr>
              <a:lnSpc>
                <a:spcPct val="200000"/>
              </a:lnSpc>
              <a:buFont typeface="Arial" panose="020B0604020202020204" pitchFamily="34" charset="0"/>
              <a:buChar char="•"/>
            </a:pPr>
            <a:r>
              <a:rPr lang="en-GB" dirty="0">
                <a:solidFill>
                  <a:srgbClr val="222222"/>
                </a:solidFill>
                <a:latin typeface="Source Sans Pro"/>
              </a:rPr>
              <a:t>Allocate and free </a:t>
            </a:r>
            <a:r>
              <a:rPr lang="en-GB" dirty="0" smtClean="0">
                <a:solidFill>
                  <a:srgbClr val="222222"/>
                </a:solidFill>
                <a:latin typeface="Source Sans Pro"/>
              </a:rPr>
              <a:t>memory </a:t>
            </a:r>
            <a:endParaRPr lang="en-GB" b="0" i="0" dirty="0">
              <a:solidFill>
                <a:srgbClr val="222222"/>
              </a:solidFill>
              <a:effectLst/>
              <a:latin typeface="Source Sans Pro"/>
            </a:endParaRPr>
          </a:p>
        </p:txBody>
      </p:sp>
    </p:spTree>
    <p:extLst>
      <p:ext uri="{BB962C8B-B14F-4D97-AF65-F5344CB8AC3E}">
        <p14:creationId xmlns:p14="http://schemas.microsoft.com/office/powerpoint/2010/main" val="573234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2547637" y="33528"/>
            <a:ext cx="6817637" cy="707886"/>
          </a:xfrm>
          <a:prstGeom prst="rect">
            <a:avLst/>
          </a:prstGeom>
        </p:spPr>
        <p:txBody>
          <a:bodyPr wrap="none">
            <a:spAutoFit/>
          </a:bodyPr>
          <a:lstStyle/>
          <a:p>
            <a:pPr algn="ctr"/>
            <a:r>
              <a:rPr lang="en-US" sz="4000" dirty="0"/>
              <a:t>Why we need Operating System</a:t>
            </a:r>
            <a:endParaRPr lang="en-IN" sz="4000" dirty="0"/>
          </a:p>
        </p:txBody>
      </p:sp>
      <p:sp>
        <p:nvSpPr>
          <p:cNvPr id="4" name="Rectangle 3"/>
          <p:cNvSpPr/>
          <p:nvPr/>
        </p:nvSpPr>
        <p:spPr>
          <a:xfrm>
            <a:off x="86263" y="1430845"/>
            <a:ext cx="11938959" cy="5632311"/>
          </a:xfrm>
          <a:prstGeom prst="rect">
            <a:avLst/>
          </a:prstGeom>
        </p:spPr>
        <p:txBody>
          <a:bodyPr wrap="square">
            <a:spAutoFit/>
          </a:bodyPr>
          <a:lstStyle/>
          <a:p>
            <a:pPr marL="285750" indent="-285750" algn="just">
              <a:buFont typeface="Arial" panose="020B0604020202020204" pitchFamily="34" charset="0"/>
              <a:buChar char="•"/>
            </a:pPr>
            <a:r>
              <a:rPr lang="en-IN" dirty="0"/>
              <a:t>Communicate with the computer</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GB" dirty="0" smtClean="0"/>
              <a:t>Learn </a:t>
            </a:r>
            <a:r>
              <a:rPr lang="en-GB" dirty="0"/>
              <a:t>concurrency, resource management, performance analysis, interfaces with complexity and computer system design of a computer system Operating System should be learnt</a:t>
            </a:r>
            <a:endParaRPr lang="en-IN" dirty="0"/>
          </a:p>
          <a:p>
            <a:pPr marL="285750" indent="-285750" algn="just">
              <a:buFont typeface="Arial" panose="020B0604020202020204" pitchFamily="34" charset="0"/>
              <a:buChar char="•"/>
            </a:pPr>
            <a:endParaRPr lang="en-IN" dirty="0"/>
          </a:p>
          <a:p>
            <a:pPr marL="285750" indent="-285750">
              <a:buFont typeface="Arial" panose="020B0604020202020204" pitchFamily="34" charset="0"/>
              <a:buChar char="•"/>
            </a:pPr>
            <a:r>
              <a:rPr lang="en-GB" dirty="0"/>
              <a:t>Build or modify real operating system.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Tune application performance. Understanding the services offered by an operating system will influence how you design applications.</a:t>
            </a:r>
          </a:p>
          <a:p>
            <a:pPr marL="285750" indent="-285750">
              <a:buFont typeface="Arial" panose="020B0604020202020204" pitchFamily="34" charset="0"/>
              <a:buChar char="•"/>
            </a:pPr>
            <a:r>
              <a:rPr lang="en-GB" dirty="0"/>
              <a:t>Administer and use system well. You will develop a better understanding of the structure of modern computing systems, from the hardware level through the operating system level and onto the applications level</a:t>
            </a:r>
            <a:r>
              <a:rPr lang="en-GB" dirty="0" smtClean="0"/>
              <a:t>.</a:t>
            </a:r>
          </a:p>
          <a:p>
            <a:endParaRPr lang="en-GB" dirty="0"/>
          </a:p>
          <a:p>
            <a:pPr marL="285750" indent="-285750">
              <a:buFont typeface="Arial" panose="020B0604020202020204" pitchFamily="34" charset="0"/>
              <a:buChar char="•"/>
            </a:pPr>
            <a:r>
              <a:rPr lang="en-GB" dirty="0"/>
              <a:t>Can apply techniques used in an OS to other areas;</a:t>
            </a:r>
          </a:p>
          <a:p>
            <a:pPr marL="742950" lvl="1" indent="-285750">
              <a:buFont typeface="Arial" panose="020B0604020202020204" pitchFamily="34" charset="0"/>
              <a:buChar char="•"/>
            </a:pPr>
            <a:r>
              <a:rPr lang="en-GB" dirty="0"/>
              <a:t>interesting, complex data structures</a:t>
            </a:r>
          </a:p>
          <a:p>
            <a:pPr marL="742950" lvl="1" indent="-285750">
              <a:buFont typeface="Arial" panose="020B0604020202020204" pitchFamily="34" charset="0"/>
              <a:buChar char="•"/>
            </a:pPr>
            <a:r>
              <a:rPr lang="en-GB" dirty="0"/>
              <a:t>conflict resolution</a:t>
            </a:r>
          </a:p>
          <a:p>
            <a:pPr marL="742950" lvl="1" indent="-285750">
              <a:buFont typeface="Arial" panose="020B0604020202020204" pitchFamily="34" charset="0"/>
              <a:buChar char="•"/>
            </a:pPr>
            <a:r>
              <a:rPr lang="en-GB" dirty="0"/>
              <a:t>concurrency</a:t>
            </a:r>
          </a:p>
          <a:p>
            <a:pPr marL="742950" lvl="1" indent="-285750">
              <a:buFont typeface="Arial" panose="020B0604020202020204" pitchFamily="34" charset="0"/>
              <a:buChar char="•"/>
            </a:pPr>
            <a:r>
              <a:rPr lang="en-GB" dirty="0"/>
              <a:t>resource </a:t>
            </a:r>
            <a:r>
              <a:rPr lang="en-GB" dirty="0" smtClean="0"/>
              <a:t>management</a:t>
            </a:r>
          </a:p>
          <a:p>
            <a:pPr lvl="1"/>
            <a:endParaRPr lang="en-GB" dirty="0"/>
          </a:p>
          <a:p>
            <a:pPr marL="285750" indent="-285750">
              <a:buFont typeface="Arial" panose="020B0604020202020204" pitchFamily="34" charset="0"/>
              <a:buChar char="•"/>
            </a:pPr>
            <a:r>
              <a:rPr lang="en-GB" dirty="0"/>
              <a:t>Challenge of designing large and complex systems</a:t>
            </a:r>
          </a:p>
          <a:p>
            <a:pPr algn="just"/>
            <a:r>
              <a:rPr lang="en-IN" dirty="0" smtClean="0"/>
              <a:t> </a:t>
            </a:r>
            <a:endParaRPr lang="en-IN" dirty="0"/>
          </a:p>
        </p:txBody>
      </p:sp>
    </p:spTree>
    <p:extLst>
      <p:ext uri="{BB962C8B-B14F-4D97-AF65-F5344CB8AC3E}">
        <p14:creationId xmlns:p14="http://schemas.microsoft.com/office/powerpoint/2010/main" val="3345792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674067" y="216592"/>
            <a:ext cx="3299045" cy="954107"/>
          </a:xfrm>
          <a:prstGeom prst="rect">
            <a:avLst/>
          </a:prstGeom>
        </p:spPr>
        <p:txBody>
          <a:bodyPr wrap="none">
            <a:spAutoFit/>
          </a:bodyPr>
          <a:lstStyle/>
          <a:p>
            <a:pPr algn="ctr"/>
            <a:r>
              <a:rPr lang="en-IN" sz="2800" b="1" dirty="0"/>
              <a:t>Types of System calls</a:t>
            </a:r>
          </a:p>
          <a:p>
            <a:pPr algn="ctr"/>
            <a:endParaRPr lang="en-IN" sz="2800" dirty="0"/>
          </a:p>
        </p:txBody>
      </p:sp>
      <p:sp>
        <p:nvSpPr>
          <p:cNvPr id="10" name="Rectangle 9"/>
          <p:cNvSpPr/>
          <p:nvPr/>
        </p:nvSpPr>
        <p:spPr>
          <a:xfrm>
            <a:off x="692986" y="1077113"/>
            <a:ext cx="11024753" cy="4524315"/>
          </a:xfrm>
          <a:prstGeom prst="rect">
            <a:avLst/>
          </a:prstGeom>
        </p:spPr>
        <p:txBody>
          <a:bodyPr wrap="square">
            <a:spAutoFit/>
          </a:bodyPr>
          <a:lstStyle/>
          <a:p>
            <a:pPr>
              <a:lnSpc>
                <a:spcPct val="200000"/>
              </a:lnSpc>
            </a:pPr>
            <a:r>
              <a:rPr lang="en-GB" b="1" dirty="0">
                <a:solidFill>
                  <a:srgbClr val="222222"/>
                </a:solidFill>
                <a:latin typeface="Source Sans Pro"/>
              </a:rPr>
              <a:t>Process Control</a:t>
            </a:r>
          </a:p>
          <a:p>
            <a:pPr>
              <a:lnSpc>
                <a:spcPct val="200000"/>
              </a:lnSpc>
            </a:pPr>
            <a:r>
              <a:rPr lang="en-GB" dirty="0">
                <a:solidFill>
                  <a:srgbClr val="222222"/>
                </a:solidFill>
                <a:latin typeface="Source Sans Pro"/>
              </a:rPr>
              <a:t>This system calls perform the task of process creation, process termination, etc.</a:t>
            </a:r>
          </a:p>
          <a:p>
            <a:pPr>
              <a:lnSpc>
                <a:spcPct val="200000"/>
              </a:lnSpc>
            </a:pPr>
            <a:r>
              <a:rPr lang="en-GB" b="1" dirty="0">
                <a:solidFill>
                  <a:srgbClr val="222222"/>
                </a:solidFill>
                <a:latin typeface="Source Sans Pro"/>
              </a:rPr>
              <a:t>Functions:</a:t>
            </a:r>
            <a:endParaRPr lang="en-GB" dirty="0">
              <a:solidFill>
                <a:srgbClr val="222222"/>
              </a:solidFill>
              <a:latin typeface="Source Sans Pro"/>
            </a:endParaRPr>
          </a:p>
          <a:p>
            <a:pPr>
              <a:lnSpc>
                <a:spcPct val="200000"/>
              </a:lnSpc>
              <a:buFont typeface="Arial" panose="020B0604020202020204" pitchFamily="34" charset="0"/>
              <a:buChar char="•"/>
            </a:pPr>
            <a:r>
              <a:rPr lang="en-GB" dirty="0" smtClean="0">
                <a:solidFill>
                  <a:srgbClr val="222222"/>
                </a:solidFill>
                <a:latin typeface="Source Sans Pro"/>
              </a:rPr>
              <a:t>End( Completes its execution )and Abort(When the errors occurs)</a:t>
            </a:r>
            <a:endParaRPr lang="en-GB" dirty="0">
              <a:solidFill>
                <a:srgbClr val="222222"/>
              </a:solidFill>
              <a:latin typeface="Source Sans Pro"/>
            </a:endParaRPr>
          </a:p>
          <a:p>
            <a:pPr>
              <a:lnSpc>
                <a:spcPct val="200000"/>
              </a:lnSpc>
              <a:buFont typeface="Arial" panose="020B0604020202020204" pitchFamily="34" charset="0"/>
              <a:buChar char="•"/>
            </a:pPr>
            <a:r>
              <a:rPr lang="en-GB" dirty="0">
                <a:solidFill>
                  <a:srgbClr val="222222"/>
                </a:solidFill>
                <a:latin typeface="Source Sans Pro"/>
              </a:rPr>
              <a:t>Load and </a:t>
            </a:r>
            <a:r>
              <a:rPr lang="en-GB" dirty="0" smtClean="0">
                <a:solidFill>
                  <a:srgbClr val="222222"/>
                </a:solidFill>
                <a:latin typeface="Source Sans Pro"/>
              </a:rPr>
              <a:t>Execute the process </a:t>
            </a:r>
            <a:endParaRPr lang="en-GB" dirty="0">
              <a:solidFill>
                <a:srgbClr val="222222"/>
              </a:solidFill>
              <a:latin typeface="Source Sans Pro"/>
            </a:endParaRPr>
          </a:p>
          <a:p>
            <a:pPr>
              <a:lnSpc>
                <a:spcPct val="200000"/>
              </a:lnSpc>
              <a:buFont typeface="Arial" panose="020B0604020202020204" pitchFamily="34" charset="0"/>
              <a:buChar char="•"/>
            </a:pPr>
            <a:r>
              <a:rPr lang="en-GB" dirty="0">
                <a:solidFill>
                  <a:srgbClr val="222222"/>
                </a:solidFill>
                <a:latin typeface="Source Sans Pro"/>
              </a:rPr>
              <a:t>Create Process and Terminate </a:t>
            </a:r>
            <a:r>
              <a:rPr lang="en-GB" dirty="0" smtClean="0">
                <a:solidFill>
                  <a:srgbClr val="222222"/>
                </a:solidFill>
                <a:latin typeface="Source Sans Pro"/>
              </a:rPr>
              <a:t>Process ( Getting the Process Attributes and Set attributes)</a:t>
            </a:r>
            <a:endParaRPr lang="en-GB" dirty="0">
              <a:solidFill>
                <a:srgbClr val="222222"/>
              </a:solidFill>
              <a:latin typeface="Source Sans Pro"/>
            </a:endParaRPr>
          </a:p>
          <a:p>
            <a:pPr>
              <a:lnSpc>
                <a:spcPct val="200000"/>
              </a:lnSpc>
              <a:buFont typeface="Arial" panose="020B0604020202020204" pitchFamily="34" charset="0"/>
              <a:buChar char="•"/>
            </a:pPr>
            <a:r>
              <a:rPr lang="en-GB" dirty="0">
                <a:solidFill>
                  <a:srgbClr val="222222"/>
                </a:solidFill>
                <a:latin typeface="Source Sans Pro"/>
              </a:rPr>
              <a:t>Wait and Signal Event</a:t>
            </a:r>
          </a:p>
          <a:p>
            <a:pPr>
              <a:lnSpc>
                <a:spcPct val="200000"/>
              </a:lnSpc>
              <a:buFont typeface="Arial" panose="020B0604020202020204" pitchFamily="34" charset="0"/>
              <a:buChar char="•"/>
            </a:pPr>
            <a:r>
              <a:rPr lang="en-GB" dirty="0">
                <a:solidFill>
                  <a:srgbClr val="222222"/>
                </a:solidFill>
                <a:latin typeface="Source Sans Pro"/>
              </a:rPr>
              <a:t>Allocate and free </a:t>
            </a:r>
            <a:r>
              <a:rPr lang="en-GB" dirty="0" smtClean="0">
                <a:solidFill>
                  <a:srgbClr val="222222"/>
                </a:solidFill>
                <a:latin typeface="Source Sans Pro"/>
              </a:rPr>
              <a:t>memory (Allocate the</a:t>
            </a:r>
            <a:endParaRPr lang="en-GB" b="0" i="0" dirty="0">
              <a:solidFill>
                <a:srgbClr val="222222"/>
              </a:solidFill>
              <a:effectLst/>
              <a:latin typeface="Source Sans Pro"/>
            </a:endParaRPr>
          </a:p>
        </p:txBody>
      </p:sp>
    </p:spTree>
    <p:extLst>
      <p:ext uri="{BB962C8B-B14F-4D97-AF65-F5344CB8AC3E}">
        <p14:creationId xmlns:p14="http://schemas.microsoft.com/office/powerpoint/2010/main" val="70556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674067" y="216592"/>
            <a:ext cx="3299045" cy="954107"/>
          </a:xfrm>
          <a:prstGeom prst="rect">
            <a:avLst/>
          </a:prstGeom>
        </p:spPr>
        <p:txBody>
          <a:bodyPr wrap="none">
            <a:spAutoFit/>
          </a:bodyPr>
          <a:lstStyle/>
          <a:p>
            <a:pPr algn="ctr"/>
            <a:r>
              <a:rPr lang="en-IN" sz="2800" b="1" dirty="0"/>
              <a:t>Types of System calls</a:t>
            </a:r>
          </a:p>
          <a:p>
            <a:pPr algn="ctr"/>
            <a:endParaRPr lang="en-IN" sz="2800" dirty="0"/>
          </a:p>
        </p:txBody>
      </p:sp>
      <p:sp>
        <p:nvSpPr>
          <p:cNvPr id="10" name="Rectangle 9"/>
          <p:cNvSpPr/>
          <p:nvPr/>
        </p:nvSpPr>
        <p:spPr>
          <a:xfrm>
            <a:off x="692986" y="1077113"/>
            <a:ext cx="11024753" cy="5078313"/>
          </a:xfrm>
          <a:prstGeom prst="rect">
            <a:avLst/>
          </a:prstGeom>
        </p:spPr>
        <p:txBody>
          <a:bodyPr wrap="square">
            <a:spAutoFit/>
          </a:bodyPr>
          <a:lstStyle/>
          <a:p>
            <a:pPr>
              <a:lnSpc>
                <a:spcPct val="200000"/>
              </a:lnSpc>
            </a:pPr>
            <a:r>
              <a:rPr lang="en-GB" b="1" dirty="0">
                <a:solidFill>
                  <a:srgbClr val="222222"/>
                </a:solidFill>
                <a:latin typeface="Source Sans Pro"/>
              </a:rPr>
              <a:t>File Management</a:t>
            </a:r>
          </a:p>
          <a:p>
            <a:pPr>
              <a:lnSpc>
                <a:spcPct val="200000"/>
              </a:lnSpc>
            </a:pPr>
            <a:r>
              <a:rPr lang="en-GB" dirty="0">
                <a:solidFill>
                  <a:srgbClr val="222222"/>
                </a:solidFill>
                <a:latin typeface="Source Sans Pro"/>
              </a:rPr>
              <a:t>File management system calls handle file manipulation jobs like creating a file, reading, and writing, etc.</a:t>
            </a:r>
          </a:p>
          <a:p>
            <a:pPr>
              <a:lnSpc>
                <a:spcPct val="200000"/>
              </a:lnSpc>
            </a:pPr>
            <a:r>
              <a:rPr lang="en-GB" b="1" dirty="0">
                <a:solidFill>
                  <a:srgbClr val="222222"/>
                </a:solidFill>
                <a:latin typeface="Source Sans Pro"/>
              </a:rPr>
              <a:t>Functions:</a:t>
            </a:r>
          </a:p>
          <a:p>
            <a:pPr marL="285750" indent="-285750">
              <a:lnSpc>
                <a:spcPct val="200000"/>
              </a:lnSpc>
              <a:buFont typeface="Arial" panose="020B0604020202020204" pitchFamily="34" charset="0"/>
              <a:buChar char="•"/>
            </a:pPr>
            <a:r>
              <a:rPr lang="en-GB" b="1" dirty="0">
                <a:solidFill>
                  <a:srgbClr val="222222"/>
                </a:solidFill>
                <a:latin typeface="Source Sans Pro"/>
              </a:rPr>
              <a:t>Create a file</a:t>
            </a:r>
          </a:p>
          <a:p>
            <a:pPr marL="285750" indent="-285750">
              <a:lnSpc>
                <a:spcPct val="200000"/>
              </a:lnSpc>
              <a:buFont typeface="Arial" panose="020B0604020202020204" pitchFamily="34" charset="0"/>
              <a:buChar char="•"/>
            </a:pPr>
            <a:r>
              <a:rPr lang="en-GB" b="1" dirty="0">
                <a:solidFill>
                  <a:srgbClr val="222222"/>
                </a:solidFill>
                <a:latin typeface="Source Sans Pro"/>
              </a:rPr>
              <a:t>Delete file</a:t>
            </a:r>
          </a:p>
          <a:p>
            <a:pPr marL="285750" indent="-285750">
              <a:lnSpc>
                <a:spcPct val="200000"/>
              </a:lnSpc>
              <a:buFont typeface="Arial" panose="020B0604020202020204" pitchFamily="34" charset="0"/>
              <a:buChar char="•"/>
            </a:pPr>
            <a:r>
              <a:rPr lang="en-GB" b="1" dirty="0">
                <a:solidFill>
                  <a:srgbClr val="222222"/>
                </a:solidFill>
                <a:latin typeface="Source Sans Pro"/>
              </a:rPr>
              <a:t>Open and close file</a:t>
            </a:r>
          </a:p>
          <a:p>
            <a:pPr marL="285750" indent="-285750">
              <a:lnSpc>
                <a:spcPct val="200000"/>
              </a:lnSpc>
              <a:buFont typeface="Arial" panose="020B0604020202020204" pitchFamily="34" charset="0"/>
              <a:buChar char="•"/>
            </a:pPr>
            <a:r>
              <a:rPr lang="en-GB" b="1" dirty="0">
                <a:solidFill>
                  <a:srgbClr val="222222"/>
                </a:solidFill>
                <a:latin typeface="Source Sans Pro"/>
              </a:rPr>
              <a:t>Read, write, and reposition</a:t>
            </a:r>
          </a:p>
          <a:p>
            <a:pPr marL="285750" indent="-285750">
              <a:lnSpc>
                <a:spcPct val="200000"/>
              </a:lnSpc>
              <a:buFont typeface="Arial" panose="020B0604020202020204" pitchFamily="34" charset="0"/>
              <a:buChar char="•"/>
            </a:pPr>
            <a:r>
              <a:rPr lang="en-GB" b="1" dirty="0">
                <a:solidFill>
                  <a:srgbClr val="222222"/>
                </a:solidFill>
                <a:latin typeface="Source Sans Pro"/>
              </a:rPr>
              <a:t>Get and set file attributes</a:t>
            </a:r>
          </a:p>
          <a:p>
            <a:pPr>
              <a:lnSpc>
                <a:spcPct val="200000"/>
              </a:lnSpc>
            </a:pPr>
            <a:endParaRPr lang="en-GB" b="0" i="0" dirty="0">
              <a:solidFill>
                <a:srgbClr val="222222"/>
              </a:solidFill>
              <a:effectLst/>
              <a:latin typeface="Source Sans Pro"/>
            </a:endParaRPr>
          </a:p>
        </p:txBody>
      </p:sp>
    </p:spTree>
    <p:extLst>
      <p:ext uri="{BB962C8B-B14F-4D97-AF65-F5344CB8AC3E}">
        <p14:creationId xmlns:p14="http://schemas.microsoft.com/office/powerpoint/2010/main" val="42159990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674067" y="216592"/>
            <a:ext cx="3299045" cy="954107"/>
          </a:xfrm>
          <a:prstGeom prst="rect">
            <a:avLst/>
          </a:prstGeom>
        </p:spPr>
        <p:txBody>
          <a:bodyPr wrap="none">
            <a:spAutoFit/>
          </a:bodyPr>
          <a:lstStyle/>
          <a:p>
            <a:pPr algn="ctr"/>
            <a:r>
              <a:rPr lang="en-IN" sz="2800" b="1" dirty="0"/>
              <a:t>Types of System calls</a:t>
            </a:r>
          </a:p>
          <a:p>
            <a:pPr algn="ctr"/>
            <a:endParaRPr lang="en-IN" sz="2800" dirty="0"/>
          </a:p>
        </p:txBody>
      </p:sp>
      <p:sp>
        <p:nvSpPr>
          <p:cNvPr id="10" name="Rectangle 9"/>
          <p:cNvSpPr/>
          <p:nvPr/>
        </p:nvSpPr>
        <p:spPr>
          <a:xfrm>
            <a:off x="692986" y="1077113"/>
            <a:ext cx="11024753" cy="4524315"/>
          </a:xfrm>
          <a:prstGeom prst="rect">
            <a:avLst/>
          </a:prstGeom>
        </p:spPr>
        <p:txBody>
          <a:bodyPr wrap="square">
            <a:spAutoFit/>
          </a:bodyPr>
          <a:lstStyle/>
          <a:p>
            <a:pPr>
              <a:lnSpc>
                <a:spcPct val="200000"/>
              </a:lnSpc>
            </a:pPr>
            <a:r>
              <a:rPr lang="en-GB" b="1" dirty="0">
                <a:solidFill>
                  <a:srgbClr val="222222"/>
                </a:solidFill>
                <a:latin typeface="Source Sans Pro"/>
              </a:rPr>
              <a:t>Device Management</a:t>
            </a:r>
          </a:p>
          <a:p>
            <a:pPr>
              <a:lnSpc>
                <a:spcPct val="200000"/>
              </a:lnSpc>
            </a:pPr>
            <a:r>
              <a:rPr lang="en-GB" dirty="0">
                <a:solidFill>
                  <a:srgbClr val="222222"/>
                </a:solidFill>
                <a:latin typeface="Source Sans Pro"/>
              </a:rPr>
              <a:t>Device management does the job of device manipulation like reading from device buffers, writing into device buffers, etc.</a:t>
            </a:r>
          </a:p>
          <a:p>
            <a:pPr>
              <a:lnSpc>
                <a:spcPct val="200000"/>
              </a:lnSpc>
            </a:pPr>
            <a:r>
              <a:rPr lang="en-GB" b="1" dirty="0">
                <a:solidFill>
                  <a:srgbClr val="222222"/>
                </a:solidFill>
                <a:latin typeface="Source Sans Pro"/>
              </a:rPr>
              <a:t>Functions:</a:t>
            </a:r>
          </a:p>
          <a:p>
            <a:pPr marL="285750" indent="-285750">
              <a:lnSpc>
                <a:spcPct val="200000"/>
              </a:lnSpc>
              <a:buFont typeface="Arial" panose="020B0604020202020204" pitchFamily="34" charset="0"/>
              <a:buChar char="•"/>
            </a:pPr>
            <a:r>
              <a:rPr lang="en-GB" b="1" dirty="0">
                <a:solidFill>
                  <a:srgbClr val="222222"/>
                </a:solidFill>
                <a:latin typeface="Source Sans Pro"/>
              </a:rPr>
              <a:t>Request and release device</a:t>
            </a:r>
          </a:p>
          <a:p>
            <a:pPr marL="285750" indent="-285750">
              <a:lnSpc>
                <a:spcPct val="200000"/>
              </a:lnSpc>
              <a:buFont typeface="Arial" panose="020B0604020202020204" pitchFamily="34" charset="0"/>
              <a:buChar char="•"/>
            </a:pPr>
            <a:r>
              <a:rPr lang="en-GB" b="1" dirty="0">
                <a:solidFill>
                  <a:srgbClr val="222222"/>
                </a:solidFill>
                <a:latin typeface="Source Sans Pro"/>
              </a:rPr>
              <a:t>Logically attach/ detach devices</a:t>
            </a:r>
          </a:p>
          <a:p>
            <a:pPr marL="285750" indent="-285750">
              <a:lnSpc>
                <a:spcPct val="200000"/>
              </a:lnSpc>
              <a:buFont typeface="Arial" panose="020B0604020202020204" pitchFamily="34" charset="0"/>
              <a:buChar char="•"/>
            </a:pPr>
            <a:r>
              <a:rPr lang="en-GB" b="1" dirty="0">
                <a:solidFill>
                  <a:srgbClr val="222222"/>
                </a:solidFill>
                <a:latin typeface="Source Sans Pro"/>
              </a:rPr>
              <a:t>Get and Set device attributes</a:t>
            </a:r>
          </a:p>
          <a:p>
            <a:pPr>
              <a:lnSpc>
                <a:spcPct val="200000"/>
              </a:lnSpc>
            </a:pPr>
            <a:endParaRPr lang="en-GB" b="0" i="0" dirty="0">
              <a:solidFill>
                <a:srgbClr val="222222"/>
              </a:solidFill>
              <a:effectLst/>
              <a:latin typeface="Source Sans Pro"/>
            </a:endParaRPr>
          </a:p>
        </p:txBody>
      </p:sp>
    </p:spTree>
    <p:extLst>
      <p:ext uri="{BB962C8B-B14F-4D97-AF65-F5344CB8AC3E}">
        <p14:creationId xmlns:p14="http://schemas.microsoft.com/office/powerpoint/2010/main" val="2334791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674067" y="216592"/>
            <a:ext cx="3299045" cy="954107"/>
          </a:xfrm>
          <a:prstGeom prst="rect">
            <a:avLst/>
          </a:prstGeom>
        </p:spPr>
        <p:txBody>
          <a:bodyPr wrap="none">
            <a:spAutoFit/>
          </a:bodyPr>
          <a:lstStyle/>
          <a:p>
            <a:pPr algn="ctr"/>
            <a:r>
              <a:rPr lang="en-IN" sz="2800" b="1" dirty="0"/>
              <a:t>Types of System calls</a:t>
            </a:r>
          </a:p>
          <a:p>
            <a:pPr algn="ctr"/>
            <a:endParaRPr lang="en-IN" sz="2800" dirty="0"/>
          </a:p>
        </p:txBody>
      </p:sp>
      <p:sp>
        <p:nvSpPr>
          <p:cNvPr id="10" name="Rectangle 9"/>
          <p:cNvSpPr/>
          <p:nvPr/>
        </p:nvSpPr>
        <p:spPr>
          <a:xfrm>
            <a:off x="692986" y="1077113"/>
            <a:ext cx="11024753" cy="3416320"/>
          </a:xfrm>
          <a:prstGeom prst="rect">
            <a:avLst/>
          </a:prstGeom>
        </p:spPr>
        <p:txBody>
          <a:bodyPr wrap="square">
            <a:spAutoFit/>
          </a:bodyPr>
          <a:lstStyle/>
          <a:p>
            <a:pPr>
              <a:lnSpc>
                <a:spcPct val="200000"/>
              </a:lnSpc>
            </a:pPr>
            <a:r>
              <a:rPr lang="en-GB" b="1" dirty="0">
                <a:solidFill>
                  <a:srgbClr val="222222"/>
                </a:solidFill>
                <a:latin typeface="Source Sans Pro"/>
              </a:rPr>
              <a:t>Information Maintenance</a:t>
            </a:r>
          </a:p>
          <a:p>
            <a:pPr>
              <a:lnSpc>
                <a:spcPct val="200000"/>
              </a:lnSpc>
            </a:pPr>
            <a:r>
              <a:rPr lang="en-GB" dirty="0">
                <a:solidFill>
                  <a:srgbClr val="222222"/>
                </a:solidFill>
                <a:latin typeface="Source Sans Pro"/>
              </a:rPr>
              <a:t>It handles information and its transfer between the OS and the user program.</a:t>
            </a:r>
          </a:p>
          <a:p>
            <a:pPr>
              <a:lnSpc>
                <a:spcPct val="200000"/>
              </a:lnSpc>
            </a:pPr>
            <a:r>
              <a:rPr lang="en-GB" b="1" dirty="0">
                <a:solidFill>
                  <a:srgbClr val="222222"/>
                </a:solidFill>
                <a:latin typeface="Source Sans Pro"/>
              </a:rPr>
              <a:t>Functions:</a:t>
            </a:r>
          </a:p>
          <a:p>
            <a:pPr marL="285750" indent="-285750">
              <a:lnSpc>
                <a:spcPct val="200000"/>
              </a:lnSpc>
              <a:buFont typeface="Arial" panose="020B0604020202020204" pitchFamily="34" charset="0"/>
              <a:buChar char="•"/>
            </a:pPr>
            <a:r>
              <a:rPr lang="en-GB" b="1" dirty="0">
                <a:solidFill>
                  <a:srgbClr val="222222"/>
                </a:solidFill>
                <a:latin typeface="Source Sans Pro"/>
              </a:rPr>
              <a:t>Get or set time and date</a:t>
            </a:r>
          </a:p>
          <a:p>
            <a:pPr marL="285750" indent="-285750">
              <a:lnSpc>
                <a:spcPct val="200000"/>
              </a:lnSpc>
              <a:buFont typeface="Arial" panose="020B0604020202020204" pitchFamily="34" charset="0"/>
              <a:buChar char="•"/>
            </a:pPr>
            <a:r>
              <a:rPr lang="en-GB" b="1" dirty="0">
                <a:solidFill>
                  <a:srgbClr val="222222"/>
                </a:solidFill>
                <a:latin typeface="Source Sans Pro"/>
              </a:rPr>
              <a:t>Get process and device attribute</a:t>
            </a:r>
          </a:p>
          <a:p>
            <a:pPr>
              <a:lnSpc>
                <a:spcPct val="200000"/>
              </a:lnSpc>
            </a:pPr>
            <a:endParaRPr lang="en-GB" b="0" i="0" dirty="0">
              <a:solidFill>
                <a:srgbClr val="222222"/>
              </a:solidFill>
              <a:effectLst/>
              <a:latin typeface="Source Sans Pro"/>
            </a:endParaRPr>
          </a:p>
        </p:txBody>
      </p:sp>
    </p:spTree>
    <p:extLst>
      <p:ext uri="{BB962C8B-B14F-4D97-AF65-F5344CB8AC3E}">
        <p14:creationId xmlns:p14="http://schemas.microsoft.com/office/powerpoint/2010/main" val="3990116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674067" y="216592"/>
            <a:ext cx="3299045" cy="954107"/>
          </a:xfrm>
          <a:prstGeom prst="rect">
            <a:avLst/>
          </a:prstGeom>
        </p:spPr>
        <p:txBody>
          <a:bodyPr wrap="none">
            <a:spAutoFit/>
          </a:bodyPr>
          <a:lstStyle/>
          <a:p>
            <a:pPr algn="ctr"/>
            <a:r>
              <a:rPr lang="en-IN" sz="2800" b="1" dirty="0"/>
              <a:t>Types of System calls</a:t>
            </a:r>
          </a:p>
          <a:p>
            <a:pPr algn="ctr"/>
            <a:endParaRPr lang="en-IN" sz="2800" dirty="0"/>
          </a:p>
        </p:txBody>
      </p:sp>
      <p:sp>
        <p:nvSpPr>
          <p:cNvPr id="10" name="Rectangle 9"/>
          <p:cNvSpPr/>
          <p:nvPr/>
        </p:nvSpPr>
        <p:spPr>
          <a:xfrm>
            <a:off x="692986" y="1077113"/>
            <a:ext cx="11024753" cy="4524315"/>
          </a:xfrm>
          <a:prstGeom prst="rect">
            <a:avLst/>
          </a:prstGeom>
        </p:spPr>
        <p:txBody>
          <a:bodyPr wrap="square">
            <a:spAutoFit/>
          </a:bodyPr>
          <a:lstStyle/>
          <a:p>
            <a:pPr>
              <a:lnSpc>
                <a:spcPct val="200000"/>
              </a:lnSpc>
            </a:pPr>
            <a:r>
              <a:rPr lang="en-GB" b="1" dirty="0">
                <a:solidFill>
                  <a:srgbClr val="222222"/>
                </a:solidFill>
                <a:latin typeface="Source Sans Pro"/>
              </a:rPr>
              <a:t>Communication:</a:t>
            </a:r>
          </a:p>
          <a:p>
            <a:pPr>
              <a:lnSpc>
                <a:spcPct val="200000"/>
              </a:lnSpc>
            </a:pPr>
            <a:r>
              <a:rPr lang="en-GB" dirty="0">
                <a:solidFill>
                  <a:srgbClr val="222222"/>
                </a:solidFill>
                <a:latin typeface="Source Sans Pro"/>
              </a:rPr>
              <a:t>These types of system calls are specially used for interprocess communications.</a:t>
            </a:r>
          </a:p>
          <a:p>
            <a:pPr>
              <a:lnSpc>
                <a:spcPct val="200000"/>
              </a:lnSpc>
            </a:pPr>
            <a:r>
              <a:rPr lang="en-GB" b="1" dirty="0">
                <a:solidFill>
                  <a:srgbClr val="222222"/>
                </a:solidFill>
                <a:latin typeface="Source Sans Pro"/>
              </a:rPr>
              <a:t>Functions:</a:t>
            </a:r>
          </a:p>
          <a:p>
            <a:pPr marL="285750" indent="-285750">
              <a:lnSpc>
                <a:spcPct val="200000"/>
              </a:lnSpc>
              <a:buFont typeface="Arial" panose="020B0604020202020204" pitchFamily="34" charset="0"/>
              <a:buChar char="•"/>
            </a:pPr>
            <a:r>
              <a:rPr lang="en-GB" b="1" dirty="0">
                <a:solidFill>
                  <a:srgbClr val="222222"/>
                </a:solidFill>
                <a:latin typeface="Source Sans Pro"/>
              </a:rPr>
              <a:t>Create, delete communications connections</a:t>
            </a:r>
          </a:p>
          <a:p>
            <a:pPr marL="285750" indent="-285750">
              <a:lnSpc>
                <a:spcPct val="200000"/>
              </a:lnSpc>
              <a:buFont typeface="Arial" panose="020B0604020202020204" pitchFamily="34" charset="0"/>
              <a:buChar char="•"/>
            </a:pPr>
            <a:r>
              <a:rPr lang="en-GB" b="1" dirty="0">
                <a:solidFill>
                  <a:srgbClr val="222222"/>
                </a:solidFill>
                <a:latin typeface="Source Sans Pro"/>
              </a:rPr>
              <a:t>Send, receive message</a:t>
            </a:r>
          </a:p>
          <a:p>
            <a:pPr marL="285750" indent="-285750">
              <a:lnSpc>
                <a:spcPct val="200000"/>
              </a:lnSpc>
              <a:buFont typeface="Arial" panose="020B0604020202020204" pitchFamily="34" charset="0"/>
              <a:buChar char="•"/>
            </a:pPr>
            <a:r>
              <a:rPr lang="en-GB" b="1" dirty="0">
                <a:solidFill>
                  <a:srgbClr val="222222"/>
                </a:solidFill>
                <a:latin typeface="Source Sans Pro"/>
              </a:rPr>
              <a:t>Help OS to transfer status information</a:t>
            </a:r>
          </a:p>
          <a:p>
            <a:pPr marL="285750" indent="-285750">
              <a:lnSpc>
                <a:spcPct val="200000"/>
              </a:lnSpc>
              <a:buFont typeface="Arial" panose="020B0604020202020204" pitchFamily="34" charset="0"/>
              <a:buChar char="•"/>
            </a:pPr>
            <a:r>
              <a:rPr lang="en-GB" b="1" dirty="0">
                <a:solidFill>
                  <a:srgbClr val="222222"/>
                </a:solidFill>
                <a:latin typeface="Source Sans Pro"/>
              </a:rPr>
              <a:t>Attach or detach remote devices</a:t>
            </a:r>
          </a:p>
          <a:p>
            <a:pPr>
              <a:lnSpc>
                <a:spcPct val="200000"/>
              </a:lnSpc>
            </a:pPr>
            <a:endParaRPr lang="en-GB" b="0" i="0" dirty="0">
              <a:solidFill>
                <a:srgbClr val="222222"/>
              </a:solidFill>
              <a:effectLst/>
              <a:latin typeface="Source Sans Pro"/>
            </a:endParaRPr>
          </a:p>
        </p:txBody>
      </p:sp>
    </p:spTree>
    <p:extLst>
      <p:ext uri="{BB962C8B-B14F-4D97-AF65-F5344CB8AC3E}">
        <p14:creationId xmlns:p14="http://schemas.microsoft.com/office/powerpoint/2010/main" val="2842052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674067" y="216592"/>
            <a:ext cx="3299045" cy="954107"/>
          </a:xfrm>
          <a:prstGeom prst="rect">
            <a:avLst/>
          </a:prstGeom>
        </p:spPr>
        <p:txBody>
          <a:bodyPr wrap="none">
            <a:spAutoFit/>
          </a:bodyPr>
          <a:lstStyle/>
          <a:p>
            <a:pPr algn="ctr"/>
            <a:r>
              <a:rPr lang="en-IN" sz="2800" b="1" dirty="0"/>
              <a:t>Types of System calls</a:t>
            </a:r>
          </a:p>
          <a:p>
            <a:pPr algn="ctr"/>
            <a:endParaRPr lang="en-IN" sz="2800" dirty="0"/>
          </a:p>
        </p:txBody>
      </p:sp>
      <p:sp>
        <p:nvSpPr>
          <p:cNvPr id="10" name="Rectangle 9"/>
          <p:cNvSpPr/>
          <p:nvPr/>
        </p:nvSpPr>
        <p:spPr>
          <a:xfrm>
            <a:off x="623175" y="832703"/>
            <a:ext cx="11024753" cy="6740307"/>
          </a:xfrm>
          <a:prstGeom prst="rect">
            <a:avLst/>
          </a:prstGeom>
        </p:spPr>
        <p:txBody>
          <a:bodyPr wrap="square">
            <a:spAutoFit/>
          </a:bodyPr>
          <a:lstStyle/>
          <a:p>
            <a:pPr>
              <a:lnSpc>
                <a:spcPct val="200000"/>
              </a:lnSpc>
            </a:pPr>
            <a:r>
              <a:rPr lang="en-GB" dirty="0" smtClean="0"/>
              <a:t>There </a:t>
            </a:r>
            <a:r>
              <a:rPr lang="en-GB" dirty="0"/>
              <a:t>are two common models of interprocess </a:t>
            </a:r>
            <a:r>
              <a:rPr lang="en-GB" dirty="0" smtClean="0"/>
              <a:t>communication</a:t>
            </a:r>
          </a:p>
          <a:p>
            <a:pPr>
              <a:lnSpc>
                <a:spcPct val="200000"/>
              </a:lnSpc>
            </a:pPr>
            <a:r>
              <a:rPr lang="en-GB" dirty="0" smtClean="0"/>
              <a:t> </a:t>
            </a:r>
            <a:r>
              <a:rPr lang="en-GB" b="1" dirty="0" smtClean="0"/>
              <a:t>Message passing </a:t>
            </a:r>
            <a:r>
              <a:rPr lang="en-GB" b="1" dirty="0"/>
              <a:t>model and the </a:t>
            </a:r>
            <a:r>
              <a:rPr lang="en-GB" b="1" dirty="0" smtClean="0"/>
              <a:t>Shared-memory </a:t>
            </a:r>
            <a:r>
              <a:rPr lang="en-GB" b="1" dirty="0"/>
              <a:t>model. </a:t>
            </a:r>
            <a:endParaRPr lang="en-GB" b="1" dirty="0" smtClean="0"/>
          </a:p>
          <a:p>
            <a:pPr marL="285750" indent="-285750">
              <a:lnSpc>
                <a:spcPct val="200000"/>
              </a:lnSpc>
              <a:buFont typeface="Arial" panose="020B0604020202020204" pitchFamily="34" charset="0"/>
              <a:buChar char="•"/>
            </a:pPr>
            <a:r>
              <a:rPr lang="en-GB" dirty="0"/>
              <a:t>Messages can be exchanged between the processes either directly or indirectly through a common mailbox</a:t>
            </a:r>
            <a:r>
              <a:rPr lang="en-GB" dirty="0" smtClean="0"/>
              <a:t>.</a:t>
            </a:r>
          </a:p>
          <a:p>
            <a:pPr marL="285750" indent="-285750">
              <a:lnSpc>
                <a:spcPct val="200000"/>
              </a:lnSpc>
              <a:buFont typeface="Arial" panose="020B0604020202020204" pitchFamily="34" charset="0"/>
              <a:buChar char="•"/>
            </a:pPr>
            <a:r>
              <a:rPr lang="en-GB" dirty="0" smtClean="0"/>
              <a:t> </a:t>
            </a:r>
            <a:r>
              <a:rPr lang="en-GB" b="1" dirty="0"/>
              <a:t>a connection must be opened</a:t>
            </a:r>
            <a:r>
              <a:rPr lang="en-GB" dirty="0"/>
              <a:t>. </a:t>
            </a:r>
            <a:endParaRPr lang="en-GB" dirty="0" smtClean="0"/>
          </a:p>
          <a:p>
            <a:pPr marL="285750" indent="-285750">
              <a:lnSpc>
                <a:spcPct val="200000"/>
              </a:lnSpc>
              <a:buFont typeface="Arial" panose="020B0604020202020204" pitchFamily="34" charset="0"/>
              <a:buChar char="•"/>
            </a:pPr>
            <a:r>
              <a:rPr lang="en-GB" dirty="0" smtClean="0"/>
              <a:t>The </a:t>
            </a:r>
            <a:r>
              <a:rPr lang="en-GB" dirty="0"/>
              <a:t>name of the other communicator must be known, be it another process on the same system or a process on another computer connected by a communications </a:t>
            </a:r>
            <a:r>
              <a:rPr lang="en-GB" dirty="0" smtClean="0"/>
              <a:t>network.</a:t>
            </a:r>
          </a:p>
          <a:p>
            <a:pPr marL="285750" indent="-285750">
              <a:lnSpc>
                <a:spcPct val="200000"/>
              </a:lnSpc>
              <a:buFont typeface="Arial" panose="020B0604020202020204" pitchFamily="34" charset="0"/>
              <a:buChar char="•"/>
            </a:pPr>
            <a:r>
              <a:rPr lang="en-GB" b="1" dirty="0" smtClean="0"/>
              <a:t>Process has to be identified  (</a:t>
            </a:r>
            <a:r>
              <a:rPr lang="en-GB" dirty="0"/>
              <a:t>get </a:t>
            </a:r>
            <a:r>
              <a:rPr lang="en-GB" dirty="0" err="1"/>
              <a:t>hostid</a:t>
            </a:r>
            <a:r>
              <a:rPr lang="en-GB" dirty="0"/>
              <a:t>() and get </a:t>
            </a:r>
            <a:r>
              <a:rPr lang="en-GB" dirty="0" err="1"/>
              <a:t>processid</a:t>
            </a:r>
            <a:r>
              <a:rPr lang="en-GB" dirty="0" smtClean="0"/>
              <a:t>())</a:t>
            </a:r>
          </a:p>
          <a:p>
            <a:pPr marL="285750" indent="-285750">
              <a:lnSpc>
                <a:spcPct val="200000"/>
              </a:lnSpc>
              <a:buFont typeface="Arial" panose="020B0604020202020204" pitchFamily="34" charset="0"/>
              <a:buChar char="•"/>
            </a:pPr>
            <a:r>
              <a:rPr lang="en-GB" dirty="0"/>
              <a:t>The recipient process usually must give its permission for communication to take place with an </a:t>
            </a:r>
            <a:r>
              <a:rPr lang="en-GB" b="1" dirty="0"/>
              <a:t>accept connection</a:t>
            </a:r>
            <a:r>
              <a:rPr lang="en-GB" b="1" dirty="0" smtClean="0"/>
              <a:t>()</a:t>
            </a:r>
          </a:p>
          <a:p>
            <a:pPr marL="285750" indent="-285750">
              <a:lnSpc>
                <a:spcPct val="200000"/>
              </a:lnSpc>
              <a:buFont typeface="Arial" panose="020B0604020202020204" pitchFamily="34" charset="0"/>
              <a:buChar char="•"/>
            </a:pPr>
            <a:r>
              <a:rPr lang="en-GB" dirty="0"/>
              <a:t>The source of the communication, known as the </a:t>
            </a:r>
            <a:r>
              <a:rPr lang="en-GB" b="1" dirty="0"/>
              <a:t>client</a:t>
            </a:r>
            <a:r>
              <a:rPr lang="en-GB" dirty="0"/>
              <a:t>, and the receiving daemon, known as a </a:t>
            </a:r>
            <a:r>
              <a:rPr lang="en-GB" b="1" dirty="0" smtClean="0"/>
              <a:t>server</a:t>
            </a:r>
          </a:p>
          <a:p>
            <a:pPr marL="285750" indent="-285750">
              <a:lnSpc>
                <a:spcPct val="200000"/>
              </a:lnSpc>
              <a:buFont typeface="Arial" panose="020B0604020202020204" pitchFamily="34" charset="0"/>
              <a:buChar char="•"/>
            </a:pPr>
            <a:r>
              <a:rPr lang="en-GB" dirty="0" smtClean="0"/>
              <a:t>Then </a:t>
            </a:r>
            <a:r>
              <a:rPr lang="en-GB" dirty="0"/>
              <a:t>exchange messages by using </a:t>
            </a:r>
            <a:r>
              <a:rPr lang="en-GB" b="1" dirty="0"/>
              <a:t>read message() and write message() </a:t>
            </a:r>
            <a:r>
              <a:rPr lang="en-GB" dirty="0"/>
              <a:t>system calls. The </a:t>
            </a:r>
            <a:r>
              <a:rPr lang="en-GB" b="1" dirty="0"/>
              <a:t>close connection() </a:t>
            </a:r>
            <a:r>
              <a:rPr lang="en-GB" dirty="0"/>
              <a:t>call terminates the communication</a:t>
            </a:r>
            <a:endParaRPr lang="en-GB" b="1" dirty="0" smtClean="0"/>
          </a:p>
        </p:txBody>
      </p:sp>
    </p:spTree>
    <p:extLst>
      <p:ext uri="{BB962C8B-B14F-4D97-AF65-F5344CB8AC3E}">
        <p14:creationId xmlns:p14="http://schemas.microsoft.com/office/powerpoint/2010/main" val="1807690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674067" y="216592"/>
            <a:ext cx="3299045" cy="954107"/>
          </a:xfrm>
          <a:prstGeom prst="rect">
            <a:avLst/>
          </a:prstGeom>
        </p:spPr>
        <p:txBody>
          <a:bodyPr wrap="none">
            <a:spAutoFit/>
          </a:bodyPr>
          <a:lstStyle/>
          <a:p>
            <a:pPr algn="ctr"/>
            <a:r>
              <a:rPr lang="en-IN" sz="2800" b="1" dirty="0"/>
              <a:t>Types of System calls</a:t>
            </a:r>
          </a:p>
          <a:p>
            <a:pPr algn="ctr"/>
            <a:endParaRPr lang="en-IN" sz="2800" dirty="0"/>
          </a:p>
        </p:txBody>
      </p:sp>
      <p:sp>
        <p:nvSpPr>
          <p:cNvPr id="10" name="Rectangle 9"/>
          <p:cNvSpPr/>
          <p:nvPr/>
        </p:nvSpPr>
        <p:spPr>
          <a:xfrm>
            <a:off x="692986" y="1077113"/>
            <a:ext cx="11024753" cy="5632311"/>
          </a:xfrm>
          <a:prstGeom prst="rect">
            <a:avLst/>
          </a:prstGeom>
        </p:spPr>
        <p:txBody>
          <a:bodyPr wrap="square">
            <a:spAutoFit/>
          </a:bodyPr>
          <a:lstStyle/>
          <a:p>
            <a:pPr>
              <a:lnSpc>
                <a:spcPct val="200000"/>
              </a:lnSpc>
            </a:pPr>
            <a:r>
              <a:rPr lang="en-GB" b="1" dirty="0" smtClean="0">
                <a:solidFill>
                  <a:srgbClr val="222222"/>
                </a:solidFill>
                <a:latin typeface="Source Sans Pro"/>
              </a:rPr>
              <a:t>Communication:</a:t>
            </a:r>
          </a:p>
          <a:p>
            <a:pPr>
              <a:lnSpc>
                <a:spcPct val="200000"/>
              </a:lnSpc>
            </a:pPr>
            <a:r>
              <a:rPr lang="en-GB" b="1" dirty="0" smtClean="0">
                <a:solidFill>
                  <a:srgbClr val="222222"/>
                </a:solidFill>
                <a:latin typeface="Source Sans Pro"/>
              </a:rPr>
              <a:t>Shared Memory Model</a:t>
            </a:r>
          </a:p>
          <a:p>
            <a:pPr algn="just">
              <a:lnSpc>
                <a:spcPct val="200000"/>
              </a:lnSpc>
            </a:pPr>
            <a:r>
              <a:rPr lang="en-GB" dirty="0"/>
              <a:t>In the shared-memory model, processes use </a:t>
            </a:r>
            <a:r>
              <a:rPr lang="en-GB" b="1" dirty="0"/>
              <a:t>shared memory create and shared memory attach </a:t>
            </a:r>
            <a:r>
              <a:rPr lang="en-GB" dirty="0"/>
              <a:t>system calls to create and gain access to regions of memory owned by other processes. </a:t>
            </a:r>
            <a:endParaRPr lang="en-GB" dirty="0" smtClean="0"/>
          </a:p>
          <a:p>
            <a:pPr algn="just">
              <a:lnSpc>
                <a:spcPct val="200000"/>
              </a:lnSpc>
            </a:pPr>
            <a:r>
              <a:rPr lang="en-GB" b="1" dirty="0" smtClean="0"/>
              <a:t>Recall </a:t>
            </a:r>
            <a:r>
              <a:rPr lang="en-GB" b="1" dirty="0"/>
              <a:t>that</a:t>
            </a:r>
            <a:r>
              <a:rPr lang="en-GB" dirty="0"/>
              <a:t>, normally, the operating system tries to prevent one process from accessing another process's memory. Shared memory requires that two or more processes agree to remove this restriction. </a:t>
            </a:r>
            <a:endParaRPr lang="en-GB" dirty="0" smtClean="0"/>
          </a:p>
          <a:p>
            <a:pPr algn="just">
              <a:lnSpc>
                <a:spcPct val="200000"/>
              </a:lnSpc>
            </a:pPr>
            <a:r>
              <a:rPr lang="en-GB" dirty="0" smtClean="0"/>
              <a:t>They </a:t>
            </a:r>
            <a:r>
              <a:rPr lang="en-GB" dirty="0"/>
              <a:t>can then exchange information by reading and writing data in the shared areas. </a:t>
            </a:r>
            <a:endParaRPr lang="en-GB" dirty="0" smtClean="0"/>
          </a:p>
          <a:p>
            <a:pPr algn="just">
              <a:lnSpc>
                <a:spcPct val="200000"/>
              </a:lnSpc>
            </a:pPr>
            <a:r>
              <a:rPr lang="en-GB" dirty="0" smtClean="0"/>
              <a:t>The </a:t>
            </a:r>
            <a:r>
              <a:rPr lang="en-GB" dirty="0"/>
              <a:t>form of the data and the location are determined by the processes and are not under the operating system's control. </a:t>
            </a:r>
            <a:endParaRPr lang="en-GB" dirty="0" smtClean="0"/>
          </a:p>
          <a:p>
            <a:pPr algn="just">
              <a:lnSpc>
                <a:spcPct val="200000"/>
              </a:lnSpc>
            </a:pPr>
            <a:r>
              <a:rPr lang="en-GB" dirty="0"/>
              <a:t>The processes are also responsible for ensuring that they are not writing to the same location simultaneously</a:t>
            </a:r>
            <a:endParaRPr lang="en-GB" b="1" dirty="0" smtClean="0">
              <a:solidFill>
                <a:srgbClr val="222222"/>
              </a:solidFill>
              <a:latin typeface="Source Sans Pro"/>
            </a:endParaRPr>
          </a:p>
        </p:txBody>
      </p:sp>
    </p:spTree>
    <p:extLst>
      <p:ext uri="{BB962C8B-B14F-4D97-AF65-F5344CB8AC3E}">
        <p14:creationId xmlns:p14="http://schemas.microsoft.com/office/powerpoint/2010/main" val="31487433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5782"/>
          </a:xfrm>
          <a:prstGeom prst="rect">
            <a:avLst/>
          </a:prstGeom>
        </p:spPr>
        <p:txBody>
          <a:bodyPr wrap="square">
            <a:spAutoFit/>
          </a:bodyPr>
          <a:lstStyle/>
          <a:p>
            <a:pPr marL="742950" lvl="1" indent="-285750">
              <a:lnSpc>
                <a:spcPct val="200000"/>
              </a:lnSpc>
              <a:buFont typeface="Arial" panose="020B0604020202020204" pitchFamily="34" charset="0"/>
              <a:buChar char="•"/>
            </a:pPr>
            <a:endParaRPr lang="en-US" altLang="en-US" sz="1600" dirty="0">
              <a:sym typeface="Wingdings 3" panose="05040102010807070707" pitchFamily="18" charset="2"/>
            </a:endParaRPr>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2675695" y="123006"/>
            <a:ext cx="6753965" cy="954107"/>
          </a:xfrm>
          <a:prstGeom prst="rect">
            <a:avLst/>
          </a:prstGeom>
        </p:spPr>
        <p:txBody>
          <a:bodyPr wrap="none">
            <a:spAutoFit/>
          </a:bodyPr>
          <a:lstStyle/>
          <a:p>
            <a:pPr algn="ctr"/>
            <a:r>
              <a:rPr lang="en-GB" sz="2800" b="1" dirty="0"/>
              <a:t>Rules for passing Parameters for System Call</a:t>
            </a:r>
          </a:p>
          <a:p>
            <a:pPr algn="ctr"/>
            <a:endParaRPr lang="en-IN" sz="2800" dirty="0"/>
          </a:p>
        </p:txBody>
      </p:sp>
      <p:sp>
        <p:nvSpPr>
          <p:cNvPr id="10" name="Rectangle 9"/>
          <p:cNvSpPr/>
          <p:nvPr/>
        </p:nvSpPr>
        <p:spPr>
          <a:xfrm>
            <a:off x="440067" y="840216"/>
            <a:ext cx="11024753" cy="2446824"/>
          </a:xfrm>
          <a:prstGeom prst="rect">
            <a:avLst/>
          </a:prstGeom>
        </p:spPr>
        <p:txBody>
          <a:bodyPr wrap="square">
            <a:spAutoFit/>
          </a:bodyPr>
          <a:lstStyle/>
          <a:p>
            <a:pPr>
              <a:lnSpc>
                <a:spcPct val="200000"/>
              </a:lnSpc>
            </a:pPr>
            <a:r>
              <a:rPr lang="en-US" altLang="en-US" dirty="0"/>
              <a:t>Three general methods used to pass parameters to the OS</a:t>
            </a:r>
          </a:p>
          <a:p>
            <a:pPr lvl="1">
              <a:lnSpc>
                <a:spcPct val="90000"/>
              </a:lnSpc>
            </a:pPr>
            <a:r>
              <a:rPr lang="en-US" altLang="en-US" dirty="0" smtClean="0"/>
              <a:t>1.       Simplest</a:t>
            </a:r>
            <a:r>
              <a:rPr lang="en-US" altLang="en-US" dirty="0"/>
              <a:t>:  pass the parameters in registers</a:t>
            </a:r>
          </a:p>
          <a:p>
            <a:pPr lvl="2">
              <a:lnSpc>
                <a:spcPct val="90000"/>
              </a:lnSpc>
            </a:pPr>
            <a:r>
              <a:rPr lang="en-US" altLang="en-US" dirty="0"/>
              <a:t> In some cases, may be more parameters than </a:t>
            </a:r>
            <a:r>
              <a:rPr lang="en-US" altLang="en-US" dirty="0" smtClean="0"/>
              <a:t>registers</a:t>
            </a:r>
          </a:p>
          <a:p>
            <a:pPr lvl="2">
              <a:lnSpc>
                <a:spcPct val="90000"/>
              </a:lnSpc>
            </a:pPr>
            <a:endParaRPr lang="en-US" altLang="en-US" dirty="0"/>
          </a:p>
          <a:p>
            <a:pPr lvl="1">
              <a:lnSpc>
                <a:spcPct val="90000"/>
              </a:lnSpc>
            </a:pPr>
            <a:r>
              <a:rPr lang="en-GB" b="0" i="0" dirty="0" smtClean="0">
                <a:solidFill>
                  <a:srgbClr val="222222"/>
                </a:solidFill>
                <a:effectLst/>
                <a:latin typeface="Source Sans Pro"/>
              </a:rPr>
              <a:t>2. </a:t>
            </a:r>
            <a:r>
              <a:rPr lang="en-US" altLang="en-US" dirty="0"/>
              <a:t>Parameters stored in a block</a:t>
            </a:r>
            <a:r>
              <a:rPr lang="en-US" altLang="en-US" i="1" dirty="0"/>
              <a:t>, </a:t>
            </a:r>
            <a:r>
              <a:rPr lang="en-US" altLang="en-US" dirty="0"/>
              <a:t>or table, in memory, and address of block passed as a parameter in a register </a:t>
            </a:r>
            <a:r>
              <a:rPr lang="en-US" altLang="en-US" dirty="0" smtClean="0"/>
              <a:t>This </a:t>
            </a:r>
            <a:r>
              <a:rPr lang="en-US" altLang="en-US" dirty="0"/>
              <a:t>approach taken by Linux and Solaris</a:t>
            </a:r>
          </a:p>
          <a:p>
            <a:pPr>
              <a:lnSpc>
                <a:spcPct val="200000"/>
              </a:lnSpc>
            </a:pPr>
            <a:endParaRPr lang="en-GB" b="0" i="0" dirty="0">
              <a:solidFill>
                <a:srgbClr val="222222"/>
              </a:solidFill>
              <a:effectLst/>
              <a:latin typeface="Source Sans Pro"/>
            </a:endParaRPr>
          </a:p>
        </p:txBody>
      </p:sp>
      <p:pic>
        <p:nvPicPr>
          <p:cNvPr id="15" name="Picture 7"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321" y="2970213"/>
            <a:ext cx="4505659" cy="2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238655" y="5516651"/>
            <a:ext cx="10479083" cy="369332"/>
          </a:xfrm>
          <a:prstGeom prst="rect">
            <a:avLst/>
          </a:prstGeom>
        </p:spPr>
        <p:txBody>
          <a:bodyPr wrap="square">
            <a:spAutoFit/>
          </a:bodyPr>
          <a:lstStyle/>
          <a:p>
            <a:r>
              <a:rPr lang="en-GB" dirty="0" smtClean="0">
                <a:solidFill>
                  <a:srgbClr val="222222"/>
                </a:solidFill>
                <a:latin typeface="Source Sans Pro"/>
              </a:rPr>
              <a:t>3. Parameters </a:t>
            </a:r>
            <a:r>
              <a:rPr lang="en-GB" dirty="0">
                <a:solidFill>
                  <a:srgbClr val="222222"/>
                </a:solidFill>
                <a:latin typeface="Source Sans Pro"/>
              </a:rPr>
              <a:t>should be pushed on or popped off the stack by the operating system</a:t>
            </a:r>
            <a:endParaRPr lang="en-IN" dirty="0"/>
          </a:p>
        </p:txBody>
      </p:sp>
    </p:spTree>
    <p:extLst>
      <p:ext uri="{BB962C8B-B14F-4D97-AF65-F5344CB8AC3E}">
        <p14:creationId xmlns:p14="http://schemas.microsoft.com/office/powerpoint/2010/main" val="1343019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2702722" y="123006"/>
            <a:ext cx="6699911" cy="523220"/>
          </a:xfrm>
          <a:prstGeom prst="rect">
            <a:avLst/>
          </a:prstGeom>
        </p:spPr>
        <p:txBody>
          <a:bodyPr wrap="none">
            <a:spAutoFit/>
          </a:bodyPr>
          <a:lstStyle/>
          <a:p>
            <a:pPr algn="ctr"/>
            <a:r>
              <a:rPr lang="en-US" altLang="en-US" sz="2800" dirty="0"/>
              <a:t>Examples of Windows and  Unix System Calls</a:t>
            </a:r>
            <a:endParaRPr lang="en-IN" sz="2800" dirty="0"/>
          </a:p>
        </p:txBody>
      </p:sp>
      <p:pic>
        <p:nvPicPr>
          <p:cNvPr id="18" name="Picture 6" descr="OS8-p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721" y="1018839"/>
            <a:ext cx="5395912" cy="539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1931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pic>
        <p:nvPicPr>
          <p:cNvPr id="14" name="Picture 1" descr="Screen Shot 2012-12-01 at 1.12.03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45325" y="1952923"/>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245325" y="1059339"/>
            <a:ext cx="10201313" cy="369332"/>
          </a:xfrm>
          <a:prstGeom prst="rect">
            <a:avLst/>
          </a:prstGeom>
        </p:spPr>
        <p:txBody>
          <a:bodyPr wrap="square">
            <a:spAutoFit/>
          </a:bodyPr>
          <a:lstStyle/>
          <a:p>
            <a:r>
              <a:rPr lang="en-US" altLang="en-US" dirty="0"/>
              <a:t>C program invoking </a:t>
            </a:r>
            <a:r>
              <a:rPr lang="en-US" altLang="en-US" dirty="0" err="1"/>
              <a:t>printf</a:t>
            </a:r>
            <a:r>
              <a:rPr lang="en-US" altLang="en-US" dirty="0"/>
              <a:t>() library call, which calls write() system call</a:t>
            </a:r>
          </a:p>
        </p:txBody>
      </p:sp>
      <p:sp>
        <p:nvSpPr>
          <p:cNvPr id="5" name="Rectangle 4"/>
          <p:cNvSpPr/>
          <p:nvPr/>
        </p:nvSpPr>
        <p:spPr>
          <a:xfrm>
            <a:off x="5762349" y="2189190"/>
            <a:ext cx="6096000" cy="1477328"/>
          </a:xfrm>
          <a:prstGeom prst="rect">
            <a:avLst/>
          </a:prstGeom>
        </p:spPr>
        <p:txBody>
          <a:bodyPr>
            <a:spAutoFit/>
          </a:bodyPr>
          <a:lstStyle/>
          <a:p>
            <a:r>
              <a:rPr lang="en-GB" dirty="0"/>
              <a:t>As an example, let’s assume a C program invokes the </a:t>
            </a:r>
            <a:r>
              <a:rPr lang="en-GB" dirty="0" err="1"/>
              <a:t>printf</a:t>
            </a:r>
            <a:r>
              <a:rPr lang="en-GB" dirty="0"/>
              <a:t>() statement. The C library intercepts this call and invokes the necessary system call (or calls) in the operating system—in this instance, the write() system call. The C library takes the value returned by write() and passes it back to the user </a:t>
            </a:r>
            <a:r>
              <a:rPr lang="en-GB" dirty="0" smtClean="0"/>
              <a:t>program</a:t>
            </a:r>
            <a:endParaRPr lang="en-IN" dirty="0"/>
          </a:p>
        </p:txBody>
      </p:sp>
    </p:spTree>
    <p:extLst>
      <p:ext uri="{BB962C8B-B14F-4D97-AF65-F5344CB8AC3E}">
        <p14:creationId xmlns:p14="http://schemas.microsoft.com/office/powerpoint/2010/main" val="2278409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2547631" y="-90574"/>
            <a:ext cx="6012544" cy="1323439"/>
          </a:xfrm>
          <a:prstGeom prst="rect">
            <a:avLst/>
          </a:prstGeom>
        </p:spPr>
        <p:txBody>
          <a:bodyPr wrap="none">
            <a:spAutoFit/>
          </a:bodyPr>
          <a:lstStyle/>
          <a:p>
            <a:pPr algn="ctr"/>
            <a:r>
              <a:rPr lang="en-US" altLang="en-US" sz="4000" dirty="0"/>
              <a:t>What Operating Systems Do</a:t>
            </a:r>
          </a:p>
          <a:p>
            <a:pPr algn="ctr"/>
            <a:endParaRPr lang="en-IN" sz="4000" dirty="0"/>
          </a:p>
        </p:txBody>
      </p:sp>
      <p:sp>
        <p:nvSpPr>
          <p:cNvPr id="4" name="Rectangle 3"/>
          <p:cNvSpPr/>
          <p:nvPr/>
        </p:nvSpPr>
        <p:spPr>
          <a:xfrm>
            <a:off x="253041" y="808637"/>
            <a:ext cx="11938959" cy="6001643"/>
          </a:xfrm>
          <a:prstGeom prst="rect">
            <a:avLst/>
          </a:prstGeom>
        </p:spPr>
        <p:txBody>
          <a:bodyPr wrap="square">
            <a:spAutoFit/>
          </a:bodyPr>
          <a:lstStyle/>
          <a:p>
            <a:pPr algn="just"/>
            <a:r>
              <a:rPr lang="en-US" altLang="en-US" sz="2400" dirty="0"/>
              <a:t>A program that acts as an intermediary between a user of a computer and the computer hardware</a:t>
            </a:r>
          </a:p>
          <a:p>
            <a:pPr algn="just"/>
            <a:r>
              <a:rPr lang="en-US" altLang="en-US" sz="2400" b="1" dirty="0"/>
              <a:t>Operating system goals:</a:t>
            </a:r>
          </a:p>
          <a:p>
            <a:pPr marL="0" lvl="1" algn="just"/>
            <a:r>
              <a:rPr lang="en-US" altLang="en-US" sz="2400" dirty="0"/>
              <a:t>Execute user programs and make solving user problems easier</a:t>
            </a:r>
          </a:p>
          <a:p>
            <a:pPr marL="0" lvl="1" algn="just"/>
            <a:r>
              <a:rPr lang="en-US" altLang="en-US" sz="2400" dirty="0"/>
              <a:t>Make the computer system convenient to use</a:t>
            </a:r>
          </a:p>
          <a:p>
            <a:pPr marL="0" lvl="1" algn="just"/>
            <a:r>
              <a:rPr lang="en-US" altLang="en-US" sz="2400" dirty="0"/>
              <a:t>Use the computer hardware in an efficient manner</a:t>
            </a:r>
          </a:p>
          <a:p>
            <a:pPr marL="0" lvl="1" algn="just"/>
            <a:endParaRPr lang="en-US" altLang="en-US" sz="2400" dirty="0"/>
          </a:p>
          <a:p>
            <a:pPr marL="0" lvl="1" algn="just"/>
            <a:r>
              <a:rPr lang="en-GB" sz="2400" dirty="0" smtClean="0"/>
              <a:t>• </a:t>
            </a:r>
            <a:r>
              <a:rPr lang="en-GB" sz="2400" b="1" dirty="0"/>
              <a:t>Control Freak </a:t>
            </a:r>
            <a:r>
              <a:rPr lang="en-GB" sz="2400" dirty="0"/>
              <a:t>– Must never ever loose control of the hardware </a:t>
            </a:r>
          </a:p>
          <a:p>
            <a:pPr marL="0" lvl="1" algn="just"/>
            <a:r>
              <a:rPr lang="en-GB" sz="2400" dirty="0"/>
              <a:t>• </a:t>
            </a:r>
            <a:r>
              <a:rPr lang="en-GB" sz="2400" b="1" dirty="0"/>
              <a:t>Resource Manager </a:t>
            </a:r>
            <a:endParaRPr lang="en-GB" sz="2400" dirty="0"/>
          </a:p>
          <a:p>
            <a:pPr marL="342900" lvl="1" indent="-342900" algn="just">
              <a:buFont typeface="Wingdings" panose="05000000000000000000" pitchFamily="2" charset="2"/>
              <a:buChar char="Ø"/>
            </a:pPr>
            <a:r>
              <a:rPr lang="en-GB" sz="2400" dirty="0"/>
              <a:t>Give resources to applications </a:t>
            </a:r>
          </a:p>
          <a:p>
            <a:pPr marL="342900" lvl="1" indent="-342900" algn="just">
              <a:buFont typeface="Wingdings" panose="05000000000000000000" pitchFamily="2" charset="2"/>
              <a:buChar char="Ø"/>
            </a:pPr>
            <a:r>
              <a:rPr lang="en-GB" sz="2400" dirty="0"/>
              <a:t>Take resources from applications </a:t>
            </a:r>
          </a:p>
          <a:p>
            <a:pPr marL="342900" lvl="1" indent="-342900" algn="just">
              <a:buFont typeface="Wingdings" panose="05000000000000000000" pitchFamily="2" charset="2"/>
              <a:buChar char="Ø"/>
            </a:pPr>
            <a:r>
              <a:rPr lang="en-GB" sz="2400" dirty="0"/>
              <a:t>Protection and Security </a:t>
            </a:r>
          </a:p>
          <a:p>
            <a:pPr marL="0" lvl="1" algn="just"/>
            <a:r>
              <a:rPr lang="en-GB" sz="2400" dirty="0"/>
              <a:t>• </a:t>
            </a:r>
            <a:r>
              <a:rPr lang="en-GB" sz="2400" b="1" dirty="0"/>
              <a:t>Great Pretender </a:t>
            </a:r>
            <a:endParaRPr lang="en-GB" sz="2400" dirty="0"/>
          </a:p>
          <a:p>
            <a:pPr marL="342900" lvl="1" indent="-342900" algn="just">
              <a:buFont typeface="Wingdings" panose="05000000000000000000" pitchFamily="2" charset="2"/>
              <a:buChar char="Ø"/>
            </a:pPr>
            <a:r>
              <a:rPr lang="en-GB" sz="2400" dirty="0" smtClean="0"/>
              <a:t>Make </a:t>
            </a:r>
            <a:r>
              <a:rPr lang="en-GB" sz="2400" dirty="0"/>
              <a:t>resources look different </a:t>
            </a:r>
          </a:p>
          <a:p>
            <a:pPr marL="342900" lvl="1" indent="-342900" algn="just">
              <a:buFont typeface="Wingdings" panose="05000000000000000000" pitchFamily="2" charset="2"/>
              <a:buChar char="Ø"/>
            </a:pPr>
            <a:r>
              <a:rPr lang="en-GB" sz="2400" dirty="0"/>
              <a:t>Make finite resources appear as infinite resources</a:t>
            </a:r>
            <a:endParaRPr lang="en-US" altLang="en-US" sz="2400" dirty="0"/>
          </a:p>
          <a:p>
            <a:pPr algn="just"/>
            <a:r>
              <a:rPr lang="en-IN" sz="2400" dirty="0"/>
              <a:t> </a:t>
            </a:r>
          </a:p>
        </p:txBody>
      </p:sp>
    </p:spTree>
    <p:extLst>
      <p:ext uri="{BB962C8B-B14F-4D97-AF65-F5344CB8AC3E}">
        <p14:creationId xmlns:p14="http://schemas.microsoft.com/office/powerpoint/2010/main" val="131938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4322474" y="142931"/>
            <a:ext cx="3626156" cy="523220"/>
          </a:xfrm>
          <a:prstGeom prst="rect">
            <a:avLst/>
          </a:prstGeom>
        </p:spPr>
        <p:txBody>
          <a:bodyPr wrap="square">
            <a:spAutoFit/>
          </a:bodyPr>
          <a:lstStyle/>
          <a:p>
            <a:pPr algn="ctr"/>
            <a:r>
              <a:rPr lang="en-IN" sz="2800" b="1" dirty="0" smtClean="0"/>
              <a:t>Process Concept </a:t>
            </a:r>
            <a:endParaRPr lang="en-IN" sz="2800" b="1" dirty="0"/>
          </a:p>
        </p:txBody>
      </p:sp>
      <p:sp>
        <p:nvSpPr>
          <p:cNvPr id="5" name="Rectangle 4"/>
          <p:cNvSpPr/>
          <p:nvPr/>
        </p:nvSpPr>
        <p:spPr>
          <a:xfrm>
            <a:off x="887978" y="1270302"/>
            <a:ext cx="11131492" cy="4524315"/>
          </a:xfrm>
          <a:prstGeom prst="rect">
            <a:avLst/>
          </a:prstGeom>
          <a:ln>
            <a:noFill/>
          </a:ln>
        </p:spPr>
        <p:txBody>
          <a:bodyPr wrap="square">
            <a:spAutoFit/>
          </a:bodyPr>
          <a:lstStyle/>
          <a:p>
            <a:pPr>
              <a:lnSpc>
                <a:spcPct val="200000"/>
              </a:lnSpc>
            </a:pPr>
            <a:r>
              <a:rPr lang="en-US" altLang="en-US" b="1" dirty="0">
                <a:solidFill>
                  <a:srgbClr val="3366FF"/>
                </a:solidFill>
              </a:rPr>
              <a:t>Process</a:t>
            </a:r>
            <a:r>
              <a:rPr lang="en-US" altLang="en-US" dirty="0"/>
              <a:t> – a program in execution; </a:t>
            </a:r>
            <a:endParaRPr lang="en-US" altLang="en-US" dirty="0" smtClean="0"/>
          </a:p>
          <a:p>
            <a:pPr>
              <a:lnSpc>
                <a:spcPct val="200000"/>
              </a:lnSpc>
            </a:pPr>
            <a:r>
              <a:rPr lang="en-US" altLang="en-US" dirty="0" smtClean="0"/>
              <a:t>Multiple </a:t>
            </a:r>
            <a:r>
              <a:rPr lang="en-US" altLang="en-US" dirty="0"/>
              <a:t>parts</a:t>
            </a:r>
          </a:p>
          <a:p>
            <a:pPr marL="742950" lvl="1" indent="-285750">
              <a:lnSpc>
                <a:spcPct val="200000"/>
              </a:lnSpc>
              <a:buFont typeface="Arial" panose="020B0604020202020204" pitchFamily="34" charset="0"/>
              <a:buChar char="•"/>
            </a:pPr>
            <a:r>
              <a:rPr lang="en-US" altLang="en-US" dirty="0"/>
              <a:t>The program code, also called </a:t>
            </a:r>
            <a:r>
              <a:rPr lang="en-US" altLang="en-US" b="1" dirty="0">
                <a:solidFill>
                  <a:srgbClr val="3366FF"/>
                </a:solidFill>
              </a:rPr>
              <a:t>text </a:t>
            </a:r>
            <a:r>
              <a:rPr lang="en-US" altLang="en-US" b="1" dirty="0" smtClean="0">
                <a:solidFill>
                  <a:srgbClr val="3366FF"/>
                </a:solidFill>
              </a:rPr>
              <a:t>section (Mainly Stores the Program)</a:t>
            </a:r>
          </a:p>
          <a:p>
            <a:pPr marL="742950" lvl="1" indent="-285750">
              <a:lnSpc>
                <a:spcPct val="200000"/>
              </a:lnSpc>
              <a:buFont typeface="Arial" panose="020B0604020202020204" pitchFamily="34" charset="0"/>
              <a:buChar char="•"/>
            </a:pPr>
            <a:r>
              <a:rPr lang="en-US" altLang="en-US" b="1" dirty="0">
                <a:solidFill>
                  <a:srgbClr val="3366FF"/>
                </a:solidFill>
              </a:rPr>
              <a:t>Data section</a:t>
            </a:r>
            <a:r>
              <a:rPr lang="en-US" altLang="en-US" b="1" dirty="0"/>
              <a:t> </a:t>
            </a:r>
            <a:r>
              <a:rPr lang="en-US" altLang="en-US" dirty="0"/>
              <a:t>containing global </a:t>
            </a:r>
            <a:r>
              <a:rPr lang="en-US" altLang="en-US" dirty="0" smtClean="0"/>
              <a:t>and static variables</a:t>
            </a:r>
          </a:p>
          <a:p>
            <a:pPr marL="742950" lvl="1" indent="-285750">
              <a:lnSpc>
                <a:spcPct val="200000"/>
              </a:lnSpc>
              <a:buFont typeface="Arial" panose="020B0604020202020204" pitchFamily="34" charset="0"/>
              <a:buChar char="•"/>
            </a:pPr>
            <a:r>
              <a:rPr lang="en-US" altLang="en-US" b="1" dirty="0">
                <a:solidFill>
                  <a:srgbClr val="3366FF"/>
                </a:solidFill>
              </a:rPr>
              <a:t>Heap</a:t>
            </a:r>
            <a:r>
              <a:rPr lang="en-US" altLang="en-US" b="1" dirty="0"/>
              <a:t> </a:t>
            </a:r>
            <a:r>
              <a:rPr lang="en-US" altLang="en-US" dirty="0"/>
              <a:t>containing memory dynamically allocated during run </a:t>
            </a:r>
            <a:r>
              <a:rPr lang="en-US" altLang="en-US" dirty="0" smtClean="0"/>
              <a:t>time</a:t>
            </a:r>
            <a:endParaRPr lang="en-US" altLang="en-US" b="1" dirty="0">
              <a:solidFill>
                <a:srgbClr val="3366FF"/>
              </a:solidFill>
            </a:endParaRPr>
          </a:p>
          <a:p>
            <a:pPr marL="742950" lvl="1" indent="-285750">
              <a:lnSpc>
                <a:spcPct val="200000"/>
              </a:lnSpc>
              <a:buFont typeface="Arial" panose="020B0604020202020204" pitchFamily="34" charset="0"/>
              <a:buChar char="•"/>
            </a:pPr>
            <a:r>
              <a:rPr lang="en-US" altLang="en-US" dirty="0"/>
              <a:t>Current activity including</a:t>
            </a:r>
            <a:r>
              <a:rPr lang="en-US" altLang="en-US" b="1" dirty="0">
                <a:solidFill>
                  <a:srgbClr val="3366FF"/>
                </a:solidFill>
              </a:rPr>
              <a:t> program</a:t>
            </a:r>
            <a:r>
              <a:rPr lang="en-US" altLang="en-US" b="1" dirty="0"/>
              <a:t> </a:t>
            </a:r>
            <a:r>
              <a:rPr lang="en-US" altLang="en-US" b="1" dirty="0">
                <a:solidFill>
                  <a:srgbClr val="3366FF"/>
                </a:solidFill>
              </a:rPr>
              <a:t>counter</a:t>
            </a:r>
            <a:r>
              <a:rPr lang="en-US" altLang="en-US" dirty="0"/>
              <a:t>, processor registers</a:t>
            </a:r>
          </a:p>
          <a:p>
            <a:pPr marL="742950" lvl="1" indent="-285750">
              <a:lnSpc>
                <a:spcPct val="200000"/>
              </a:lnSpc>
              <a:buFont typeface="Arial" panose="020B0604020202020204" pitchFamily="34" charset="0"/>
              <a:buChar char="•"/>
            </a:pPr>
            <a:r>
              <a:rPr lang="en-US" altLang="en-US" b="1" dirty="0">
                <a:solidFill>
                  <a:srgbClr val="3366FF"/>
                </a:solidFill>
              </a:rPr>
              <a:t>Stack</a:t>
            </a:r>
            <a:r>
              <a:rPr lang="en-US" altLang="en-US" b="1" dirty="0"/>
              <a:t> </a:t>
            </a:r>
            <a:r>
              <a:rPr lang="en-US" altLang="en-US" dirty="0"/>
              <a:t>containing temporary data</a:t>
            </a:r>
          </a:p>
          <a:p>
            <a:pPr marL="1200150" lvl="2" indent="-285750">
              <a:lnSpc>
                <a:spcPct val="200000"/>
              </a:lnSpc>
              <a:buFont typeface="Arial" panose="020B0604020202020204" pitchFamily="34" charset="0"/>
              <a:buChar char="•"/>
            </a:pPr>
            <a:r>
              <a:rPr lang="en-US" altLang="en-US" dirty="0"/>
              <a:t>Function parameters, return addresses, local </a:t>
            </a:r>
            <a:r>
              <a:rPr lang="en-US" altLang="en-US" dirty="0" smtClean="0"/>
              <a:t>variables</a:t>
            </a:r>
            <a:endParaRPr lang="en-US" altLang="en-US" dirty="0"/>
          </a:p>
        </p:txBody>
      </p:sp>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7973" y="2240637"/>
            <a:ext cx="2678966" cy="423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37364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4912626" y="123006"/>
            <a:ext cx="2280112" cy="523220"/>
          </a:xfrm>
          <a:prstGeom prst="rect">
            <a:avLst/>
          </a:prstGeom>
        </p:spPr>
        <p:txBody>
          <a:bodyPr wrap="none">
            <a:spAutoFit/>
          </a:bodyPr>
          <a:lstStyle/>
          <a:p>
            <a:pPr algn="ctr"/>
            <a:r>
              <a:rPr lang="en-IN" sz="2800" dirty="0" smtClean="0"/>
              <a:t>Process State  </a:t>
            </a:r>
            <a:endParaRPr lang="en-IN" sz="2800" dirty="0"/>
          </a:p>
        </p:txBody>
      </p:sp>
      <p:sp>
        <p:nvSpPr>
          <p:cNvPr id="2" name="Rectangle 1"/>
          <p:cNvSpPr/>
          <p:nvPr/>
        </p:nvSpPr>
        <p:spPr>
          <a:xfrm>
            <a:off x="740228" y="1245230"/>
            <a:ext cx="9567554" cy="3693319"/>
          </a:xfrm>
          <a:prstGeom prst="rect">
            <a:avLst/>
          </a:prstGeom>
        </p:spPr>
        <p:txBody>
          <a:bodyPr wrap="square">
            <a:spAutoFit/>
          </a:bodyPr>
          <a:lstStyle/>
          <a:p>
            <a:pPr>
              <a:lnSpc>
                <a:spcPct val="150000"/>
              </a:lnSpc>
            </a:pPr>
            <a:r>
              <a:rPr lang="en-US" altLang="en-US" dirty="0"/>
              <a:t>As a process executes, it changes </a:t>
            </a:r>
            <a:r>
              <a:rPr lang="en-US" altLang="en-US" b="1" dirty="0" smtClean="0">
                <a:solidFill>
                  <a:srgbClr val="3366FF"/>
                </a:solidFill>
              </a:rPr>
              <a:t>state,</a:t>
            </a:r>
          </a:p>
          <a:p>
            <a:pPr>
              <a:lnSpc>
                <a:spcPct val="150000"/>
              </a:lnSpc>
            </a:pPr>
            <a:r>
              <a:rPr lang="en-GB" dirty="0" smtClean="0"/>
              <a:t>The </a:t>
            </a:r>
            <a:r>
              <a:rPr lang="en-GB" dirty="0"/>
              <a:t>state of a process is defined in part by the current activity of that process</a:t>
            </a:r>
            <a:endParaRPr lang="en-US" altLang="en-US" b="1" dirty="0">
              <a:solidFill>
                <a:srgbClr val="3366FF"/>
              </a:solidFill>
            </a:endParaRPr>
          </a:p>
          <a:p>
            <a:pPr marL="742950" lvl="1" indent="-285750">
              <a:lnSpc>
                <a:spcPct val="200000"/>
              </a:lnSpc>
              <a:buFont typeface="Arial" panose="020B0604020202020204" pitchFamily="34" charset="0"/>
              <a:buChar char="•"/>
            </a:pPr>
            <a:r>
              <a:rPr lang="en-US" altLang="en-US" b="1" dirty="0"/>
              <a:t>new</a:t>
            </a:r>
            <a:r>
              <a:rPr lang="en-US" altLang="en-US" dirty="0"/>
              <a:t>:  The process is being </a:t>
            </a:r>
            <a:r>
              <a:rPr lang="en-US" altLang="en-US" dirty="0" smtClean="0"/>
              <a:t>created (Program is ready for execution)</a:t>
            </a:r>
          </a:p>
          <a:p>
            <a:pPr marL="742950" lvl="1" indent="-285750">
              <a:lnSpc>
                <a:spcPct val="200000"/>
              </a:lnSpc>
              <a:buFont typeface="Arial" panose="020B0604020202020204" pitchFamily="34" charset="0"/>
              <a:buChar char="•"/>
            </a:pPr>
            <a:r>
              <a:rPr lang="en-US" altLang="en-US" b="1" dirty="0"/>
              <a:t>ready</a:t>
            </a:r>
            <a:r>
              <a:rPr lang="en-US" altLang="en-US" dirty="0"/>
              <a:t>:  The process is waiting to be assigned to a </a:t>
            </a:r>
            <a:r>
              <a:rPr lang="en-US" altLang="en-US" dirty="0" smtClean="0"/>
              <a:t>processor (Waiting for CPU)</a:t>
            </a:r>
            <a:endParaRPr lang="en-US" altLang="en-US" dirty="0"/>
          </a:p>
          <a:p>
            <a:pPr marL="742950" lvl="1" indent="-285750">
              <a:lnSpc>
                <a:spcPct val="200000"/>
              </a:lnSpc>
              <a:buFont typeface="Arial" panose="020B0604020202020204" pitchFamily="34" charset="0"/>
              <a:buChar char="•"/>
            </a:pPr>
            <a:r>
              <a:rPr lang="en-US" altLang="en-US" b="1" dirty="0"/>
              <a:t>running</a:t>
            </a:r>
            <a:r>
              <a:rPr lang="en-US" altLang="en-US" dirty="0"/>
              <a:t>:  Instructions are being executed</a:t>
            </a:r>
          </a:p>
          <a:p>
            <a:pPr marL="742950" lvl="1" indent="-285750">
              <a:lnSpc>
                <a:spcPct val="200000"/>
              </a:lnSpc>
              <a:buFont typeface="Arial" panose="020B0604020202020204" pitchFamily="34" charset="0"/>
              <a:buChar char="•"/>
            </a:pPr>
            <a:r>
              <a:rPr lang="en-US" altLang="en-US" b="1" dirty="0"/>
              <a:t>waiting</a:t>
            </a:r>
            <a:r>
              <a:rPr lang="en-US" altLang="en-US" dirty="0"/>
              <a:t>:  The process is waiting for some event to occur</a:t>
            </a:r>
          </a:p>
          <a:p>
            <a:pPr marL="742950" lvl="1" indent="-285750">
              <a:lnSpc>
                <a:spcPct val="200000"/>
              </a:lnSpc>
              <a:buFont typeface="Arial" panose="020B0604020202020204" pitchFamily="34" charset="0"/>
              <a:buChar char="•"/>
            </a:pPr>
            <a:r>
              <a:rPr lang="en-US" altLang="en-US" b="1" dirty="0" smtClean="0"/>
              <a:t>terminated</a:t>
            </a:r>
            <a:r>
              <a:rPr lang="en-US" altLang="en-US" dirty="0"/>
              <a:t>:  The process has finished execution</a:t>
            </a:r>
          </a:p>
        </p:txBody>
      </p:sp>
      <p:pic>
        <p:nvPicPr>
          <p:cNvPr id="1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592" y="4616587"/>
            <a:ext cx="5284347" cy="22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917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917738" y="123006"/>
            <a:ext cx="4269888" cy="523220"/>
          </a:xfrm>
          <a:prstGeom prst="rect">
            <a:avLst/>
          </a:prstGeom>
        </p:spPr>
        <p:txBody>
          <a:bodyPr wrap="none">
            <a:spAutoFit/>
          </a:bodyPr>
          <a:lstStyle/>
          <a:p>
            <a:pPr algn="ctr"/>
            <a:r>
              <a:rPr lang="en-US" altLang="en-US" sz="2800" b="1" dirty="0"/>
              <a:t>Process Control Block (PCB)</a:t>
            </a:r>
            <a:endParaRPr lang="en-IN" sz="2800" b="1" dirty="0"/>
          </a:p>
        </p:txBody>
      </p:sp>
      <p:sp>
        <p:nvSpPr>
          <p:cNvPr id="2" name="Rectangle 1"/>
          <p:cNvSpPr/>
          <p:nvPr/>
        </p:nvSpPr>
        <p:spPr>
          <a:xfrm>
            <a:off x="740228" y="1245230"/>
            <a:ext cx="9567554" cy="5493812"/>
          </a:xfrm>
          <a:prstGeom prst="rect">
            <a:avLst/>
          </a:prstGeom>
        </p:spPr>
        <p:txBody>
          <a:bodyPr wrap="square">
            <a:spAutoFit/>
          </a:bodyPr>
          <a:lstStyle/>
          <a:p>
            <a:pPr>
              <a:lnSpc>
                <a:spcPct val="200000"/>
              </a:lnSpc>
              <a:buFont typeface="Monotype Sorts" pitchFamily="-84" charset="2"/>
              <a:buNone/>
            </a:pPr>
            <a:r>
              <a:rPr lang="en-US" altLang="en-US" dirty="0" smtClean="0"/>
              <a:t>Each Process is represented by the PCB (also </a:t>
            </a:r>
            <a:r>
              <a:rPr lang="en-US" altLang="en-US" dirty="0"/>
              <a:t>called </a:t>
            </a:r>
            <a:r>
              <a:rPr lang="en-US" altLang="en-US" b="1" dirty="0">
                <a:solidFill>
                  <a:srgbClr val="3366FF"/>
                </a:solidFill>
              </a:rPr>
              <a:t>task control block</a:t>
            </a:r>
            <a:r>
              <a:rPr lang="en-US" altLang="en-US" dirty="0"/>
              <a:t>)</a:t>
            </a:r>
          </a:p>
          <a:p>
            <a:pPr>
              <a:lnSpc>
                <a:spcPct val="200000"/>
              </a:lnSpc>
            </a:pPr>
            <a:r>
              <a:rPr lang="en-US" altLang="en-US" dirty="0"/>
              <a:t>Process state – running, waiting, </a:t>
            </a:r>
            <a:r>
              <a:rPr lang="en-US" altLang="en-US" dirty="0" err="1"/>
              <a:t>etc</a:t>
            </a:r>
            <a:endParaRPr lang="en-US" altLang="en-US" dirty="0"/>
          </a:p>
          <a:p>
            <a:pPr>
              <a:lnSpc>
                <a:spcPct val="200000"/>
              </a:lnSpc>
            </a:pPr>
            <a:r>
              <a:rPr lang="en-US" altLang="en-US" dirty="0"/>
              <a:t>Program counter – location of instruction to next execute</a:t>
            </a:r>
          </a:p>
          <a:p>
            <a:pPr>
              <a:lnSpc>
                <a:spcPct val="200000"/>
              </a:lnSpc>
            </a:pPr>
            <a:r>
              <a:rPr lang="en-US" altLang="en-US" dirty="0"/>
              <a:t>CPU registers </a:t>
            </a:r>
            <a:r>
              <a:rPr lang="en-US" altLang="en-US" dirty="0" smtClean="0"/>
              <a:t>– Gives details of the registers used by the specific process</a:t>
            </a:r>
            <a:endParaRPr lang="en-US" altLang="en-US" dirty="0"/>
          </a:p>
          <a:p>
            <a:pPr>
              <a:lnSpc>
                <a:spcPct val="200000"/>
              </a:lnSpc>
            </a:pPr>
            <a:r>
              <a:rPr lang="en-US" altLang="en-US" dirty="0"/>
              <a:t>CPU scheduling information- priorities, scheduling queue </a:t>
            </a:r>
            <a:r>
              <a:rPr lang="en-US" altLang="en-US" dirty="0" smtClean="0"/>
              <a:t>pointers</a:t>
            </a:r>
          </a:p>
          <a:p>
            <a:pPr>
              <a:lnSpc>
                <a:spcPct val="200000"/>
              </a:lnSpc>
            </a:pPr>
            <a:r>
              <a:rPr lang="en-US" altLang="en-US" dirty="0" smtClean="0"/>
              <a:t>(Basically determines which process should execute first)</a:t>
            </a:r>
            <a:endParaRPr lang="en-US" altLang="en-US" dirty="0"/>
          </a:p>
          <a:p>
            <a:pPr>
              <a:lnSpc>
                <a:spcPct val="200000"/>
              </a:lnSpc>
            </a:pPr>
            <a:r>
              <a:rPr lang="en-US" altLang="en-US" dirty="0"/>
              <a:t>Memory-management information – memory allocated to the process</a:t>
            </a:r>
          </a:p>
          <a:p>
            <a:pPr>
              <a:lnSpc>
                <a:spcPct val="200000"/>
              </a:lnSpc>
            </a:pPr>
            <a:r>
              <a:rPr lang="en-US" altLang="en-US" dirty="0"/>
              <a:t>Accounting information – CPU used, clock time elapsed since start, time limits</a:t>
            </a:r>
          </a:p>
          <a:p>
            <a:pPr>
              <a:lnSpc>
                <a:spcPct val="200000"/>
              </a:lnSpc>
            </a:pPr>
            <a:r>
              <a:rPr lang="en-US" altLang="en-US" dirty="0"/>
              <a:t>I/O status information – I/O devices allocated to process, list of open files</a:t>
            </a:r>
          </a:p>
          <a:p>
            <a:pPr>
              <a:lnSpc>
                <a:spcPct val="150000"/>
              </a:lnSpc>
            </a:pPr>
            <a:endParaRPr lang="en-US" altLang="en-US" dirty="0"/>
          </a:p>
        </p:txBody>
      </p:sp>
      <p:pic>
        <p:nvPicPr>
          <p:cNvPr id="1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5777" y="1628342"/>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4164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917738" y="123006"/>
            <a:ext cx="4269888" cy="523220"/>
          </a:xfrm>
          <a:prstGeom prst="rect">
            <a:avLst/>
          </a:prstGeom>
        </p:spPr>
        <p:txBody>
          <a:bodyPr wrap="none">
            <a:spAutoFit/>
          </a:bodyPr>
          <a:lstStyle/>
          <a:p>
            <a:pPr algn="ctr"/>
            <a:r>
              <a:rPr lang="en-US" altLang="en-US" sz="2800" b="1" dirty="0"/>
              <a:t>Process Control Block (PCB)</a:t>
            </a:r>
            <a:endParaRPr lang="en-IN" sz="2800" b="1" dirty="0"/>
          </a:p>
        </p:txBody>
      </p:sp>
      <p:sp>
        <p:nvSpPr>
          <p:cNvPr id="2" name="Rectangle 1"/>
          <p:cNvSpPr/>
          <p:nvPr/>
        </p:nvSpPr>
        <p:spPr>
          <a:xfrm>
            <a:off x="740228" y="1245230"/>
            <a:ext cx="9567554" cy="5493812"/>
          </a:xfrm>
          <a:prstGeom prst="rect">
            <a:avLst/>
          </a:prstGeom>
        </p:spPr>
        <p:txBody>
          <a:bodyPr wrap="square">
            <a:spAutoFit/>
          </a:bodyPr>
          <a:lstStyle/>
          <a:p>
            <a:pPr>
              <a:lnSpc>
                <a:spcPct val="200000"/>
              </a:lnSpc>
              <a:buFont typeface="Monotype Sorts" pitchFamily="-84" charset="2"/>
              <a:buNone/>
            </a:pPr>
            <a:r>
              <a:rPr lang="en-US" altLang="en-US" dirty="0" smtClean="0"/>
              <a:t>Each Process is represented by the PCB (also </a:t>
            </a:r>
            <a:r>
              <a:rPr lang="en-US" altLang="en-US" dirty="0"/>
              <a:t>called </a:t>
            </a:r>
            <a:r>
              <a:rPr lang="en-US" altLang="en-US" b="1" dirty="0">
                <a:solidFill>
                  <a:srgbClr val="3366FF"/>
                </a:solidFill>
              </a:rPr>
              <a:t>task control block</a:t>
            </a:r>
            <a:r>
              <a:rPr lang="en-US" altLang="en-US" dirty="0"/>
              <a:t>)</a:t>
            </a:r>
          </a:p>
          <a:p>
            <a:pPr>
              <a:lnSpc>
                <a:spcPct val="200000"/>
              </a:lnSpc>
            </a:pPr>
            <a:r>
              <a:rPr lang="en-US" altLang="en-US" dirty="0"/>
              <a:t>Process state – running, waiting, </a:t>
            </a:r>
            <a:r>
              <a:rPr lang="en-US" altLang="en-US" dirty="0" err="1"/>
              <a:t>etc</a:t>
            </a:r>
            <a:endParaRPr lang="en-US" altLang="en-US" dirty="0"/>
          </a:p>
          <a:p>
            <a:pPr>
              <a:lnSpc>
                <a:spcPct val="200000"/>
              </a:lnSpc>
            </a:pPr>
            <a:r>
              <a:rPr lang="en-US" altLang="en-US" dirty="0"/>
              <a:t>Program counter – location of instruction to next execute</a:t>
            </a:r>
          </a:p>
          <a:p>
            <a:pPr>
              <a:lnSpc>
                <a:spcPct val="200000"/>
              </a:lnSpc>
            </a:pPr>
            <a:r>
              <a:rPr lang="en-US" altLang="en-US" dirty="0"/>
              <a:t>CPU registers </a:t>
            </a:r>
            <a:r>
              <a:rPr lang="en-US" altLang="en-US" dirty="0" smtClean="0"/>
              <a:t>– Gives details of the registers used by the specific process</a:t>
            </a:r>
            <a:endParaRPr lang="en-US" altLang="en-US" dirty="0"/>
          </a:p>
          <a:p>
            <a:pPr>
              <a:lnSpc>
                <a:spcPct val="200000"/>
              </a:lnSpc>
            </a:pPr>
            <a:r>
              <a:rPr lang="en-US" altLang="en-US" dirty="0"/>
              <a:t>CPU scheduling information- priorities, scheduling queue </a:t>
            </a:r>
            <a:r>
              <a:rPr lang="en-US" altLang="en-US" dirty="0" smtClean="0"/>
              <a:t>pointers</a:t>
            </a:r>
          </a:p>
          <a:p>
            <a:pPr>
              <a:lnSpc>
                <a:spcPct val="200000"/>
              </a:lnSpc>
            </a:pPr>
            <a:r>
              <a:rPr lang="en-US" altLang="en-US" dirty="0" smtClean="0"/>
              <a:t>(Basically determines which process should execute first)</a:t>
            </a:r>
            <a:endParaRPr lang="en-US" altLang="en-US" dirty="0"/>
          </a:p>
          <a:p>
            <a:pPr>
              <a:lnSpc>
                <a:spcPct val="200000"/>
              </a:lnSpc>
            </a:pPr>
            <a:r>
              <a:rPr lang="en-US" altLang="en-US" dirty="0"/>
              <a:t>Memory-management information – memory allocated to the process</a:t>
            </a:r>
          </a:p>
          <a:p>
            <a:pPr>
              <a:lnSpc>
                <a:spcPct val="200000"/>
              </a:lnSpc>
            </a:pPr>
            <a:r>
              <a:rPr lang="en-US" altLang="en-US" dirty="0"/>
              <a:t>Accounting information – CPU used, clock time elapsed since start, time limits</a:t>
            </a:r>
          </a:p>
          <a:p>
            <a:pPr>
              <a:lnSpc>
                <a:spcPct val="200000"/>
              </a:lnSpc>
            </a:pPr>
            <a:r>
              <a:rPr lang="en-US" altLang="en-US" dirty="0"/>
              <a:t>I/O status information – I/O devices allocated to process, list of open files</a:t>
            </a:r>
          </a:p>
          <a:p>
            <a:pPr>
              <a:lnSpc>
                <a:spcPct val="150000"/>
              </a:lnSpc>
            </a:pPr>
            <a:endParaRPr lang="en-US" altLang="en-US" dirty="0"/>
          </a:p>
        </p:txBody>
      </p:sp>
      <p:pic>
        <p:nvPicPr>
          <p:cNvPr id="1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5777" y="1628342"/>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8318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3287663" y="123006"/>
            <a:ext cx="5530040" cy="523220"/>
          </a:xfrm>
          <a:prstGeom prst="rect">
            <a:avLst/>
          </a:prstGeom>
        </p:spPr>
        <p:txBody>
          <a:bodyPr wrap="none">
            <a:spAutoFit/>
          </a:bodyPr>
          <a:lstStyle/>
          <a:p>
            <a:pPr algn="ctr"/>
            <a:r>
              <a:rPr lang="en-US" altLang="en-US" sz="2800" b="1" dirty="0"/>
              <a:t>CPU Switch From Process to Process</a:t>
            </a:r>
            <a:endParaRPr lang="en-IN" sz="2800" b="1" dirty="0"/>
          </a:p>
        </p:txBody>
      </p:sp>
      <p:pic>
        <p:nvPicPr>
          <p:cNvPr id="1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119" y="1077113"/>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5382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2" name="Rectangle 1"/>
          <p:cNvSpPr/>
          <p:nvPr/>
        </p:nvSpPr>
        <p:spPr>
          <a:xfrm>
            <a:off x="4933559" y="201814"/>
            <a:ext cx="1836696" cy="369332"/>
          </a:xfrm>
          <a:prstGeom prst="rect">
            <a:avLst/>
          </a:prstGeom>
        </p:spPr>
        <p:txBody>
          <a:bodyPr wrap="square">
            <a:spAutoFit/>
          </a:bodyPr>
          <a:lstStyle/>
          <a:p>
            <a:r>
              <a:rPr lang="en-US" altLang="en-US" dirty="0"/>
              <a:t>Threads</a:t>
            </a:r>
            <a:endParaRPr lang="en-IN" dirty="0"/>
          </a:p>
        </p:txBody>
      </p:sp>
      <p:sp>
        <p:nvSpPr>
          <p:cNvPr id="5" name="Rectangle 4"/>
          <p:cNvSpPr/>
          <p:nvPr/>
        </p:nvSpPr>
        <p:spPr>
          <a:xfrm>
            <a:off x="1302327" y="2301980"/>
            <a:ext cx="9704366" cy="2308324"/>
          </a:xfrm>
          <a:prstGeom prst="rect">
            <a:avLst/>
          </a:prstGeom>
        </p:spPr>
        <p:txBody>
          <a:bodyPr wrap="square">
            <a:spAutoFit/>
          </a:bodyPr>
          <a:lstStyle/>
          <a:p>
            <a:r>
              <a:rPr lang="en-GB" dirty="0" smtClean="0"/>
              <a:t>For </a:t>
            </a:r>
            <a:r>
              <a:rPr lang="en-GB" dirty="0"/>
              <a:t>example, when a process is running a word-processor program, a single thread of instructions is being executed. This single thread of control allows the process to perform only one task at a time. </a:t>
            </a:r>
            <a:endParaRPr lang="en-GB" dirty="0" smtClean="0"/>
          </a:p>
          <a:p>
            <a:endParaRPr lang="en-GB" dirty="0"/>
          </a:p>
          <a:p>
            <a:r>
              <a:rPr lang="en-GB" dirty="0" smtClean="0"/>
              <a:t>The </a:t>
            </a:r>
            <a:r>
              <a:rPr lang="en-GB" dirty="0"/>
              <a:t>user cannot simultaneously type in characters and run the spell checker within the same process, for example. Most modern operating systems have extended the process concept to allow a process to have multiple threads of execution and thus to perform more than one task at a time. </a:t>
            </a:r>
            <a:endParaRPr lang="en-GB" dirty="0" smtClean="0"/>
          </a:p>
          <a:p>
            <a:endParaRPr lang="en-GB" dirty="0"/>
          </a:p>
          <a:p>
            <a:r>
              <a:rPr lang="en-GB" dirty="0" smtClean="0"/>
              <a:t>This </a:t>
            </a:r>
            <a:r>
              <a:rPr lang="en-GB" dirty="0"/>
              <a:t>feature is especially beneficial on multicore systems, where multiple threads can run in parallel. </a:t>
            </a:r>
            <a:endParaRPr lang="en-IN" dirty="0"/>
          </a:p>
        </p:txBody>
      </p:sp>
      <p:sp>
        <p:nvSpPr>
          <p:cNvPr id="10" name="Rectangle 9"/>
          <p:cNvSpPr/>
          <p:nvPr/>
        </p:nvSpPr>
        <p:spPr>
          <a:xfrm>
            <a:off x="1302327" y="1377826"/>
            <a:ext cx="10144312" cy="646331"/>
          </a:xfrm>
          <a:prstGeom prst="rect">
            <a:avLst/>
          </a:prstGeom>
        </p:spPr>
        <p:txBody>
          <a:bodyPr wrap="square">
            <a:spAutoFit/>
          </a:bodyPr>
          <a:lstStyle/>
          <a:p>
            <a:r>
              <a:rPr lang="en-GB" b="1" dirty="0">
                <a:solidFill>
                  <a:srgbClr val="273239"/>
                </a:solidFill>
                <a:latin typeface="urw-din"/>
              </a:rPr>
              <a:t>What is a Thread?</a:t>
            </a:r>
            <a:r>
              <a:rPr lang="en-GB" dirty="0"/>
              <a:t/>
            </a:r>
            <a:br>
              <a:rPr lang="en-GB" dirty="0"/>
            </a:br>
            <a:r>
              <a:rPr lang="en-GB" dirty="0">
                <a:solidFill>
                  <a:srgbClr val="273239"/>
                </a:solidFill>
                <a:latin typeface="urw-din"/>
              </a:rPr>
              <a:t>A thread is a path of execution within a process. A process can contain multiple threads.</a:t>
            </a:r>
            <a:endParaRPr lang="en-IN" dirty="0"/>
          </a:p>
        </p:txBody>
      </p:sp>
    </p:spTree>
    <p:extLst>
      <p:ext uri="{BB962C8B-B14F-4D97-AF65-F5344CB8AC3E}">
        <p14:creationId xmlns:p14="http://schemas.microsoft.com/office/powerpoint/2010/main" val="15884583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3561551" y="144868"/>
            <a:ext cx="4907305" cy="523220"/>
          </a:xfrm>
          <a:prstGeom prst="rect">
            <a:avLst/>
          </a:prstGeom>
        </p:spPr>
        <p:txBody>
          <a:bodyPr wrap="none">
            <a:spAutoFit/>
          </a:bodyPr>
          <a:lstStyle/>
          <a:p>
            <a:r>
              <a:rPr lang="en-US" altLang="en-US" sz="2800" b="1" dirty="0"/>
              <a:t>Process Representation in Linux</a:t>
            </a:r>
            <a:endParaRPr lang="en-IN" sz="2800" b="1" dirty="0"/>
          </a:p>
        </p:txBody>
      </p:sp>
      <p:sp>
        <p:nvSpPr>
          <p:cNvPr id="12" name="Rectangle 11"/>
          <p:cNvSpPr/>
          <p:nvPr/>
        </p:nvSpPr>
        <p:spPr>
          <a:xfrm>
            <a:off x="824465" y="933162"/>
            <a:ext cx="10622174" cy="2308324"/>
          </a:xfrm>
          <a:prstGeom prst="rect">
            <a:avLst/>
          </a:prstGeom>
        </p:spPr>
        <p:txBody>
          <a:bodyPr wrap="square">
            <a:spAutoFit/>
          </a:bodyPr>
          <a:lstStyle/>
          <a:p>
            <a:pPr algn="just"/>
            <a:r>
              <a:rPr lang="en-GB" dirty="0"/>
              <a:t>The process control block in the Linux operating system is represented by the </a:t>
            </a:r>
            <a:r>
              <a:rPr lang="en-GB" b="1" dirty="0"/>
              <a:t>C structure task </a:t>
            </a:r>
            <a:r>
              <a:rPr lang="en-GB" b="1" dirty="0" err="1"/>
              <a:t>struct</a:t>
            </a:r>
            <a:r>
              <a:rPr lang="en-GB" dirty="0"/>
              <a:t>, which is found in the include file in the kernel source-code directory. </a:t>
            </a:r>
            <a:endParaRPr lang="en-GB" dirty="0" smtClean="0"/>
          </a:p>
          <a:p>
            <a:pPr algn="just"/>
            <a:endParaRPr lang="en-GB" dirty="0" smtClean="0"/>
          </a:p>
          <a:p>
            <a:pPr algn="just"/>
            <a:r>
              <a:rPr lang="en-GB" dirty="0" smtClean="0"/>
              <a:t>This </a:t>
            </a:r>
            <a:r>
              <a:rPr lang="en-GB" dirty="0"/>
              <a:t>structure contains all the necessary information for representing a process, including the </a:t>
            </a:r>
            <a:r>
              <a:rPr lang="en-GB" b="1" dirty="0"/>
              <a:t>state of the process, scheduling and memory-management information, list of open files, and pointers to the process’s </a:t>
            </a:r>
            <a:r>
              <a:rPr lang="en-GB" dirty="0" smtClean="0"/>
              <a:t>parent.</a:t>
            </a:r>
          </a:p>
          <a:p>
            <a:pPr algn="just"/>
            <a:endParaRPr lang="en-GB" dirty="0"/>
          </a:p>
          <a:p>
            <a:pPr algn="just"/>
            <a:endParaRPr lang="en-IN" dirty="0"/>
          </a:p>
        </p:txBody>
      </p:sp>
      <p:pic>
        <p:nvPicPr>
          <p:cNvPr id="18" name="Picture 3" descr="C:\Users\as668\Desktop\in-3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044" y="2746326"/>
            <a:ext cx="586581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927370" y="4965058"/>
            <a:ext cx="10912272" cy="1477328"/>
          </a:xfrm>
          <a:prstGeom prst="rect">
            <a:avLst/>
          </a:prstGeom>
        </p:spPr>
        <p:txBody>
          <a:bodyPr wrap="square">
            <a:spAutoFit/>
          </a:bodyPr>
          <a:lstStyle/>
          <a:p>
            <a:r>
              <a:rPr lang="en-GB" dirty="0" smtClean="0"/>
              <a:t>The </a:t>
            </a:r>
            <a:r>
              <a:rPr lang="en-GB" dirty="0"/>
              <a:t>kernel maintains a pointer— current—to the process currently executing on the </a:t>
            </a:r>
            <a:r>
              <a:rPr lang="en-GB" dirty="0" smtClean="0"/>
              <a:t>system.</a:t>
            </a:r>
          </a:p>
          <a:p>
            <a:endParaRPr lang="en-GB" dirty="0"/>
          </a:p>
          <a:p>
            <a:endParaRPr lang="en-GB" dirty="0" smtClean="0"/>
          </a:p>
          <a:p>
            <a:r>
              <a:rPr lang="en-GB" dirty="0"/>
              <a:t>If current is a pointer to the process currently executing, its state is changed with the following</a:t>
            </a:r>
            <a:r>
              <a:rPr lang="en-GB" dirty="0" smtClean="0"/>
              <a:t>:</a:t>
            </a:r>
          </a:p>
          <a:p>
            <a:r>
              <a:rPr lang="en-GB" b="1" dirty="0"/>
              <a:t> </a:t>
            </a:r>
            <a:r>
              <a:rPr lang="en-GB" b="1" dirty="0" smtClean="0"/>
              <a:t>                                                                   </a:t>
            </a:r>
            <a:r>
              <a:rPr lang="en-GB" b="1" dirty="0"/>
              <a:t>current-&gt;state = new state</a:t>
            </a:r>
            <a:endParaRPr lang="en-IN" b="1" dirty="0"/>
          </a:p>
        </p:txBody>
      </p:sp>
    </p:spTree>
    <p:extLst>
      <p:ext uri="{BB962C8B-B14F-4D97-AF65-F5344CB8AC3E}">
        <p14:creationId xmlns:p14="http://schemas.microsoft.com/office/powerpoint/2010/main" val="4167240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3561551" y="144868"/>
            <a:ext cx="4907305" cy="523220"/>
          </a:xfrm>
          <a:prstGeom prst="rect">
            <a:avLst/>
          </a:prstGeom>
        </p:spPr>
        <p:txBody>
          <a:bodyPr wrap="none">
            <a:spAutoFit/>
          </a:bodyPr>
          <a:lstStyle/>
          <a:p>
            <a:r>
              <a:rPr lang="en-US" altLang="en-US" sz="2800" b="1" dirty="0"/>
              <a:t>Process Representation in Linux</a:t>
            </a:r>
            <a:endParaRPr lang="en-IN" sz="2800" b="1" dirty="0"/>
          </a:p>
        </p:txBody>
      </p:sp>
      <p:sp>
        <p:nvSpPr>
          <p:cNvPr id="12" name="Rectangle 11"/>
          <p:cNvSpPr/>
          <p:nvPr/>
        </p:nvSpPr>
        <p:spPr>
          <a:xfrm>
            <a:off x="824465" y="933162"/>
            <a:ext cx="10622174" cy="2308324"/>
          </a:xfrm>
          <a:prstGeom prst="rect">
            <a:avLst/>
          </a:prstGeom>
        </p:spPr>
        <p:txBody>
          <a:bodyPr wrap="square">
            <a:spAutoFit/>
          </a:bodyPr>
          <a:lstStyle/>
          <a:p>
            <a:pPr algn="just"/>
            <a:r>
              <a:rPr lang="en-GB" dirty="0"/>
              <a:t>The process control block in the Linux operating system is represented by the </a:t>
            </a:r>
            <a:r>
              <a:rPr lang="en-GB" b="1" dirty="0"/>
              <a:t>C structure task </a:t>
            </a:r>
            <a:r>
              <a:rPr lang="en-GB" b="1" dirty="0" err="1"/>
              <a:t>struct</a:t>
            </a:r>
            <a:r>
              <a:rPr lang="en-GB" dirty="0"/>
              <a:t>, which is found in the include file in the kernel source-code directory. </a:t>
            </a:r>
            <a:endParaRPr lang="en-GB" dirty="0" smtClean="0"/>
          </a:p>
          <a:p>
            <a:pPr algn="just"/>
            <a:endParaRPr lang="en-GB" dirty="0" smtClean="0"/>
          </a:p>
          <a:p>
            <a:pPr algn="just"/>
            <a:r>
              <a:rPr lang="en-GB" dirty="0" smtClean="0"/>
              <a:t>This </a:t>
            </a:r>
            <a:r>
              <a:rPr lang="en-GB" dirty="0"/>
              <a:t>structure contains all the necessary information for representing a process, including the </a:t>
            </a:r>
            <a:r>
              <a:rPr lang="en-GB" b="1" dirty="0"/>
              <a:t>state of the process, scheduling and memory-management information, list of open files, and pointers to the process’s </a:t>
            </a:r>
            <a:r>
              <a:rPr lang="en-GB" dirty="0" smtClean="0"/>
              <a:t>parent.</a:t>
            </a:r>
          </a:p>
          <a:p>
            <a:pPr algn="just"/>
            <a:endParaRPr lang="en-GB" dirty="0"/>
          </a:p>
          <a:p>
            <a:pPr algn="just"/>
            <a:endParaRPr lang="en-IN" dirty="0"/>
          </a:p>
        </p:txBody>
      </p:sp>
      <p:pic>
        <p:nvPicPr>
          <p:cNvPr id="18" name="Picture 3" descr="C:\Users\as668\Desktop\in-3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044" y="2746326"/>
            <a:ext cx="586581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927370" y="4965058"/>
            <a:ext cx="10912272" cy="1477328"/>
          </a:xfrm>
          <a:prstGeom prst="rect">
            <a:avLst/>
          </a:prstGeom>
        </p:spPr>
        <p:txBody>
          <a:bodyPr wrap="square">
            <a:spAutoFit/>
          </a:bodyPr>
          <a:lstStyle/>
          <a:p>
            <a:r>
              <a:rPr lang="en-GB" dirty="0" smtClean="0"/>
              <a:t>The </a:t>
            </a:r>
            <a:r>
              <a:rPr lang="en-GB" dirty="0"/>
              <a:t>kernel maintains a pointer— current—to the process currently executing on the </a:t>
            </a:r>
            <a:r>
              <a:rPr lang="en-GB" dirty="0" smtClean="0"/>
              <a:t>system.</a:t>
            </a:r>
          </a:p>
          <a:p>
            <a:endParaRPr lang="en-GB" dirty="0"/>
          </a:p>
          <a:p>
            <a:endParaRPr lang="en-GB" dirty="0" smtClean="0"/>
          </a:p>
          <a:p>
            <a:r>
              <a:rPr lang="en-GB" dirty="0"/>
              <a:t>If current is a pointer to the process currently executing, its state is changed with the following</a:t>
            </a:r>
            <a:r>
              <a:rPr lang="en-GB" dirty="0" smtClean="0"/>
              <a:t>:</a:t>
            </a:r>
          </a:p>
          <a:p>
            <a:r>
              <a:rPr lang="en-GB" b="1" dirty="0"/>
              <a:t> </a:t>
            </a:r>
            <a:r>
              <a:rPr lang="en-GB" b="1" dirty="0" smtClean="0"/>
              <a:t>                                                                   </a:t>
            </a:r>
            <a:r>
              <a:rPr lang="en-GB" b="1" dirty="0"/>
              <a:t>current-&gt;state = new state</a:t>
            </a:r>
            <a:endParaRPr lang="en-IN" b="1" dirty="0"/>
          </a:p>
        </p:txBody>
      </p:sp>
    </p:spTree>
    <p:extLst>
      <p:ext uri="{BB962C8B-B14F-4D97-AF65-F5344CB8AC3E}">
        <p14:creationId xmlns:p14="http://schemas.microsoft.com/office/powerpoint/2010/main" val="10287456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3561551" y="144868"/>
            <a:ext cx="4907305" cy="523220"/>
          </a:xfrm>
          <a:prstGeom prst="rect">
            <a:avLst/>
          </a:prstGeom>
        </p:spPr>
        <p:txBody>
          <a:bodyPr wrap="none">
            <a:spAutoFit/>
          </a:bodyPr>
          <a:lstStyle/>
          <a:p>
            <a:r>
              <a:rPr lang="en-US" altLang="en-US" sz="2800" b="1" dirty="0"/>
              <a:t>Process Representation in Linux</a:t>
            </a:r>
            <a:endParaRPr lang="en-IN" sz="2800" b="1" dirty="0"/>
          </a:p>
        </p:txBody>
      </p:sp>
      <p:sp>
        <p:nvSpPr>
          <p:cNvPr id="12" name="Rectangle 11"/>
          <p:cNvSpPr/>
          <p:nvPr/>
        </p:nvSpPr>
        <p:spPr>
          <a:xfrm>
            <a:off x="824465" y="933162"/>
            <a:ext cx="10622174" cy="2308324"/>
          </a:xfrm>
          <a:prstGeom prst="rect">
            <a:avLst/>
          </a:prstGeom>
        </p:spPr>
        <p:txBody>
          <a:bodyPr wrap="square">
            <a:spAutoFit/>
          </a:bodyPr>
          <a:lstStyle/>
          <a:p>
            <a:pPr algn="just"/>
            <a:r>
              <a:rPr lang="en-GB" dirty="0"/>
              <a:t>The process control block in the Linux operating system is represented by the </a:t>
            </a:r>
            <a:r>
              <a:rPr lang="en-GB" b="1" dirty="0"/>
              <a:t>C structure task </a:t>
            </a:r>
            <a:r>
              <a:rPr lang="en-GB" b="1" dirty="0" err="1"/>
              <a:t>struct</a:t>
            </a:r>
            <a:r>
              <a:rPr lang="en-GB" dirty="0"/>
              <a:t>, which is found in the include file in the kernel source-code directory. </a:t>
            </a:r>
            <a:endParaRPr lang="en-GB" dirty="0" smtClean="0"/>
          </a:p>
          <a:p>
            <a:pPr algn="just"/>
            <a:endParaRPr lang="en-GB" dirty="0" smtClean="0"/>
          </a:p>
          <a:p>
            <a:pPr algn="just"/>
            <a:r>
              <a:rPr lang="en-GB" dirty="0" smtClean="0"/>
              <a:t>This </a:t>
            </a:r>
            <a:r>
              <a:rPr lang="en-GB" dirty="0"/>
              <a:t>structure contains all the necessary information for representing a process, including the </a:t>
            </a:r>
            <a:r>
              <a:rPr lang="en-GB" b="1" dirty="0"/>
              <a:t>state of the process, scheduling and memory-management information, list of open files, and pointers to the process’s </a:t>
            </a:r>
            <a:r>
              <a:rPr lang="en-GB" dirty="0" smtClean="0"/>
              <a:t>parent.</a:t>
            </a:r>
          </a:p>
          <a:p>
            <a:pPr algn="just"/>
            <a:endParaRPr lang="en-GB" dirty="0"/>
          </a:p>
          <a:p>
            <a:pPr algn="just"/>
            <a:endParaRPr lang="en-IN" dirty="0"/>
          </a:p>
        </p:txBody>
      </p:sp>
      <p:pic>
        <p:nvPicPr>
          <p:cNvPr id="18" name="Picture 3" descr="C:\Users\as668\Desktop\in-3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044" y="2746326"/>
            <a:ext cx="586581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927370" y="4965058"/>
            <a:ext cx="10912272" cy="1477328"/>
          </a:xfrm>
          <a:prstGeom prst="rect">
            <a:avLst/>
          </a:prstGeom>
        </p:spPr>
        <p:txBody>
          <a:bodyPr wrap="square">
            <a:spAutoFit/>
          </a:bodyPr>
          <a:lstStyle/>
          <a:p>
            <a:r>
              <a:rPr lang="en-GB" dirty="0" smtClean="0"/>
              <a:t>The </a:t>
            </a:r>
            <a:r>
              <a:rPr lang="en-GB" dirty="0"/>
              <a:t>kernel maintains a pointer— current—to the process currently executing on the </a:t>
            </a:r>
            <a:r>
              <a:rPr lang="en-GB" dirty="0" smtClean="0"/>
              <a:t>system.</a:t>
            </a:r>
          </a:p>
          <a:p>
            <a:endParaRPr lang="en-GB" dirty="0"/>
          </a:p>
          <a:p>
            <a:endParaRPr lang="en-GB" dirty="0" smtClean="0"/>
          </a:p>
          <a:p>
            <a:r>
              <a:rPr lang="en-GB" dirty="0"/>
              <a:t>If current is a pointer to the process currently executing, its state is changed with the following</a:t>
            </a:r>
            <a:r>
              <a:rPr lang="en-GB" dirty="0" smtClean="0"/>
              <a:t>:</a:t>
            </a:r>
          </a:p>
          <a:p>
            <a:r>
              <a:rPr lang="en-GB" b="1" dirty="0"/>
              <a:t> </a:t>
            </a:r>
            <a:r>
              <a:rPr lang="en-GB" b="1" dirty="0" smtClean="0"/>
              <a:t>                                                                   </a:t>
            </a:r>
            <a:r>
              <a:rPr lang="en-GB" b="1" dirty="0"/>
              <a:t>current-&gt;state = new state</a:t>
            </a:r>
            <a:endParaRPr lang="en-IN" b="1" dirty="0"/>
          </a:p>
        </p:txBody>
      </p:sp>
    </p:spTree>
    <p:extLst>
      <p:ext uri="{BB962C8B-B14F-4D97-AF65-F5344CB8AC3E}">
        <p14:creationId xmlns:p14="http://schemas.microsoft.com/office/powerpoint/2010/main" val="23473583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3008003" cy="523220"/>
          </a:xfrm>
          <a:prstGeom prst="rect">
            <a:avLst/>
          </a:prstGeom>
        </p:spPr>
        <p:txBody>
          <a:bodyPr wrap="none">
            <a:spAutoFit/>
          </a:bodyPr>
          <a:lstStyle/>
          <a:p>
            <a:r>
              <a:rPr lang="en-US" altLang="en-US" sz="2800" b="1" dirty="0"/>
              <a:t>Process Scheduling</a:t>
            </a:r>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1021713"/>
            <a:ext cx="10912272" cy="4247317"/>
          </a:xfrm>
          <a:prstGeom prst="rect">
            <a:avLst/>
          </a:prstGeom>
        </p:spPr>
        <p:txBody>
          <a:bodyPr wrap="square">
            <a:spAutoFit/>
          </a:bodyPr>
          <a:lstStyle/>
          <a:p>
            <a:pPr marL="285750" indent="-285750" algn="just">
              <a:buFont typeface="Arial" panose="020B0604020202020204" pitchFamily="34" charset="0"/>
              <a:buChar char="•"/>
            </a:pPr>
            <a:r>
              <a:rPr lang="en-GB" dirty="0"/>
              <a:t>The objective of </a:t>
            </a:r>
            <a:r>
              <a:rPr lang="en-GB" b="1" dirty="0"/>
              <a:t>multiprogramming</a:t>
            </a:r>
            <a:r>
              <a:rPr lang="en-GB" dirty="0"/>
              <a:t> is to have some process running at all times, to maximize CPU </a:t>
            </a:r>
            <a:r>
              <a:rPr lang="en-GB" dirty="0" smtClean="0"/>
              <a:t>utilization.</a:t>
            </a:r>
          </a:p>
          <a:p>
            <a:pPr algn="just"/>
            <a:endParaRPr lang="en-GB" dirty="0"/>
          </a:p>
          <a:p>
            <a:pPr marL="285750" indent="-285750" algn="just">
              <a:buFont typeface="Arial" panose="020B0604020202020204" pitchFamily="34" charset="0"/>
              <a:buChar char="•"/>
            </a:pPr>
            <a:r>
              <a:rPr lang="en-GB" dirty="0" smtClean="0"/>
              <a:t>The </a:t>
            </a:r>
            <a:r>
              <a:rPr lang="en-GB" dirty="0"/>
              <a:t>objective of time sharing is to switch the CPU among processes so frequently that users can interact with each </a:t>
            </a:r>
            <a:r>
              <a:rPr lang="en-GB" dirty="0" smtClean="0"/>
              <a:t>program. </a:t>
            </a:r>
          </a:p>
          <a:p>
            <a:pPr marL="285750" indent="-285750" algn="just">
              <a:buFont typeface="Arial" panose="020B0604020202020204" pitchFamily="34" charset="0"/>
              <a:buChar char="•"/>
            </a:pPr>
            <a:endParaRPr lang="en-GB" b="1" dirty="0"/>
          </a:p>
          <a:p>
            <a:pPr marL="285750" indent="-285750" algn="just">
              <a:buFont typeface="Arial" panose="020B0604020202020204" pitchFamily="34" charset="0"/>
              <a:buChar char="•"/>
            </a:pPr>
            <a:r>
              <a:rPr lang="en-GB" dirty="0"/>
              <a:t>To meet these objectives, the </a:t>
            </a:r>
            <a:r>
              <a:rPr lang="en-GB" b="1" dirty="0"/>
              <a:t>process scheduler </a:t>
            </a:r>
            <a:r>
              <a:rPr lang="en-GB" dirty="0"/>
              <a:t>selects an available process (possibly from a set of several available processes) for program execution on the </a:t>
            </a:r>
            <a:r>
              <a:rPr lang="en-GB" dirty="0" smtClean="0"/>
              <a:t>CPU.</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For a single-processor system, there will </a:t>
            </a:r>
            <a:r>
              <a:rPr lang="en-GB" b="1" dirty="0"/>
              <a:t>never be </a:t>
            </a:r>
            <a:r>
              <a:rPr lang="en-GB" dirty="0"/>
              <a:t>more than one running process. If there are more processes, the rest will have </a:t>
            </a:r>
            <a:r>
              <a:rPr lang="en-GB" b="1" dirty="0"/>
              <a:t>to wait until the CPU </a:t>
            </a:r>
            <a:r>
              <a:rPr lang="en-GB" dirty="0"/>
              <a:t>is free and can be rescheduled</a:t>
            </a:r>
            <a:r>
              <a:rPr lang="en-GB" dirty="0" smtClean="0"/>
              <a: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US" altLang="en-US" b="1" dirty="0">
                <a:solidFill>
                  <a:srgbClr val="3366FF"/>
                </a:solidFill>
              </a:rPr>
              <a:t>Process scheduler </a:t>
            </a:r>
            <a:r>
              <a:rPr lang="en-US" altLang="en-US" dirty="0"/>
              <a:t>selects among available processes for next execution on CPU</a:t>
            </a:r>
          </a:p>
          <a:p>
            <a:pPr marL="285750" indent="-285750" algn="just">
              <a:buFont typeface="Arial" panose="020B0604020202020204" pitchFamily="34" charset="0"/>
              <a:buChar char="•"/>
            </a:pPr>
            <a:endParaRPr lang="en-GB" dirty="0" smtClean="0"/>
          </a:p>
          <a:p>
            <a:pPr algn="just"/>
            <a:endParaRPr lang="en-GB" b="1" dirty="0"/>
          </a:p>
          <a:p>
            <a:pPr algn="just"/>
            <a:endParaRPr lang="en-IN" b="1" dirty="0"/>
          </a:p>
        </p:txBody>
      </p:sp>
    </p:spTree>
    <p:extLst>
      <p:ext uri="{BB962C8B-B14F-4D97-AF65-F5344CB8AC3E}">
        <p14:creationId xmlns:p14="http://schemas.microsoft.com/office/powerpoint/2010/main" val="2063054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2737526" y="57913"/>
            <a:ext cx="6569940" cy="707886"/>
          </a:xfrm>
          <a:prstGeom prst="rect">
            <a:avLst/>
          </a:prstGeom>
        </p:spPr>
        <p:txBody>
          <a:bodyPr wrap="none">
            <a:spAutoFit/>
          </a:bodyPr>
          <a:lstStyle/>
          <a:p>
            <a:pPr algn="ctr"/>
            <a:r>
              <a:rPr lang="en-IN" sz="4000" dirty="0" smtClean="0"/>
              <a:t>Computer System Architecture</a:t>
            </a:r>
            <a:endParaRPr lang="en-IN" sz="40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540" y="740151"/>
            <a:ext cx="7767415" cy="504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974779" y="4784496"/>
            <a:ext cx="2734138" cy="2031325"/>
          </a:xfrm>
          <a:prstGeom prst="rect">
            <a:avLst/>
          </a:prstGeom>
        </p:spPr>
        <p:txBody>
          <a:bodyPr wrap="square">
            <a:spAutoFit/>
          </a:bodyPr>
          <a:lstStyle/>
          <a:p>
            <a:pPr marL="285750" indent="-285750">
              <a:buFont typeface="Arial" panose="020B0604020202020204" pitchFamily="34" charset="0"/>
              <a:buChar char="•"/>
            </a:pPr>
            <a:r>
              <a:rPr lang="en-IN" dirty="0" smtClean="0"/>
              <a:t>Interface </a:t>
            </a:r>
          </a:p>
          <a:p>
            <a:pPr marL="285750" indent="-285750">
              <a:buFont typeface="Arial" panose="020B0604020202020204" pitchFamily="34" charset="0"/>
              <a:buChar char="•"/>
            </a:pPr>
            <a:r>
              <a:rPr lang="en-IN" dirty="0" smtClean="0"/>
              <a:t>Resource Management </a:t>
            </a:r>
          </a:p>
          <a:p>
            <a:pPr marL="285750" indent="-285750">
              <a:buFont typeface="Arial" panose="020B0604020202020204" pitchFamily="34" charset="0"/>
              <a:buChar char="•"/>
            </a:pPr>
            <a:r>
              <a:rPr lang="en-IN" dirty="0" smtClean="0"/>
              <a:t>Process Management </a:t>
            </a:r>
          </a:p>
          <a:p>
            <a:pPr marL="285750" indent="-285750">
              <a:buFont typeface="Arial" panose="020B0604020202020204" pitchFamily="34" charset="0"/>
              <a:buChar char="•"/>
            </a:pPr>
            <a:r>
              <a:rPr lang="en-IN" dirty="0" smtClean="0"/>
              <a:t>Storage and Memory Management </a:t>
            </a:r>
          </a:p>
          <a:p>
            <a:pPr marL="285750" indent="-285750">
              <a:buFont typeface="Arial" panose="020B0604020202020204" pitchFamily="34" charset="0"/>
              <a:buChar char="•"/>
            </a:pPr>
            <a:r>
              <a:rPr lang="en-IN" dirty="0" smtClean="0"/>
              <a:t>Security </a:t>
            </a:r>
          </a:p>
          <a:p>
            <a:pPr marL="285750" indent="-285750">
              <a:buFont typeface="Arial" panose="020B0604020202020204" pitchFamily="34" charset="0"/>
              <a:buChar char="•"/>
            </a:pPr>
            <a:endParaRPr lang="en-IN" dirty="0"/>
          </a:p>
        </p:txBody>
      </p:sp>
      <p:sp>
        <p:nvSpPr>
          <p:cNvPr id="5" name="Rectangle 4"/>
          <p:cNvSpPr/>
          <p:nvPr/>
        </p:nvSpPr>
        <p:spPr>
          <a:xfrm>
            <a:off x="3331093" y="5978756"/>
            <a:ext cx="5382806" cy="923330"/>
          </a:xfrm>
          <a:prstGeom prst="rect">
            <a:avLst/>
          </a:prstGeom>
        </p:spPr>
        <p:txBody>
          <a:bodyPr wrap="square">
            <a:spAutoFit/>
          </a:bodyPr>
          <a:lstStyle/>
          <a:p>
            <a:pPr lvl="1" algn="just"/>
            <a:r>
              <a:rPr lang="en-US" altLang="en-US" dirty="0"/>
              <a:t>Application programs – define the ways in which the system resources are used to solve the computing problems of the users</a:t>
            </a:r>
          </a:p>
        </p:txBody>
      </p:sp>
      <p:sp>
        <p:nvSpPr>
          <p:cNvPr id="6" name="Rectangle 5"/>
          <p:cNvSpPr/>
          <p:nvPr/>
        </p:nvSpPr>
        <p:spPr>
          <a:xfrm>
            <a:off x="-299661" y="5460942"/>
            <a:ext cx="6096000" cy="338554"/>
          </a:xfrm>
          <a:prstGeom prst="rect">
            <a:avLst/>
          </a:prstGeom>
        </p:spPr>
        <p:txBody>
          <a:bodyPr>
            <a:spAutoFit/>
          </a:bodyPr>
          <a:lstStyle/>
          <a:p>
            <a:pPr algn="just"/>
            <a:r>
              <a:rPr lang="ja-JP" altLang="en-US" sz="1600" dirty="0"/>
              <a:t>“</a:t>
            </a:r>
            <a:r>
              <a:rPr lang="en-US" altLang="ja-JP" sz="1600" dirty="0"/>
              <a:t>The one program running at all times on the computer</a:t>
            </a:r>
            <a:r>
              <a:rPr lang="ja-JP" altLang="en-US" sz="1600" dirty="0"/>
              <a:t>”</a:t>
            </a:r>
            <a:r>
              <a:rPr lang="en-US" altLang="ja-JP" sz="1600" dirty="0"/>
              <a:t> is the </a:t>
            </a:r>
            <a:r>
              <a:rPr lang="en-US" altLang="ja-JP" sz="1600" b="1" dirty="0">
                <a:solidFill>
                  <a:srgbClr val="3366FF"/>
                </a:solidFill>
              </a:rPr>
              <a:t>kernel</a:t>
            </a:r>
            <a:r>
              <a:rPr lang="en-US" altLang="ja-JP" sz="1600" dirty="0"/>
              <a:t>.</a:t>
            </a:r>
            <a:r>
              <a:rPr lang="en-US" altLang="ja-JP" sz="1600" b="1" dirty="0"/>
              <a:t>  </a:t>
            </a:r>
            <a:endParaRPr lang="en-US" altLang="ja-JP" sz="1600" dirty="0"/>
          </a:p>
        </p:txBody>
      </p:sp>
    </p:spTree>
    <p:extLst>
      <p:ext uri="{BB962C8B-B14F-4D97-AF65-F5344CB8AC3E}">
        <p14:creationId xmlns:p14="http://schemas.microsoft.com/office/powerpoint/2010/main" val="12030926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34079"/>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1021713"/>
            <a:ext cx="10912272" cy="923330"/>
          </a:xfrm>
          <a:prstGeom prst="rect">
            <a:avLst/>
          </a:prstGeom>
        </p:spPr>
        <p:txBody>
          <a:bodyPr wrap="square">
            <a:spAutoFit/>
          </a:bodyPr>
          <a:lstStyle/>
          <a:p>
            <a:pPr marL="285750" indent="-285750" algn="just">
              <a:buFont typeface="Arial" panose="020B0604020202020204" pitchFamily="34" charset="0"/>
              <a:buChar char="•"/>
            </a:pPr>
            <a:endParaRPr lang="en-GB" dirty="0" smtClean="0"/>
          </a:p>
          <a:p>
            <a:pPr algn="just"/>
            <a:endParaRPr lang="en-GB" b="1" dirty="0"/>
          </a:p>
          <a:p>
            <a:pPr algn="just"/>
            <a:endParaRPr lang="en-IN" b="1" dirty="0"/>
          </a:p>
        </p:txBody>
      </p:sp>
      <p:sp>
        <p:nvSpPr>
          <p:cNvPr id="2" name="Rectangle 1"/>
          <p:cNvSpPr/>
          <p:nvPr/>
        </p:nvSpPr>
        <p:spPr>
          <a:xfrm>
            <a:off x="3633526" y="158045"/>
            <a:ext cx="4838312" cy="523220"/>
          </a:xfrm>
          <a:prstGeom prst="rect">
            <a:avLst/>
          </a:prstGeom>
        </p:spPr>
        <p:txBody>
          <a:bodyPr wrap="none">
            <a:spAutoFit/>
          </a:bodyPr>
          <a:lstStyle/>
          <a:p>
            <a:r>
              <a:rPr lang="en-IN" sz="2800" b="1" dirty="0" smtClean="0"/>
              <a:t>Fork () and Exec () System Calls </a:t>
            </a:r>
            <a:endParaRPr lang="en-IN" sz="2800" b="1" dirty="0"/>
          </a:p>
        </p:txBody>
      </p:sp>
      <p:sp>
        <p:nvSpPr>
          <p:cNvPr id="10" name="Rectangle 9"/>
          <p:cNvSpPr/>
          <p:nvPr/>
        </p:nvSpPr>
        <p:spPr>
          <a:xfrm>
            <a:off x="373179" y="933162"/>
            <a:ext cx="11347765" cy="6463308"/>
          </a:xfrm>
          <a:prstGeom prst="rect">
            <a:avLst/>
          </a:prstGeom>
        </p:spPr>
        <p:txBody>
          <a:bodyPr wrap="square">
            <a:spAutoFit/>
          </a:bodyPr>
          <a:lstStyle/>
          <a:p>
            <a:pPr lvl="1"/>
            <a:r>
              <a:rPr lang="en-US" altLang="en-US" b="1" dirty="0" smtClean="0">
                <a:solidFill>
                  <a:srgbClr val="3366FF"/>
                </a:solidFill>
              </a:rPr>
              <a:t>Fork () </a:t>
            </a:r>
            <a:r>
              <a:rPr lang="en-US" altLang="en-US" b="1" dirty="0" smtClean="0"/>
              <a:t>– </a:t>
            </a:r>
            <a:r>
              <a:rPr lang="en-US" altLang="en-US" dirty="0" smtClean="0"/>
              <a:t>System Call is used to create the </a:t>
            </a:r>
            <a:r>
              <a:rPr lang="en-US" altLang="en-US" b="1" dirty="0" smtClean="0">
                <a:solidFill>
                  <a:srgbClr val="3366FF"/>
                </a:solidFill>
              </a:rPr>
              <a:t>separate duplicate process</a:t>
            </a:r>
            <a:r>
              <a:rPr lang="en-US" altLang="en-US" dirty="0" smtClean="0"/>
              <a:t>, the process that is created </a:t>
            </a:r>
            <a:r>
              <a:rPr lang="en-US" altLang="en-US" b="1" dirty="0" smtClean="0">
                <a:solidFill>
                  <a:srgbClr val="3366FF"/>
                </a:solidFill>
              </a:rPr>
              <a:t>is called Child Process  and from which it has been created is called Parent Process </a:t>
            </a:r>
          </a:p>
          <a:p>
            <a:pPr lvl="1"/>
            <a:endParaRPr lang="en-US" b="1" dirty="0" smtClean="0">
              <a:solidFill>
                <a:srgbClr val="3366FF"/>
              </a:solidFill>
            </a:endParaRPr>
          </a:p>
          <a:p>
            <a:pPr lvl="1"/>
            <a:r>
              <a:rPr lang="en-GB" dirty="0" smtClean="0"/>
              <a:t>After </a:t>
            </a:r>
            <a:r>
              <a:rPr lang="en-GB" dirty="0"/>
              <a:t>a new child process is created, both processes will execute the next instruction following the fork() system call. </a:t>
            </a:r>
          </a:p>
          <a:p>
            <a:pPr lvl="1"/>
            <a:endParaRPr lang="en-GB" dirty="0" smtClean="0"/>
          </a:p>
          <a:p>
            <a:pPr lvl="1"/>
            <a:r>
              <a:rPr lang="en-GB" dirty="0" smtClean="0"/>
              <a:t>A </a:t>
            </a:r>
            <a:r>
              <a:rPr lang="en-GB" dirty="0"/>
              <a:t>child process uses the same pc(program counter), same CPU registers, same open files which use in the parent process</a:t>
            </a:r>
            <a:r>
              <a:rPr lang="en-GB" dirty="0" smtClean="0"/>
              <a:t>.</a:t>
            </a:r>
          </a:p>
          <a:p>
            <a:pPr lvl="1"/>
            <a:endParaRPr lang="en-GB" altLang="en-US" b="1" dirty="0">
              <a:solidFill>
                <a:srgbClr val="3366FF"/>
              </a:solidFill>
            </a:endParaRPr>
          </a:p>
          <a:p>
            <a:pPr fontAlgn="base"/>
            <a:r>
              <a:rPr lang="en-IN" dirty="0" smtClean="0"/>
              <a:t>            It </a:t>
            </a:r>
            <a:r>
              <a:rPr lang="en-IN" dirty="0"/>
              <a:t>takes no parameters and returns an integer value. Below are different values returned by fork().</a:t>
            </a:r>
            <a:endParaRPr lang="en-IN" sz="1400" dirty="0"/>
          </a:p>
          <a:p>
            <a:r>
              <a:rPr lang="en-IN" b="1" i="1" dirty="0" smtClean="0"/>
              <a:t>            Negative </a:t>
            </a:r>
            <a:r>
              <a:rPr lang="en-IN" b="1" i="1" dirty="0"/>
              <a:t>Value</a:t>
            </a:r>
            <a:r>
              <a:rPr lang="en-IN" dirty="0"/>
              <a:t>: creation of a child process was unsuccessful.</a:t>
            </a:r>
            <a:br>
              <a:rPr lang="en-IN" dirty="0"/>
            </a:br>
            <a:r>
              <a:rPr lang="en-IN" dirty="0" smtClean="0"/>
              <a:t>            </a:t>
            </a:r>
            <a:r>
              <a:rPr lang="en-IN" b="1" i="1" dirty="0" smtClean="0"/>
              <a:t>Zero</a:t>
            </a:r>
            <a:r>
              <a:rPr lang="en-IN" dirty="0"/>
              <a:t>: Returned to the newly created child process.</a:t>
            </a:r>
            <a:br>
              <a:rPr lang="en-IN" dirty="0"/>
            </a:br>
            <a:r>
              <a:rPr lang="en-IN" dirty="0" smtClean="0"/>
              <a:t>           </a:t>
            </a:r>
            <a:r>
              <a:rPr lang="en-IN" b="1" i="1" dirty="0" smtClean="0"/>
              <a:t>Positive </a:t>
            </a:r>
            <a:r>
              <a:rPr lang="en-IN" b="1" i="1" dirty="0"/>
              <a:t>value</a:t>
            </a:r>
            <a:r>
              <a:rPr lang="en-IN" dirty="0"/>
              <a:t>: Returned to parent or caller. The value contains process ID of newly created child </a:t>
            </a:r>
            <a:r>
              <a:rPr lang="en-IN" dirty="0" smtClean="0"/>
              <a:t>process</a:t>
            </a:r>
          </a:p>
          <a:p>
            <a:endParaRPr lang="en-IN" altLang="en-US" b="1" dirty="0">
              <a:solidFill>
                <a:srgbClr val="3366FF"/>
              </a:solidFill>
            </a:endParaRPr>
          </a:p>
          <a:p>
            <a:r>
              <a:rPr lang="en-IN" altLang="en-US" b="1" dirty="0" smtClean="0">
                <a:solidFill>
                  <a:srgbClr val="3366FF"/>
                </a:solidFill>
              </a:rPr>
              <a:t>Each of the Child Process Created will be having the different process ID (PID)</a:t>
            </a:r>
          </a:p>
          <a:p>
            <a:endParaRPr lang="en-IN" altLang="en-US" b="1" dirty="0">
              <a:solidFill>
                <a:srgbClr val="3366FF"/>
              </a:solidFill>
            </a:endParaRPr>
          </a:p>
          <a:p>
            <a:r>
              <a:rPr lang="en-IN" dirty="0"/>
              <a:t>fork() creates a new process by duplicating the calling process, </a:t>
            </a:r>
            <a:r>
              <a:rPr lang="en-IN" b="1" dirty="0"/>
              <a:t>The new process, referred to as child</a:t>
            </a:r>
            <a:r>
              <a:rPr lang="en-IN" dirty="0"/>
              <a:t>, is an exact duplicate of the calling process, referred to as </a:t>
            </a:r>
            <a:r>
              <a:rPr lang="en-IN" b="1" dirty="0"/>
              <a:t>parent</a:t>
            </a:r>
            <a:endParaRPr lang="en-US" altLang="en-US" b="1" dirty="0" smtClean="0">
              <a:solidFill>
                <a:srgbClr val="3366FF"/>
              </a:solidFill>
            </a:endParaRPr>
          </a:p>
          <a:p>
            <a:pPr lvl="1">
              <a:lnSpc>
                <a:spcPct val="250000"/>
              </a:lnSpc>
            </a:pPr>
            <a:endParaRPr lang="en-US" altLang="en-US" b="1" dirty="0" smtClean="0">
              <a:solidFill>
                <a:srgbClr val="3366FF"/>
              </a:solidFill>
            </a:endParaRPr>
          </a:p>
          <a:p>
            <a:pPr lvl="1">
              <a:lnSpc>
                <a:spcPct val="250000"/>
              </a:lnSpc>
            </a:pPr>
            <a:endParaRPr lang="en-US" altLang="en-US" b="1" dirty="0">
              <a:solidFill>
                <a:srgbClr val="3366FF"/>
              </a:solidFill>
            </a:endParaRPr>
          </a:p>
        </p:txBody>
      </p:sp>
    </p:spTree>
    <p:extLst>
      <p:ext uri="{BB962C8B-B14F-4D97-AF65-F5344CB8AC3E}">
        <p14:creationId xmlns:p14="http://schemas.microsoft.com/office/powerpoint/2010/main" val="27769244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34079"/>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1021713"/>
            <a:ext cx="10912272" cy="923330"/>
          </a:xfrm>
          <a:prstGeom prst="rect">
            <a:avLst/>
          </a:prstGeom>
        </p:spPr>
        <p:txBody>
          <a:bodyPr wrap="square">
            <a:spAutoFit/>
          </a:bodyPr>
          <a:lstStyle/>
          <a:p>
            <a:pPr marL="285750" indent="-285750" algn="just">
              <a:buFont typeface="Arial" panose="020B0604020202020204" pitchFamily="34" charset="0"/>
              <a:buChar char="•"/>
            </a:pPr>
            <a:endParaRPr lang="en-GB" dirty="0" smtClean="0"/>
          </a:p>
          <a:p>
            <a:pPr algn="just"/>
            <a:endParaRPr lang="en-GB" b="1" dirty="0"/>
          </a:p>
          <a:p>
            <a:pPr algn="just"/>
            <a:endParaRPr lang="en-IN" b="1" dirty="0"/>
          </a:p>
        </p:txBody>
      </p:sp>
      <p:sp>
        <p:nvSpPr>
          <p:cNvPr id="2" name="Rectangle 1"/>
          <p:cNvSpPr/>
          <p:nvPr/>
        </p:nvSpPr>
        <p:spPr>
          <a:xfrm>
            <a:off x="3633526" y="158045"/>
            <a:ext cx="4838312" cy="523220"/>
          </a:xfrm>
          <a:prstGeom prst="rect">
            <a:avLst/>
          </a:prstGeom>
        </p:spPr>
        <p:txBody>
          <a:bodyPr wrap="none">
            <a:spAutoFit/>
          </a:bodyPr>
          <a:lstStyle/>
          <a:p>
            <a:r>
              <a:rPr lang="en-IN" sz="2800" b="1" dirty="0" smtClean="0"/>
              <a:t>Fork () and Exec () System Calls </a:t>
            </a:r>
            <a:endParaRPr lang="en-IN" sz="2800" b="1" dirty="0"/>
          </a:p>
        </p:txBody>
      </p:sp>
      <p:sp>
        <p:nvSpPr>
          <p:cNvPr id="10" name="Rectangle 9"/>
          <p:cNvSpPr/>
          <p:nvPr/>
        </p:nvSpPr>
        <p:spPr>
          <a:xfrm>
            <a:off x="373179" y="933162"/>
            <a:ext cx="11347765" cy="1365117"/>
          </a:xfrm>
          <a:prstGeom prst="rect">
            <a:avLst/>
          </a:prstGeom>
        </p:spPr>
        <p:txBody>
          <a:bodyPr wrap="square">
            <a:spAutoFit/>
          </a:bodyPr>
          <a:lstStyle/>
          <a:p>
            <a:pPr lvl="1">
              <a:lnSpc>
                <a:spcPct val="250000"/>
              </a:lnSpc>
            </a:pPr>
            <a:endParaRPr lang="en-US" altLang="en-US" b="1" dirty="0" smtClean="0">
              <a:solidFill>
                <a:srgbClr val="3366FF"/>
              </a:solidFill>
            </a:endParaRPr>
          </a:p>
          <a:p>
            <a:pPr lvl="1">
              <a:lnSpc>
                <a:spcPct val="250000"/>
              </a:lnSpc>
            </a:pPr>
            <a:endParaRPr lang="en-US" altLang="en-US" b="1" dirty="0">
              <a:solidFill>
                <a:srgbClr val="3366FF"/>
              </a:solidFill>
            </a:endParaRPr>
          </a:p>
        </p:txBody>
      </p:sp>
      <p:sp>
        <p:nvSpPr>
          <p:cNvPr id="16" name="Rectangle 15"/>
          <p:cNvSpPr/>
          <p:nvPr/>
        </p:nvSpPr>
        <p:spPr>
          <a:xfrm>
            <a:off x="780916" y="1104561"/>
            <a:ext cx="10496683" cy="5755422"/>
          </a:xfrm>
          <a:prstGeom prst="rect">
            <a:avLst/>
          </a:prstGeom>
        </p:spPr>
        <p:txBody>
          <a:bodyPr wrap="square">
            <a:spAutoFit/>
          </a:bodyPr>
          <a:lstStyle/>
          <a:p>
            <a:pPr lvl="0" eaLnBrk="0" fontAlgn="base" hangingPunct="0">
              <a:spcBef>
                <a:spcPct val="0"/>
              </a:spcBef>
              <a:spcAft>
                <a:spcPct val="0"/>
              </a:spcAft>
            </a:pPr>
            <a:r>
              <a:rPr lang="en-US" altLang="en-US" sz="1400" b="1" dirty="0">
                <a:solidFill>
                  <a:srgbClr val="808080"/>
                </a:solidFill>
                <a:latin typeface="Consolas" panose="020B0609020204030204" pitchFamily="49" charset="0"/>
              </a:rPr>
              <a:t>#include &lt;</a:t>
            </a:r>
            <a:r>
              <a:rPr lang="en-US" altLang="en-US" sz="1400" b="1" dirty="0" err="1">
                <a:solidFill>
                  <a:srgbClr val="808080"/>
                </a:solidFill>
                <a:latin typeface="Consolas" panose="020B0609020204030204" pitchFamily="49" charset="0"/>
              </a:rPr>
              <a:t>stdio.h</a:t>
            </a:r>
            <a:r>
              <a:rPr lang="en-US" altLang="en-US" sz="1400" b="1" dirty="0">
                <a:solidFill>
                  <a:srgbClr val="808080"/>
                </a:solidFill>
                <a:latin typeface="Consolas" panose="020B0609020204030204" pitchFamily="49" charset="0"/>
              </a:rPr>
              <a:t>&gt;</a:t>
            </a:r>
            <a:endParaRPr lang="en-US" altLang="en-US" sz="1000" b="1" dirty="0"/>
          </a:p>
          <a:p>
            <a:pPr lvl="0" eaLnBrk="0" fontAlgn="base" hangingPunct="0">
              <a:spcBef>
                <a:spcPct val="0"/>
              </a:spcBef>
              <a:spcAft>
                <a:spcPct val="0"/>
              </a:spcAft>
            </a:pPr>
            <a:r>
              <a:rPr lang="en-US" altLang="en-US" sz="1400" b="1" dirty="0">
                <a:solidFill>
                  <a:srgbClr val="808080"/>
                </a:solidFill>
                <a:latin typeface="Consolas" panose="020B0609020204030204" pitchFamily="49" charset="0"/>
              </a:rPr>
              <a:t>#include &lt;sys/</a:t>
            </a:r>
            <a:r>
              <a:rPr lang="en-US" altLang="en-US" sz="1400" b="1" dirty="0" err="1">
                <a:solidFill>
                  <a:srgbClr val="808080"/>
                </a:solidFill>
                <a:latin typeface="Consolas" panose="020B0609020204030204" pitchFamily="49" charset="0"/>
              </a:rPr>
              <a:t>types.h</a:t>
            </a:r>
            <a:r>
              <a:rPr lang="en-US" altLang="en-US" sz="1400" b="1" dirty="0">
                <a:solidFill>
                  <a:srgbClr val="808080"/>
                </a:solidFill>
                <a:latin typeface="Consolas" panose="020B0609020204030204" pitchFamily="49" charset="0"/>
              </a:rPr>
              <a:t>&gt;</a:t>
            </a:r>
            <a:endParaRPr lang="en-US" altLang="en-US" sz="1000" b="1" dirty="0"/>
          </a:p>
          <a:p>
            <a:pPr lvl="0" eaLnBrk="0" fontAlgn="base" hangingPunct="0">
              <a:spcBef>
                <a:spcPct val="0"/>
              </a:spcBef>
              <a:spcAft>
                <a:spcPct val="0"/>
              </a:spcAft>
            </a:pPr>
            <a:r>
              <a:rPr lang="en-US" altLang="en-US" sz="1400" b="1" dirty="0">
                <a:solidFill>
                  <a:srgbClr val="808080"/>
                </a:solidFill>
                <a:latin typeface="Consolas" panose="020B0609020204030204" pitchFamily="49" charset="0"/>
              </a:rPr>
              <a:t>#include &lt;</a:t>
            </a:r>
            <a:r>
              <a:rPr lang="en-US" altLang="en-US" sz="1400" b="1" dirty="0" err="1">
                <a:solidFill>
                  <a:srgbClr val="808080"/>
                </a:solidFill>
                <a:latin typeface="Consolas" panose="020B0609020204030204" pitchFamily="49" charset="0"/>
              </a:rPr>
              <a:t>unistd.h</a:t>
            </a:r>
            <a:r>
              <a:rPr lang="en-US" altLang="en-US" sz="1400" b="1" dirty="0">
                <a:solidFill>
                  <a:srgbClr val="808080"/>
                </a:solidFill>
                <a:latin typeface="Consolas" panose="020B0609020204030204" pitchFamily="49" charset="0"/>
              </a:rPr>
              <a:t>&gt;</a:t>
            </a:r>
            <a:endParaRPr lang="en-US" altLang="en-US" sz="1000" b="1" dirty="0"/>
          </a:p>
          <a:p>
            <a:pPr lvl="0" eaLnBrk="0" fontAlgn="base" hangingPunct="0">
              <a:spcBef>
                <a:spcPct val="0"/>
              </a:spcBef>
              <a:spcAft>
                <a:spcPct val="0"/>
              </a:spcAft>
            </a:pPr>
            <a:r>
              <a:rPr lang="en-US" altLang="en-US" sz="1400" b="1" dirty="0" err="1">
                <a:solidFill>
                  <a:srgbClr val="808080"/>
                </a:solidFill>
                <a:latin typeface="Consolas" panose="020B0609020204030204" pitchFamily="49" charset="0"/>
              </a:rPr>
              <a:t>int</a:t>
            </a:r>
            <a:r>
              <a:rPr lang="en-US" altLang="en-US" sz="1000" b="1" dirty="0">
                <a:solidFill>
                  <a:srgbClr val="273239"/>
                </a:solidFill>
                <a:latin typeface="Consolas" panose="020B0609020204030204" pitchFamily="49" charset="0"/>
              </a:rPr>
              <a:t> </a:t>
            </a:r>
            <a:r>
              <a:rPr lang="en-US" altLang="en-US" sz="1400" b="1" dirty="0">
                <a:solidFill>
                  <a:srgbClr val="000000"/>
                </a:solidFill>
                <a:latin typeface="Consolas" panose="020B0609020204030204" pitchFamily="49" charset="0"/>
              </a:rPr>
              <a:t>main()</a:t>
            </a:r>
            <a:endParaRPr lang="en-US" altLang="en-US" sz="1000" b="1" dirty="0"/>
          </a:p>
          <a:p>
            <a:pPr lvl="0" eaLnBrk="0" fontAlgn="base" hangingPunct="0">
              <a:spcBef>
                <a:spcPct val="0"/>
              </a:spcBef>
              <a:spcAft>
                <a:spcPct val="0"/>
              </a:spcAft>
            </a:pPr>
            <a:r>
              <a:rPr lang="en-US" altLang="en-US" sz="1400" b="1" dirty="0" smtClean="0">
                <a:solidFill>
                  <a:srgbClr val="000000"/>
                </a:solidFill>
                <a:latin typeface="Consolas" panose="020B0609020204030204" pitchFamily="49" charset="0"/>
              </a:rPr>
              <a:t>{</a:t>
            </a:r>
          </a:p>
          <a:p>
            <a:pPr lvl="0" eaLnBrk="0" fontAlgn="base" hangingPunct="0">
              <a:spcBef>
                <a:spcPct val="0"/>
              </a:spcBef>
              <a:spcAft>
                <a:spcPct val="0"/>
              </a:spcAft>
            </a:pPr>
            <a:r>
              <a:rPr lang="en-US" altLang="en-US" sz="1400" b="1" dirty="0" smtClean="0">
                <a:solidFill>
                  <a:schemeClr val="accent6"/>
                </a:solidFill>
                <a:latin typeface="Consolas" panose="020B0609020204030204" pitchFamily="49" charset="0"/>
              </a:rPr>
              <a:t>// fork();						</a:t>
            </a:r>
            <a:r>
              <a:rPr lang="en-GB" b="1" dirty="0"/>
              <a:t>Total Number of </a:t>
            </a:r>
            <a:r>
              <a:rPr lang="en-GB" b="1" dirty="0" smtClean="0"/>
              <a:t>Processes  </a:t>
            </a:r>
            <a:r>
              <a:rPr lang="en-GB" b="1" dirty="0"/>
              <a:t>= </a:t>
            </a:r>
            <a:r>
              <a:rPr lang="en-GB" b="1" dirty="0" smtClean="0"/>
              <a:t>2</a:t>
            </a:r>
            <a:r>
              <a:rPr lang="en-GB" b="1" baseline="30000" dirty="0" smtClean="0"/>
              <a:t>n </a:t>
            </a:r>
          </a:p>
          <a:p>
            <a:pPr lvl="0" eaLnBrk="0" fontAlgn="base" hangingPunct="0">
              <a:spcBef>
                <a:spcPct val="0"/>
              </a:spcBef>
              <a:spcAft>
                <a:spcPct val="0"/>
              </a:spcAft>
            </a:pPr>
            <a:endParaRPr lang="en-US" altLang="en-US" b="1" dirty="0" smtClean="0">
              <a:solidFill>
                <a:schemeClr val="accent6"/>
              </a:solidFill>
            </a:endParaRPr>
          </a:p>
          <a:p>
            <a:pPr lvl="0" eaLnBrk="0" fontAlgn="base" hangingPunct="0">
              <a:spcBef>
                <a:spcPct val="0"/>
              </a:spcBef>
              <a:spcAft>
                <a:spcPct val="0"/>
              </a:spcAft>
            </a:pPr>
            <a:r>
              <a:rPr lang="en-US" altLang="en-US" sz="1400" b="1" dirty="0" smtClean="0">
                <a:solidFill>
                  <a:srgbClr val="273239"/>
                </a:solidFill>
                <a:latin typeface="Consolas" panose="020B0609020204030204" pitchFamily="49" charset="0"/>
              </a:rPr>
              <a:t> </a:t>
            </a:r>
            <a:r>
              <a:rPr lang="en-US" altLang="en-US" sz="1000" b="1" dirty="0" smtClean="0">
                <a:solidFill>
                  <a:srgbClr val="273239"/>
                </a:solidFill>
                <a:latin typeface="Consolas" panose="020B0609020204030204" pitchFamily="49" charset="0"/>
              </a:rPr>
              <a:t> </a:t>
            </a:r>
            <a:r>
              <a:rPr lang="en-US" altLang="en-US" sz="1400" b="1" dirty="0" smtClean="0">
                <a:solidFill>
                  <a:srgbClr val="FF1493"/>
                </a:solidFill>
                <a:latin typeface="Consolas" panose="020B0609020204030204" pitchFamily="49" charset="0"/>
              </a:rPr>
              <a:t>print</a:t>
            </a:r>
            <a:r>
              <a:rPr lang="en-US" altLang="en-US" sz="1400" b="1" dirty="0" smtClean="0">
                <a:solidFill>
                  <a:srgbClr val="000000"/>
                </a:solidFill>
                <a:latin typeface="Consolas" panose="020B0609020204030204" pitchFamily="49" charset="0"/>
              </a:rPr>
              <a:t>(</a:t>
            </a:r>
            <a:r>
              <a:rPr lang="en-US" altLang="en-US" sz="1400" b="1" dirty="0" smtClean="0">
                <a:solidFill>
                  <a:srgbClr val="0000FF"/>
                </a:solidFill>
                <a:latin typeface="Consolas" panose="020B0609020204030204" pitchFamily="49" charset="0"/>
              </a:rPr>
              <a:t>"Hello world!\n"</a:t>
            </a:r>
            <a:r>
              <a:rPr lang="en-US" altLang="en-US" sz="1400" b="1" dirty="0" smtClean="0">
                <a:solidFill>
                  <a:srgbClr val="000000"/>
                </a:solidFill>
                <a:latin typeface="Consolas" panose="020B0609020204030204" pitchFamily="49" charset="0"/>
              </a:rPr>
              <a:t>);</a:t>
            </a:r>
            <a:endParaRPr lang="en-US" altLang="en-US" sz="1000" b="1" dirty="0" smtClean="0"/>
          </a:p>
          <a:p>
            <a:pPr lvl="0" eaLnBrk="0" fontAlgn="base" hangingPunct="0">
              <a:spcBef>
                <a:spcPct val="0"/>
              </a:spcBef>
              <a:spcAft>
                <a:spcPct val="0"/>
              </a:spcAft>
            </a:pPr>
            <a:r>
              <a:rPr lang="en-US" altLang="en-US" sz="1400" b="1" dirty="0">
                <a:solidFill>
                  <a:srgbClr val="273239"/>
                </a:solidFill>
                <a:latin typeface="Consolas" panose="020B0609020204030204" pitchFamily="49" charset="0"/>
              </a:rPr>
              <a:t> </a:t>
            </a:r>
            <a:r>
              <a:rPr lang="en-US" altLang="en-US" sz="1400" b="1" dirty="0" smtClean="0">
                <a:solidFill>
                  <a:srgbClr val="273239"/>
                </a:solidFill>
                <a:latin typeface="Consolas" panose="020B0609020204030204" pitchFamily="49" charset="0"/>
              </a:rPr>
              <a:t> </a:t>
            </a:r>
            <a:r>
              <a:rPr lang="en-US" altLang="en-US" sz="1400" b="1" dirty="0" smtClean="0">
                <a:solidFill>
                  <a:srgbClr val="006699"/>
                </a:solidFill>
                <a:latin typeface="Consolas" panose="020B0609020204030204" pitchFamily="49" charset="0"/>
              </a:rPr>
              <a:t>return</a:t>
            </a:r>
            <a:r>
              <a:rPr lang="en-US" altLang="en-US" sz="1000" b="1" dirty="0" smtClean="0">
                <a:solidFill>
                  <a:srgbClr val="273239"/>
                </a:solidFill>
                <a:latin typeface="Consolas" panose="020B0609020204030204" pitchFamily="49" charset="0"/>
              </a:rPr>
              <a:t> </a:t>
            </a:r>
            <a:r>
              <a:rPr lang="en-US" altLang="en-US" sz="1400" b="1" dirty="0">
                <a:solidFill>
                  <a:srgbClr val="000000"/>
                </a:solidFill>
                <a:latin typeface="Consolas" panose="020B0609020204030204" pitchFamily="49" charset="0"/>
              </a:rPr>
              <a:t>0;</a:t>
            </a:r>
            <a:endParaRPr lang="en-US" altLang="en-US" sz="1000" b="1" dirty="0"/>
          </a:p>
          <a:p>
            <a:pPr lvl="0" eaLnBrk="0" fontAlgn="base" hangingPunct="0">
              <a:spcBef>
                <a:spcPct val="0"/>
              </a:spcBef>
              <a:spcAft>
                <a:spcPct val="0"/>
              </a:spcAft>
            </a:pPr>
            <a:r>
              <a:rPr lang="en-US" altLang="en-US" sz="1400" b="1" dirty="0" smtClean="0">
                <a:solidFill>
                  <a:srgbClr val="000000"/>
                </a:solidFill>
                <a:latin typeface="Consolas" panose="020B0609020204030204" pitchFamily="49" charset="0"/>
              </a:rPr>
              <a:t>}</a:t>
            </a:r>
          </a:p>
          <a:p>
            <a:pPr lvl="0" eaLnBrk="0" fontAlgn="base" hangingPunct="0">
              <a:spcBef>
                <a:spcPct val="0"/>
              </a:spcBef>
              <a:spcAft>
                <a:spcPct val="0"/>
              </a:spcAft>
            </a:pPr>
            <a:endParaRPr lang="en-US" alt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altLang="en-US" sz="2800" b="1" dirty="0" smtClean="0">
                <a:solidFill>
                  <a:srgbClr val="000000"/>
                </a:solidFill>
                <a:latin typeface="Consolas" panose="020B0609020204030204" pitchFamily="49" charset="0"/>
              </a:rPr>
              <a:t>Output</a:t>
            </a:r>
          </a:p>
          <a:p>
            <a:pPr eaLnBrk="0" fontAlgn="base" hangingPunct="0">
              <a:spcBef>
                <a:spcPct val="0"/>
              </a:spcBef>
              <a:spcAft>
                <a:spcPct val="0"/>
              </a:spcAft>
            </a:pPr>
            <a:r>
              <a:rPr lang="en-US" altLang="en-US" sz="2800" dirty="0" smtClean="0">
                <a:solidFill>
                  <a:srgbClr val="000000"/>
                </a:solidFill>
                <a:latin typeface="Consolas" panose="020B0609020204030204" pitchFamily="49" charset="0"/>
              </a:rPr>
              <a:t>Without fork()</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rPr>
              <a:t>Hello world</a:t>
            </a:r>
          </a:p>
          <a:p>
            <a:pPr lvl="0" eaLnBrk="0" fontAlgn="base" hangingPunct="0">
              <a:spcBef>
                <a:spcPct val="0"/>
              </a:spcBef>
              <a:spcAft>
                <a:spcPct val="0"/>
              </a:spcAft>
            </a:pPr>
            <a:r>
              <a:rPr lang="en-US" altLang="en-US" sz="2800" dirty="0" smtClean="0">
                <a:latin typeface="Arial" panose="020B0604020202020204" pitchFamily="34" charset="0"/>
              </a:rPr>
              <a:t>With fork()</a:t>
            </a:r>
          </a:p>
          <a:p>
            <a:pPr eaLnBrk="0" fontAlgn="base" hangingPunct="0">
              <a:spcBef>
                <a:spcPct val="0"/>
              </a:spcBef>
              <a:spcAft>
                <a:spcPct val="0"/>
              </a:spcAft>
            </a:pPr>
            <a:r>
              <a:rPr lang="en-US" altLang="en-US" sz="2800" dirty="0" smtClean="0">
                <a:solidFill>
                  <a:srgbClr val="000000"/>
                </a:solidFill>
                <a:latin typeface="Consolas" panose="020B0609020204030204" pitchFamily="49" charset="0"/>
              </a:rPr>
              <a:t>Hello world</a:t>
            </a:r>
          </a:p>
          <a:p>
            <a:pPr eaLnBrk="0" fontAlgn="base" hangingPunct="0">
              <a:spcBef>
                <a:spcPct val="0"/>
              </a:spcBef>
              <a:spcAft>
                <a:spcPct val="0"/>
              </a:spcAft>
            </a:pPr>
            <a:r>
              <a:rPr lang="en-US" altLang="en-US" sz="2800" dirty="0" smtClean="0">
                <a:solidFill>
                  <a:srgbClr val="000000"/>
                </a:solidFill>
                <a:latin typeface="Consolas" panose="020B0609020204030204" pitchFamily="49" charset="0"/>
              </a:rPr>
              <a:t>Hello world</a:t>
            </a:r>
          </a:p>
          <a:p>
            <a:pPr lvl="0" eaLnBrk="0" fontAlgn="base" hangingPunct="0">
              <a:spcBef>
                <a:spcPct val="0"/>
              </a:spcBef>
              <a:spcAft>
                <a:spcPct val="0"/>
              </a:spcAft>
            </a:pPr>
            <a:endParaRPr lang="en-US" altLang="en-US" sz="3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7022361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34079"/>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1021713"/>
            <a:ext cx="10912272" cy="923330"/>
          </a:xfrm>
          <a:prstGeom prst="rect">
            <a:avLst/>
          </a:prstGeom>
        </p:spPr>
        <p:txBody>
          <a:bodyPr wrap="square">
            <a:spAutoFit/>
          </a:bodyPr>
          <a:lstStyle/>
          <a:p>
            <a:pPr marL="285750" indent="-285750" algn="just">
              <a:buFont typeface="Arial" panose="020B0604020202020204" pitchFamily="34" charset="0"/>
              <a:buChar char="•"/>
            </a:pPr>
            <a:endParaRPr lang="en-GB" dirty="0" smtClean="0"/>
          </a:p>
          <a:p>
            <a:pPr algn="just"/>
            <a:endParaRPr lang="en-GB" b="1" dirty="0"/>
          </a:p>
          <a:p>
            <a:pPr algn="just"/>
            <a:endParaRPr lang="en-IN" b="1" dirty="0"/>
          </a:p>
        </p:txBody>
      </p:sp>
      <p:sp>
        <p:nvSpPr>
          <p:cNvPr id="2" name="Rectangle 1"/>
          <p:cNvSpPr/>
          <p:nvPr/>
        </p:nvSpPr>
        <p:spPr>
          <a:xfrm>
            <a:off x="3633526" y="158045"/>
            <a:ext cx="3151504" cy="523220"/>
          </a:xfrm>
          <a:prstGeom prst="rect">
            <a:avLst/>
          </a:prstGeom>
        </p:spPr>
        <p:txBody>
          <a:bodyPr wrap="none">
            <a:spAutoFit/>
          </a:bodyPr>
          <a:lstStyle/>
          <a:p>
            <a:r>
              <a:rPr lang="en-IN" sz="2800" b="1" dirty="0" smtClean="0"/>
              <a:t>Exec () System Calls </a:t>
            </a:r>
            <a:endParaRPr lang="en-IN" sz="2800" b="1" dirty="0"/>
          </a:p>
        </p:txBody>
      </p:sp>
      <p:sp>
        <p:nvSpPr>
          <p:cNvPr id="10" name="Rectangle 9"/>
          <p:cNvSpPr/>
          <p:nvPr/>
        </p:nvSpPr>
        <p:spPr>
          <a:xfrm>
            <a:off x="373179" y="933162"/>
            <a:ext cx="11347765" cy="1365117"/>
          </a:xfrm>
          <a:prstGeom prst="rect">
            <a:avLst/>
          </a:prstGeom>
        </p:spPr>
        <p:txBody>
          <a:bodyPr wrap="square">
            <a:spAutoFit/>
          </a:bodyPr>
          <a:lstStyle/>
          <a:p>
            <a:pPr lvl="1">
              <a:lnSpc>
                <a:spcPct val="250000"/>
              </a:lnSpc>
            </a:pPr>
            <a:endParaRPr lang="en-US" altLang="en-US" b="1" dirty="0" smtClean="0">
              <a:solidFill>
                <a:srgbClr val="3366FF"/>
              </a:solidFill>
            </a:endParaRPr>
          </a:p>
          <a:p>
            <a:pPr lvl="1">
              <a:lnSpc>
                <a:spcPct val="250000"/>
              </a:lnSpc>
            </a:pPr>
            <a:endParaRPr lang="en-US" altLang="en-US" b="1" dirty="0">
              <a:solidFill>
                <a:srgbClr val="3366FF"/>
              </a:solidFill>
            </a:endParaRPr>
          </a:p>
        </p:txBody>
      </p:sp>
      <p:sp>
        <p:nvSpPr>
          <p:cNvPr id="16" name="Rectangle 15"/>
          <p:cNvSpPr/>
          <p:nvPr/>
        </p:nvSpPr>
        <p:spPr>
          <a:xfrm>
            <a:off x="780916" y="1104561"/>
            <a:ext cx="10496683" cy="584775"/>
          </a:xfrm>
          <a:prstGeom prst="rect">
            <a:avLst/>
          </a:prstGeom>
        </p:spPr>
        <p:txBody>
          <a:bodyPr wrap="square">
            <a:spAutoFit/>
          </a:bodyPr>
          <a:lstStyle/>
          <a:p>
            <a:pPr lvl="0" eaLnBrk="0" fontAlgn="base" hangingPunct="0">
              <a:spcBef>
                <a:spcPct val="0"/>
              </a:spcBef>
              <a:spcAft>
                <a:spcPct val="0"/>
              </a:spcAft>
            </a:pPr>
            <a:endParaRPr lang="en-US" altLang="en-US" sz="3200" dirty="0">
              <a:solidFill>
                <a:srgbClr val="000000"/>
              </a:solidFill>
              <a:latin typeface="Consolas" panose="020B0609020204030204" pitchFamily="49" charset="0"/>
            </a:endParaRPr>
          </a:p>
        </p:txBody>
      </p:sp>
      <p:sp>
        <p:nvSpPr>
          <p:cNvPr id="5" name="Rectangle 4"/>
          <p:cNvSpPr/>
          <p:nvPr/>
        </p:nvSpPr>
        <p:spPr>
          <a:xfrm>
            <a:off x="546058" y="998630"/>
            <a:ext cx="11241540" cy="2031325"/>
          </a:xfrm>
          <a:prstGeom prst="rect">
            <a:avLst/>
          </a:prstGeom>
        </p:spPr>
        <p:txBody>
          <a:bodyPr wrap="square">
            <a:spAutoFit/>
          </a:bodyPr>
          <a:lstStyle/>
          <a:p>
            <a:pPr fontAlgn="base"/>
            <a:r>
              <a:rPr lang="en-GB" b="1" dirty="0">
                <a:solidFill>
                  <a:srgbClr val="444444"/>
                </a:solidFill>
                <a:latin typeface="Arimo"/>
              </a:rPr>
              <a:t>The exec system call is used to execute a file which is residing in an active process. When exec is called the previous executable file is replaced and new file is executed</a:t>
            </a:r>
            <a:r>
              <a:rPr lang="en-GB" b="1" dirty="0" smtClean="0">
                <a:solidFill>
                  <a:srgbClr val="444444"/>
                </a:solidFill>
                <a:latin typeface="Arimo"/>
              </a:rPr>
              <a:t>.</a:t>
            </a:r>
          </a:p>
          <a:p>
            <a:pPr fontAlgn="base"/>
            <a:endParaRPr lang="en-GB" b="1" dirty="0">
              <a:solidFill>
                <a:srgbClr val="444444"/>
              </a:solidFill>
              <a:latin typeface="Arimo"/>
            </a:endParaRPr>
          </a:p>
          <a:p>
            <a:pPr fontAlgn="base"/>
            <a:r>
              <a:rPr lang="en-GB" b="1" dirty="0">
                <a:solidFill>
                  <a:srgbClr val="444444"/>
                </a:solidFill>
                <a:latin typeface="Arimo"/>
              </a:rPr>
              <a:t>More precisely, we can say that using exec system call will replace the old file or program from the process with a new file or program. The entire content of the process is replaced with a new program</a:t>
            </a:r>
            <a:r>
              <a:rPr lang="en-GB" b="1" dirty="0" smtClean="0">
                <a:solidFill>
                  <a:srgbClr val="444444"/>
                </a:solidFill>
                <a:latin typeface="Arimo"/>
              </a:rPr>
              <a:t>.</a:t>
            </a:r>
          </a:p>
          <a:p>
            <a:pPr fontAlgn="base"/>
            <a:endParaRPr lang="en-GB" b="0" i="0" dirty="0">
              <a:solidFill>
                <a:srgbClr val="444444"/>
              </a:solidFill>
              <a:effectLst/>
              <a:latin typeface="Arimo"/>
            </a:endParaRPr>
          </a:p>
          <a:p>
            <a:pPr fontAlgn="base"/>
            <a:r>
              <a:rPr lang="en-GB" b="1" dirty="0"/>
              <a:t>P</a:t>
            </a:r>
            <a:r>
              <a:rPr lang="en-GB" b="1" dirty="0" smtClean="0"/>
              <a:t>rocess </a:t>
            </a:r>
            <a:r>
              <a:rPr lang="en-GB" b="1" dirty="0"/>
              <a:t>id PID is not changed</a:t>
            </a:r>
            <a:r>
              <a:rPr lang="en-GB" dirty="0"/>
              <a:t>, </a:t>
            </a:r>
            <a:endParaRPr lang="en-GB" b="0" i="0" dirty="0">
              <a:solidFill>
                <a:srgbClr val="444444"/>
              </a:solidFill>
              <a:effectLst/>
              <a:latin typeface="Arimo"/>
            </a:endParaRPr>
          </a:p>
        </p:txBody>
      </p:sp>
      <p:pic>
        <p:nvPicPr>
          <p:cNvPr id="14" name="Picture 13"/>
          <p:cNvPicPr>
            <a:picLocks noChangeAspect="1"/>
          </p:cNvPicPr>
          <p:nvPr/>
        </p:nvPicPr>
        <p:blipFill>
          <a:blip r:embed="rId4"/>
          <a:stretch>
            <a:fillRect/>
          </a:stretch>
        </p:blipFill>
        <p:spPr>
          <a:xfrm>
            <a:off x="2384210" y="3159473"/>
            <a:ext cx="9807790" cy="3528366"/>
          </a:xfrm>
          <a:prstGeom prst="rect">
            <a:avLst/>
          </a:prstGeom>
        </p:spPr>
      </p:pic>
    </p:spTree>
    <p:extLst>
      <p:ext uri="{BB962C8B-B14F-4D97-AF65-F5344CB8AC3E}">
        <p14:creationId xmlns:p14="http://schemas.microsoft.com/office/powerpoint/2010/main" val="38319876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1021713"/>
            <a:ext cx="10912272" cy="5216813"/>
          </a:xfrm>
          <a:prstGeom prst="rect">
            <a:avLst/>
          </a:prstGeom>
        </p:spPr>
        <p:txBody>
          <a:bodyPr wrap="square">
            <a:spAutoFit/>
          </a:bodyPr>
          <a:lstStyle/>
          <a:p>
            <a:pPr lvl="1">
              <a:lnSpc>
                <a:spcPct val="250000"/>
              </a:lnSpc>
            </a:pPr>
            <a:r>
              <a:rPr lang="en-US" altLang="en-US" b="1" dirty="0">
                <a:solidFill>
                  <a:srgbClr val="3366FF"/>
                </a:solidFill>
              </a:rPr>
              <a:t>Job queue </a:t>
            </a:r>
            <a:r>
              <a:rPr lang="en-US" altLang="en-US" dirty="0" smtClean="0"/>
              <a:t>– List of all the process that are present in the system. The Job queue resides in Secondary Memory</a:t>
            </a:r>
          </a:p>
          <a:p>
            <a:pPr lvl="1">
              <a:lnSpc>
                <a:spcPct val="250000"/>
              </a:lnSpc>
            </a:pPr>
            <a:r>
              <a:rPr lang="en-US" altLang="en-US" b="1" dirty="0" smtClean="0">
                <a:solidFill>
                  <a:srgbClr val="3366FF"/>
                </a:solidFill>
              </a:rPr>
              <a:t>Ready </a:t>
            </a:r>
            <a:r>
              <a:rPr lang="en-US" altLang="en-US" b="1" dirty="0">
                <a:solidFill>
                  <a:srgbClr val="3366FF"/>
                </a:solidFill>
              </a:rPr>
              <a:t>queue </a:t>
            </a:r>
            <a:r>
              <a:rPr lang="en-US" altLang="en-US" dirty="0" smtClean="0"/>
              <a:t>–List of all the processes </a:t>
            </a:r>
            <a:r>
              <a:rPr lang="en-US" altLang="en-US" dirty="0"/>
              <a:t>residing in main memory</a:t>
            </a:r>
            <a:r>
              <a:rPr lang="en-US" altLang="en-US" b="1" dirty="0"/>
              <a:t>, ready and waiting </a:t>
            </a:r>
            <a:r>
              <a:rPr lang="en-US" altLang="en-US" dirty="0"/>
              <a:t>to </a:t>
            </a:r>
            <a:r>
              <a:rPr lang="en-US" altLang="en-US" dirty="0" smtClean="0"/>
              <a:t>execute. </a:t>
            </a:r>
            <a:endParaRPr lang="en-US" altLang="en-US" dirty="0"/>
          </a:p>
          <a:p>
            <a:pPr lvl="1">
              <a:lnSpc>
                <a:spcPct val="250000"/>
              </a:lnSpc>
            </a:pPr>
            <a:r>
              <a:rPr lang="en-US" altLang="en-US" b="1" dirty="0">
                <a:solidFill>
                  <a:srgbClr val="3366FF"/>
                </a:solidFill>
              </a:rPr>
              <a:t>Device queues </a:t>
            </a:r>
            <a:r>
              <a:rPr lang="en-US" altLang="en-US" dirty="0"/>
              <a:t>– </a:t>
            </a:r>
            <a:r>
              <a:rPr lang="en-US" altLang="en-US" dirty="0" smtClean="0"/>
              <a:t>List of the  </a:t>
            </a:r>
            <a:r>
              <a:rPr lang="en-US" altLang="en-US" dirty="0"/>
              <a:t>processes waiting for an </a:t>
            </a:r>
            <a:r>
              <a:rPr lang="en-US" altLang="en-US" b="1" dirty="0"/>
              <a:t>I/O </a:t>
            </a:r>
            <a:r>
              <a:rPr lang="en-US" altLang="en-US" b="1" dirty="0" smtClean="0"/>
              <a:t>device</a:t>
            </a:r>
          </a:p>
          <a:p>
            <a:pPr lvl="1"/>
            <a:endParaRPr lang="en-US" altLang="en-US" dirty="0"/>
          </a:p>
          <a:p>
            <a:pPr lvl="1"/>
            <a:r>
              <a:rPr lang="en-US" altLang="en-US" b="1" dirty="0">
                <a:solidFill>
                  <a:srgbClr val="3366FF"/>
                </a:solidFill>
              </a:rPr>
              <a:t>Time Slice Expired </a:t>
            </a:r>
            <a:r>
              <a:rPr lang="en-US" altLang="en-US" dirty="0"/>
              <a:t>: Process will execute for certain period of</a:t>
            </a:r>
          </a:p>
          <a:p>
            <a:pPr lvl="1"/>
            <a:r>
              <a:rPr lang="en-US" altLang="en-US" dirty="0"/>
              <a:t>Time and go backs to ready queue </a:t>
            </a:r>
          </a:p>
          <a:p>
            <a:pPr lvl="1">
              <a:lnSpc>
                <a:spcPct val="250000"/>
              </a:lnSpc>
            </a:pPr>
            <a:endParaRPr lang="en-US" altLang="en-US" b="1" dirty="0"/>
          </a:p>
          <a:p>
            <a:pPr lvl="1">
              <a:lnSpc>
                <a:spcPct val="250000"/>
              </a:lnSpc>
            </a:pPr>
            <a:r>
              <a:rPr lang="en-US" altLang="en-US" dirty="0"/>
              <a:t>Processes migrate among the various </a:t>
            </a:r>
            <a:r>
              <a:rPr lang="en-US" altLang="en-US" dirty="0" smtClean="0"/>
              <a:t>queues </a:t>
            </a:r>
          </a:p>
          <a:p>
            <a:pPr marL="285750" indent="-285750" algn="just">
              <a:buFont typeface="Arial" panose="020B0604020202020204" pitchFamily="34" charset="0"/>
              <a:buChar char="•"/>
            </a:pPr>
            <a:endParaRPr lang="en-GB" dirty="0" smtClean="0"/>
          </a:p>
          <a:p>
            <a:pPr algn="just"/>
            <a:endParaRPr lang="en-GB" b="1" dirty="0"/>
          </a:p>
          <a:p>
            <a:pPr algn="just"/>
            <a:endParaRPr lang="en-IN" b="1" dirty="0"/>
          </a:p>
        </p:txBody>
      </p:sp>
      <p:sp>
        <p:nvSpPr>
          <p:cNvPr id="2" name="Rectangle 1"/>
          <p:cNvSpPr/>
          <p:nvPr/>
        </p:nvSpPr>
        <p:spPr>
          <a:xfrm>
            <a:off x="4749467" y="148101"/>
            <a:ext cx="3020379" cy="523220"/>
          </a:xfrm>
          <a:prstGeom prst="rect">
            <a:avLst/>
          </a:prstGeom>
        </p:spPr>
        <p:txBody>
          <a:bodyPr wrap="none">
            <a:spAutoFit/>
          </a:bodyPr>
          <a:lstStyle/>
          <a:p>
            <a:r>
              <a:rPr lang="en-IN" sz="2800" b="1" dirty="0"/>
              <a:t>Scheduling Queues</a:t>
            </a:r>
          </a:p>
        </p:txBody>
      </p:sp>
      <p:pic>
        <p:nvPicPr>
          <p:cNvPr id="19" name="Picture 4"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438" y="3066353"/>
            <a:ext cx="5145196" cy="29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0956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7109639"/>
          </a:xfrm>
          <a:prstGeom prst="rect">
            <a:avLst/>
          </a:prstGeom>
        </p:spPr>
        <p:txBody>
          <a:bodyPr wrap="square">
            <a:spAutoFit/>
          </a:bodyPr>
          <a:lstStyle/>
          <a:p>
            <a:pPr marL="285750" indent="-285750" algn="just">
              <a:buFont typeface="Arial" panose="020B0604020202020204" pitchFamily="34" charset="0"/>
              <a:buChar char="•"/>
            </a:pPr>
            <a:r>
              <a:rPr lang="en-GB" dirty="0"/>
              <a:t>A process migrates among the various scheduling queues throughout its lifetime. </a:t>
            </a:r>
          </a:p>
          <a:p>
            <a:pPr marL="285750" indent="-285750" algn="just">
              <a:buFont typeface="Arial" panose="020B0604020202020204" pitchFamily="34" charset="0"/>
              <a:buChar char="•"/>
            </a:pPr>
            <a:r>
              <a:rPr lang="en-GB" dirty="0" smtClean="0"/>
              <a:t>The </a:t>
            </a:r>
            <a:r>
              <a:rPr lang="en-GB" dirty="0"/>
              <a:t>operating system must select, for scheduling purposes, processes from these queues in some </a:t>
            </a:r>
            <a:r>
              <a:rPr lang="en-GB" dirty="0" smtClean="0"/>
              <a:t>fashion</a:t>
            </a:r>
          </a:p>
          <a:p>
            <a:pPr marL="285750" indent="-285750" algn="just">
              <a:buFont typeface="Arial" panose="020B0604020202020204" pitchFamily="34" charset="0"/>
              <a:buChar char="•"/>
            </a:pPr>
            <a:r>
              <a:rPr lang="en-GB" dirty="0"/>
              <a:t>The primary distinction between these two schedulers lies </a:t>
            </a:r>
            <a:r>
              <a:rPr lang="en-GB" b="1" dirty="0"/>
              <a:t>in frequency of execution</a:t>
            </a:r>
            <a:endParaRPr lang="en-GB" b="1" dirty="0" smtClean="0"/>
          </a:p>
          <a:p>
            <a:pPr>
              <a:lnSpc>
                <a:spcPct val="200000"/>
              </a:lnSpc>
            </a:pPr>
            <a:r>
              <a:rPr lang="en-US" altLang="en-US" sz="1600" b="1" dirty="0" smtClean="0">
                <a:solidFill>
                  <a:srgbClr val="3366FF"/>
                </a:solidFill>
              </a:rPr>
              <a:t>Long-term </a:t>
            </a:r>
            <a:r>
              <a:rPr lang="en-US" altLang="en-US" sz="1600" b="1" dirty="0">
                <a:solidFill>
                  <a:srgbClr val="3366FF"/>
                </a:solidFill>
              </a:rPr>
              <a:t>scheduler  </a:t>
            </a:r>
            <a:r>
              <a:rPr lang="en-US" altLang="en-US" sz="1600" dirty="0"/>
              <a:t>(or </a:t>
            </a:r>
            <a:r>
              <a:rPr lang="en-US" altLang="en-US" sz="1600" b="1" dirty="0" smtClean="0">
                <a:solidFill>
                  <a:srgbClr val="3366FF"/>
                </a:solidFill>
              </a:rPr>
              <a:t>Job </a:t>
            </a:r>
            <a:r>
              <a:rPr lang="en-US" altLang="en-US" sz="1600" b="1" dirty="0">
                <a:solidFill>
                  <a:srgbClr val="3366FF"/>
                </a:solidFill>
              </a:rPr>
              <a:t>scheduler</a:t>
            </a:r>
            <a:r>
              <a:rPr lang="en-US" altLang="en-US" sz="1600" dirty="0"/>
              <a:t>) – selects which processes should be brought into the ready </a:t>
            </a:r>
            <a:r>
              <a:rPr lang="en-US" altLang="en-US" sz="1600" dirty="0" smtClean="0"/>
              <a:t>queue from Job queue</a:t>
            </a:r>
            <a:endParaRPr lang="en-US" altLang="en-US" sz="1600" dirty="0"/>
          </a:p>
          <a:p>
            <a:pPr lvl="1">
              <a:lnSpc>
                <a:spcPct val="200000"/>
              </a:lnSpc>
            </a:pPr>
            <a:r>
              <a:rPr lang="en-US" altLang="en-US" sz="1600" dirty="0">
                <a:sym typeface="Symbol" panose="05050102010706020507" pitchFamily="18" charset="2"/>
              </a:rPr>
              <a:t>Long-term scheduler is invoked  infrequently (seconds, minutes)  (may be slow)</a:t>
            </a:r>
            <a:endParaRPr lang="en-US" altLang="en-US" sz="800" dirty="0">
              <a:sym typeface="Symbol" panose="05050102010706020507" pitchFamily="18" charset="2"/>
            </a:endParaRPr>
          </a:p>
          <a:p>
            <a:pPr lvl="1">
              <a:lnSpc>
                <a:spcPct val="200000"/>
              </a:lnSpc>
            </a:pPr>
            <a:r>
              <a:rPr lang="en-US" altLang="en-US" sz="1600" dirty="0">
                <a:sym typeface="Symbol" panose="05050102010706020507" pitchFamily="18" charset="2"/>
              </a:rPr>
              <a:t>The long-term scheduler controls the </a:t>
            </a:r>
            <a:r>
              <a:rPr lang="en-US" altLang="en-US" sz="1600" b="1" dirty="0">
                <a:solidFill>
                  <a:srgbClr val="3366FF"/>
                </a:solidFill>
                <a:sym typeface="Symbol" panose="05050102010706020507" pitchFamily="18" charset="2"/>
              </a:rPr>
              <a:t>degree of </a:t>
            </a:r>
            <a:r>
              <a:rPr lang="en-US" altLang="en-US" sz="1600" b="1" dirty="0" smtClean="0">
                <a:solidFill>
                  <a:srgbClr val="3366FF"/>
                </a:solidFill>
                <a:sym typeface="Symbol" panose="05050102010706020507" pitchFamily="18" charset="2"/>
              </a:rPr>
              <a:t>multiprogramming(</a:t>
            </a:r>
            <a:r>
              <a:rPr lang="en-GB" sz="1400" dirty="0"/>
              <a:t>the average rate of process creation must be equal to the average departure rate of processes leaving the </a:t>
            </a:r>
            <a:r>
              <a:rPr lang="en-GB" sz="1400" dirty="0" smtClean="0"/>
              <a:t>system</a:t>
            </a:r>
          </a:p>
          <a:p>
            <a:pPr lvl="1">
              <a:lnSpc>
                <a:spcPct val="200000"/>
              </a:lnSpc>
            </a:pPr>
            <a:r>
              <a:rPr lang="en-US" altLang="en-US" sz="1600" b="1" dirty="0" smtClean="0">
                <a:solidFill>
                  <a:srgbClr val="3366FF"/>
                </a:solidFill>
              </a:rPr>
              <a:t>Short-term </a:t>
            </a:r>
            <a:r>
              <a:rPr lang="en-US" altLang="en-US" sz="1600" b="1" dirty="0">
                <a:solidFill>
                  <a:srgbClr val="3366FF"/>
                </a:solidFill>
              </a:rPr>
              <a:t>scheduler  </a:t>
            </a:r>
            <a:r>
              <a:rPr lang="en-US" altLang="en-US" sz="1600" dirty="0"/>
              <a:t>(or </a:t>
            </a:r>
            <a:r>
              <a:rPr lang="en-US" altLang="en-US" sz="1600" b="1" dirty="0">
                <a:solidFill>
                  <a:srgbClr val="3366FF"/>
                </a:solidFill>
              </a:rPr>
              <a:t>CPU scheduler</a:t>
            </a:r>
            <a:r>
              <a:rPr lang="en-US" altLang="en-US" sz="1600" dirty="0"/>
              <a:t>) – selects which process should be executed next and allocates CPU</a:t>
            </a:r>
          </a:p>
          <a:p>
            <a:pPr lvl="1">
              <a:lnSpc>
                <a:spcPct val="200000"/>
              </a:lnSpc>
            </a:pPr>
            <a:r>
              <a:rPr lang="en-US" altLang="en-US" sz="1600" dirty="0"/>
              <a:t>Sometimes the only scheduler in a system</a:t>
            </a:r>
          </a:p>
          <a:p>
            <a:pPr lvl="1">
              <a:lnSpc>
                <a:spcPct val="200000"/>
              </a:lnSpc>
            </a:pPr>
            <a:r>
              <a:rPr lang="en-US" altLang="en-US" sz="1600" dirty="0"/>
              <a:t>Short-term scheduler is invoked frequently (milliseconds) </a:t>
            </a:r>
            <a:r>
              <a:rPr lang="en-US" altLang="en-US" sz="1600" dirty="0">
                <a:sym typeface="Symbol" panose="05050102010706020507" pitchFamily="18" charset="2"/>
              </a:rPr>
              <a:t> (must be fast)</a:t>
            </a:r>
            <a:endParaRPr lang="en-US" altLang="en-US" sz="800" dirty="0">
              <a:sym typeface="Symbol" panose="05050102010706020507" pitchFamily="18" charset="2"/>
            </a:endParaRPr>
          </a:p>
          <a:p>
            <a:pPr lvl="1">
              <a:lnSpc>
                <a:spcPct val="200000"/>
              </a:lnSpc>
            </a:pPr>
            <a:r>
              <a:rPr lang="en-US" altLang="en-US" sz="1600" dirty="0" smtClean="0">
                <a:sym typeface="Symbol" panose="05050102010706020507" pitchFamily="18" charset="2"/>
              </a:rPr>
              <a:t>Processes </a:t>
            </a:r>
            <a:r>
              <a:rPr lang="en-US" altLang="en-US" sz="1600" dirty="0">
                <a:sym typeface="Symbol" panose="05050102010706020507" pitchFamily="18" charset="2"/>
              </a:rPr>
              <a:t>can be described as either:</a:t>
            </a:r>
          </a:p>
          <a:p>
            <a:pPr lvl="1">
              <a:lnSpc>
                <a:spcPct val="200000"/>
              </a:lnSpc>
            </a:pPr>
            <a:r>
              <a:rPr lang="en-US" altLang="en-US" sz="1600" b="1" dirty="0">
                <a:solidFill>
                  <a:srgbClr val="3366FF"/>
                </a:solidFill>
                <a:sym typeface="Symbol" panose="05050102010706020507" pitchFamily="18" charset="2"/>
              </a:rPr>
              <a:t>I/O-bound process</a:t>
            </a:r>
            <a:r>
              <a:rPr lang="en-US" altLang="en-US" sz="1600" dirty="0">
                <a:solidFill>
                  <a:srgbClr val="000000"/>
                </a:solidFill>
                <a:sym typeface="Symbol" panose="05050102010706020507" pitchFamily="18" charset="2"/>
              </a:rPr>
              <a:t> </a:t>
            </a:r>
            <a:r>
              <a:rPr lang="en-US" altLang="en-US" sz="1600" dirty="0">
                <a:sym typeface="Symbol" panose="05050102010706020507" pitchFamily="18" charset="2"/>
              </a:rPr>
              <a:t>– spends more time doing I/O than </a:t>
            </a:r>
            <a:r>
              <a:rPr lang="en-US" altLang="en-US" sz="1600" dirty="0" smtClean="0">
                <a:sym typeface="Symbol" panose="05050102010706020507" pitchFamily="18" charset="2"/>
              </a:rPr>
              <a:t>computations</a:t>
            </a:r>
          </a:p>
          <a:p>
            <a:pPr lvl="1">
              <a:lnSpc>
                <a:spcPct val="200000"/>
              </a:lnSpc>
            </a:pPr>
            <a:r>
              <a:rPr lang="en-US" altLang="en-US" sz="1600" b="1" dirty="0" smtClean="0">
                <a:solidFill>
                  <a:srgbClr val="3366FF"/>
                </a:solidFill>
                <a:sym typeface="Symbol" panose="05050102010706020507" pitchFamily="18" charset="2"/>
              </a:rPr>
              <a:t>CPU-bound </a:t>
            </a:r>
            <a:r>
              <a:rPr lang="en-US" altLang="en-US" sz="1600" b="1" dirty="0">
                <a:solidFill>
                  <a:srgbClr val="3366FF"/>
                </a:solidFill>
                <a:sym typeface="Symbol" panose="05050102010706020507" pitchFamily="18" charset="2"/>
              </a:rPr>
              <a:t>process </a:t>
            </a:r>
            <a:r>
              <a:rPr lang="en-US" altLang="en-US" sz="1600" dirty="0">
                <a:sym typeface="Symbol" panose="05050102010706020507" pitchFamily="18" charset="2"/>
              </a:rPr>
              <a:t>– spends more time doing </a:t>
            </a:r>
            <a:r>
              <a:rPr lang="en-US" altLang="en-US" sz="1600" dirty="0" smtClean="0">
                <a:sym typeface="Symbol" panose="05050102010706020507" pitchFamily="18" charset="2"/>
              </a:rPr>
              <a:t>computations</a:t>
            </a:r>
          </a:p>
          <a:p>
            <a:pPr lvl="1">
              <a:lnSpc>
                <a:spcPct val="200000"/>
              </a:lnSpc>
            </a:pPr>
            <a:r>
              <a:rPr lang="en-US" altLang="en-US" sz="1600" dirty="0" smtClean="0">
                <a:sym typeface="Symbol" panose="05050102010706020507" pitchFamily="18" charset="2"/>
              </a:rPr>
              <a:t>Long-term </a:t>
            </a:r>
            <a:r>
              <a:rPr lang="en-US" altLang="en-US" sz="1600" dirty="0">
                <a:sym typeface="Symbol" panose="05050102010706020507" pitchFamily="18" charset="2"/>
              </a:rPr>
              <a:t>scheduler strives for good </a:t>
            </a:r>
            <a:r>
              <a:rPr lang="en-US" altLang="en-US" sz="1600" b="1" i="1" dirty="0">
                <a:sym typeface="Symbol" panose="05050102010706020507" pitchFamily="18" charset="2"/>
              </a:rPr>
              <a:t>process mix</a:t>
            </a:r>
            <a:endParaRPr lang="en-US" altLang="en-US" sz="1600" dirty="0">
              <a:sym typeface="Symbol" panose="05050102010706020507" pitchFamily="18" charset="2"/>
            </a:endParaRPr>
          </a:p>
          <a:p>
            <a:pPr marL="285750" indent="-285750" algn="just">
              <a:buFont typeface="Arial" panose="020B0604020202020204" pitchFamily="34" charset="0"/>
              <a:buChar char="•"/>
            </a:pPr>
            <a:endParaRPr lang="en-GB" dirty="0" smtClean="0"/>
          </a:p>
          <a:p>
            <a:pPr algn="just"/>
            <a:endParaRPr lang="en-GB" b="1" dirty="0"/>
          </a:p>
          <a:p>
            <a:pPr algn="just"/>
            <a:endParaRPr lang="en-IN" b="1" dirty="0"/>
          </a:p>
        </p:txBody>
      </p:sp>
      <p:sp>
        <p:nvSpPr>
          <p:cNvPr id="2" name="Rectangle 1"/>
          <p:cNvSpPr/>
          <p:nvPr/>
        </p:nvSpPr>
        <p:spPr>
          <a:xfrm>
            <a:off x="4749467" y="148101"/>
            <a:ext cx="1799339" cy="523220"/>
          </a:xfrm>
          <a:prstGeom prst="rect">
            <a:avLst/>
          </a:prstGeom>
        </p:spPr>
        <p:txBody>
          <a:bodyPr wrap="none">
            <a:spAutoFit/>
          </a:bodyPr>
          <a:lstStyle/>
          <a:p>
            <a:r>
              <a:rPr lang="en-IN" sz="2800" b="1" dirty="0"/>
              <a:t>Schedulers</a:t>
            </a:r>
          </a:p>
        </p:txBody>
      </p:sp>
    </p:spTree>
    <p:extLst>
      <p:ext uri="{BB962C8B-B14F-4D97-AF65-F5344CB8AC3E}">
        <p14:creationId xmlns:p14="http://schemas.microsoft.com/office/powerpoint/2010/main" val="36832697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369332"/>
          </a:xfrm>
          <a:prstGeom prst="rect">
            <a:avLst/>
          </a:prstGeom>
        </p:spPr>
        <p:txBody>
          <a:bodyPr wrap="square">
            <a:spAutoFit/>
          </a:bodyPr>
          <a:lstStyle/>
          <a:p>
            <a:pPr algn="just"/>
            <a:endParaRPr lang="en-IN" b="1" dirty="0"/>
          </a:p>
        </p:txBody>
      </p:sp>
      <p:sp>
        <p:nvSpPr>
          <p:cNvPr id="2" name="Rectangle 1"/>
          <p:cNvSpPr/>
          <p:nvPr/>
        </p:nvSpPr>
        <p:spPr>
          <a:xfrm>
            <a:off x="4749467" y="148101"/>
            <a:ext cx="1799339" cy="523220"/>
          </a:xfrm>
          <a:prstGeom prst="rect">
            <a:avLst/>
          </a:prstGeom>
        </p:spPr>
        <p:txBody>
          <a:bodyPr wrap="none">
            <a:spAutoFit/>
          </a:bodyPr>
          <a:lstStyle/>
          <a:p>
            <a:r>
              <a:rPr lang="en-IN" sz="2800" b="1" dirty="0"/>
              <a:t>Schedulers</a:t>
            </a:r>
          </a:p>
        </p:txBody>
      </p:sp>
      <p:pic>
        <p:nvPicPr>
          <p:cNvPr id="1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5861" y="2836575"/>
            <a:ext cx="73279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21559" y="1331403"/>
            <a:ext cx="10334367" cy="1020279"/>
          </a:xfrm>
          <a:prstGeom prst="rect">
            <a:avLst/>
          </a:prstGeom>
        </p:spPr>
        <p:txBody>
          <a:bodyPr wrap="square">
            <a:spAutoFit/>
          </a:bodyPr>
          <a:lstStyle/>
          <a:p>
            <a:pPr>
              <a:spcBef>
                <a:spcPct val="35000"/>
              </a:spcBef>
              <a:buClr>
                <a:srgbClr val="993300"/>
              </a:buClr>
              <a:buSzPct val="90000"/>
              <a:buFont typeface="Monotype Sorts" pitchFamily="-84" charset="2"/>
              <a:buChar char="n"/>
            </a:pPr>
            <a:r>
              <a:rPr kumimoji="1" lang="en-US" altLang="en-US" b="1" dirty="0">
                <a:solidFill>
                  <a:srgbClr val="3366FF"/>
                </a:solidFill>
                <a:latin typeface="Helvetica" panose="020B0604020202020204" pitchFamily="34" charset="0"/>
              </a:rPr>
              <a:t>Medium-term scheduler  </a:t>
            </a:r>
            <a:r>
              <a:rPr kumimoji="1" lang="en-US" altLang="en-US" dirty="0">
                <a:latin typeface="Helvetica" panose="020B0604020202020204" pitchFamily="34" charset="0"/>
              </a:rPr>
              <a:t>can be added if degree of multiple programming needs to decrease</a:t>
            </a:r>
          </a:p>
          <a:p>
            <a:pPr lvl="1">
              <a:spcBef>
                <a:spcPct val="35000"/>
              </a:spcBef>
              <a:buClr>
                <a:srgbClr val="CC6600"/>
              </a:buClr>
              <a:buSzPct val="80000"/>
              <a:buFont typeface="Monotype Sorts" pitchFamily="-84" charset="2"/>
              <a:buChar char="l"/>
            </a:pPr>
            <a:r>
              <a:rPr kumimoji="1" lang="en-US" altLang="en-US" dirty="0">
                <a:latin typeface="Helvetica" panose="020B0604020202020204" pitchFamily="34" charset="0"/>
              </a:rPr>
              <a:t>Remove process from memory, store on disk, bring back in from disk to continue execution: </a:t>
            </a:r>
            <a:r>
              <a:rPr kumimoji="1" lang="en-US" altLang="en-US" b="1" dirty="0">
                <a:solidFill>
                  <a:srgbClr val="3366FF"/>
                </a:solidFill>
                <a:latin typeface="Helvetica" panose="020B0604020202020204" pitchFamily="34" charset="0"/>
              </a:rPr>
              <a:t>swapping</a:t>
            </a:r>
          </a:p>
        </p:txBody>
      </p:sp>
    </p:spTree>
    <p:extLst>
      <p:ext uri="{BB962C8B-B14F-4D97-AF65-F5344CB8AC3E}">
        <p14:creationId xmlns:p14="http://schemas.microsoft.com/office/powerpoint/2010/main" val="35578659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369332"/>
          </a:xfrm>
          <a:prstGeom prst="rect">
            <a:avLst/>
          </a:prstGeom>
        </p:spPr>
        <p:txBody>
          <a:bodyPr wrap="square">
            <a:spAutoFit/>
          </a:bodyPr>
          <a:lstStyle/>
          <a:p>
            <a:pPr algn="just"/>
            <a:endParaRPr lang="en-IN" b="1" dirty="0"/>
          </a:p>
        </p:txBody>
      </p:sp>
      <p:sp>
        <p:nvSpPr>
          <p:cNvPr id="2" name="Rectangle 1"/>
          <p:cNvSpPr/>
          <p:nvPr/>
        </p:nvSpPr>
        <p:spPr>
          <a:xfrm>
            <a:off x="4749467" y="148101"/>
            <a:ext cx="2410660" cy="523220"/>
          </a:xfrm>
          <a:prstGeom prst="rect">
            <a:avLst/>
          </a:prstGeom>
        </p:spPr>
        <p:txBody>
          <a:bodyPr wrap="none">
            <a:spAutoFit/>
          </a:bodyPr>
          <a:lstStyle/>
          <a:p>
            <a:r>
              <a:rPr lang="en-US" altLang="en-US" sz="2800" b="1" dirty="0"/>
              <a:t>Context Switch</a:t>
            </a:r>
            <a:endParaRPr lang="en-IN" sz="2800" b="1" dirty="0"/>
          </a:p>
        </p:txBody>
      </p:sp>
      <p:sp>
        <p:nvSpPr>
          <p:cNvPr id="5" name="Rectangle 4"/>
          <p:cNvSpPr/>
          <p:nvPr/>
        </p:nvSpPr>
        <p:spPr>
          <a:xfrm>
            <a:off x="721559" y="1331403"/>
            <a:ext cx="10334367" cy="3693319"/>
          </a:xfrm>
          <a:prstGeom prst="rect">
            <a:avLst/>
          </a:prstGeom>
        </p:spPr>
        <p:txBody>
          <a:bodyPr wrap="square">
            <a:spAutoFit/>
          </a:bodyPr>
          <a:lstStyle/>
          <a:p>
            <a:pPr>
              <a:lnSpc>
                <a:spcPct val="150000"/>
              </a:lnSpc>
            </a:pPr>
            <a:r>
              <a:rPr lang="en-US" altLang="en-US" dirty="0"/>
              <a:t>When CPU switches to another process, the system must </a:t>
            </a:r>
            <a:r>
              <a:rPr lang="en-US" altLang="en-US" b="1" dirty="0">
                <a:solidFill>
                  <a:srgbClr val="3366FF"/>
                </a:solidFill>
              </a:rPr>
              <a:t>save the state </a:t>
            </a:r>
            <a:r>
              <a:rPr lang="en-US" altLang="en-US" dirty="0"/>
              <a:t>of the old process and load the </a:t>
            </a:r>
            <a:r>
              <a:rPr lang="en-US" altLang="en-US" b="1" dirty="0">
                <a:solidFill>
                  <a:srgbClr val="3366FF"/>
                </a:solidFill>
              </a:rPr>
              <a:t>saved state </a:t>
            </a:r>
            <a:r>
              <a:rPr lang="en-US" altLang="en-US" dirty="0"/>
              <a:t>for the new process via a </a:t>
            </a:r>
            <a:r>
              <a:rPr lang="en-US" altLang="en-US" b="1" dirty="0">
                <a:solidFill>
                  <a:srgbClr val="3366FF"/>
                </a:solidFill>
              </a:rPr>
              <a:t>context switch</a:t>
            </a:r>
            <a:endParaRPr lang="en-US" altLang="en-US" dirty="0"/>
          </a:p>
          <a:p>
            <a:pPr>
              <a:lnSpc>
                <a:spcPct val="150000"/>
              </a:lnSpc>
            </a:pPr>
            <a:r>
              <a:rPr lang="en-US" altLang="en-US" b="1" dirty="0">
                <a:solidFill>
                  <a:srgbClr val="3366FF"/>
                </a:solidFill>
              </a:rPr>
              <a:t>Context </a:t>
            </a:r>
            <a:r>
              <a:rPr lang="en-US" altLang="en-US" dirty="0"/>
              <a:t>of a process represented in the PCB</a:t>
            </a:r>
          </a:p>
          <a:p>
            <a:pPr>
              <a:lnSpc>
                <a:spcPct val="150000"/>
              </a:lnSpc>
            </a:pPr>
            <a:r>
              <a:rPr lang="en-US" altLang="en-US" dirty="0"/>
              <a:t>Context-switch time is overhead; the system does no useful work while switching</a:t>
            </a:r>
          </a:p>
          <a:p>
            <a:pPr marL="742950" lvl="1" indent="-285750">
              <a:lnSpc>
                <a:spcPct val="150000"/>
              </a:lnSpc>
              <a:buFont typeface="Arial" panose="020B0604020202020204" pitchFamily="34" charset="0"/>
              <a:buChar char="•"/>
            </a:pPr>
            <a:r>
              <a:rPr lang="en-GB" dirty="0"/>
              <a:t>Context-switch time is pure overhead, because the system does no useful work while switching. Switching speed varies from machine to machine, depending on the memory speed, the number of registers that must be copied, and the existence of special </a:t>
            </a:r>
            <a:r>
              <a:rPr lang="en-GB" dirty="0" smtClean="0"/>
              <a:t>instructions</a:t>
            </a:r>
          </a:p>
          <a:p>
            <a:pPr marL="742950" lvl="1" indent="-285750">
              <a:lnSpc>
                <a:spcPct val="150000"/>
              </a:lnSpc>
              <a:buFont typeface="Arial" panose="020B0604020202020204" pitchFamily="34" charset="0"/>
              <a:buChar char="•"/>
            </a:pPr>
            <a:r>
              <a:rPr lang="en-US" altLang="en-US" dirty="0"/>
              <a:t>Time dependent on hardware support</a:t>
            </a:r>
          </a:p>
          <a:p>
            <a:pPr lvl="1"/>
            <a:endParaRPr kumimoji="1" lang="en-US" altLang="en-US" b="1" dirty="0">
              <a:solidFill>
                <a:srgbClr val="3366FF"/>
              </a:solidFill>
              <a:latin typeface="Helvetica" panose="020B0604020202020204" pitchFamily="34" charset="0"/>
            </a:endParaRPr>
          </a:p>
        </p:txBody>
      </p:sp>
      <p:pic>
        <p:nvPicPr>
          <p:cNvPr id="1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1497" y="4239490"/>
            <a:ext cx="3735442" cy="25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4475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369332"/>
          </a:xfrm>
          <a:prstGeom prst="rect">
            <a:avLst/>
          </a:prstGeom>
        </p:spPr>
        <p:txBody>
          <a:bodyPr wrap="square">
            <a:spAutoFit/>
          </a:bodyPr>
          <a:lstStyle/>
          <a:p>
            <a:pPr algn="just"/>
            <a:endParaRPr lang="en-IN" b="1" dirty="0"/>
          </a:p>
        </p:txBody>
      </p:sp>
      <p:sp>
        <p:nvSpPr>
          <p:cNvPr id="14" name="Rectangle 13"/>
          <p:cNvSpPr/>
          <p:nvPr/>
        </p:nvSpPr>
        <p:spPr>
          <a:xfrm>
            <a:off x="4313861" y="241618"/>
            <a:ext cx="4182042" cy="461665"/>
          </a:xfrm>
          <a:prstGeom prst="rect">
            <a:avLst/>
          </a:prstGeom>
        </p:spPr>
        <p:txBody>
          <a:bodyPr wrap="none">
            <a:spAutoFit/>
          </a:bodyPr>
          <a:lstStyle/>
          <a:p>
            <a:r>
              <a:rPr lang="en-US" altLang="en-US" sz="2400" b="1" dirty="0"/>
              <a:t>Multitasking in Mobile Systems</a:t>
            </a:r>
            <a:endParaRPr lang="en-IN" sz="2400" b="1" dirty="0"/>
          </a:p>
        </p:txBody>
      </p:sp>
      <p:sp>
        <p:nvSpPr>
          <p:cNvPr id="15" name="Rectangle 14"/>
          <p:cNvSpPr/>
          <p:nvPr/>
        </p:nvSpPr>
        <p:spPr>
          <a:xfrm>
            <a:off x="1105563" y="1249826"/>
            <a:ext cx="9497782" cy="5632311"/>
          </a:xfrm>
          <a:prstGeom prst="rect">
            <a:avLst/>
          </a:prstGeom>
        </p:spPr>
        <p:txBody>
          <a:bodyPr wrap="square">
            <a:spAutoFit/>
          </a:bodyPr>
          <a:lstStyle/>
          <a:p>
            <a:pPr>
              <a:lnSpc>
                <a:spcPct val="200000"/>
              </a:lnSpc>
            </a:pPr>
            <a:r>
              <a:rPr lang="en-US" altLang="en-US" dirty="0"/>
              <a:t>Some mobile systems (e.g., early version of </a:t>
            </a:r>
            <a:r>
              <a:rPr lang="en-US" altLang="en-US" dirty="0" err="1"/>
              <a:t>iOS</a:t>
            </a:r>
            <a:r>
              <a:rPr lang="en-US" altLang="en-US" dirty="0"/>
              <a:t>)  allow only one process to run, others suspended</a:t>
            </a:r>
          </a:p>
          <a:p>
            <a:pPr>
              <a:lnSpc>
                <a:spcPct val="200000"/>
              </a:lnSpc>
            </a:pPr>
            <a:r>
              <a:rPr lang="en-US" altLang="en-US" dirty="0"/>
              <a:t>Due to screen real estate, user interface limits </a:t>
            </a:r>
            <a:r>
              <a:rPr lang="en-US" altLang="en-US" dirty="0" err="1"/>
              <a:t>iOS</a:t>
            </a:r>
            <a:r>
              <a:rPr lang="en-US" altLang="en-US" dirty="0"/>
              <a:t> provides for a </a:t>
            </a:r>
          </a:p>
          <a:p>
            <a:pPr lvl="1">
              <a:lnSpc>
                <a:spcPct val="200000"/>
              </a:lnSpc>
            </a:pPr>
            <a:r>
              <a:rPr lang="en-US" altLang="en-US" dirty="0"/>
              <a:t>Single </a:t>
            </a:r>
            <a:r>
              <a:rPr lang="en-US" altLang="en-US" b="1" dirty="0">
                <a:solidFill>
                  <a:srgbClr val="3366FF"/>
                </a:solidFill>
              </a:rPr>
              <a:t>foreground</a:t>
            </a:r>
            <a:r>
              <a:rPr lang="en-US" altLang="en-US" dirty="0"/>
              <a:t> process- controlled via user </a:t>
            </a:r>
            <a:r>
              <a:rPr lang="en-US" altLang="en-US" dirty="0" smtClean="0"/>
              <a:t>interface (</a:t>
            </a:r>
            <a:r>
              <a:rPr lang="en-IN" dirty="0"/>
              <a:t>appearing on the </a:t>
            </a:r>
            <a:r>
              <a:rPr lang="en-IN" dirty="0" smtClean="0"/>
              <a:t>display)</a:t>
            </a:r>
            <a:endParaRPr lang="en-US" altLang="en-US" dirty="0"/>
          </a:p>
          <a:p>
            <a:pPr lvl="1">
              <a:lnSpc>
                <a:spcPct val="200000"/>
              </a:lnSpc>
            </a:pPr>
            <a:r>
              <a:rPr lang="en-US" altLang="en-US" dirty="0"/>
              <a:t>Multiple </a:t>
            </a:r>
            <a:r>
              <a:rPr lang="en-US" altLang="en-US" b="1" dirty="0">
                <a:solidFill>
                  <a:srgbClr val="3366FF"/>
                </a:solidFill>
              </a:rPr>
              <a:t>background</a:t>
            </a:r>
            <a:r>
              <a:rPr lang="en-US" altLang="en-US" dirty="0"/>
              <a:t> processes– in memory, running, but not on the display, and with limits</a:t>
            </a:r>
          </a:p>
          <a:p>
            <a:pPr lvl="1">
              <a:lnSpc>
                <a:spcPct val="200000"/>
              </a:lnSpc>
            </a:pPr>
            <a:r>
              <a:rPr lang="en-US" altLang="en-US" dirty="0"/>
              <a:t>Limits include single, short task, receiving notification of events, specific long-running tasks like audio playback</a:t>
            </a:r>
          </a:p>
          <a:p>
            <a:pPr>
              <a:lnSpc>
                <a:spcPct val="200000"/>
              </a:lnSpc>
            </a:pPr>
            <a:r>
              <a:rPr lang="en-US" altLang="en-US" dirty="0"/>
              <a:t>Android runs foreground and background, with fewer limits</a:t>
            </a:r>
          </a:p>
          <a:p>
            <a:pPr lvl="1">
              <a:lnSpc>
                <a:spcPct val="200000"/>
              </a:lnSpc>
            </a:pPr>
            <a:r>
              <a:rPr lang="en-US" altLang="en-US" dirty="0"/>
              <a:t>Background process uses a </a:t>
            </a:r>
            <a:r>
              <a:rPr lang="en-US" altLang="en-US" b="1" dirty="0">
                <a:solidFill>
                  <a:srgbClr val="3366FF"/>
                </a:solidFill>
              </a:rPr>
              <a:t>service</a:t>
            </a:r>
            <a:r>
              <a:rPr lang="en-US" altLang="en-US" dirty="0"/>
              <a:t> to perform tasks</a:t>
            </a:r>
          </a:p>
          <a:p>
            <a:pPr lvl="1">
              <a:lnSpc>
                <a:spcPct val="200000"/>
              </a:lnSpc>
            </a:pPr>
            <a:r>
              <a:rPr lang="en-US" altLang="en-US" dirty="0"/>
              <a:t>Service can keep running even if background process is suspended</a:t>
            </a:r>
          </a:p>
          <a:p>
            <a:pPr lvl="1">
              <a:lnSpc>
                <a:spcPct val="200000"/>
              </a:lnSpc>
            </a:pPr>
            <a:r>
              <a:rPr lang="en-US" altLang="en-US" dirty="0"/>
              <a:t>Service has no user interface, small memory use</a:t>
            </a:r>
          </a:p>
        </p:txBody>
      </p:sp>
    </p:spTree>
    <p:extLst>
      <p:ext uri="{BB962C8B-B14F-4D97-AF65-F5344CB8AC3E}">
        <p14:creationId xmlns:p14="http://schemas.microsoft.com/office/powerpoint/2010/main" val="968435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369332"/>
          </a:xfrm>
          <a:prstGeom prst="rect">
            <a:avLst/>
          </a:prstGeom>
        </p:spPr>
        <p:txBody>
          <a:bodyPr wrap="square">
            <a:spAutoFit/>
          </a:bodyPr>
          <a:lstStyle/>
          <a:p>
            <a:pPr algn="just"/>
            <a:endParaRPr lang="en-IN" b="1" dirty="0"/>
          </a:p>
        </p:txBody>
      </p:sp>
      <p:sp>
        <p:nvSpPr>
          <p:cNvPr id="14" name="Rectangle 13"/>
          <p:cNvSpPr/>
          <p:nvPr/>
        </p:nvSpPr>
        <p:spPr>
          <a:xfrm>
            <a:off x="2919170" y="288187"/>
            <a:ext cx="5694700" cy="461665"/>
          </a:xfrm>
          <a:prstGeom prst="rect">
            <a:avLst/>
          </a:prstGeom>
        </p:spPr>
        <p:txBody>
          <a:bodyPr wrap="none">
            <a:spAutoFit/>
          </a:bodyPr>
          <a:lstStyle/>
          <a:p>
            <a:r>
              <a:rPr lang="en-US" altLang="en-US" sz="2400" b="1" dirty="0"/>
              <a:t>Operations on </a:t>
            </a:r>
            <a:r>
              <a:rPr lang="en-US" altLang="en-US" sz="2400" b="1" dirty="0" smtClean="0"/>
              <a:t>Processes (Process Creation)</a:t>
            </a:r>
            <a:endParaRPr lang="en-IN" sz="2400" b="1" dirty="0"/>
          </a:p>
        </p:txBody>
      </p:sp>
      <p:sp>
        <p:nvSpPr>
          <p:cNvPr id="15" name="Rectangle 14"/>
          <p:cNvSpPr/>
          <p:nvPr/>
        </p:nvSpPr>
        <p:spPr>
          <a:xfrm>
            <a:off x="1017628" y="736509"/>
            <a:ext cx="10932215" cy="5355312"/>
          </a:xfrm>
          <a:prstGeom prst="rect">
            <a:avLst/>
          </a:prstGeom>
        </p:spPr>
        <p:txBody>
          <a:bodyPr wrap="square">
            <a:spAutoFit/>
          </a:bodyPr>
          <a:lstStyle/>
          <a:p>
            <a:pPr>
              <a:lnSpc>
                <a:spcPct val="200000"/>
              </a:lnSpc>
            </a:pPr>
            <a:r>
              <a:rPr lang="en-US" altLang="en-US" b="1" dirty="0" smtClean="0">
                <a:solidFill>
                  <a:srgbClr val="3366FF"/>
                </a:solidFill>
              </a:rPr>
              <a:t>Parent</a:t>
            </a:r>
            <a:r>
              <a:rPr lang="en-US" altLang="en-US" b="1" dirty="0" smtClean="0"/>
              <a:t> </a:t>
            </a:r>
            <a:r>
              <a:rPr lang="en-US" altLang="en-US" dirty="0" smtClean="0"/>
              <a:t>process create </a:t>
            </a:r>
            <a:r>
              <a:rPr lang="en-US" altLang="en-US" b="1" dirty="0" smtClean="0">
                <a:solidFill>
                  <a:srgbClr val="3366FF"/>
                </a:solidFill>
              </a:rPr>
              <a:t>children</a:t>
            </a:r>
            <a:r>
              <a:rPr lang="en-US" altLang="en-US" b="1" dirty="0" smtClean="0"/>
              <a:t> </a:t>
            </a:r>
            <a:r>
              <a:rPr lang="en-US" altLang="en-US" dirty="0"/>
              <a:t>processes, which, in turn create other processes, forming a </a:t>
            </a:r>
            <a:r>
              <a:rPr lang="en-US" altLang="en-US" b="1" dirty="0">
                <a:solidFill>
                  <a:srgbClr val="3366FF"/>
                </a:solidFill>
              </a:rPr>
              <a:t>tree</a:t>
            </a:r>
            <a:r>
              <a:rPr lang="en-US" altLang="en-US" dirty="0"/>
              <a:t> of processes</a:t>
            </a:r>
            <a:endParaRPr lang="en-US" altLang="en-US" sz="800" dirty="0"/>
          </a:p>
          <a:p>
            <a:pPr>
              <a:lnSpc>
                <a:spcPct val="200000"/>
              </a:lnSpc>
            </a:pPr>
            <a:r>
              <a:rPr lang="en-US" altLang="en-US" dirty="0"/>
              <a:t>Generally, process identified and managed via a</a:t>
            </a:r>
            <a:r>
              <a:rPr lang="en-US" altLang="en-US" b="1" dirty="0"/>
              <a:t> </a:t>
            </a:r>
            <a:r>
              <a:rPr lang="en-US" altLang="en-US" b="1" dirty="0">
                <a:solidFill>
                  <a:srgbClr val="3366FF"/>
                </a:solidFill>
              </a:rPr>
              <a:t>process identifier </a:t>
            </a:r>
            <a:r>
              <a:rPr lang="en-US" altLang="en-US" dirty="0"/>
              <a:t>(</a:t>
            </a:r>
            <a:r>
              <a:rPr lang="en-US" altLang="en-US" b="1" dirty="0">
                <a:solidFill>
                  <a:srgbClr val="3366FF"/>
                </a:solidFill>
              </a:rPr>
              <a:t>pid</a:t>
            </a:r>
            <a:r>
              <a:rPr lang="en-US" altLang="en-US" dirty="0"/>
              <a:t>)</a:t>
            </a:r>
            <a:endParaRPr lang="en-US" altLang="en-US" sz="800" dirty="0"/>
          </a:p>
          <a:p>
            <a:pPr>
              <a:lnSpc>
                <a:spcPct val="200000"/>
              </a:lnSpc>
            </a:pPr>
            <a:r>
              <a:rPr lang="en-US" altLang="en-US" b="1" dirty="0"/>
              <a:t>Resource sharing options</a:t>
            </a:r>
          </a:p>
          <a:p>
            <a:pPr lvl="1">
              <a:lnSpc>
                <a:spcPct val="200000"/>
              </a:lnSpc>
            </a:pPr>
            <a:r>
              <a:rPr lang="en-US" altLang="en-US" dirty="0" smtClean="0"/>
              <a:t>1. Parent </a:t>
            </a:r>
            <a:r>
              <a:rPr lang="en-US" altLang="en-US" dirty="0"/>
              <a:t>and children share all resources</a:t>
            </a:r>
          </a:p>
          <a:p>
            <a:pPr lvl="1">
              <a:lnSpc>
                <a:spcPct val="200000"/>
              </a:lnSpc>
            </a:pPr>
            <a:r>
              <a:rPr lang="en-US" altLang="en-US" dirty="0" smtClean="0"/>
              <a:t>2 Children </a:t>
            </a:r>
            <a:r>
              <a:rPr lang="en-US" altLang="en-US" dirty="0"/>
              <a:t>share subset of parent</a:t>
            </a:r>
            <a:r>
              <a:rPr lang="ja-JP" altLang="en-US" dirty="0"/>
              <a:t>’</a:t>
            </a:r>
            <a:r>
              <a:rPr lang="en-US" altLang="ja-JP" dirty="0"/>
              <a:t>s resources</a:t>
            </a:r>
          </a:p>
          <a:p>
            <a:pPr lvl="1">
              <a:lnSpc>
                <a:spcPct val="200000"/>
              </a:lnSpc>
            </a:pPr>
            <a:r>
              <a:rPr lang="en-US" altLang="en-US" dirty="0" smtClean="0"/>
              <a:t>3. Parent </a:t>
            </a:r>
            <a:r>
              <a:rPr lang="en-US" altLang="en-US" dirty="0"/>
              <a:t>and child </a:t>
            </a:r>
            <a:r>
              <a:rPr lang="en-US" altLang="en-US" dirty="0" smtClean="0"/>
              <a:t>may not share the </a:t>
            </a:r>
            <a:r>
              <a:rPr lang="en-US" altLang="en-US" dirty="0" smtClean="0"/>
              <a:t>resources, child may directly take the resources from operating system</a:t>
            </a:r>
            <a:endParaRPr lang="en-US" altLang="en-US" dirty="0" smtClean="0"/>
          </a:p>
          <a:p>
            <a:pPr lvl="1">
              <a:lnSpc>
                <a:spcPct val="200000"/>
              </a:lnSpc>
            </a:pPr>
            <a:r>
              <a:rPr lang="en-US" altLang="en-US" b="1" dirty="0" smtClean="0"/>
              <a:t>Execution </a:t>
            </a:r>
            <a:r>
              <a:rPr lang="en-US" altLang="en-US" b="1" dirty="0"/>
              <a:t>options</a:t>
            </a:r>
          </a:p>
          <a:p>
            <a:pPr lvl="1">
              <a:lnSpc>
                <a:spcPct val="200000"/>
              </a:lnSpc>
            </a:pPr>
            <a:r>
              <a:rPr lang="en-US" altLang="en-US" dirty="0" smtClean="0"/>
              <a:t>1. Parent </a:t>
            </a:r>
            <a:r>
              <a:rPr lang="en-US" altLang="en-US" dirty="0"/>
              <a:t>and children </a:t>
            </a:r>
            <a:r>
              <a:rPr lang="en-US" altLang="en-US" b="1" dirty="0"/>
              <a:t>execute concurrently</a:t>
            </a:r>
          </a:p>
          <a:p>
            <a:pPr lvl="1">
              <a:lnSpc>
                <a:spcPct val="200000"/>
              </a:lnSpc>
            </a:pPr>
            <a:r>
              <a:rPr lang="en-US" altLang="en-US" dirty="0" smtClean="0"/>
              <a:t>2.Parent </a:t>
            </a:r>
            <a:r>
              <a:rPr lang="en-US" altLang="en-US" dirty="0"/>
              <a:t>waits until children terminate</a:t>
            </a:r>
          </a:p>
          <a:p>
            <a:endParaRPr lang="en-US" altLang="en-US" dirty="0"/>
          </a:p>
        </p:txBody>
      </p:sp>
    </p:spTree>
    <p:extLst>
      <p:ext uri="{BB962C8B-B14F-4D97-AF65-F5344CB8AC3E}">
        <p14:creationId xmlns:p14="http://schemas.microsoft.com/office/powerpoint/2010/main" val="6908995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369332"/>
          </a:xfrm>
          <a:prstGeom prst="rect">
            <a:avLst/>
          </a:prstGeom>
        </p:spPr>
        <p:txBody>
          <a:bodyPr wrap="square">
            <a:spAutoFit/>
          </a:bodyPr>
          <a:lstStyle/>
          <a:p>
            <a:pPr algn="just"/>
            <a:endParaRPr lang="en-IN" b="1" dirty="0"/>
          </a:p>
        </p:txBody>
      </p:sp>
      <p:sp>
        <p:nvSpPr>
          <p:cNvPr id="14" name="Rectangle 13"/>
          <p:cNvSpPr/>
          <p:nvPr/>
        </p:nvSpPr>
        <p:spPr>
          <a:xfrm>
            <a:off x="2919170" y="288187"/>
            <a:ext cx="5694700" cy="461665"/>
          </a:xfrm>
          <a:prstGeom prst="rect">
            <a:avLst/>
          </a:prstGeom>
        </p:spPr>
        <p:txBody>
          <a:bodyPr wrap="none">
            <a:spAutoFit/>
          </a:bodyPr>
          <a:lstStyle/>
          <a:p>
            <a:r>
              <a:rPr lang="en-US" altLang="en-US" sz="2400" b="1" dirty="0"/>
              <a:t>Operations on </a:t>
            </a:r>
            <a:r>
              <a:rPr lang="en-US" altLang="en-US" sz="2400" b="1" dirty="0" smtClean="0"/>
              <a:t>Processes (Process Creation)</a:t>
            </a:r>
            <a:endParaRPr lang="en-IN" sz="2400" b="1" dirty="0"/>
          </a:p>
        </p:txBody>
      </p:sp>
      <p:pic>
        <p:nvPicPr>
          <p:cNvPr id="18" name="Picture 1" descr="3_08.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46836" y="1692821"/>
            <a:ext cx="70612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754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2456632" y="0"/>
            <a:ext cx="6632073" cy="1323439"/>
          </a:xfrm>
          <a:prstGeom prst="rect">
            <a:avLst/>
          </a:prstGeom>
        </p:spPr>
        <p:txBody>
          <a:bodyPr wrap="none">
            <a:spAutoFit/>
          </a:bodyPr>
          <a:lstStyle/>
          <a:p>
            <a:pPr marL="0" lvl="1" algn="ctr"/>
            <a:r>
              <a:rPr lang="en-US" altLang="en-US" sz="4000" dirty="0"/>
              <a:t>Computer System Organization</a:t>
            </a:r>
          </a:p>
          <a:p>
            <a:pPr algn="ctr"/>
            <a:endParaRPr lang="en-IN" sz="40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960408" y="1270302"/>
            <a:ext cx="10469592" cy="1938992"/>
          </a:xfrm>
          <a:prstGeom prst="rect">
            <a:avLst/>
          </a:prstGeom>
        </p:spPr>
        <p:txBody>
          <a:bodyPr wrap="square">
            <a:spAutoFit/>
          </a:bodyPr>
          <a:lstStyle/>
          <a:p>
            <a:r>
              <a:rPr lang="en-US" altLang="en-US" sz="2000" dirty="0"/>
              <a:t>Computer-system </a:t>
            </a:r>
            <a:r>
              <a:rPr lang="en-US" altLang="en-US" sz="2000" dirty="0" smtClean="0"/>
              <a:t>operation</a:t>
            </a:r>
          </a:p>
          <a:p>
            <a:endParaRPr lang="en-US" altLang="en-US" sz="2000" dirty="0"/>
          </a:p>
          <a:p>
            <a:pPr marL="742950" lvl="1" indent="-285750">
              <a:buFont typeface="Arial" panose="020B0604020202020204" pitchFamily="34" charset="0"/>
              <a:buChar char="•"/>
            </a:pPr>
            <a:r>
              <a:rPr lang="en-US" altLang="en-US" sz="2000" dirty="0"/>
              <a:t>One or more CPUs, device controllers connect through common bus providing access to shared </a:t>
            </a:r>
            <a:r>
              <a:rPr lang="en-US" altLang="en-US" sz="2000" dirty="0" smtClean="0"/>
              <a:t>memory</a:t>
            </a:r>
            <a:endParaRPr lang="en-US" altLang="en-US" sz="2000" dirty="0"/>
          </a:p>
          <a:p>
            <a:pPr marL="742950" lvl="1" indent="-285750">
              <a:buFont typeface="Arial" panose="020B0604020202020204" pitchFamily="34" charset="0"/>
              <a:buChar char="•"/>
            </a:pPr>
            <a:r>
              <a:rPr lang="en-US" altLang="en-US" sz="2000" dirty="0"/>
              <a:t>Concurrent execution of CPUs and devices competing for memory </a:t>
            </a:r>
            <a:r>
              <a:rPr lang="en-US" altLang="en-US" sz="2000" dirty="0" smtClean="0"/>
              <a:t>cycles</a:t>
            </a:r>
          </a:p>
          <a:p>
            <a:pPr marL="742950" lvl="1" indent="-285750">
              <a:buFont typeface="Arial" panose="020B0604020202020204" pitchFamily="34" charset="0"/>
              <a:buChar char="•"/>
            </a:pPr>
            <a:r>
              <a:rPr lang="en-US" altLang="en-US" sz="2000" dirty="0" smtClean="0"/>
              <a:t>To ensure the memory access to all the devices  we have </a:t>
            </a:r>
            <a:r>
              <a:rPr lang="en-US" altLang="en-US" sz="2000" b="1" dirty="0" smtClean="0"/>
              <a:t>Memory Controller</a:t>
            </a:r>
            <a:endParaRPr lang="en-US" altLang="en-US" sz="2000" b="1" dirty="0"/>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126" y="3863975"/>
            <a:ext cx="8436910"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7753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45835"/>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369332"/>
          </a:xfrm>
          <a:prstGeom prst="rect">
            <a:avLst/>
          </a:prstGeom>
        </p:spPr>
        <p:txBody>
          <a:bodyPr wrap="square">
            <a:spAutoFit/>
          </a:bodyPr>
          <a:lstStyle/>
          <a:p>
            <a:pPr algn="just"/>
            <a:endParaRPr lang="en-IN" b="1" dirty="0"/>
          </a:p>
        </p:txBody>
      </p:sp>
      <p:sp>
        <p:nvSpPr>
          <p:cNvPr id="14" name="Rectangle 13"/>
          <p:cNvSpPr/>
          <p:nvPr/>
        </p:nvSpPr>
        <p:spPr>
          <a:xfrm>
            <a:off x="2919170" y="288187"/>
            <a:ext cx="5694700" cy="461665"/>
          </a:xfrm>
          <a:prstGeom prst="rect">
            <a:avLst/>
          </a:prstGeom>
        </p:spPr>
        <p:txBody>
          <a:bodyPr wrap="none">
            <a:spAutoFit/>
          </a:bodyPr>
          <a:lstStyle/>
          <a:p>
            <a:r>
              <a:rPr lang="en-US" altLang="en-US" sz="2400" b="1" dirty="0"/>
              <a:t>Operations on </a:t>
            </a:r>
            <a:r>
              <a:rPr lang="en-US" altLang="en-US" sz="2400" b="1" dirty="0" smtClean="0"/>
              <a:t>Processes (Process Creation)</a:t>
            </a:r>
            <a:endParaRPr lang="en-IN" sz="2400" b="1" dirty="0"/>
          </a:p>
        </p:txBody>
      </p:sp>
      <p:sp>
        <p:nvSpPr>
          <p:cNvPr id="15" name="Rectangle 14"/>
          <p:cNvSpPr/>
          <p:nvPr/>
        </p:nvSpPr>
        <p:spPr>
          <a:xfrm>
            <a:off x="721560" y="1399464"/>
            <a:ext cx="9497782" cy="3831818"/>
          </a:xfrm>
          <a:prstGeom prst="rect">
            <a:avLst/>
          </a:prstGeom>
        </p:spPr>
        <p:txBody>
          <a:bodyPr wrap="square">
            <a:spAutoFit/>
          </a:bodyPr>
          <a:lstStyle/>
          <a:p>
            <a:pPr>
              <a:lnSpc>
                <a:spcPct val="150000"/>
              </a:lnSpc>
            </a:pPr>
            <a:r>
              <a:rPr lang="en-US" altLang="en-US" dirty="0"/>
              <a:t>Address space</a:t>
            </a:r>
          </a:p>
          <a:p>
            <a:pPr lvl="1">
              <a:lnSpc>
                <a:spcPct val="150000"/>
              </a:lnSpc>
            </a:pPr>
            <a:r>
              <a:rPr lang="en-US" altLang="en-US" dirty="0" smtClean="0"/>
              <a:t>1. Child </a:t>
            </a:r>
            <a:r>
              <a:rPr lang="en-US" altLang="en-US" dirty="0"/>
              <a:t>duplicate of </a:t>
            </a:r>
            <a:r>
              <a:rPr lang="en-US" altLang="en-US" dirty="0" smtClean="0"/>
              <a:t>parent (Basically Child contains all the instructions as parent)</a:t>
            </a:r>
            <a:endParaRPr lang="en-US" altLang="en-US" dirty="0"/>
          </a:p>
          <a:p>
            <a:pPr lvl="1">
              <a:lnSpc>
                <a:spcPct val="150000"/>
              </a:lnSpc>
            </a:pPr>
            <a:r>
              <a:rPr lang="en-US" altLang="en-US" dirty="0" smtClean="0"/>
              <a:t>2</a:t>
            </a:r>
            <a:r>
              <a:rPr lang="en-US" altLang="en-US" dirty="0" smtClean="0"/>
              <a:t>. Child </a:t>
            </a:r>
            <a:r>
              <a:rPr lang="en-US" altLang="en-US" dirty="0"/>
              <a:t>has a program loaded into </a:t>
            </a:r>
            <a:r>
              <a:rPr lang="en-US" altLang="en-US" dirty="0" smtClean="0"/>
              <a:t>it (New Process can be loaded into the child)</a:t>
            </a:r>
            <a:endParaRPr lang="en-US" altLang="en-US" dirty="0"/>
          </a:p>
          <a:p>
            <a:pPr>
              <a:lnSpc>
                <a:spcPct val="200000"/>
              </a:lnSpc>
            </a:pPr>
            <a:r>
              <a:rPr lang="en-US" altLang="en-US" dirty="0"/>
              <a:t>UNIX examples</a:t>
            </a:r>
          </a:p>
          <a:p>
            <a:pPr lvl="1">
              <a:lnSpc>
                <a:spcPct val="200000"/>
              </a:lnSpc>
            </a:pPr>
            <a:r>
              <a:rPr lang="en-US" altLang="en-US" b="1" dirty="0">
                <a:solidFill>
                  <a:srgbClr val="000000"/>
                </a:solidFill>
                <a:latin typeface="Courier New" panose="02070309020205020404" pitchFamily="49" charset="0"/>
                <a:cs typeface="Courier New" panose="02070309020205020404" pitchFamily="49" charset="0"/>
              </a:rPr>
              <a:t>fork()</a:t>
            </a:r>
            <a:r>
              <a:rPr lang="en-US" altLang="en-US" dirty="0">
                <a:solidFill>
                  <a:srgbClr val="000000"/>
                </a:solidFill>
              </a:rPr>
              <a:t> </a:t>
            </a:r>
            <a:r>
              <a:rPr lang="en-US" altLang="en-US" dirty="0"/>
              <a:t>system call creates new process</a:t>
            </a:r>
          </a:p>
          <a:p>
            <a:pPr lvl="1">
              <a:lnSpc>
                <a:spcPct val="200000"/>
              </a:lnSpc>
            </a:pPr>
            <a:r>
              <a:rPr lang="en-US" altLang="en-US" b="1" dirty="0">
                <a:solidFill>
                  <a:srgbClr val="000000"/>
                </a:solidFill>
                <a:latin typeface="Courier New" panose="02070309020205020404" pitchFamily="49" charset="0"/>
                <a:cs typeface="Courier New" panose="02070309020205020404" pitchFamily="49" charset="0"/>
              </a:rPr>
              <a:t>exec()</a:t>
            </a:r>
            <a:r>
              <a:rPr lang="en-US" altLang="en-US" dirty="0"/>
              <a:t> system call used after a </a:t>
            </a:r>
            <a:r>
              <a:rPr lang="en-US" altLang="en-US" b="1" dirty="0">
                <a:solidFill>
                  <a:srgbClr val="000000"/>
                </a:solidFill>
                <a:latin typeface="Courier New" panose="02070309020205020404" pitchFamily="49" charset="0"/>
                <a:cs typeface="Courier New" panose="02070309020205020404" pitchFamily="49" charset="0"/>
              </a:rPr>
              <a:t>fork()</a:t>
            </a:r>
            <a:r>
              <a:rPr lang="en-US" altLang="en-US" dirty="0"/>
              <a:t> to replace the process</a:t>
            </a:r>
            <a:r>
              <a:rPr lang="ja-JP" altLang="en-US" dirty="0"/>
              <a:t>’</a:t>
            </a:r>
            <a:r>
              <a:rPr lang="en-US" altLang="ja-JP" dirty="0"/>
              <a:t> memory space with a new program</a:t>
            </a:r>
            <a:endParaRPr lang="en-US" altLang="en-US" dirty="0"/>
          </a:p>
          <a:p>
            <a:endParaRPr lang="en-US" altLang="en-US" dirty="0"/>
          </a:p>
        </p:txBody>
      </p:sp>
      <p:pic>
        <p:nvPicPr>
          <p:cNvPr id="18" name="Picture 4"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102" y="4814888"/>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1569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45835"/>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369332"/>
          </a:xfrm>
          <a:prstGeom prst="rect">
            <a:avLst/>
          </a:prstGeom>
        </p:spPr>
        <p:txBody>
          <a:bodyPr wrap="square">
            <a:spAutoFit/>
          </a:bodyPr>
          <a:lstStyle/>
          <a:p>
            <a:pPr algn="just"/>
            <a:endParaRPr lang="en-IN" b="1" dirty="0"/>
          </a:p>
        </p:txBody>
      </p:sp>
      <p:sp>
        <p:nvSpPr>
          <p:cNvPr id="14" name="Rectangle 13"/>
          <p:cNvSpPr/>
          <p:nvPr/>
        </p:nvSpPr>
        <p:spPr>
          <a:xfrm>
            <a:off x="2919170" y="288187"/>
            <a:ext cx="4753994" cy="461665"/>
          </a:xfrm>
          <a:prstGeom prst="rect">
            <a:avLst/>
          </a:prstGeom>
        </p:spPr>
        <p:txBody>
          <a:bodyPr wrap="none">
            <a:spAutoFit/>
          </a:bodyPr>
          <a:lstStyle/>
          <a:p>
            <a:r>
              <a:rPr lang="en-US" altLang="en-US" sz="2400" dirty="0"/>
              <a:t>C Program Forking Separate </a:t>
            </a:r>
            <a:r>
              <a:rPr lang="en-US" altLang="en-US" sz="2400" dirty="0" smtClean="0"/>
              <a:t>Process</a:t>
            </a:r>
            <a:endParaRPr lang="en-IN" sz="2400" b="1" dirty="0"/>
          </a:p>
        </p:txBody>
      </p:sp>
      <p:pic>
        <p:nvPicPr>
          <p:cNvPr id="19" name="Picture 5" descr="Screen Shot 2012-12-04 at 11.21.10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33051" y="940635"/>
            <a:ext cx="6038850"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0934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45835"/>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369332"/>
          </a:xfrm>
          <a:prstGeom prst="rect">
            <a:avLst/>
          </a:prstGeom>
        </p:spPr>
        <p:txBody>
          <a:bodyPr wrap="square">
            <a:spAutoFit/>
          </a:bodyPr>
          <a:lstStyle/>
          <a:p>
            <a:pPr algn="just"/>
            <a:endParaRPr lang="en-IN" b="1" dirty="0"/>
          </a:p>
        </p:txBody>
      </p:sp>
      <p:sp>
        <p:nvSpPr>
          <p:cNvPr id="14" name="Rectangle 13"/>
          <p:cNvSpPr/>
          <p:nvPr/>
        </p:nvSpPr>
        <p:spPr>
          <a:xfrm>
            <a:off x="4214784" y="264301"/>
            <a:ext cx="2704651" cy="461665"/>
          </a:xfrm>
          <a:prstGeom prst="rect">
            <a:avLst/>
          </a:prstGeom>
        </p:spPr>
        <p:txBody>
          <a:bodyPr wrap="none">
            <a:spAutoFit/>
          </a:bodyPr>
          <a:lstStyle/>
          <a:p>
            <a:r>
              <a:rPr lang="en-US" altLang="en-US" sz="2400" dirty="0"/>
              <a:t>Process Termination</a:t>
            </a:r>
            <a:endParaRPr lang="en-IN" sz="2400" b="1" dirty="0"/>
          </a:p>
        </p:txBody>
      </p:sp>
      <p:sp>
        <p:nvSpPr>
          <p:cNvPr id="2" name="Rectangle 1"/>
          <p:cNvSpPr/>
          <p:nvPr/>
        </p:nvSpPr>
        <p:spPr>
          <a:xfrm>
            <a:off x="824465" y="1256327"/>
            <a:ext cx="10831826" cy="4524315"/>
          </a:xfrm>
          <a:prstGeom prst="rect">
            <a:avLst/>
          </a:prstGeom>
        </p:spPr>
        <p:txBody>
          <a:bodyPr wrap="square">
            <a:spAutoFit/>
          </a:bodyPr>
          <a:lstStyle/>
          <a:p>
            <a:pPr>
              <a:lnSpc>
                <a:spcPct val="200000"/>
              </a:lnSpc>
            </a:pPr>
            <a:r>
              <a:rPr lang="en-US" altLang="en-US" dirty="0"/>
              <a:t>Process executes last statement and then asks the operating system to delete it using the </a:t>
            </a:r>
            <a:r>
              <a:rPr lang="en-US" altLang="en-US" b="1" dirty="0">
                <a:solidFill>
                  <a:srgbClr val="000000"/>
                </a:solidFill>
                <a:latin typeface="Courier New" panose="02070309020205020404" pitchFamily="49" charset="0"/>
                <a:cs typeface="Courier New" panose="02070309020205020404" pitchFamily="49" charset="0"/>
              </a:rPr>
              <a:t>exit()</a:t>
            </a:r>
            <a:r>
              <a:rPr lang="en-US" altLang="en-US" dirty="0">
                <a:cs typeface="Courier New" panose="02070309020205020404" pitchFamily="49" charset="0"/>
              </a:rPr>
              <a:t> system call.</a:t>
            </a:r>
            <a:endParaRPr lang="en-US" altLang="en-US" dirty="0"/>
          </a:p>
          <a:p>
            <a:pPr lvl="1">
              <a:lnSpc>
                <a:spcPct val="200000"/>
              </a:lnSpc>
            </a:pPr>
            <a:r>
              <a:rPr lang="en-US" altLang="en-US" dirty="0"/>
              <a:t>Returns  status data from child to parent </a:t>
            </a:r>
            <a:r>
              <a:rPr lang="en-US" altLang="en-US" dirty="0" smtClean="0"/>
              <a:t>via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t>)</a:t>
            </a:r>
          </a:p>
          <a:p>
            <a:pPr lvl="1">
              <a:lnSpc>
                <a:spcPct val="200000"/>
              </a:lnSpc>
            </a:pPr>
            <a:r>
              <a:rPr lang="en-US" altLang="en-US" dirty="0"/>
              <a:t>Process</a:t>
            </a:r>
            <a:r>
              <a:rPr lang="ja-JP" altLang="en-US" dirty="0"/>
              <a:t>’</a:t>
            </a:r>
            <a:r>
              <a:rPr lang="en-US" altLang="ja-JP" dirty="0"/>
              <a:t> resources are deallocated by operating system</a:t>
            </a:r>
            <a:endParaRPr lang="en-US" altLang="en-US" dirty="0"/>
          </a:p>
          <a:p>
            <a:pPr>
              <a:lnSpc>
                <a:spcPct val="200000"/>
              </a:lnSpc>
            </a:pPr>
            <a:r>
              <a:rPr lang="en-US" altLang="en-US" dirty="0"/>
              <a:t>Parent may terminate the execution of children processes  using the </a:t>
            </a:r>
            <a:r>
              <a:rPr lang="en-US" altLang="en-US" b="1" dirty="0">
                <a:solidFill>
                  <a:srgbClr val="000000"/>
                </a:solidFill>
                <a:latin typeface="Courier New" panose="02070309020205020404" pitchFamily="49" charset="0"/>
                <a:cs typeface="Courier New" panose="02070309020205020404" pitchFamily="49" charset="0"/>
              </a:rPr>
              <a:t>abort()</a:t>
            </a:r>
            <a:r>
              <a:rPr lang="en-US" altLang="en-US" dirty="0">
                <a:cs typeface="Courier New" panose="02070309020205020404" pitchFamily="49" charset="0"/>
              </a:rPr>
              <a:t> system call.  Some reasons for doing so:</a:t>
            </a:r>
            <a:endParaRPr lang="en-US" altLang="en-US" dirty="0"/>
          </a:p>
          <a:p>
            <a:pPr lvl="1">
              <a:lnSpc>
                <a:spcPct val="200000"/>
              </a:lnSpc>
            </a:pPr>
            <a:r>
              <a:rPr lang="en-US" altLang="en-US" dirty="0"/>
              <a:t>Child has exceeded allocated resources</a:t>
            </a:r>
          </a:p>
          <a:p>
            <a:pPr lvl="1">
              <a:lnSpc>
                <a:spcPct val="200000"/>
              </a:lnSpc>
            </a:pPr>
            <a:r>
              <a:rPr lang="en-US" altLang="en-US" dirty="0"/>
              <a:t>Task assigned to child is no longer required</a:t>
            </a:r>
          </a:p>
          <a:p>
            <a:pPr lvl="1">
              <a:lnSpc>
                <a:spcPct val="200000"/>
              </a:lnSpc>
            </a:pPr>
            <a:r>
              <a:rPr lang="en-US" altLang="en-US" dirty="0"/>
              <a:t>The parent is exiting and the operating systems does not allow  a child to continue if its parent terminates</a:t>
            </a:r>
          </a:p>
        </p:txBody>
      </p:sp>
    </p:spTree>
    <p:extLst>
      <p:ext uri="{BB962C8B-B14F-4D97-AF65-F5344CB8AC3E}">
        <p14:creationId xmlns:p14="http://schemas.microsoft.com/office/powerpoint/2010/main" val="8953519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45835"/>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369332"/>
          </a:xfrm>
          <a:prstGeom prst="rect">
            <a:avLst/>
          </a:prstGeom>
        </p:spPr>
        <p:txBody>
          <a:bodyPr wrap="square">
            <a:spAutoFit/>
          </a:bodyPr>
          <a:lstStyle/>
          <a:p>
            <a:pPr algn="just"/>
            <a:endParaRPr lang="en-IN" b="1" dirty="0"/>
          </a:p>
        </p:txBody>
      </p:sp>
      <p:sp>
        <p:nvSpPr>
          <p:cNvPr id="14" name="Rectangle 13"/>
          <p:cNvSpPr/>
          <p:nvPr/>
        </p:nvSpPr>
        <p:spPr>
          <a:xfrm>
            <a:off x="4214784" y="264301"/>
            <a:ext cx="2704651" cy="461665"/>
          </a:xfrm>
          <a:prstGeom prst="rect">
            <a:avLst/>
          </a:prstGeom>
        </p:spPr>
        <p:txBody>
          <a:bodyPr wrap="none">
            <a:spAutoFit/>
          </a:bodyPr>
          <a:lstStyle/>
          <a:p>
            <a:r>
              <a:rPr lang="en-US" altLang="en-US" sz="2400" dirty="0"/>
              <a:t>Process Termination</a:t>
            </a:r>
            <a:endParaRPr lang="en-IN" sz="2400" b="1" dirty="0"/>
          </a:p>
        </p:txBody>
      </p:sp>
      <p:sp>
        <p:nvSpPr>
          <p:cNvPr id="2" name="Rectangle 1"/>
          <p:cNvSpPr/>
          <p:nvPr/>
        </p:nvSpPr>
        <p:spPr>
          <a:xfrm>
            <a:off x="824465" y="1256327"/>
            <a:ext cx="10831826" cy="5632311"/>
          </a:xfrm>
          <a:prstGeom prst="rect">
            <a:avLst/>
          </a:prstGeom>
        </p:spPr>
        <p:txBody>
          <a:bodyPr wrap="square">
            <a:spAutoFit/>
          </a:bodyPr>
          <a:lstStyle/>
          <a:p>
            <a:pPr>
              <a:lnSpc>
                <a:spcPct val="200000"/>
              </a:lnSpc>
            </a:pPr>
            <a:r>
              <a:rPr lang="en-US" altLang="en-US" dirty="0"/>
              <a:t>Some operating systems do not allow child to exists if its parent has terminated.  If a process terminates, then all its children must also be </a:t>
            </a:r>
            <a:r>
              <a:rPr lang="en-US" altLang="en-US" dirty="0" smtClean="0"/>
              <a:t>terminated </a:t>
            </a:r>
            <a:r>
              <a:rPr lang="en-US" altLang="en-US" b="1" dirty="0" smtClean="0"/>
              <a:t>cascading </a:t>
            </a:r>
            <a:r>
              <a:rPr lang="en-US" altLang="en-US" b="1" dirty="0"/>
              <a:t>termination.  </a:t>
            </a:r>
            <a:r>
              <a:rPr lang="en-US" altLang="en-US" dirty="0"/>
              <a:t>All children, grandchildren, etc.  are  terminated.</a:t>
            </a:r>
            <a:endParaRPr lang="en-US" altLang="en-US" b="1" dirty="0"/>
          </a:p>
          <a:p>
            <a:pPr lvl="1">
              <a:lnSpc>
                <a:spcPct val="200000"/>
              </a:lnSpc>
            </a:pPr>
            <a:r>
              <a:rPr lang="en-US" altLang="en-US" dirty="0"/>
              <a:t>The termination is initiated by the operating system.</a:t>
            </a:r>
            <a:endParaRPr lang="en-US" altLang="en-US" b="1" dirty="0"/>
          </a:p>
          <a:p>
            <a:pPr>
              <a:lnSpc>
                <a:spcPct val="200000"/>
              </a:lnSpc>
            </a:pPr>
            <a:r>
              <a:rPr lang="en-US" altLang="en-US" dirty="0"/>
              <a:t>The parent process may wait for termination of a child process by using the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t>system call</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t>The call returns status information and the pid of the terminated </a:t>
            </a:r>
            <a:r>
              <a:rPr lang="en-US" altLang="en-US" dirty="0" smtClean="0"/>
              <a:t>process</a:t>
            </a:r>
          </a:p>
          <a:p>
            <a:pPr>
              <a:lnSpc>
                <a:spcPct val="200000"/>
              </a:lnSpc>
            </a:pPr>
            <a:r>
              <a:rPr lang="en-GB" dirty="0"/>
              <a:t>process may return a status value (typically an integer) to its parent process (via the wait() system call)</a:t>
            </a:r>
            <a:endParaRPr lang="en-US" altLang="en-US" b="1" dirty="0">
              <a:solidFill>
                <a:srgbClr val="000000"/>
              </a:solidFill>
              <a:latin typeface="Courier New" panose="02070309020205020404" pitchFamily="49" charset="0"/>
              <a:cs typeface="Courier New" panose="02070309020205020404" pitchFamily="49" charset="0"/>
            </a:endParaRPr>
          </a:p>
          <a:p>
            <a:pPr>
              <a:lnSpc>
                <a:spcPct val="200000"/>
              </a:lnSpc>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pid = wait(&amp;status); </a:t>
            </a:r>
          </a:p>
          <a:p>
            <a:pPr>
              <a:lnSpc>
                <a:spcPct val="200000"/>
              </a:lnSpc>
            </a:pPr>
            <a:r>
              <a:rPr lang="en-US" altLang="en-US" dirty="0"/>
              <a:t>If no parent waiting (did not invoke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cs typeface="Courier New" panose="02070309020205020404" pitchFamily="49" charset="0"/>
              </a:rPr>
              <a:t>) </a:t>
            </a:r>
            <a:r>
              <a:rPr lang="en-US" altLang="en-US" dirty="0"/>
              <a:t>process is a </a:t>
            </a:r>
            <a:r>
              <a:rPr lang="en-US" altLang="en-US" b="1" dirty="0">
                <a:solidFill>
                  <a:srgbClr val="3366FF"/>
                </a:solidFill>
              </a:rPr>
              <a:t>zombie</a:t>
            </a:r>
          </a:p>
          <a:p>
            <a:pPr>
              <a:lnSpc>
                <a:spcPct val="200000"/>
              </a:lnSpc>
            </a:pPr>
            <a:r>
              <a:rPr lang="en-US" altLang="en-US" dirty="0"/>
              <a:t>If parent terminated without invoking</a:t>
            </a:r>
            <a:r>
              <a:rPr lang="en-US" altLang="en-US" b="1" dirty="0">
                <a:solidFill>
                  <a:srgbClr val="000000"/>
                </a:solidFill>
                <a:latin typeface="Courier New" panose="02070309020205020404" pitchFamily="49" charset="0"/>
                <a:cs typeface="Courier New" panose="02070309020205020404" pitchFamily="49" charset="0"/>
              </a:rPr>
              <a:t> wait</a:t>
            </a:r>
            <a:r>
              <a:rPr lang="en-US" altLang="en-US" dirty="0"/>
              <a:t> , process is an </a:t>
            </a:r>
            <a:r>
              <a:rPr lang="en-US" altLang="en-US" b="1" dirty="0">
                <a:solidFill>
                  <a:srgbClr val="3366FF"/>
                </a:solidFill>
              </a:rPr>
              <a:t>orphan</a:t>
            </a:r>
          </a:p>
          <a:p>
            <a:pPr>
              <a:lnSpc>
                <a:spcPct val="200000"/>
              </a:lnSpc>
            </a:pPr>
            <a:endParaRPr lang="en-US" altLang="en-US" dirty="0"/>
          </a:p>
        </p:txBody>
      </p:sp>
    </p:spTree>
    <p:extLst>
      <p:ext uri="{BB962C8B-B14F-4D97-AF65-F5344CB8AC3E}">
        <p14:creationId xmlns:p14="http://schemas.microsoft.com/office/powerpoint/2010/main" val="29463861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45835"/>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609793" y="1077113"/>
            <a:ext cx="11237146" cy="313932"/>
          </a:xfrm>
          <a:prstGeom prst="rect">
            <a:avLst/>
          </a:prstGeom>
        </p:spPr>
        <p:txBody>
          <a:bodyPr wrap="square">
            <a:spAutoFit/>
          </a:bodyPr>
          <a:lstStyle/>
          <a:p>
            <a:pPr>
              <a:lnSpc>
                <a:spcPct val="90000"/>
              </a:lnSpc>
            </a:pPr>
            <a:endParaRPr lang="en-US" altLang="en-US" sz="1600" dirty="0">
              <a:sym typeface="Wingdings 3" panose="05040102010807070707" pitchFamily="18" charset="2"/>
            </a:endParaRPr>
          </a:p>
        </p:txBody>
      </p:sp>
      <p:sp>
        <p:nvSpPr>
          <p:cNvPr id="6" name="Rectangle 5"/>
          <p:cNvSpPr/>
          <p:nvPr/>
        </p:nvSpPr>
        <p:spPr>
          <a:xfrm>
            <a:off x="824465" y="1228927"/>
            <a:ext cx="10079323" cy="1837426"/>
          </a:xfrm>
          <a:prstGeom prst="rect">
            <a:avLst/>
          </a:prstGeom>
        </p:spPr>
        <p:txBody>
          <a:bodyPr wrap="square">
            <a:spAutoFit/>
          </a:bodyPr>
          <a:lstStyle/>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smtClean="0">
              <a:solidFill>
                <a:srgbClr val="3366FF"/>
              </a:solidFill>
            </a:endParaRPr>
          </a:p>
          <a:p>
            <a:pPr lvl="1">
              <a:lnSpc>
                <a:spcPct val="90000"/>
              </a:lnSpc>
            </a:pPr>
            <a:endParaRPr lang="en-US" altLang="en-US" b="1" dirty="0">
              <a:solidFill>
                <a:srgbClr val="3366FF"/>
              </a:solidFill>
            </a:endParaRPr>
          </a:p>
          <a:p>
            <a:pPr lvl="1">
              <a:lnSpc>
                <a:spcPct val="90000"/>
              </a:lnSpc>
            </a:pPr>
            <a:endParaRPr lang="en-US" altLang="en-US" b="1" dirty="0">
              <a:solidFill>
                <a:srgbClr val="3366FF"/>
              </a:solidFill>
            </a:endParaRPr>
          </a:p>
          <a:p>
            <a:pPr lvl="2">
              <a:lnSpc>
                <a:spcPct val="90000"/>
              </a:lnSpc>
            </a:pPr>
            <a:endParaRPr lang="en-GB" altLang="en-US" dirty="0"/>
          </a:p>
          <a:p>
            <a:pPr lvl="2">
              <a:lnSpc>
                <a:spcPct val="90000"/>
              </a:lnSpc>
            </a:pPr>
            <a:endParaRPr lang="en-US" altLang="en-US" dirty="0"/>
          </a:p>
        </p:txBody>
      </p:sp>
      <p:sp>
        <p:nvSpPr>
          <p:cNvPr id="9" name="Rectangle 8"/>
          <p:cNvSpPr/>
          <p:nvPr/>
        </p:nvSpPr>
        <p:spPr>
          <a:xfrm>
            <a:off x="927370" y="1018839"/>
            <a:ext cx="10416364" cy="2585323"/>
          </a:xfrm>
          <a:prstGeom prst="rect">
            <a:avLst/>
          </a:prstGeom>
        </p:spPr>
        <p:txBody>
          <a:bodyPr wrap="squar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GB" b="1" dirty="0"/>
          </a:p>
          <a:p>
            <a:endParaRPr lang="en-GB" b="1" dirty="0"/>
          </a:p>
        </p:txBody>
      </p:sp>
      <p:sp>
        <p:nvSpPr>
          <p:cNvPr id="7" name="Rectangle 6"/>
          <p:cNvSpPr/>
          <p:nvPr/>
        </p:nvSpPr>
        <p:spPr>
          <a:xfrm>
            <a:off x="5960317" y="123006"/>
            <a:ext cx="184731" cy="523220"/>
          </a:xfrm>
          <a:prstGeom prst="rect">
            <a:avLst/>
          </a:prstGeom>
        </p:spPr>
        <p:txBody>
          <a:bodyPr wrap="none">
            <a:spAutoFit/>
          </a:bodyPr>
          <a:lstStyle/>
          <a:p>
            <a:pPr algn="ctr"/>
            <a:endParaRPr lang="en-IN" sz="2800" b="1" dirty="0"/>
          </a:p>
        </p:txBody>
      </p:sp>
      <p:sp>
        <p:nvSpPr>
          <p:cNvPr id="11" name="Rectangle 10"/>
          <p:cNvSpPr/>
          <p:nvPr/>
        </p:nvSpPr>
        <p:spPr>
          <a:xfrm>
            <a:off x="4657102" y="164674"/>
            <a:ext cx="184731" cy="523220"/>
          </a:xfrm>
          <a:prstGeom prst="rect">
            <a:avLst/>
          </a:prstGeom>
        </p:spPr>
        <p:txBody>
          <a:bodyPr wrap="none">
            <a:spAutoFit/>
          </a:bodyPr>
          <a:lstStyle/>
          <a:p>
            <a:endParaRPr lang="en-IN" sz="2800" b="1" dirty="0"/>
          </a:p>
        </p:txBody>
      </p:sp>
      <p:sp>
        <p:nvSpPr>
          <p:cNvPr id="12" name="Rectangle 11"/>
          <p:cNvSpPr/>
          <p:nvPr/>
        </p:nvSpPr>
        <p:spPr>
          <a:xfrm>
            <a:off x="824465" y="933162"/>
            <a:ext cx="10622174" cy="646331"/>
          </a:xfrm>
          <a:prstGeom prst="rect">
            <a:avLst/>
          </a:prstGeom>
        </p:spPr>
        <p:txBody>
          <a:bodyPr wrap="square">
            <a:spAutoFit/>
          </a:bodyPr>
          <a:lstStyle/>
          <a:p>
            <a:pPr algn="just"/>
            <a:endParaRPr lang="en-GB" dirty="0"/>
          </a:p>
          <a:p>
            <a:pPr algn="just"/>
            <a:endParaRPr lang="en-IN" dirty="0"/>
          </a:p>
        </p:txBody>
      </p:sp>
      <p:sp>
        <p:nvSpPr>
          <p:cNvPr id="13" name="Rectangle 12"/>
          <p:cNvSpPr/>
          <p:nvPr/>
        </p:nvSpPr>
        <p:spPr>
          <a:xfrm>
            <a:off x="891119" y="755969"/>
            <a:ext cx="10912272" cy="369332"/>
          </a:xfrm>
          <a:prstGeom prst="rect">
            <a:avLst/>
          </a:prstGeom>
        </p:spPr>
        <p:txBody>
          <a:bodyPr wrap="square">
            <a:spAutoFit/>
          </a:bodyPr>
          <a:lstStyle/>
          <a:p>
            <a:pPr algn="just"/>
            <a:endParaRPr lang="en-IN" b="1" dirty="0"/>
          </a:p>
        </p:txBody>
      </p:sp>
      <p:sp>
        <p:nvSpPr>
          <p:cNvPr id="14" name="Rectangle 13"/>
          <p:cNvSpPr/>
          <p:nvPr/>
        </p:nvSpPr>
        <p:spPr>
          <a:xfrm>
            <a:off x="4214784" y="264301"/>
            <a:ext cx="1652119" cy="461665"/>
          </a:xfrm>
          <a:prstGeom prst="rect">
            <a:avLst/>
          </a:prstGeom>
        </p:spPr>
        <p:txBody>
          <a:bodyPr wrap="none">
            <a:spAutoFit/>
          </a:bodyPr>
          <a:lstStyle/>
          <a:p>
            <a:r>
              <a:rPr lang="en-IN" sz="2400" b="1" dirty="0" smtClean="0"/>
              <a:t>SUMMARY </a:t>
            </a:r>
            <a:endParaRPr lang="en-IN" sz="2400" b="1" dirty="0"/>
          </a:p>
        </p:txBody>
      </p:sp>
      <p:sp>
        <p:nvSpPr>
          <p:cNvPr id="2" name="Rectangle 1"/>
          <p:cNvSpPr/>
          <p:nvPr/>
        </p:nvSpPr>
        <p:spPr>
          <a:xfrm>
            <a:off x="824465" y="1256327"/>
            <a:ext cx="10831826" cy="2585323"/>
          </a:xfrm>
          <a:prstGeom prst="rect">
            <a:avLst/>
          </a:prstGeom>
        </p:spPr>
        <p:txBody>
          <a:bodyPr wrap="square">
            <a:spAutoFit/>
          </a:bodyPr>
          <a:lstStyle/>
          <a:p>
            <a:pPr>
              <a:lnSpc>
                <a:spcPct val="300000"/>
              </a:lnSpc>
            </a:pPr>
            <a:r>
              <a:rPr lang="en-GB" dirty="0"/>
              <a:t>Introduction What Operating System do, Operating System structure, Operating system Operations. </a:t>
            </a:r>
            <a:endParaRPr lang="en-GB" dirty="0" smtClean="0"/>
          </a:p>
          <a:p>
            <a:pPr>
              <a:lnSpc>
                <a:spcPct val="300000"/>
              </a:lnSpc>
            </a:pPr>
            <a:r>
              <a:rPr lang="en-GB" dirty="0" smtClean="0"/>
              <a:t>System </a:t>
            </a:r>
            <a:r>
              <a:rPr lang="en-GB" dirty="0"/>
              <a:t>Structures Operating system services, System Calls, Types of System calls </a:t>
            </a:r>
            <a:endParaRPr lang="en-GB" dirty="0" smtClean="0"/>
          </a:p>
          <a:p>
            <a:pPr>
              <a:lnSpc>
                <a:spcPct val="300000"/>
              </a:lnSpc>
            </a:pPr>
            <a:r>
              <a:rPr lang="en-GB" dirty="0" smtClean="0"/>
              <a:t>Process </a:t>
            </a:r>
            <a:r>
              <a:rPr lang="en-GB" dirty="0"/>
              <a:t>Management Process concept, Process scheduling, Operations on processes</a:t>
            </a:r>
            <a:endParaRPr lang="en-US" altLang="en-US" dirty="0"/>
          </a:p>
        </p:txBody>
      </p:sp>
    </p:spTree>
    <p:extLst>
      <p:ext uri="{BB962C8B-B14F-4D97-AF65-F5344CB8AC3E}">
        <p14:creationId xmlns:p14="http://schemas.microsoft.com/office/powerpoint/2010/main" val="3514696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2456632" y="0"/>
            <a:ext cx="6632073" cy="1323439"/>
          </a:xfrm>
          <a:prstGeom prst="rect">
            <a:avLst/>
          </a:prstGeom>
        </p:spPr>
        <p:txBody>
          <a:bodyPr wrap="none">
            <a:spAutoFit/>
          </a:bodyPr>
          <a:lstStyle/>
          <a:p>
            <a:pPr marL="0" lvl="1" algn="ctr"/>
            <a:r>
              <a:rPr lang="en-US" altLang="en-US" sz="4000" dirty="0"/>
              <a:t>Computer System Organization</a:t>
            </a:r>
          </a:p>
          <a:p>
            <a:pPr algn="ctr"/>
            <a:endParaRPr lang="en-IN" sz="40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3" name="Rectangle 2"/>
          <p:cNvSpPr/>
          <p:nvPr/>
        </p:nvSpPr>
        <p:spPr>
          <a:xfrm>
            <a:off x="960408" y="1270302"/>
            <a:ext cx="10469592" cy="4493538"/>
          </a:xfrm>
          <a:prstGeom prst="rect">
            <a:avLst/>
          </a:prstGeom>
        </p:spPr>
        <p:txBody>
          <a:bodyPr wrap="square">
            <a:spAutoFit/>
          </a:bodyPr>
          <a:lstStyle/>
          <a:p>
            <a:r>
              <a:rPr lang="en-US" altLang="en-US" sz="2000" b="1" dirty="0" smtClean="0"/>
              <a:t>Bootstrap Program</a:t>
            </a:r>
          </a:p>
          <a:p>
            <a:endParaRPr lang="en-US" altLang="en-US" sz="2000" b="1" dirty="0"/>
          </a:p>
          <a:p>
            <a:pPr marL="742950" lvl="1" indent="-285750">
              <a:buFont typeface="Arial" panose="020B0604020202020204" pitchFamily="34" charset="0"/>
              <a:buChar char="•"/>
            </a:pPr>
            <a:r>
              <a:rPr lang="en-US" altLang="en-US" b="1" dirty="0" smtClean="0">
                <a:solidFill>
                  <a:srgbClr val="3366FF"/>
                </a:solidFill>
              </a:rPr>
              <a:t>Initial Program that runs up when the system is powered</a:t>
            </a:r>
          </a:p>
          <a:p>
            <a:pPr marL="742950" lvl="1" indent="-285750">
              <a:buFont typeface="Arial" panose="020B0604020202020204" pitchFamily="34" charset="0"/>
              <a:buChar char="•"/>
            </a:pPr>
            <a:r>
              <a:rPr lang="en-US" altLang="en-US" dirty="0"/>
              <a:t>Typically stored in ROM or EPROM, generally known as </a:t>
            </a:r>
            <a:r>
              <a:rPr lang="en-US" altLang="en-US" b="1" dirty="0" smtClean="0">
                <a:solidFill>
                  <a:srgbClr val="3366FF"/>
                </a:solidFill>
              </a:rPr>
              <a:t>firmware </a:t>
            </a:r>
            <a:endParaRPr lang="en-US" altLang="en-US" b="1" dirty="0">
              <a:solidFill>
                <a:srgbClr val="3366FF"/>
              </a:solidFill>
            </a:endParaRPr>
          </a:p>
          <a:p>
            <a:pPr marL="742950" lvl="1" indent="-285750">
              <a:buFont typeface="Arial" panose="020B0604020202020204" pitchFamily="34" charset="0"/>
              <a:buChar char="•"/>
            </a:pPr>
            <a:r>
              <a:rPr lang="en-US" altLang="en-US" dirty="0"/>
              <a:t>Initializes all aspects of system</a:t>
            </a:r>
          </a:p>
          <a:p>
            <a:pPr marL="742950" lvl="1" indent="-285750">
              <a:buFont typeface="Arial" panose="020B0604020202020204" pitchFamily="34" charset="0"/>
              <a:buChar char="•"/>
            </a:pPr>
            <a:r>
              <a:rPr lang="en-US" altLang="en-US" dirty="0"/>
              <a:t>Loads operating system kernel and starts </a:t>
            </a:r>
            <a:r>
              <a:rPr lang="en-US" altLang="en-US" dirty="0" smtClean="0"/>
              <a:t>execution</a:t>
            </a:r>
          </a:p>
          <a:p>
            <a:pPr lvl="1"/>
            <a:endParaRPr lang="en-US" altLang="en-US" dirty="0"/>
          </a:p>
          <a:p>
            <a:r>
              <a:rPr lang="en-US" altLang="en-US" sz="2000" b="1" dirty="0" smtClean="0"/>
              <a:t>Interrupt</a:t>
            </a:r>
          </a:p>
          <a:p>
            <a:pPr marL="742950" lvl="1" indent="-285750">
              <a:buFont typeface="Arial" panose="020B0604020202020204" pitchFamily="34" charset="0"/>
              <a:buChar char="•"/>
            </a:pPr>
            <a:r>
              <a:rPr lang="en-US" altLang="en-US" sz="2000" b="1" dirty="0"/>
              <a:t> </a:t>
            </a:r>
            <a:r>
              <a:rPr lang="en-US" altLang="en-US" sz="2000" b="1" dirty="0" smtClean="0"/>
              <a:t>        </a:t>
            </a:r>
            <a:r>
              <a:rPr lang="en-US" altLang="en-US" dirty="0" smtClean="0"/>
              <a:t>The </a:t>
            </a:r>
            <a:r>
              <a:rPr lang="en-US" altLang="en-US" dirty="0"/>
              <a:t>occurrence of the event is signaled by interrupt from Hardware and Software </a:t>
            </a:r>
          </a:p>
          <a:p>
            <a:pPr marL="742950" lvl="1" indent="-285750">
              <a:buFont typeface="Arial" panose="020B0604020202020204" pitchFamily="34" charset="0"/>
              <a:buChar char="•"/>
            </a:pPr>
            <a:r>
              <a:rPr lang="en-US" altLang="en-US" dirty="0"/>
              <a:t>          </a:t>
            </a:r>
            <a:r>
              <a:rPr lang="en-US" altLang="en-US" dirty="0" smtClean="0"/>
              <a:t>Hardware </a:t>
            </a:r>
            <a:r>
              <a:rPr lang="en-US" altLang="en-US" dirty="0"/>
              <a:t>may trigger an interrupt by sending the signal to CPU     </a:t>
            </a:r>
            <a:endParaRPr lang="en-US" altLang="en-US" dirty="0" smtClean="0"/>
          </a:p>
          <a:p>
            <a:pPr lvl="1"/>
            <a:endParaRPr lang="en-US" altLang="en-US" dirty="0"/>
          </a:p>
          <a:p>
            <a:endParaRPr lang="en-US" altLang="en-US" sz="2000" b="1" dirty="0"/>
          </a:p>
          <a:p>
            <a:r>
              <a:rPr lang="en-US" altLang="en-US" sz="2000" b="1" dirty="0" smtClean="0"/>
              <a:t>System Call (Monitor Call)</a:t>
            </a:r>
            <a:endParaRPr lang="en-US" altLang="en-US" sz="2000" b="1" dirty="0"/>
          </a:p>
          <a:p>
            <a:pPr marL="800100" lvl="1" indent="-342900">
              <a:buFont typeface="Arial" panose="020B0604020202020204" pitchFamily="34" charset="0"/>
              <a:buChar char="•"/>
            </a:pPr>
            <a:r>
              <a:rPr lang="en-US" altLang="en-US" sz="2000" b="1" dirty="0" smtClean="0"/>
              <a:t>        </a:t>
            </a:r>
            <a:r>
              <a:rPr lang="en-US" altLang="en-US" dirty="0" smtClean="0"/>
              <a:t>Software </a:t>
            </a:r>
            <a:r>
              <a:rPr lang="en-US" altLang="en-US" dirty="0"/>
              <a:t>may trigger the interrupt by sending the special signal that is called as system call or monitor call </a:t>
            </a:r>
          </a:p>
        </p:txBody>
      </p:sp>
    </p:spTree>
    <p:extLst>
      <p:ext uri="{BB962C8B-B14F-4D97-AF65-F5344CB8AC3E}">
        <p14:creationId xmlns:p14="http://schemas.microsoft.com/office/powerpoint/2010/main" val="1323950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3862145" y="0"/>
            <a:ext cx="3821046" cy="707886"/>
          </a:xfrm>
          <a:prstGeom prst="rect">
            <a:avLst/>
          </a:prstGeom>
        </p:spPr>
        <p:txBody>
          <a:bodyPr wrap="none">
            <a:spAutoFit/>
          </a:bodyPr>
          <a:lstStyle/>
          <a:p>
            <a:pPr algn="ctr"/>
            <a:r>
              <a:rPr lang="en-US" altLang="en-US" sz="4000" dirty="0"/>
              <a:t>Storage Structure</a:t>
            </a:r>
            <a:endParaRPr lang="en-IN" sz="4000" dirty="0"/>
          </a:p>
        </p:txBody>
      </p:sp>
      <p:sp>
        <p:nvSpPr>
          <p:cNvPr id="4" name="Rectangle 3"/>
          <p:cNvSpPr/>
          <p:nvPr/>
        </p:nvSpPr>
        <p:spPr>
          <a:xfrm>
            <a:off x="253041" y="2663317"/>
            <a:ext cx="11938959" cy="461665"/>
          </a:xfrm>
          <a:prstGeom prst="rect">
            <a:avLst/>
          </a:prstGeom>
        </p:spPr>
        <p:txBody>
          <a:bodyPr wrap="square">
            <a:spAutoFit/>
          </a:bodyPr>
          <a:lstStyle/>
          <a:p>
            <a:pPr algn="just"/>
            <a:r>
              <a:rPr lang="en-IN" sz="2400" dirty="0" smtClean="0"/>
              <a:t> </a:t>
            </a:r>
            <a:endParaRPr lang="en-IN" sz="2400" dirty="0"/>
          </a:p>
        </p:txBody>
      </p:sp>
      <p:pic>
        <p:nvPicPr>
          <p:cNvPr id="11" name="Picture 3" descr="C:\Users\as668\Desktop\1_0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145" y="859699"/>
            <a:ext cx="4637263" cy="386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p Arrow 8"/>
          <p:cNvSpPr/>
          <p:nvPr/>
        </p:nvSpPr>
        <p:spPr>
          <a:xfrm>
            <a:off x="8971472" y="1039469"/>
            <a:ext cx="405441" cy="33945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b="1" dirty="0"/>
              <a:t>Bootstrap Program</a:t>
            </a:r>
          </a:p>
          <a:p>
            <a:endParaRPr lang="en-US" altLang="en-US" sz="2000" b="1" dirty="0"/>
          </a:p>
          <a:p>
            <a:pPr marL="742950" lvl="1" indent="-285750">
              <a:buFont typeface="Arial" panose="020B0604020202020204" pitchFamily="34" charset="0"/>
              <a:buChar char="•"/>
            </a:pPr>
            <a:r>
              <a:rPr lang="en-US" altLang="en-US" b="1" dirty="0">
                <a:solidFill>
                  <a:srgbClr val="3366FF"/>
                </a:solidFill>
              </a:rPr>
              <a:t>Initial Program that runs up when the system is powered</a:t>
            </a:r>
          </a:p>
          <a:p>
            <a:pPr marL="742950" lvl="1" indent="-285750">
              <a:buFont typeface="Arial" panose="020B0604020202020204" pitchFamily="34" charset="0"/>
              <a:buChar char="•"/>
            </a:pPr>
            <a:r>
              <a:rPr lang="en-US" altLang="en-US" dirty="0"/>
              <a:t>Typically stored in ROM or EPROM, generally known as </a:t>
            </a:r>
            <a:r>
              <a:rPr lang="en-US" altLang="en-US" b="1" dirty="0">
                <a:solidFill>
                  <a:srgbClr val="3366FF"/>
                </a:solidFill>
              </a:rPr>
              <a:t>firmware </a:t>
            </a:r>
          </a:p>
          <a:p>
            <a:pPr marL="742950" lvl="1" indent="-285750">
              <a:buFont typeface="Arial" panose="020B0604020202020204" pitchFamily="34" charset="0"/>
              <a:buChar char="•"/>
            </a:pPr>
            <a:r>
              <a:rPr lang="en-US" altLang="en-US" dirty="0"/>
              <a:t>Initializes all aspects of system</a:t>
            </a:r>
          </a:p>
          <a:p>
            <a:pPr marL="742950" lvl="1" indent="-285750">
              <a:buFont typeface="Arial" panose="020B0604020202020204" pitchFamily="34" charset="0"/>
              <a:buChar char="•"/>
            </a:pPr>
            <a:r>
              <a:rPr lang="en-US" altLang="en-US" dirty="0"/>
              <a:t>Loads operating system</a:t>
            </a:r>
            <a:endParaRPr lang="en-IN" dirty="0"/>
          </a:p>
        </p:txBody>
      </p:sp>
      <p:sp>
        <p:nvSpPr>
          <p:cNvPr id="10" name="Rectangle 9"/>
          <p:cNvSpPr/>
          <p:nvPr/>
        </p:nvSpPr>
        <p:spPr>
          <a:xfrm>
            <a:off x="8954183" y="1067171"/>
            <a:ext cx="2431855" cy="5355312"/>
          </a:xfrm>
          <a:prstGeom prst="rect">
            <a:avLst/>
          </a:prstGeom>
        </p:spPr>
        <p:txBody>
          <a:bodyPr wrap="square">
            <a:spAutoFit/>
          </a:bodyPr>
          <a:lstStyle/>
          <a:p>
            <a:pPr marL="742950" lvl="1" indent="-285750">
              <a:buFont typeface="Arial" panose="020B0604020202020204" pitchFamily="34" charset="0"/>
              <a:buChar char="•"/>
            </a:pPr>
            <a:endParaRPr lang="en-IN" dirty="0" smtClean="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smtClean="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smtClean="0"/>
          </a:p>
          <a:p>
            <a:pPr marL="742950" lvl="1" indent="-285750">
              <a:buFont typeface="Arial" panose="020B0604020202020204" pitchFamily="34" charset="0"/>
              <a:buChar char="•"/>
            </a:pPr>
            <a:r>
              <a:rPr lang="en-IN" dirty="0" smtClean="0"/>
              <a:t>Expensive, Small in Size, Fast</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smtClean="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smtClean="0"/>
          </a:p>
          <a:p>
            <a:pPr marL="742950" lvl="1" indent="-285750">
              <a:buFont typeface="Arial" panose="020B0604020202020204" pitchFamily="34" charset="0"/>
              <a:buChar char="•"/>
            </a:pPr>
            <a:endParaRPr lang="en-IN" dirty="0" smtClean="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smtClean="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smtClean="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p:txBody>
      </p:sp>
      <p:sp>
        <p:nvSpPr>
          <p:cNvPr id="13" name="Down Arrow 12"/>
          <p:cNvSpPr/>
          <p:nvPr/>
        </p:nvSpPr>
        <p:spPr>
          <a:xfrm>
            <a:off x="416301" y="1257179"/>
            <a:ext cx="386807" cy="3735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p:cNvSpPr/>
          <p:nvPr/>
        </p:nvSpPr>
        <p:spPr>
          <a:xfrm>
            <a:off x="416301" y="1588173"/>
            <a:ext cx="3368551" cy="923330"/>
          </a:xfrm>
          <a:prstGeom prst="rect">
            <a:avLst/>
          </a:prstGeom>
        </p:spPr>
        <p:txBody>
          <a:bodyPr wrap="none">
            <a:spAutoFit/>
          </a:bodyPr>
          <a:lstStyle/>
          <a:p>
            <a:pPr marL="742950" lvl="1" indent="-285750">
              <a:buFont typeface="Arial" panose="020B0604020202020204" pitchFamily="34" charset="0"/>
              <a:buChar char="•"/>
            </a:pPr>
            <a:r>
              <a:rPr lang="en-IN" dirty="0"/>
              <a:t>Expensive, </a:t>
            </a:r>
            <a:r>
              <a:rPr lang="en-IN" dirty="0" smtClean="0"/>
              <a:t>Larger  </a:t>
            </a:r>
            <a:r>
              <a:rPr lang="en-IN" dirty="0"/>
              <a:t>in Size, </a:t>
            </a:r>
            <a:endParaRPr lang="en-IN" dirty="0" smtClean="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smtClean="0"/>
              <a:t>Access time increases </a:t>
            </a:r>
            <a:endParaRPr lang="en-IN" dirty="0"/>
          </a:p>
        </p:txBody>
      </p:sp>
      <p:sp>
        <p:nvSpPr>
          <p:cNvPr id="15" name="Rectangle 14"/>
          <p:cNvSpPr/>
          <p:nvPr/>
        </p:nvSpPr>
        <p:spPr>
          <a:xfrm>
            <a:off x="5213800" y="4905736"/>
            <a:ext cx="6096000" cy="1754326"/>
          </a:xfrm>
          <a:prstGeom prst="rect">
            <a:avLst/>
          </a:prstGeom>
        </p:spPr>
        <p:txBody>
          <a:bodyPr>
            <a:spAutoFit/>
          </a:bodyPr>
          <a:lstStyle/>
          <a:p>
            <a:r>
              <a:rPr lang="en-US" altLang="en-US" dirty="0"/>
              <a:t>Storage systems organized in hierarchy</a:t>
            </a:r>
          </a:p>
          <a:p>
            <a:pPr lvl="1"/>
            <a:r>
              <a:rPr lang="en-US" altLang="en-US" dirty="0"/>
              <a:t>Speed</a:t>
            </a:r>
          </a:p>
          <a:p>
            <a:pPr lvl="1"/>
            <a:r>
              <a:rPr lang="en-US" altLang="en-US" dirty="0"/>
              <a:t>Cost</a:t>
            </a:r>
          </a:p>
          <a:p>
            <a:pPr lvl="1"/>
            <a:r>
              <a:rPr lang="en-US" altLang="en-US" dirty="0"/>
              <a:t>Volatility</a:t>
            </a:r>
          </a:p>
          <a:p>
            <a:r>
              <a:rPr lang="en-US" altLang="en-US" b="1" dirty="0">
                <a:solidFill>
                  <a:srgbClr val="3366FF"/>
                </a:solidFill>
              </a:rPr>
              <a:t>Caching</a:t>
            </a:r>
            <a:r>
              <a:rPr lang="en-US" altLang="en-US" dirty="0"/>
              <a:t> – copying information into faster storage system; main memory can be viewed as a cache for secondary storage</a:t>
            </a:r>
          </a:p>
        </p:txBody>
      </p:sp>
    </p:spTree>
    <p:extLst>
      <p:ext uri="{BB962C8B-B14F-4D97-AF65-F5344CB8AC3E}">
        <p14:creationId xmlns:p14="http://schemas.microsoft.com/office/powerpoint/2010/main" val="3072428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2" name="Rectangle 1"/>
          <p:cNvSpPr/>
          <p:nvPr/>
        </p:nvSpPr>
        <p:spPr>
          <a:xfrm>
            <a:off x="2816282" y="0"/>
            <a:ext cx="5912772" cy="707886"/>
          </a:xfrm>
          <a:prstGeom prst="rect">
            <a:avLst/>
          </a:prstGeom>
        </p:spPr>
        <p:txBody>
          <a:bodyPr wrap="none">
            <a:spAutoFit/>
          </a:bodyPr>
          <a:lstStyle/>
          <a:p>
            <a:pPr algn="ctr"/>
            <a:r>
              <a:rPr lang="en-US" altLang="en-US" sz="4000" dirty="0"/>
              <a:t>Operating System Structure</a:t>
            </a:r>
            <a:endParaRPr lang="en-IN" sz="4000" dirty="0"/>
          </a:p>
        </p:txBody>
      </p:sp>
      <p:sp>
        <p:nvSpPr>
          <p:cNvPr id="4" name="Rectangle 3"/>
          <p:cNvSpPr/>
          <p:nvPr/>
        </p:nvSpPr>
        <p:spPr>
          <a:xfrm>
            <a:off x="253041" y="808637"/>
            <a:ext cx="11938959" cy="461665"/>
          </a:xfrm>
          <a:prstGeom prst="rect">
            <a:avLst/>
          </a:prstGeom>
        </p:spPr>
        <p:txBody>
          <a:bodyPr wrap="square">
            <a:spAutoFit/>
          </a:bodyPr>
          <a:lstStyle/>
          <a:p>
            <a:pPr algn="just"/>
            <a:r>
              <a:rPr lang="en-IN" sz="2400" dirty="0" smtClean="0"/>
              <a:t> </a:t>
            </a:r>
            <a:endParaRPr lang="en-IN" sz="2400" dirty="0"/>
          </a:p>
        </p:txBody>
      </p:sp>
      <p:sp>
        <p:nvSpPr>
          <p:cNvPr id="5" name="Rectangle 4"/>
          <p:cNvSpPr/>
          <p:nvPr/>
        </p:nvSpPr>
        <p:spPr>
          <a:xfrm>
            <a:off x="692987" y="1039469"/>
            <a:ext cx="10668001" cy="5130635"/>
          </a:xfrm>
          <a:prstGeom prst="rect">
            <a:avLst/>
          </a:prstGeom>
        </p:spPr>
        <p:txBody>
          <a:bodyPr wrap="square">
            <a:spAutoFit/>
          </a:bodyPr>
          <a:lstStyle/>
          <a:p>
            <a:pPr>
              <a:lnSpc>
                <a:spcPct val="90000"/>
              </a:lnSpc>
            </a:pPr>
            <a:r>
              <a:rPr lang="en-US" altLang="en-US" b="1" dirty="0" smtClean="0">
                <a:solidFill>
                  <a:srgbClr val="3366FF"/>
                </a:solidFill>
              </a:rPr>
              <a:t>Multiprogramming</a:t>
            </a:r>
            <a:r>
              <a:rPr lang="en-US" altLang="en-US" sz="1600" dirty="0" smtClean="0"/>
              <a:t> (</a:t>
            </a:r>
            <a:r>
              <a:rPr lang="en-US" altLang="en-US" b="1" dirty="0" smtClean="0">
                <a:solidFill>
                  <a:srgbClr val="3366FF"/>
                </a:solidFill>
              </a:rPr>
              <a:t>Batch system</a:t>
            </a:r>
            <a:r>
              <a:rPr lang="en-US" altLang="en-US" sz="1600" dirty="0" smtClean="0"/>
              <a:t>) needed for efficiency</a:t>
            </a:r>
          </a:p>
          <a:p>
            <a:pPr marL="742950" lvl="1" indent="-285750">
              <a:lnSpc>
                <a:spcPct val="200000"/>
              </a:lnSpc>
              <a:buFont typeface="Arial" panose="020B0604020202020204" pitchFamily="34" charset="0"/>
              <a:buChar char="•"/>
            </a:pPr>
            <a:r>
              <a:rPr lang="en-US" altLang="en-US" sz="1600" dirty="0" smtClean="0"/>
              <a:t>Single user cannot keep CPU and I/O devices busy at all times</a:t>
            </a:r>
          </a:p>
          <a:p>
            <a:pPr marL="742950" lvl="1" indent="-285750">
              <a:lnSpc>
                <a:spcPct val="200000"/>
              </a:lnSpc>
              <a:buFont typeface="Arial" panose="020B0604020202020204" pitchFamily="34" charset="0"/>
              <a:buChar char="•"/>
            </a:pPr>
            <a:r>
              <a:rPr lang="en-US" altLang="en-US" sz="1600" dirty="0" smtClean="0"/>
              <a:t>Multiprogramming organizes jobs (code and data) so CPU always has one to execute</a:t>
            </a:r>
          </a:p>
          <a:p>
            <a:pPr marL="742950" lvl="1" indent="-285750">
              <a:lnSpc>
                <a:spcPct val="200000"/>
              </a:lnSpc>
              <a:buFont typeface="Arial" panose="020B0604020202020204" pitchFamily="34" charset="0"/>
              <a:buChar char="•"/>
            </a:pPr>
            <a:r>
              <a:rPr lang="en-US" altLang="en-US" sz="1600" dirty="0" smtClean="0"/>
              <a:t>A subset of total jobs in system is kept in memory</a:t>
            </a:r>
          </a:p>
          <a:p>
            <a:pPr marL="742950" lvl="1" indent="-285750">
              <a:lnSpc>
                <a:spcPct val="200000"/>
              </a:lnSpc>
              <a:buFont typeface="Arial" panose="020B0604020202020204" pitchFamily="34" charset="0"/>
              <a:buChar char="•"/>
            </a:pPr>
            <a:r>
              <a:rPr lang="en-US" altLang="en-US" sz="1600" dirty="0" smtClean="0"/>
              <a:t>One job selected and run via </a:t>
            </a:r>
            <a:r>
              <a:rPr lang="en-US" altLang="en-US" b="1" dirty="0" smtClean="0">
                <a:solidFill>
                  <a:srgbClr val="3366FF"/>
                </a:solidFill>
              </a:rPr>
              <a:t>job scheduling</a:t>
            </a:r>
          </a:p>
          <a:p>
            <a:pPr marL="742950" lvl="1" indent="-285750">
              <a:lnSpc>
                <a:spcPct val="200000"/>
              </a:lnSpc>
              <a:buFont typeface="Arial" panose="020B0604020202020204" pitchFamily="34" charset="0"/>
              <a:buChar char="•"/>
            </a:pPr>
            <a:r>
              <a:rPr lang="en-US" altLang="en-US" sz="1600" b="1" dirty="0" smtClean="0"/>
              <a:t>When it has to wait (for I/O for example), OS switches to another job</a:t>
            </a:r>
          </a:p>
          <a:p>
            <a:pPr marL="742950" lvl="1" indent="-285750">
              <a:lnSpc>
                <a:spcPct val="200000"/>
              </a:lnSpc>
              <a:buFont typeface="Arial" panose="020B0604020202020204" pitchFamily="34" charset="0"/>
              <a:buChar char="•"/>
            </a:pPr>
            <a:endParaRPr lang="en-US" altLang="en-US" sz="1600" b="1" dirty="0"/>
          </a:p>
          <a:p>
            <a:pPr marL="742950" lvl="1" indent="-285750">
              <a:lnSpc>
                <a:spcPct val="200000"/>
              </a:lnSpc>
              <a:buFont typeface="Arial" panose="020B0604020202020204" pitchFamily="34" charset="0"/>
              <a:buChar char="•"/>
            </a:pPr>
            <a:r>
              <a:rPr lang="en-GB" sz="1600" b="1" dirty="0"/>
              <a:t>Multiprogrammed systems provide an environment in which the various system resources (for example, CPU, memory, and peripheral devices) are utilized effectively, but they do not provide for user interaction with the computer system</a:t>
            </a:r>
            <a:endParaRPr lang="en-US" altLang="en-US" sz="1600" b="1" dirty="0" smtClean="0"/>
          </a:p>
          <a:p>
            <a:pPr lvl="1">
              <a:lnSpc>
                <a:spcPct val="90000"/>
              </a:lnSpc>
            </a:pPr>
            <a:endParaRPr lang="en-US" altLang="en-US" sz="800" dirty="0" smtClean="0"/>
          </a:p>
        </p:txBody>
      </p:sp>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66178" y="874773"/>
            <a:ext cx="1978358" cy="30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989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12605</TotalTime>
  <Words>5744</Words>
  <Application>Microsoft Office PowerPoint</Application>
  <PresentationFormat>Widescreen</PresentationFormat>
  <Paragraphs>1392</Paragraphs>
  <Slides>64</Slides>
  <Notes>64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64</vt:i4>
      </vt:variant>
    </vt:vector>
  </HeadingPairs>
  <TitlesOfParts>
    <vt:vector size="82" baseType="lpstr">
      <vt:lpstr>MS PGothic</vt:lpstr>
      <vt:lpstr>MS PGothic</vt:lpstr>
      <vt:lpstr>Arial</vt:lpstr>
      <vt:lpstr>Arimo</vt:lpstr>
      <vt:lpstr>Calibri</vt:lpstr>
      <vt:lpstr>Calibri Light</vt:lpstr>
      <vt:lpstr>Consolas</vt:lpstr>
      <vt:lpstr>Courier New</vt:lpstr>
      <vt:lpstr>Helvetica</vt:lpstr>
      <vt:lpstr>Helvetica-Bold</vt:lpstr>
      <vt:lpstr>Monotype Sorts</vt:lpstr>
      <vt:lpstr>Playfair Display</vt:lpstr>
      <vt:lpstr>Source Sans Pro</vt:lpstr>
      <vt:lpstr>Symbol</vt:lpstr>
      <vt:lpstr>urw-din</vt:lpstr>
      <vt:lpstr>Wingdings</vt:lpstr>
      <vt:lpstr>Wingdings 3</vt:lpstr>
      <vt:lpstr>Office Theme</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Somesh</dc:creator>
  <cp:lastModifiedBy>Somesh</cp:lastModifiedBy>
  <cp:revision>113</cp:revision>
  <dcterms:created xsi:type="dcterms:W3CDTF">2022-12-03T04:01:55Z</dcterms:created>
  <dcterms:modified xsi:type="dcterms:W3CDTF">2022-12-31T09:02:17Z</dcterms:modified>
</cp:coreProperties>
</file>