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Playfair Display"/>
      <p:regular r:id="rId60"/>
      <p:bold r:id="rId61"/>
      <p:italic r:id="rId62"/>
      <p:boldItalic r:id="rId63"/>
    </p:embeddedFont>
    <p:embeddedFont>
      <p:font typeface="Helvetica Neue"/>
      <p:bold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ju3P7zTrDqNoc/m3l+wrepnZ3o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C8E35C-140A-4127-AA59-18D4A7D3C578}">
  <a:tblStyle styleId="{51C8E35C-140A-4127-AA59-18D4A7D3C57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layfairDisplay-italic.fntdata"/><Relationship Id="rId61" Type="http://schemas.openxmlformats.org/officeDocument/2006/relationships/font" Target="fonts/PlayfairDisplay-bold.fntdata"/><Relationship Id="rId20" Type="http://schemas.openxmlformats.org/officeDocument/2006/relationships/slide" Target="slides/slide15.xml"/><Relationship Id="rId64" Type="http://schemas.openxmlformats.org/officeDocument/2006/relationships/font" Target="fonts/HelveticaNeue-bold.fntdata"/><Relationship Id="rId63" Type="http://schemas.openxmlformats.org/officeDocument/2006/relationships/font" Target="fonts/PlayfairDisplay-boldItalic.fntdata"/><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HelveticaNeue-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layfairDisplay-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6" name="Google Shape;2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2" name="Google Shape;2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8" name="Google Shape;2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0" name="Google Shape;3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6" name="Google Shape;3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6" name="Google Shape;36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1" name="Google Shape;38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8" name="Google Shape;39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5" name="Google Shape;41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8" name="Google Shape;44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4" name="Google Shape;46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0" name="Google Shape;48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6" name="Google Shape;49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4" name="Google Shape;51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9" name="Google Shape;54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8" name="Google Shape;56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6" name="Google Shape;61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6" name="Google Shape;63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5" name="Google Shape;65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5" name="Google Shape;67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5" name="Google Shape;69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6" name="Google Shape;74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9" name="Google Shape;79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1" name="Google Shape;85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3" name="Google Shape;87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7" name="Google Shape;89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9" name="Google Shape;919;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8" name="Google Shape;97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07" name="Google Shape;100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1" name="Google Shape;106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2" name="Google Shape;106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3" name="Google Shape;108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7" name="Google Shape;1107;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8" name="Google Shape;1108;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2" name="Google Shape;113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3" name="Google Shape;1133;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57" name="Google Shape;115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2" name="Google Shape;122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7" name="Google Shape;128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8" name="Google Shape;1288;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2" name="Google Shape;1352;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3" name="Google Shape;1353;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7" name="Google Shape;141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8" name="Google Shape;141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2" name="Google Shape;144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 name="Google Shape;1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0" name="Google Shape;2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15" name="Shape 15"/>
        <p:cNvGrpSpPr/>
        <p:nvPr/>
      </p:nvGrpSpPr>
      <p:grpSpPr>
        <a:xfrm>
          <a:off x="0" y="0"/>
          <a:ext cx="0" cy="0"/>
          <a:chOff x="0" y="0"/>
          <a:chExt cx="0" cy="0"/>
        </a:xfrm>
      </p:grpSpPr>
      <p:sp>
        <p:nvSpPr>
          <p:cNvPr id="16" name="Google Shape;16;p56"/>
          <p:cNvSpPr/>
          <p:nvPr/>
        </p:nvSpPr>
        <p:spPr>
          <a:xfrm>
            <a:off x="0" y="9627"/>
            <a:ext cx="12192000"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092" u="none" cap="none" strike="noStrike">
              <a:solidFill>
                <a:srgbClr val="681748"/>
              </a:solidFill>
              <a:latin typeface="Calibri"/>
              <a:ea typeface="Calibri"/>
              <a:cs typeface="Calibri"/>
              <a:sym typeface="Calibri"/>
            </a:endParaRPr>
          </a:p>
        </p:txBody>
      </p:sp>
      <p:sp>
        <p:nvSpPr>
          <p:cNvPr id="17" name="Google Shape;17;p56"/>
          <p:cNvSpPr/>
          <p:nvPr/>
        </p:nvSpPr>
        <p:spPr>
          <a:xfrm>
            <a:off x="611333" y="722959"/>
            <a:ext cx="11236010"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 name="Google Shape;18;p56"/>
          <p:cNvSpPr/>
          <p:nvPr/>
        </p:nvSpPr>
        <p:spPr>
          <a:xfrm>
            <a:off x="609408" y="182906"/>
            <a:ext cx="429377" cy="43031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1092" u="none">
              <a:solidFill>
                <a:schemeClr val="dk1"/>
              </a:solidFill>
              <a:latin typeface="Calibri"/>
              <a:ea typeface="Calibri"/>
              <a:cs typeface="Calibri"/>
              <a:sym typeface="Calibri"/>
            </a:endParaRPr>
          </a:p>
        </p:txBody>
      </p:sp>
      <p:sp>
        <p:nvSpPr>
          <p:cNvPr id="19" name="Google Shape;19;p56"/>
          <p:cNvSpPr/>
          <p:nvPr/>
        </p:nvSpPr>
        <p:spPr>
          <a:xfrm>
            <a:off x="1808968" y="432235"/>
            <a:ext cx="34658"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 name="Google Shape;20;p56"/>
          <p:cNvSpPr/>
          <p:nvPr/>
        </p:nvSpPr>
        <p:spPr>
          <a:xfrm>
            <a:off x="1818595" y="439937"/>
            <a:ext cx="15404"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 name="Google Shape;21;p56"/>
          <p:cNvSpPr txBox="1"/>
          <p:nvPr/>
        </p:nvSpPr>
        <p:spPr>
          <a:xfrm>
            <a:off x="1105213" y="265695"/>
            <a:ext cx="831798"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2" name="Google Shape;22;p56"/>
          <p:cNvSpPr txBox="1"/>
          <p:nvPr/>
        </p:nvSpPr>
        <p:spPr>
          <a:xfrm>
            <a:off x="0" y="6617335"/>
            <a:ext cx="12192000" cy="260392"/>
          </a:xfrm>
          <a:prstGeom prst="rect">
            <a:avLst/>
          </a:prstGeom>
          <a:solidFill>
            <a:srgbClr val="323F4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92">
              <a:solidFill>
                <a:schemeClr val="lt1"/>
              </a:solidFill>
              <a:latin typeface="Calibri"/>
              <a:ea typeface="Calibri"/>
              <a:cs typeface="Calibri"/>
              <a:sym typeface="Calibri"/>
            </a:endParaRPr>
          </a:p>
        </p:txBody>
      </p:sp>
      <p:sp>
        <p:nvSpPr>
          <p:cNvPr id="23" name="Google Shape;23;p56"/>
          <p:cNvSpPr txBox="1"/>
          <p:nvPr/>
        </p:nvSpPr>
        <p:spPr>
          <a:xfrm>
            <a:off x="5828323" y="6605747"/>
            <a:ext cx="1561585" cy="278987"/>
          </a:xfrm>
          <a:prstGeom prst="rect">
            <a:avLst/>
          </a:prstGeom>
          <a:solidFill>
            <a:schemeClr val="dk2"/>
          </a:solidFill>
          <a:ln>
            <a:noFill/>
          </a:ln>
          <a:effectLst>
            <a:outerShdw blurRad="44450" algn="ctr" dir="5400000" dist="27940">
              <a:srgbClr val="000000">
                <a:alpha val="31764"/>
              </a:srgbClr>
            </a:outerShdw>
            <a:reflection blurRad="0" dir="0" dist="0" endA="300" endPos="35000" kx="0" rotWithShape="0" algn="bl" stA="52000" stPos="0" sy="-100000" ky="0"/>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13" u="none">
                <a:solidFill>
                  <a:schemeClr val="lt1"/>
                </a:solidFill>
                <a:latin typeface="Calibri"/>
                <a:ea typeface="Calibri"/>
                <a:cs typeface="Calibri"/>
                <a:sym typeface="Calibri"/>
              </a:rPr>
              <a:t>10 February 2023</a:t>
            </a:r>
            <a:endParaRPr b="1" sz="970" u="none">
              <a:solidFill>
                <a:schemeClr val="lt1"/>
              </a:solidFill>
              <a:latin typeface="Calibri"/>
              <a:ea typeface="Calibri"/>
              <a:cs typeface="Calibri"/>
              <a:sym typeface="Calibri"/>
            </a:endParaRPr>
          </a:p>
        </p:txBody>
      </p:sp>
      <p:sp>
        <p:nvSpPr>
          <p:cNvPr id="24" name="Google Shape;24;p56"/>
          <p:cNvSpPr txBox="1"/>
          <p:nvPr/>
        </p:nvSpPr>
        <p:spPr>
          <a:xfrm>
            <a:off x="0" y="6605747"/>
            <a:ext cx="4663459" cy="278987"/>
          </a:xfrm>
          <a:prstGeom prst="rect">
            <a:avLst/>
          </a:prstGeom>
          <a:solidFill>
            <a:schemeClr val="dk2"/>
          </a:solidFill>
          <a:ln>
            <a:noFill/>
          </a:ln>
          <a:effectLst>
            <a:outerShdw blurRad="44450" algn="ctr" dir="5400000" dist="27940">
              <a:srgbClr val="000000">
                <a:alpha val="31764"/>
              </a:srgbClr>
            </a:outerShdw>
            <a:reflection blurRad="0" dir="0" dist="0" endA="300" endPos="35000" kx="0" rotWithShape="0" algn="bl" stA="52000" stPos="0" sy="-100000" ky="0"/>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13" u="none">
                <a:solidFill>
                  <a:schemeClr val="lt1"/>
                </a:solidFill>
                <a:latin typeface="Calibri"/>
                <a:ea typeface="Calibri"/>
                <a:cs typeface="Calibri"/>
                <a:sym typeface="Calibri"/>
              </a:rPr>
              <a:t>DEPARTMENT OF ARTIFICIAL INTELLIGENCE AND MACHINE LEARNING</a:t>
            </a:r>
            <a:endParaRPr/>
          </a:p>
        </p:txBody>
      </p:sp>
      <p:sp>
        <p:nvSpPr>
          <p:cNvPr id="25" name="Google Shape;25;p56"/>
          <p:cNvSpPr txBox="1"/>
          <p:nvPr/>
        </p:nvSpPr>
        <p:spPr>
          <a:xfrm>
            <a:off x="11779952" y="6617335"/>
            <a:ext cx="415899" cy="260392"/>
          </a:xfrm>
          <a:prstGeom prst="rect">
            <a:avLst/>
          </a:prstGeom>
          <a:solidFill>
            <a:schemeClr val="dk2"/>
          </a:solidFill>
          <a:ln>
            <a:noFill/>
          </a:ln>
          <a:effectLst>
            <a:outerShdw blurRad="44450" algn="ctr" dir="5400000" dist="27940">
              <a:srgbClr val="000000">
                <a:alpha val="31764"/>
              </a:srgbClr>
            </a:outerShdw>
            <a:reflection blurRad="0" dir="0" dist="0" endA="300" endPos="35000" kx="0" rotWithShape="0" algn="bl" stA="52000" stPos="0" sy="-100000" ky="0"/>
          </a:effectLst>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1" lang="en-US" sz="1092" u="none">
                <a:solidFill>
                  <a:schemeClr val="lt1"/>
                </a:solidFill>
                <a:latin typeface="Calibri"/>
                <a:ea typeface="Calibri"/>
                <a:cs typeface="Calibri"/>
                <a:sym typeface="Calibri"/>
              </a:rPr>
              <a:t>‹#›</a:t>
            </a:fld>
            <a:endParaRPr b="1" sz="1092" u="none">
              <a:solidFill>
                <a:schemeClr val="lt1"/>
              </a:solidFill>
              <a:latin typeface="Calibri"/>
              <a:ea typeface="Calibri"/>
              <a:cs typeface="Calibri"/>
              <a:sym typeface="Calibri"/>
            </a:endParaRPr>
          </a:p>
        </p:txBody>
      </p:sp>
      <p:sp>
        <p:nvSpPr>
          <p:cNvPr id="26" name="Google Shape;26;p56"/>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65"/>
          <p:cNvSpPr/>
          <p:nvPr>
            <p:ph idx="2" type="pic"/>
          </p:nvPr>
        </p:nvSpPr>
        <p:spPr>
          <a:xfrm>
            <a:off x="5183188" y="987425"/>
            <a:ext cx="6172200" cy="4873625"/>
          </a:xfrm>
          <a:prstGeom prst="rect">
            <a:avLst/>
          </a:prstGeom>
          <a:noFill/>
          <a:ln>
            <a:noFill/>
          </a:ln>
        </p:spPr>
      </p:sp>
      <p:sp>
        <p:nvSpPr>
          <p:cNvPr id="80" name="Google Shape;80;p6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4" name="Shape 84"/>
        <p:cNvGrpSpPr/>
        <p:nvPr/>
      </p:nvGrpSpPr>
      <p:grpSpPr>
        <a:xfrm>
          <a:off x="0" y="0"/>
          <a:ext cx="0" cy="0"/>
          <a:chOff x="0" y="0"/>
          <a:chExt cx="0" cy="0"/>
        </a:xfrm>
      </p:grpSpPr>
      <p:sp>
        <p:nvSpPr>
          <p:cNvPr id="85" name="Google Shape;85;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0" name="Shape 90"/>
        <p:cNvGrpSpPr/>
        <p:nvPr/>
      </p:nvGrpSpPr>
      <p:grpSpPr>
        <a:xfrm>
          <a:off x="0" y="0"/>
          <a:ext cx="0" cy="0"/>
          <a:chOff x="0" y="0"/>
          <a:chExt cx="0" cy="0"/>
        </a:xfrm>
      </p:grpSpPr>
      <p:sp>
        <p:nvSpPr>
          <p:cNvPr id="91" name="Google Shape;91;p6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5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3" name="Shape 33"/>
        <p:cNvGrpSpPr/>
        <p:nvPr/>
      </p:nvGrpSpPr>
      <p:grpSpPr>
        <a:xfrm>
          <a:off x="0" y="0"/>
          <a:ext cx="0" cy="0"/>
          <a:chOff x="0" y="0"/>
          <a:chExt cx="0" cy="0"/>
        </a:xfrm>
      </p:grpSpPr>
      <p:sp>
        <p:nvSpPr>
          <p:cNvPr id="34" name="Google Shape;3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5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6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6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6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www.bing.com/ck/a?!&amp;&amp;p=cc55867ffa50723bJmltdHM9MTY3Mjg3NjgwMCZpZ3VpZD0xNzk4YzU3My1hNzM5LTY1MDktM2FiZi1kNzc4YTY4YjY0NTMmaW5zaWQ9NjAwNw&amp;ptn=3&amp;hsh=3&amp;fclid=1798c573-a739-6509-3abf-d778a68b6453&amp;psq=posix+stands+for&amp;u=a1aHR0cDovL2dldC5wb3NpeGNlcnRpZmllZC5pZWVlLm9yZy8&amp;ntb=1" TargetMode="External"/><Relationship Id="rId5"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6"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6.png"/><Relationship Id="rId6"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hyperlink" Target="https://www.bing.com/ck/a?!&amp;&amp;p=33618e6465b7393cJmltdHM9MTY3Mjg3NjgwMCZpZ3VpZD0xNzk4YzU3My1hNzM5LTY1MDktM2FiZi1kNzc4YTY4YjY0NTMmaW5zaWQ9NjAxMA&amp;ptn=3&amp;hsh=3&amp;fclid=1798c573-a739-6509-3abf-d778a68b6453&amp;psq=posix+stands+for&amp;u=a1aHR0cHM6Ly9lbi53aWtpcGVkaWEub3JnL3dpa2kvUE9TSVg&amp;ntb=1" TargetMode="External"/><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2" name="Google Shape;102;p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3" name="Google Shape;103;p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4" name="Google Shape;104;p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5" name="Google Shape;105;p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06" name="Google Shape;106;p1"/>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07" name="Google Shape;107;p1"/>
          <p:cNvSpPr/>
          <p:nvPr/>
        </p:nvSpPr>
        <p:spPr>
          <a:xfrm>
            <a:off x="1316170" y="794802"/>
            <a:ext cx="10083350" cy="52014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n-US" sz="9600">
                <a:solidFill>
                  <a:schemeClr val="dk1"/>
                </a:solidFill>
                <a:latin typeface="Calibri"/>
                <a:ea typeface="Calibri"/>
                <a:cs typeface="Calibri"/>
                <a:sym typeface="Calibri"/>
              </a:rPr>
              <a:t>Operating Systems (UNIT-2)</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1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0" name="Google Shape;230;p10"/>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1" name="Google Shape;231;p10"/>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2" name="Google Shape;232;p10"/>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3" name="Google Shape;233;p10"/>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34" name="Google Shape;234;p10"/>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35" name="Google Shape;235;p10"/>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36" name="Google Shape;236;p10"/>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37" name="Google Shape;237;p10"/>
          <p:cNvSpPr/>
          <p:nvPr/>
        </p:nvSpPr>
        <p:spPr>
          <a:xfrm>
            <a:off x="2641008" y="-175390"/>
            <a:ext cx="6790064" cy="866071"/>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b="1" lang="en-US" sz="2400">
                <a:solidFill>
                  <a:schemeClr val="dk1"/>
                </a:solidFill>
                <a:latin typeface="Calibri"/>
                <a:ea typeface="Calibri"/>
                <a:cs typeface="Calibri"/>
                <a:sym typeface="Calibri"/>
              </a:rPr>
              <a:t>Multi Core Programming - Programming Challenges </a:t>
            </a:r>
            <a:endParaRPr b="1" sz="2400">
              <a:solidFill>
                <a:schemeClr val="dk1"/>
              </a:solidFill>
              <a:latin typeface="Calibri"/>
              <a:ea typeface="Calibri"/>
              <a:cs typeface="Calibri"/>
              <a:sym typeface="Calibri"/>
            </a:endParaRPr>
          </a:p>
        </p:txBody>
      </p:sp>
      <p:sp>
        <p:nvSpPr>
          <p:cNvPr id="238" name="Google Shape;238;p10"/>
          <p:cNvSpPr/>
          <p:nvPr/>
        </p:nvSpPr>
        <p:spPr>
          <a:xfrm>
            <a:off x="609793" y="1276957"/>
            <a:ext cx="11367534"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366FF"/>
                </a:solidFill>
                <a:latin typeface="Calibri"/>
                <a:ea typeface="Calibri"/>
                <a:cs typeface="Calibri"/>
                <a:sym typeface="Calibri"/>
              </a:rPr>
              <a:t>Multicore</a:t>
            </a:r>
            <a:r>
              <a:rPr lang="en-US" sz="2000">
                <a:solidFill>
                  <a:schemeClr val="dk1"/>
                </a:solidFill>
                <a:latin typeface="Calibri"/>
                <a:ea typeface="Calibri"/>
                <a:cs typeface="Calibri"/>
                <a:sym typeface="Calibri"/>
              </a:rPr>
              <a:t> or </a:t>
            </a:r>
            <a:r>
              <a:rPr b="1" lang="en-US" sz="2000">
                <a:solidFill>
                  <a:srgbClr val="3366FF"/>
                </a:solidFill>
                <a:latin typeface="Calibri"/>
                <a:ea typeface="Calibri"/>
                <a:cs typeface="Calibri"/>
                <a:sym typeface="Calibri"/>
              </a:rPr>
              <a:t>multiprocessor</a:t>
            </a:r>
            <a:r>
              <a:rPr lang="en-US" sz="2000">
                <a:solidFill>
                  <a:schemeClr val="dk1"/>
                </a:solidFill>
                <a:latin typeface="Calibri"/>
                <a:ea typeface="Calibri"/>
                <a:cs typeface="Calibri"/>
                <a:sym typeface="Calibri"/>
              </a:rPr>
              <a:t> systems putting pressure on programmers, challenges include:</a:t>
            </a:r>
            <a:endParaRPr/>
          </a:p>
          <a:p>
            <a:pPr indent="0" lvl="1" marL="457200" marR="0" rtl="0" algn="l">
              <a:lnSpc>
                <a:spcPct val="150000"/>
              </a:lnSpc>
              <a:spcBef>
                <a:spcPts val="0"/>
              </a:spcBef>
              <a:spcAft>
                <a:spcPts val="0"/>
              </a:spcAft>
              <a:buNone/>
            </a:pPr>
            <a:r>
              <a:rPr b="1" i="0" lang="en-US" sz="2000" u="none" cap="none" strike="noStrike">
                <a:solidFill>
                  <a:schemeClr val="accent2"/>
                </a:solidFill>
                <a:latin typeface="Calibri"/>
                <a:ea typeface="Calibri"/>
                <a:cs typeface="Calibri"/>
                <a:sym typeface="Calibri"/>
              </a:rPr>
              <a:t>Dividing activities : </a:t>
            </a:r>
            <a:r>
              <a:rPr b="0" i="0" lang="en-US" sz="2000" u="none" cap="none" strike="noStrike">
                <a:solidFill>
                  <a:schemeClr val="dk1"/>
                </a:solidFill>
                <a:latin typeface="Calibri"/>
                <a:ea typeface="Calibri"/>
                <a:cs typeface="Calibri"/>
                <a:sym typeface="Calibri"/>
              </a:rPr>
              <a:t>Involves examining applications to find areas that can be divided into separate, concurrent tasks.</a:t>
            </a:r>
            <a:endParaRPr b="1" i="0" sz="2000" u="none" cap="none" strike="noStrike">
              <a:solidFill>
                <a:schemeClr val="dk1"/>
              </a:solidFill>
              <a:latin typeface="Calibri"/>
              <a:ea typeface="Calibri"/>
              <a:cs typeface="Calibri"/>
              <a:sym typeface="Calibri"/>
            </a:endParaRPr>
          </a:p>
          <a:p>
            <a:pPr indent="0" lvl="1" marL="457200" marR="0" rtl="0" algn="l">
              <a:lnSpc>
                <a:spcPct val="150000"/>
              </a:lnSpc>
              <a:spcBef>
                <a:spcPts val="0"/>
              </a:spcBef>
              <a:spcAft>
                <a:spcPts val="0"/>
              </a:spcAft>
              <a:buNone/>
            </a:pPr>
            <a:r>
              <a:rPr b="1" i="0" lang="en-US" sz="2000" u="none" cap="none" strike="noStrike">
                <a:solidFill>
                  <a:schemeClr val="accent2"/>
                </a:solidFill>
                <a:latin typeface="Calibri"/>
                <a:ea typeface="Calibri"/>
                <a:cs typeface="Calibri"/>
                <a:sym typeface="Calibri"/>
              </a:rPr>
              <a:t>Balance : </a:t>
            </a:r>
            <a:r>
              <a:rPr b="0" i="0" lang="en-US" sz="2000" u="none" cap="none" strike="noStrike">
                <a:solidFill>
                  <a:schemeClr val="dk1"/>
                </a:solidFill>
                <a:latin typeface="Calibri"/>
                <a:ea typeface="Calibri"/>
                <a:cs typeface="Calibri"/>
                <a:sym typeface="Calibri"/>
              </a:rPr>
              <a:t>programmers must also ensure that the tasks perform equal work of equal value. In some instances, a certain task may not contribute as much value to the overall process as other tasks.</a:t>
            </a:r>
            <a:endParaRPr b="1" i="0" sz="2000" u="none" cap="none" strike="noStrike">
              <a:solidFill>
                <a:schemeClr val="accent2"/>
              </a:solidFill>
              <a:latin typeface="Calibri"/>
              <a:ea typeface="Calibri"/>
              <a:cs typeface="Calibri"/>
              <a:sym typeface="Calibri"/>
            </a:endParaRPr>
          </a:p>
          <a:p>
            <a:pPr indent="0" lvl="1" marL="457200" marR="0" rtl="0" algn="l">
              <a:lnSpc>
                <a:spcPct val="150000"/>
              </a:lnSpc>
              <a:spcBef>
                <a:spcPts val="0"/>
              </a:spcBef>
              <a:spcAft>
                <a:spcPts val="0"/>
              </a:spcAft>
              <a:buNone/>
            </a:pPr>
            <a:r>
              <a:rPr b="1" i="0" lang="en-US" sz="2000" u="none" cap="none" strike="noStrike">
                <a:solidFill>
                  <a:schemeClr val="accent2"/>
                </a:solidFill>
                <a:latin typeface="Calibri"/>
                <a:ea typeface="Calibri"/>
                <a:cs typeface="Calibri"/>
                <a:sym typeface="Calibri"/>
              </a:rPr>
              <a:t>Data splitting : </a:t>
            </a:r>
            <a:r>
              <a:rPr b="0" i="0" lang="en-US" sz="2000" u="none" cap="none" strike="noStrike">
                <a:solidFill>
                  <a:schemeClr val="dk1"/>
                </a:solidFill>
                <a:latin typeface="Calibri"/>
                <a:ea typeface="Calibri"/>
                <a:cs typeface="Calibri"/>
                <a:sym typeface="Calibri"/>
              </a:rPr>
              <a:t>Just as applications are divided into separate tasks, the data accessed and manipulated by the tasks must be divided to run on separate cores</a:t>
            </a:r>
            <a:endParaRPr b="1" i="0" sz="2000" u="none" cap="none" strike="noStrike">
              <a:solidFill>
                <a:schemeClr val="accent2"/>
              </a:solidFill>
              <a:latin typeface="Calibri"/>
              <a:ea typeface="Calibri"/>
              <a:cs typeface="Calibri"/>
              <a:sym typeface="Calibri"/>
            </a:endParaRPr>
          </a:p>
          <a:p>
            <a:pPr indent="0" lvl="1" marL="457200" marR="0" rtl="0" algn="l">
              <a:lnSpc>
                <a:spcPct val="150000"/>
              </a:lnSpc>
              <a:spcBef>
                <a:spcPts val="0"/>
              </a:spcBef>
              <a:spcAft>
                <a:spcPts val="0"/>
              </a:spcAft>
              <a:buNone/>
            </a:pPr>
            <a:r>
              <a:rPr b="1" i="0" lang="en-US" sz="2000" u="none" cap="none" strike="noStrike">
                <a:solidFill>
                  <a:schemeClr val="accent2"/>
                </a:solidFill>
                <a:latin typeface="Calibri"/>
                <a:ea typeface="Calibri"/>
                <a:cs typeface="Calibri"/>
                <a:sym typeface="Calibri"/>
              </a:rPr>
              <a:t>Data dependency: </a:t>
            </a:r>
            <a:r>
              <a:rPr b="0" i="0" lang="en-US" sz="2000" u="none" cap="none" strike="noStrike">
                <a:solidFill>
                  <a:schemeClr val="dk1"/>
                </a:solidFill>
                <a:latin typeface="Calibri"/>
                <a:ea typeface="Calibri"/>
                <a:cs typeface="Calibri"/>
                <a:sym typeface="Calibri"/>
              </a:rPr>
              <a:t>one task depends on data from another, programmers must ensure that the execution of the tasks is synchronized to accommodate the data dependency</a:t>
            </a:r>
            <a:endParaRPr b="1" i="0" sz="2000" u="none" cap="none" strike="noStrike">
              <a:solidFill>
                <a:schemeClr val="accent2"/>
              </a:solidFill>
              <a:latin typeface="Calibri"/>
              <a:ea typeface="Calibri"/>
              <a:cs typeface="Calibri"/>
              <a:sym typeface="Calibri"/>
            </a:endParaRPr>
          </a:p>
          <a:p>
            <a:pPr indent="0" lvl="1" marL="457200" marR="0" rtl="0" algn="l">
              <a:lnSpc>
                <a:spcPct val="150000"/>
              </a:lnSpc>
              <a:spcBef>
                <a:spcPts val="0"/>
              </a:spcBef>
              <a:spcAft>
                <a:spcPts val="0"/>
              </a:spcAft>
              <a:buNone/>
            </a:pPr>
            <a:r>
              <a:rPr b="1" i="0" lang="en-US" sz="2000" u="none" cap="none" strike="noStrike">
                <a:solidFill>
                  <a:schemeClr val="accent2"/>
                </a:solidFill>
                <a:latin typeface="Calibri"/>
                <a:ea typeface="Calibri"/>
                <a:cs typeface="Calibri"/>
                <a:sym typeface="Calibri"/>
              </a:rPr>
              <a:t>Testing and debugging: </a:t>
            </a:r>
            <a:r>
              <a:rPr b="0" i="0" lang="en-US" sz="2000" u="none" cap="none" strike="noStrike">
                <a:solidFill>
                  <a:schemeClr val="dk1"/>
                </a:solidFill>
                <a:latin typeface="Calibri"/>
                <a:ea typeface="Calibri"/>
                <a:cs typeface="Calibri"/>
                <a:sym typeface="Calibri"/>
              </a:rPr>
              <a:t>Testing and debugging such concurrent programs is inherently more difficult than testing and debugging single-threaded applications</a:t>
            </a:r>
            <a:endParaRPr b="1" i="0" sz="2000" u="none" cap="none" strike="noStrike">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1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5" name="Google Shape;245;p1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6" name="Google Shape;246;p1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7" name="Google Shape;247;p1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8" name="Google Shape;248;p1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49" name="Google Shape;249;p11"/>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50" name="Google Shape;250;p11"/>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51" name="Google Shape;251;p11"/>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52" name="Google Shape;252;p11"/>
          <p:cNvSpPr/>
          <p:nvPr/>
        </p:nvSpPr>
        <p:spPr>
          <a:xfrm>
            <a:off x="4303838" y="-200007"/>
            <a:ext cx="3137141" cy="866071"/>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Multithreading Models</a:t>
            </a:r>
            <a:endParaRPr b="1" sz="2400">
              <a:solidFill>
                <a:schemeClr val="dk1"/>
              </a:solidFill>
              <a:latin typeface="Calibri"/>
              <a:ea typeface="Calibri"/>
              <a:cs typeface="Calibri"/>
              <a:sym typeface="Calibri"/>
            </a:endParaRPr>
          </a:p>
        </p:txBody>
      </p:sp>
      <p:sp>
        <p:nvSpPr>
          <p:cNvPr id="253" name="Google Shape;253;p11"/>
          <p:cNvSpPr/>
          <p:nvPr/>
        </p:nvSpPr>
        <p:spPr>
          <a:xfrm>
            <a:off x="609793" y="1276957"/>
            <a:ext cx="11367534" cy="252376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Calibri"/>
              <a:buAutoNum type="alphaUcPeriod"/>
            </a:pPr>
            <a:r>
              <a:rPr b="1" lang="en-US" sz="2800">
                <a:solidFill>
                  <a:schemeClr val="dk1"/>
                </a:solidFill>
                <a:latin typeface="Calibri"/>
                <a:ea typeface="Calibri"/>
                <a:cs typeface="Calibri"/>
                <a:sym typeface="Calibri"/>
              </a:rPr>
              <a:t>Many-to-One</a:t>
            </a:r>
            <a:br>
              <a:rPr b="1" lang="en-US" sz="2800">
                <a:solidFill>
                  <a:schemeClr val="dk1"/>
                </a:solidFill>
                <a:latin typeface="Calibri"/>
                <a:ea typeface="Calibri"/>
                <a:cs typeface="Calibri"/>
                <a:sym typeface="Calibri"/>
              </a:rPr>
            </a:br>
            <a:endParaRPr b="1"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lphaUcPeriod"/>
            </a:pPr>
            <a:r>
              <a:rPr b="1" lang="en-US" sz="2800">
                <a:solidFill>
                  <a:schemeClr val="dk1"/>
                </a:solidFill>
                <a:latin typeface="Calibri"/>
                <a:ea typeface="Calibri"/>
                <a:cs typeface="Calibri"/>
                <a:sym typeface="Calibri"/>
              </a:rPr>
              <a:t>One-to-One</a:t>
            </a:r>
            <a:br>
              <a:rPr b="1" lang="en-US" sz="2800">
                <a:solidFill>
                  <a:schemeClr val="dk1"/>
                </a:solidFill>
                <a:latin typeface="Calibri"/>
                <a:ea typeface="Calibri"/>
                <a:cs typeface="Calibri"/>
                <a:sym typeface="Calibri"/>
              </a:rPr>
            </a:br>
            <a:endParaRPr b="1"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lphaUcPeriod"/>
            </a:pPr>
            <a:r>
              <a:rPr b="1" lang="en-US" sz="2800">
                <a:solidFill>
                  <a:schemeClr val="dk1"/>
                </a:solidFill>
                <a:latin typeface="Calibri"/>
                <a:ea typeface="Calibri"/>
                <a:cs typeface="Calibri"/>
                <a:sym typeface="Calibri"/>
              </a:rPr>
              <a:t>Many-to-Many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1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0" name="Google Shape;260;p1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1" name="Google Shape;261;p1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2" name="Google Shape;262;p1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3" name="Google Shape;263;p1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64" name="Google Shape;264;p12"/>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65" name="Google Shape;265;p12"/>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6" name="Google Shape;266;p12"/>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67" name="Google Shape;267;p12"/>
          <p:cNvSpPr/>
          <p:nvPr/>
        </p:nvSpPr>
        <p:spPr>
          <a:xfrm>
            <a:off x="4639667" y="-403089"/>
            <a:ext cx="2465483"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Many-to-One</a:t>
            </a:r>
            <a:endParaRPr b="1" sz="3200">
              <a:solidFill>
                <a:schemeClr val="dk1"/>
              </a:solidFill>
              <a:latin typeface="Calibri"/>
              <a:ea typeface="Calibri"/>
              <a:cs typeface="Calibri"/>
              <a:sym typeface="Calibri"/>
            </a:endParaRPr>
          </a:p>
        </p:txBody>
      </p:sp>
      <p:sp>
        <p:nvSpPr>
          <p:cNvPr id="268" name="Google Shape;268;p12"/>
          <p:cNvSpPr/>
          <p:nvPr/>
        </p:nvSpPr>
        <p:spPr>
          <a:xfrm>
            <a:off x="609793" y="1276957"/>
            <a:ext cx="11367534" cy="5909310"/>
          </a:xfrm>
          <a:prstGeom prst="rect">
            <a:avLst/>
          </a:prstGeom>
          <a:noFill/>
          <a:ln>
            <a:noFill/>
          </a:ln>
        </p:spPr>
        <p:txBody>
          <a:bodyPr anchorCtr="0" anchor="t" bIns="45700" lIns="91425" spcFirstLastPara="1" rIns="91425" wrap="square" tIns="45700">
            <a:spAutoFit/>
          </a:bodyPr>
          <a:lstStyle/>
          <a:p>
            <a:pPr indent="0" lvl="0" marL="0" marR="0" rtl="0" algn="just">
              <a:lnSpc>
                <a:spcPct val="250000"/>
              </a:lnSpc>
              <a:spcBef>
                <a:spcPts val="0"/>
              </a:spcBef>
              <a:spcAft>
                <a:spcPts val="0"/>
              </a:spcAft>
              <a:buNone/>
            </a:pPr>
            <a:r>
              <a:rPr b="1" lang="en-US" sz="1800">
                <a:solidFill>
                  <a:schemeClr val="dk1"/>
                </a:solidFill>
                <a:latin typeface="Calibri"/>
                <a:ea typeface="Calibri"/>
                <a:cs typeface="Calibri"/>
                <a:sym typeface="Calibri"/>
              </a:rPr>
              <a:t>Many user-level threads mapped to single kernel thread</a:t>
            </a:r>
            <a:endParaRPr/>
          </a:p>
          <a:p>
            <a:pPr indent="0" lvl="0" marL="0" marR="0" rtl="0" algn="just">
              <a:lnSpc>
                <a:spcPct val="250000"/>
              </a:lnSpc>
              <a:spcBef>
                <a:spcPts val="0"/>
              </a:spcBef>
              <a:spcAft>
                <a:spcPts val="0"/>
              </a:spcAft>
              <a:buNone/>
            </a:pPr>
            <a:r>
              <a:rPr b="1" lang="en-US" sz="1800">
                <a:solidFill>
                  <a:schemeClr val="dk1"/>
                </a:solidFill>
                <a:latin typeface="Calibri"/>
                <a:ea typeface="Calibri"/>
                <a:cs typeface="Calibri"/>
                <a:sym typeface="Calibri"/>
              </a:rPr>
              <a:t>One thread blocking causes all to block</a:t>
            </a:r>
            <a:endParaRPr/>
          </a:p>
          <a:p>
            <a:pPr indent="0" lvl="0" marL="0" marR="0" rtl="0" algn="just">
              <a:lnSpc>
                <a:spcPct val="250000"/>
              </a:lnSpc>
              <a:spcBef>
                <a:spcPts val="0"/>
              </a:spcBef>
              <a:spcAft>
                <a:spcPts val="0"/>
              </a:spcAft>
              <a:buNone/>
            </a:pPr>
            <a:r>
              <a:rPr b="1" lang="en-US" sz="1800">
                <a:solidFill>
                  <a:schemeClr val="dk1"/>
                </a:solidFill>
                <a:latin typeface="Calibri"/>
                <a:ea typeface="Calibri"/>
                <a:cs typeface="Calibri"/>
                <a:sym typeface="Calibri"/>
              </a:rPr>
              <a:t>Multiple threads may not run in parallel on multicore system because only one may be in kernel at a time (It doesn’t implement the multiprocessor )</a:t>
            </a:r>
            <a:endParaRPr b="1" sz="1800">
              <a:solidFill>
                <a:schemeClr val="dk1"/>
              </a:solidFill>
              <a:latin typeface="Calibri"/>
              <a:ea typeface="Calibri"/>
              <a:cs typeface="Calibri"/>
              <a:sym typeface="Calibri"/>
            </a:endParaRPr>
          </a:p>
          <a:p>
            <a:pPr indent="0" lvl="0" marL="0" marR="0" rtl="0" algn="just">
              <a:lnSpc>
                <a:spcPct val="250000"/>
              </a:lnSpc>
              <a:spcBef>
                <a:spcPts val="0"/>
              </a:spcBef>
              <a:spcAft>
                <a:spcPts val="0"/>
              </a:spcAft>
              <a:buNone/>
            </a:pPr>
            <a:r>
              <a:rPr b="1" lang="en-US" sz="1800">
                <a:solidFill>
                  <a:schemeClr val="dk1"/>
                </a:solidFill>
                <a:latin typeface="Calibri"/>
                <a:ea typeface="Calibri"/>
                <a:cs typeface="Calibri"/>
                <a:sym typeface="Calibri"/>
              </a:rPr>
              <a:t>Few systems currently use this model</a:t>
            </a:r>
            <a:endParaRPr/>
          </a:p>
          <a:p>
            <a:pPr indent="0" lvl="0" marL="0" marR="0" rtl="0" algn="just">
              <a:lnSpc>
                <a:spcPct val="250000"/>
              </a:lnSpc>
              <a:spcBef>
                <a:spcPts val="0"/>
              </a:spcBef>
              <a:spcAft>
                <a:spcPts val="0"/>
              </a:spcAft>
              <a:buNone/>
            </a:pPr>
            <a:r>
              <a:rPr b="1" lang="en-US" sz="1800">
                <a:solidFill>
                  <a:schemeClr val="dk1"/>
                </a:solidFill>
                <a:latin typeface="Calibri"/>
                <a:ea typeface="Calibri"/>
                <a:cs typeface="Calibri"/>
                <a:sym typeface="Calibri"/>
              </a:rPr>
              <a:t>Examples:</a:t>
            </a:r>
            <a:endParaRPr/>
          </a:p>
          <a:p>
            <a:pPr indent="0" lvl="1" marL="457200" marR="0" rtl="0" algn="just">
              <a:lnSpc>
                <a:spcPct val="250000"/>
              </a:lnSpc>
              <a:spcBef>
                <a:spcPts val="0"/>
              </a:spcBef>
              <a:spcAft>
                <a:spcPts val="0"/>
              </a:spcAft>
              <a:buNone/>
            </a:pPr>
            <a:r>
              <a:rPr b="1" i="0" lang="en-US" sz="1800" u="none" cap="none" strike="noStrike">
                <a:solidFill>
                  <a:srgbClr val="3366FF"/>
                </a:solidFill>
                <a:latin typeface="Calibri"/>
                <a:ea typeface="Calibri"/>
                <a:cs typeface="Calibri"/>
                <a:sym typeface="Calibri"/>
              </a:rPr>
              <a:t>Solaris Green Threads</a:t>
            </a:r>
            <a:endParaRPr/>
          </a:p>
          <a:p>
            <a:pPr indent="0" lvl="1" marL="457200" marR="0" rtl="0" algn="just">
              <a:lnSpc>
                <a:spcPct val="250000"/>
              </a:lnSpc>
              <a:spcBef>
                <a:spcPts val="0"/>
              </a:spcBef>
              <a:spcAft>
                <a:spcPts val="0"/>
              </a:spcAft>
              <a:buNone/>
            </a:pPr>
            <a:r>
              <a:rPr b="1" i="0" lang="en-US" sz="1800" u="none" cap="none" strike="noStrike">
                <a:solidFill>
                  <a:srgbClr val="3366FF"/>
                </a:solidFill>
                <a:latin typeface="Calibri"/>
                <a:ea typeface="Calibri"/>
                <a:cs typeface="Calibri"/>
                <a:sym typeface="Calibri"/>
              </a:rPr>
              <a:t>GNU Portable Threads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4_05.pdf" id="269" name="Google Shape;269;p12"/>
          <p:cNvPicPr preferRelativeResize="0"/>
          <p:nvPr/>
        </p:nvPicPr>
        <p:blipFill rotWithShape="1">
          <a:blip r:embed="rId4">
            <a:alphaModFix/>
          </a:blip>
          <a:srcRect b="0" l="0" r="0" t="0"/>
          <a:stretch/>
        </p:blipFill>
        <p:spPr>
          <a:xfrm>
            <a:off x="8025319" y="3318779"/>
            <a:ext cx="3583021" cy="35392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1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76" name="Google Shape;276;p1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77" name="Google Shape;277;p1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78" name="Google Shape;278;p1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79" name="Google Shape;279;p1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80" name="Google Shape;280;p13"/>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81" name="Google Shape;281;p13"/>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2" name="Google Shape;282;p13"/>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83" name="Google Shape;283;p13"/>
          <p:cNvSpPr/>
          <p:nvPr/>
        </p:nvSpPr>
        <p:spPr>
          <a:xfrm>
            <a:off x="4771402" y="-403089"/>
            <a:ext cx="2202013"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One-to-One</a:t>
            </a:r>
            <a:endParaRPr b="1" sz="3200">
              <a:solidFill>
                <a:schemeClr val="dk1"/>
              </a:solidFill>
              <a:latin typeface="Calibri"/>
              <a:ea typeface="Calibri"/>
              <a:cs typeface="Calibri"/>
              <a:sym typeface="Calibri"/>
            </a:endParaRPr>
          </a:p>
        </p:txBody>
      </p:sp>
      <p:sp>
        <p:nvSpPr>
          <p:cNvPr id="284" name="Google Shape;284;p13"/>
          <p:cNvSpPr/>
          <p:nvPr/>
        </p:nvSpPr>
        <p:spPr>
          <a:xfrm>
            <a:off x="609793" y="1276957"/>
            <a:ext cx="11367534" cy="4801314"/>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Each user-level thread maps to kernel thread</a:t>
            </a:r>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Creating a user-level thread creates a kernel thread</a:t>
            </a:r>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More concurrency than many-to-one</a:t>
            </a:r>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Number of threads per process sometimes restricted due to overhead</a:t>
            </a:r>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Examples</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Windows</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Linux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Solaris 9 and later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4_06.pdf" id="285" name="Google Shape;285;p13"/>
          <p:cNvPicPr preferRelativeResize="0"/>
          <p:nvPr/>
        </p:nvPicPr>
        <p:blipFill rotWithShape="1">
          <a:blip r:embed="rId4">
            <a:alphaModFix/>
          </a:blip>
          <a:srcRect b="0" l="0" r="0" t="0"/>
          <a:stretch/>
        </p:blipFill>
        <p:spPr>
          <a:xfrm>
            <a:off x="6677745" y="4132262"/>
            <a:ext cx="5299582" cy="26538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1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2" name="Google Shape;292;p1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3" name="Google Shape;293;p1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4" name="Google Shape;294;p1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5" name="Google Shape;295;p1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96" name="Google Shape;296;p14"/>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97" name="Google Shape;297;p14"/>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98" name="Google Shape;298;p14"/>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99" name="Google Shape;299;p14"/>
          <p:cNvSpPr/>
          <p:nvPr/>
        </p:nvSpPr>
        <p:spPr>
          <a:xfrm>
            <a:off x="3907608" y="-403089"/>
            <a:ext cx="3929602"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Many-to-Many Model</a:t>
            </a:r>
            <a:endParaRPr b="1" sz="3200">
              <a:solidFill>
                <a:schemeClr val="dk1"/>
              </a:solidFill>
              <a:latin typeface="Calibri"/>
              <a:ea typeface="Calibri"/>
              <a:cs typeface="Calibri"/>
              <a:sym typeface="Calibri"/>
            </a:endParaRPr>
          </a:p>
        </p:txBody>
      </p:sp>
      <p:sp>
        <p:nvSpPr>
          <p:cNvPr id="300" name="Google Shape;300;p14"/>
          <p:cNvSpPr/>
          <p:nvPr/>
        </p:nvSpPr>
        <p:spPr>
          <a:xfrm>
            <a:off x="609793" y="1276957"/>
            <a:ext cx="11367534" cy="1754326"/>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b="1" lang="en-US" sz="1800">
                <a:solidFill>
                  <a:schemeClr val="dk1"/>
                </a:solidFill>
                <a:latin typeface="Calibri"/>
                <a:ea typeface="Calibri"/>
                <a:cs typeface="Calibri"/>
                <a:sym typeface="Calibri"/>
              </a:rPr>
              <a:t>Allows many user level threads to be mapped to many kernel threads</a:t>
            </a:r>
            <a:endParaRPr/>
          </a:p>
          <a:p>
            <a:pPr indent="0" lvl="0" marL="0" marR="0" rtl="0" algn="l">
              <a:lnSpc>
                <a:spcPct val="250000"/>
              </a:lnSpc>
              <a:spcBef>
                <a:spcPts val="0"/>
              </a:spcBef>
              <a:spcAft>
                <a:spcPts val="0"/>
              </a:spcAft>
              <a:buNone/>
            </a:pPr>
            <a:r>
              <a:rPr b="1" lang="en-US" sz="1800">
                <a:solidFill>
                  <a:schemeClr val="dk1"/>
                </a:solidFill>
                <a:latin typeface="Calibri"/>
                <a:ea typeface="Calibri"/>
                <a:cs typeface="Calibri"/>
                <a:sym typeface="Calibri"/>
              </a:rPr>
              <a:t>Allows the  operating system to create a sufficient number of kernel threads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4_07.pdf" id="301" name="Google Shape;301;p14"/>
          <p:cNvPicPr preferRelativeResize="0"/>
          <p:nvPr/>
        </p:nvPicPr>
        <p:blipFill rotWithShape="1">
          <a:blip r:embed="rId4">
            <a:alphaModFix/>
          </a:blip>
          <a:srcRect b="0" l="0" r="0" t="0"/>
          <a:stretch/>
        </p:blipFill>
        <p:spPr>
          <a:xfrm>
            <a:off x="6229328" y="2830748"/>
            <a:ext cx="3928782" cy="37728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1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08" name="Google Shape;308;p1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09" name="Google Shape;309;p1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10" name="Google Shape;310;p1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11" name="Google Shape;311;p1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312" name="Google Shape;312;p15"/>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313" name="Google Shape;313;p15"/>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14" name="Google Shape;314;p15"/>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315" name="Google Shape;315;p15"/>
          <p:cNvSpPr/>
          <p:nvPr/>
        </p:nvSpPr>
        <p:spPr>
          <a:xfrm>
            <a:off x="4357603" y="-403089"/>
            <a:ext cx="3029612"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Two-level Model</a:t>
            </a:r>
            <a:endParaRPr b="1" sz="3200">
              <a:solidFill>
                <a:schemeClr val="dk1"/>
              </a:solidFill>
              <a:latin typeface="Calibri"/>
              <a:ea typeface="Calibri"/>
              <a:cs typeface="Calibri"/>
              <a:sym typeface="Calibri"/>
            </a:endParaRPr>
          </a:p>
        </p:txBody>
      </p:sp>
      <p:sp>
        <p:nvSpPr>
          <p:cNvPr id="316" name="Google Shape;316;p15"/>
          <p:cNvSpPr/>
          <p:nvPr/>
        </p:nvSpPr>
        <p:spPr>
          <a:xfrm>
            <a:off x="609793" y="1276957"/>
            <a:ext cx="11367534" cy="369331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Similar to M:M, except that it allows a user thread to be bound to kernel thread</a:t>
            </a:r>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Examples</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IRIX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HP-UX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Tru64 UNIX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Solaris 8 and earlier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4_08.pdf" id="317" name="Google Shape;317;p15"/>
          <p:cNvPicPr preferRelativeResize="0"/>
          <p:nvPr/>
        </p:nvPicPr>
        <p:blipFill rotWithShape="1">
          <a:blip r:embed="rId4">
            <a:alphaModFix/>
          </a:blip>
          <a:srcRect b="0" l="0" r="0" t="0"/>
          <a:stretch/>
        </p:blipFill>
        <p:spPr>
          <a:xfrm>
            <a:off x="7054174" y="3182668"/>
            <a:ext cx="3778250" cy="285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sp>
        <p:nvSpPr>
          <p:cNvPr id="323" name="Google Shape;323;p1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4" name="Google Shape;324;p16"/>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5" name="Google Shape;325;p16"/>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6" name="Google Shape;326;p16"/>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7" name="Google Shape;327;p16"/>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328" name="Google Shape;328;p16"/>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329" name="Google Shape;329;p16"/>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30" name="Google Shape;330;p16"/>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331" name="Google Shape;331;p16"/>
          <p:cNvSpPr/>
          <p:nvPr/>
        </p:nvSpPr>
        <p:spPr>
          <a:xfrm>
            <a:off x="4357603" y="-403089"/>
            <a:ext cx="3029612"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Two-level Model</a:t>
            </a:r>
            <a:endParaRPr b="1" sz="3200">
              <a:solidFill>
                <a:schemeClr val="dk1"/>
              </a:solidFill>
              <a:latin typeface="Calibri"/>
              <a:ea typeface="Calibri"/>
              <a:cs typeface="Calibri"/>
              <a:sym typeface="Calibri"/>
            </a:endParaRPr>
          </a:p>
        </p:txBody>
      </p:sp>
      <p:sp>
        <p:nvSpPr>
          <p:cNvPr id="332" name="Google Shape;332;p16"/>
          <p:cNvSpPr/>
          <p:nvPr/>
        </p:nvSpPr>
        <p:spPr>
          <a:xfrm>
            <a:off x="609793" y="1276957"/>
            <a:ext cx="11367534" cy="369331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Similar to M:M, except that it allows a user thread to be bound to kernel thread</a:t>
            </a:r>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Examples</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IRIX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HP-UX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Tru64 UNIX</a:t>
            </a:r>
            <a:endParaRPr/>
          </a:p>
          <a:p>
            <a:pPr indent="0" lvl="1" marL="457200" marR="0" rtl="0" algn="l">
              <a:lnSpc>
                <a:spcPct val="200000"/>
              </a:lnSpc>
              <a:spcBef>
                <a:spcPts val="0"/>
              </a:spcBef>
              <a:spcAft>
                <a:spcPts val="0"/>
              </a:spcAft>
              <a:buNone/>
            </a:pPr>
            <a:r>
              <a:rPr b="1" i="0" lang="en-US" sz="1800" u="none" cap="none" strike="noStrike">
                <a:solidFill>
                  <a:schemeClr val="dk1"/>
                </a:solidFill>
                <a:latin typeface="Calibri"/>
                <a:ea typeface="Calibri"/>
                <a:cs typeface="Calibri"/>
                <a:sym typeface="Calibri"/>
              </a:rPr>
              <a:t>Solaris 8 and earlier                                                        </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4_08.pdf" id="333" name="Google Shape;333;p16"/>
          <p:cNvPicPr preferRelativeResize="0"/>
          <p:nvPr/>
        </p:nvPicPr>
        <p:blipFill rotWithShape="1">
          <a:blip r:embed="rId4">
            <a:alphaModFix/>
          </a:blip>
          <a:srcRect b="0" l="0" r="0" t="0"/>
          <a:stretch/>
        </p:blipFill>
        <p:spPr>
          <a:xfrm>
            <a:off x="7054174" y="3182668"/>
            <a:ext cx="377825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1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0" name="Google Shape;340;p17"/>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1" name="Google Shape;341;p17"/>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2" name="Google Shape;342;p17"/>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3" name="Google Shape;343;p17"/>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344" name="Google Shape;344;p17"/>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345" name="Google Shape;345;p17"/>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46" name="Google Shape;346;p17"/>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347" name="Google Shape;347;p17"/>
          <p:cNvSpPr/>
          <p:nvPr/>
        </p:nvSpPr>
        <p:spPr>
          <a:xfrm>
            <a:off x="4095031" y="-403089"/>
            <a:ext cx="3554756"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Types of Parallelism</a:t>
            </a:r>
            <a:endParaRPr b="1" sz="3200">
              <a:solidFill>
                <a:schemeClr val="dk1"/>
              </a:solidFill>
              <a:latin typeface="Calibri"/>
              <a:ea typeface="Calibri"/>
              <a:cs typeface="Calibri"/>
              <a:sym typeface="Calibri"/>
            </a:endParaRPr>
          </a:p>
        </p:txBody>
      </p:sp>
      <p:sp>
        <p:nvSpPr>
          <p:cNvPr id="348" name="Google Shape;348;p17"/>
          <p:cNvSpPr/>
          <p:nvPr/>
        </p:nvSpPr>
        <p:spPr>
          <a:xfrm>
            <a:off x="609793" y="1276957"/>
            <a:ext cx="11367534" cy="46782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200">
                <a:solidFill>
                  <a:srgbClr val="FF0000"/>
                </a:solidFill>
                <a:latin typeface="Calibri"/>
                <a:ea typeface="Calibri"/>
                <a:cs typeface="Calibri"/>
                <a:sym typeface="Calibri"/>
              </a:rPr>
              <a:t>Data parallelism </a:t>
            </a:r>
            <a:endParaRPr b="1" i="1" sz="32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Focuses on distributing </a:t>
            </a:r>
            <a:r>
              <a:rPr b="1" lang="en-US" sz="1800">
                <a:solidFill>
                  <a:schemeClr val="dk1"/>
                </a:solidFill>
                <a:latin typeface="Calibri"/>
                <a:ea typeface="Calibri"/>
                <a:cs typeface="Calibri"/>
                <a:sym typeface="Calibri"/>
              </a:rPr>
              <a:t>subsets of the same data across multiple computing cores </a:t>
            </a:r>
            <a:r>
              <a:rPr lang="en-US" sz="1800">
                <a:solidFill>
                  <a:schemeClr val="dk1"/>
                </a:solidFill>
                <a:latin typeface="Calibri"/>
                <a:ea typeface="Calibri"/>
                <a:cs typeface="Calibri"/>
                <a:sym typeface="Calibri"/>
              </a:rPr>
              <a:t>and performing the same operation on each core.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Summing the contents of an array of size 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thread 1, running on core 1, could sum the elements [0] . . . [N/2 − 1] while thread B, running on core 1, could sum the elements [N/2] . . . [N − 1].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b="1" i="1" lang="en-US" sz="3200">
                <a:solidFill>
                  <a:srgbClr val="FF0000"/>
                </a:solidFill>
                <a:latin typeface="Calibri"/>
                <a:ea typeface="Calibri"/>
                <a:cs typeface="Calibri"/>
                <a:sym typeface="Calibri"/>
              </a:rPr>
              <a:t>Task parallelism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involves distributing of the Tasks(Threads)  across the multiple computing cores.</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Each thread is performing a unique operation on the data.</a:t>
            </a:r>
            <a:endParaRPr b="1"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1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55" name="Google Shape;355;p18"/>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56" name="Google Shape;356;p18"/>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57" name="Google Shape;357;p18"/>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58" name="Google Shape;358;p18"/>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359" name="Google Shape;359;p18"/>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360" name="Google Shape;360;p18"/>
          <p:cNvSpPr/>
          <p:nvPr/>
        </p:nvSpPr>
        <p:spPr>
          <a:xfrm>
            <a:off x="147224" y="696036"/>
            <a:ext cx="11938959" cy="507831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A thread library provides the programmer with an API for creating and managing threads. </a:t>
            </a:r>
            <a:endParaRPr b="1" sz="2400">
              <a:solidFill>
                <a:schemeClr val="dk1"/>
              </a:solidFill>
              <a:latin typeface="Calibri"/>
              <a:ea typeface="Calibri"/>
              <a:cs typeface="Calibri"/>
              <a:sym typeface="Calibri"/>
            </a:endParaRPr>
          </a:p>
          <a:p>
            <a:pPr indent="-190500" lvl="0" marL="342900" marR="0" rtl="0" algn="just">
              <a:spcBef>
                <a:spcPts val="0"/>
              </a:spcBef>
              <a:spcAft>
                <a:spcPts val="0"/>
              </a:spcAft>
              <a:buClr>
                <a:schemeClr val="dk1"/>
              </a:buClr>
              <a:buSzPts val="2400"/>
              <a:buFont typeface="Arial"/>
              <a:buNone/>
            </a:pPr>
            <a:r>
              <a:t/>
            </a:r>
            <a:endParaRPr b="1"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There are two primary ways of implementing a thread library.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a:p>
            <a:pPr indent="-342900" lvl="1" marL="342900" marR="0" rtl="0" algn="just">
              <a:spcBef>
                <a:spcPts val="0"/>
              </a:spcBef>
              <a:spcAft>
                <a:spcPts val="0"/>
              </a:spcAft>
              <a:buClr>
                <a:srgbClr val="FF0000"/>
              </a:buClr>
              <a:buSzPts val="2400"/>
              <a:buFont typeface="Arial"/>
              <a:buChar char="•"/>
            </a:pPr>
            <a:r>
              <a:rPr b="1" i="1" lang="en-US" sz="2400" u="none" cap="none" strike="noStrike">
                <a:solidFill>
                  <a:srgbClr val="FF0000"/>
                </a:solidFill>
                <a:latin typeface="Calibri"/>
                <a:ea typeface="Calibri"/>
                <a:cs typeface="Calibri"/>
                <a:sym typeface="Calibri"/>
              </a:rPr>
              <a:t>Library entirely in user space</a:t>
            </a:r>
            <a:endParaRPr b="1" i="0" sz="2400" u="none" cap="none" strike="noStrike">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The first approach is to provide a library entirely in user space with no kernel support. </a:t>
            </a:r>
            <a:endParaRPr b="1" sz="2000">
              <a:solidFill>
                <a:schemeClr val="dk1"/>
              </a:solidFill>
              <a:latin typeface="Calibri"/>
              <a:ea typeface="Calibri"/>
              <a:cs typeface="Calibri"/>
              <a:sym typeface="Calibri"/>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All code and data structures for the library exist in user space. </a:t>
            </a:r>
            <a:endParaRPr b="1" sz="2000">
              <a:solidFill>
                <a:schemeClr val="dk1"/>
              </a:solidFill>
              <a:latin typeface="Calibri"/>
              <a:ea typeface="Calibri"/>
              <a:cs typeface="Calibri"/>
              <a:sym typeface="Calibri"/>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This means that invoking a function in the library results in a </a:t>
            </a:r>
            <a:r>
              <a:rPr b="1" lang="en-US" sz="2000">
                <a:solidFill>
                  <a:srgbClr val="00B050"/>
                </a:solidFill>
                <a:latin typeface="Calibri"/>
                <a:ea typeface="Calibri"/>
                <a:cs typeface="Calibri"/>
                <a:sym typeface="Calibri"/>
              </a:rPr>
              <a:t>local function call </a:t>
            </a:r>
            <a:r>
              <a:rPr b="1" lang="en-US" sz="2000">
                <a:solidFill>
                  <a:schemeClr val="dk1"/>
                </a:solidFill>
                <a:latin typeface="Calibri"/>
                <a:ea typeface="Calibri"/>
                <a:cs typeface="Calibri"/>
                <a:sym typeface="Calibri"/>
              </a:rPr>
              <a:t>in user space and not a system call. </a:t>
            </a:r>
            <a:endParaRPr b="1" sz="2000">
              <a:solidFill>
                <a:schemeClr val="dk1"/>
              </a:solidFill>
              <a:latin typeface="Calibri"/>
              <a:ea typeface="Calibri"/>
              <a:cs typeface="Calibri"/>
              <a:sym typeface="Calibri"/>
            </a:endParaRPr>
          </a:p>
          <a:p>
            <a:pPr indent="-342900" lvl="1" marL="342900" marR="0" rtl="0" algn="just">
              <a:spcBef>
                <a:spcPts val="0"/>
              </a:spcBef>
              <a:spcAft>
                <a:spcPts val="0"/>
              </a:spcAft>
              <a:buClr>
                <a:srgbClr val="FF0000"/>
              </a:buClr>
              <a:buSzPts val="2400"/>
              <a:buFont typeface="Arial"/>
              <a:buChar char="•"/>
            </a:pPr>
            <a:r>
              <a:rPr b="1" i="1" lang="en-US" sz="2400" u="none" cap="none" strike="noStrike">
                <a:solidFill>
                  <a:srgbClr val="FF0000"/>
                </a:solidFill>
                <a:latin typeface="Calibri"/>
                <a:ea typeface="Calibri"/>
                <a:cs typeface="Calibri"/>
                <a:sym typeface="Calibri"/>
              </a:rPr>
              <a:t>Library entirely in Kernel space</a:t>
            </a:r>
            <a:endParaRPr b="1" i="0" sz="2400" u="none" cap="none" strike="noStrike">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Kernel-level library supported directly by the operating system. </a:t>
            </a:r>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In this case, code and data structures for the library exist in kernel space. </a:t>
            </a:r>
            <a:endParaRPr b="1"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Invoking a function in the API for the library typically results in a </a:t>
            </a:r>
            <a:r>
              <a:rPr b="1" lang="en-US" sz="2000">
                <a:solidFill>
                  <a:srgbClr val="00B050"/>
                </a:solidFill>
                <a:latin typeface="Calibri"/>
                <a:ea typeface="Calibri"/>
                <a:cs typeface="Calibri"/>
                <a:sym typeface="Calibri"/>
              </a:rPr>
              <a:t>system call </a:t>
            </a:r>
            <a:r>
              <a:rPr b="1" lang="en-US" sz="2000">
                <a:solidFill>
                  <a:schemeClr val="dk1"/>
                </a:solidFill>
                <a:latin typeface="Calibri"/>
                <a:ea typeface="Calibri"/>
                <a:cs typeface="Calibri"/>
                <a:sym typeface="Calibri"/>
              </a:rPr>
              <a:t>to the kernel</a:t>
            </a:r>
            <a:endParaRPr b="1" sz="2000">
              <a:solidFill>
                <a:schemeClr val="dk1"/>
              </a:solidFill>
              <a:latin typeface="Calibri"/>
              <a:ea typeface="Calibri"/>
              <a:cs typeface="Calibri"/>
              <a:sym typeface="Calibri"/>
            </a:endParaRPr>
          </a:p>
        </p:txBody>
      </p:sp>
      <p:sp>
        <p:nvSpPr>
          <p:cNvPr id="361" name="Google Shape;361;p18"/>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362" name="Google Shape;362;p18"/>
          <p:cNvSpPr/>
          <p:nvPr/>
        </p:nvSpPr>
        <p:spPr>
          <a:xfrm>
            <a:off x="4412330" y="-403089"/>
            <a:ext cx="2920158"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Thread Libraries</a:t>
            </a:r>
            <a:endParaRPr b="1" sz="3200">
              <a:solidFill>
                <a:schemeClr val="dk1"/>
              </a:solidFill>
              <a:latin typeface="Calibri"/>
              <a:ea typeface="Calibri"/>
              <a:cs typeface="Calibri"/>
              <a:sym typeface="Calibri"/>
            </a:endParaRPr>
          </a:p>
        </p:txBody>
      </p:sp>
      <p:sp>
        <p:nvSpPr>
          <p:cNvPr id="363" name="Google Shape;363;p18"/>
          <p:cNvSpPr/>
          <p:nvPr/>
        </p:nvSpPr>
        <p:spPr>
          <a:xfrm>
            <a:off x="609793" y="1276957"/>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1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0" name="Google Shape;370;p19"/>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1" name="Google Shape;371;p19"/>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2" name="Google Shape;372;p19"/>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3" name="Google Shape;373;p19"/>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374" name="Google Shape;374;p19"/>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375" name="Google Shape;375;p19"/>
          <p:cNvSpPr/>
          <p:nvPr/>
        </p:nvSpPr>
        <p:spPr>
          <a:xfrm>
            <a:off x="182058" y="1118578"/>
            <a:ext cx="11938959" cy="513986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Pthreads refers to the POSIX standard (IEEE 1003.1c) defining an API for thread creation and synchronization</a:t>
            </a:r>
            <a:r>
              <a:rPr lang="en-US" sz="20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2000"/>
              <a:buFont typeface="Arial"/>
              <a:buChar char="•"/>
            </a:pPr>
            <a:br>
              <a:rPr b="1" lang="en-US" sz="2000" u="sng">
                <a:solidFill>
                  <a:schemeClr val="dk1"/>
                </a:solidFill>
                <a:latin typeface="Calibri"/>
                <a:ea typeface="Calibri"/>
                <a:cs typeface="Calibri"/>
                <a:sym typeface="Calibri"/>
                <a:hlinkClick r:id="rId4">
                  <a:extLst>
                    <a:ext uri="{A12FA001-AC4F-418D-AE19-62706E023703}">
                      <ahyp:hlinkClr val="tx"/>
                    </a:ext>
                  </a:extLst>
                </a:hlinkClick>
              </a:rPr>
            </a:br>
            <a:r>
              <a:rPr b="1" lang="en-US" sz="2400">
                <a:solidFill>
                  <a:srgbClr val="FF0000"/>
                </a:solidFill>
                <a:latin typeface="Calibri"/>
                <a:ea typeface="Calibri"/>
                <a:cs typeface="Calibri"/>
                <a:sym typeface="Calibri"/>
              </a:rPr>
              <a:t>POSIX</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Portable Operating System Interface (POSIX) is a family of standards specified by the IEEE Computer Society for maintaining compatibility between operating systems.</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is a specification for thread behaviour, not an implementation.</a:t>
            </a:r>
            <a:endParaRPr/>
          </a:p>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5">
                <a:extLst>
                  <a:ext uri="{A12FA001-AC4F-418D-AE19-62706E023703}">
                    <ahyp:hlinkClr val="tx"/>
                  </a:ext>
                </a:extLst>
              </a:hlinkClick>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API specifies behavior of the thread library, implementation is up to developer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Common in UNIX operating systems (Solaris, Linux, Mac OS X)</a:t>
            </a:r>
            <a:endParaRPr/>
          </a:p>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6">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376" name="Google Shape;376;p19"/>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377" name="Google Shape;377;p19"/>
          <p:cNvSpPr/>
          <p:nvPr/>
        </p:nvSpPr>
        <p:spPr>
          <a:xfrm>
            <a:off x="5021856" y="-403089"/>
            <a:ext cx="1701108" cy="1124026"/>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3200">
                <a:solidFill>
                  <a:schemeClr val="dk1"/>
                </a:solidFill>
                <a:latin typeface="Calibri"/>
                <a:ea typeface="Calibri"/>
                <a:cs typeface="Calibri"/>
                <a:sym typeface="Calibri"/>
              </a:rPr>
              <a:t>Pthreads</a:t>
            </a:r>
            <a:endParaRPr b="1" sz="3200">
              <a:solidFill>
                <a:schemeClr val="dk1"/>
              </a:solidFill>
              <a:latin typeface="Calibri"/>
              <a:ea typeface="Calibri"/>
              <a:cs typeface="Calibri"/>
              <a:sym typeface="Calibri"/>
            </a:endParaRPr>
          </a:p>
        </p:txBody>
      </p:sp>
      <p:sp>
        <p:nvSpPr>
          <p:cNvPr id="378" name="Google Shape;378;p19"/>
          <p:cNvSpPr/>
          <p:nvPr/>
        </p:nvSpPr>
        <p:spPr>
          <a:xfrm>
            <a:off x="609793" y="1276957"/>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4" name="Google Shape;114;p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5" name="Google Shape;115;p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 name="Google Shape;116;p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7" name="Google Shape;117;p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18" name="Google Shape;118;p2"/>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19" name="Google Shape;119;p2"/>
          <p:cNvSpPr/>
          <p:nvPr/>
        </p:nvSpPr>
        <p:spPr>
          <a:xfrm>
            <a:off x="3649285" y="33528"/>
            <a:ext cx="461434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Overview of Syllabus </a:t>
            </a:r>
            <a:endParaRPr sz="4000">
              <a:solidFill>
                <a:schemeClr val="dk1"/>
              </a:solidFill>
              <a:latin typeface="Calibri"/>
              <a:ea typeface="Calibri"/>
              <a:cs typeface="Calibri"/>
              <a:sym typeface="Calibri"/>
            </a:endParaRPr>
          </a:p>
        </p:txBody>
      </p:sp>
      <p:sp>
        <p:nvSpPr>
          <p:cNvPr id="120" name="Google Shape;120;p2"/>
          <p:cNvSpPr/>
          <p:nvPr/>
        </p:nvSpPr>
        <p:spPr>
          <a:xfrm>
            <a:off x="69011" y="969180"/>
            <a:ext cx="11938959"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Unit 1- Introduction Introduction What Operating System do, Operating System structure, Operating system Operations. System Structures Operating system services, </a:t>
            </a:r>
            <a:r>
              <a:rPr b="1" lang="en-US" sz="1800">
                <a:solidFill>
                  <a:schemeClr val="dk1"/>
                </a:solidFill>
                <a:latin typeface="Calibri"/>
                <a:ea typeface="Calibri"/>
                <a:cs typeface="Calibri"/>
                <a:sym typeface="Calibri"/>
              </a:rPr>
              <a:t>System Calls</a:t>
            </a:r>
            <a:r>
              <a:rPr lang="en-US" sz="1800">
                <a:solidFill>
                  <a:schemeClr val="dk1"/>
                </a:solidFill>
                <a:latin typeface="Calibri"/>
                <a:ea typeface="Calibri"/>
                <a:cs typeface="Calibri"/>
                <a:sym typeface="Calibri"/>
              </a:rPr>
              <a:t>, Types of System calls Process Management Process concept, Process scheduling, Operations on processes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rgbClr val="FF0000"/>
                </a:solidFill>
                <a:latin typeface="Calibri"/>
                <a:ea typeface="Calibri"/>
                <a:cs typeface="Calibri"/>
                <a:sym typeface="Calibri"/>
              </a:rPr>
              <a:t>Unit-2 Multithreaded programming Overview, Multicore programming, Multithreading models, Thread libraries - pthreads CPU scheduling and Process Synchronization Basic concepts, scheduling criteria, scheduling algorithms-FCFS, SJF, RR, priority, Real-time CPU scheduling</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Unit 3- Process Synchronization Background, The Critical section problem, Peterson’s Solution Process Synchronization hardware, Mutex locks, Semaphores, Classic problems of synchronization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Unit 4- Main Memory Management Background, Swapping, Contiguous memory allocation, Segmentation, Paging, Structure of page table. Virtual memory Background, Demand Paging, Copy-on-write, Page replacement, Allocation of frames, Thrashing</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Unit -5 File Systems File Naming, File Structure, File Types, File Access, File Attributes, File Operations, An example program using File-System calls, File-System Layout, Implementing Files</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2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85" name="Google Shape;385;p20"/>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86" name="Google Shape;386;p20"/>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87" name="Google Shape;387;p20"/>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88" name="Google Shape;388;p20"/>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389" name="Google Shape;389;p20"/>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390" name="Google Shape;390;p20"/>
          <p:cNvSpPr/>
          <p:nvPr/>
        </p:nvSpPr>
        <p:spPr>
          <a:xfrm>
            <a:off x="1340298" y="663579"/>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342900" lvl="0" marL="342900" marR="0" rtl="0" algn="just">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Thread Program to calculate the sum of first N Numbers  </a:t>
            </a:r>
            <a:endParaRPr b="1" sz="2000">
              <a:solidFill>
                <a:schemeClr val="dk1"/>
              </a:solidFill>
              <a:latin typeface="Calibri"/>
              <a:ea typeface="Calibri"/>
              <a:cs typeface="Calibri"/>
              <a:sym typeface="Calibri"/>
            </a:endParaRPr>
          </a:p>
        </p:txBody>
      </p:sp>
      <p:sp>
        <p:nvSpPr>
          <p:cNvPr id="391" name="Google Shape;391;p20"/>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392" name="Google Shape;392;p20"/>
          <p:cNvSpPr/>
          <p:nvPr/>
        </p:nvSpPr>
        <p:spPr>
          <a:xfrm>
            <a:off x="-50510" y="1322722"/>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393" name="Google Shape;393;p20"/>
          <p:cNvSpPr/>
          <p:nvPr/>
        </p:nvSpPr>
        <p:spPr>
          <a:xfrm>
            <a:off x="4247910" y="-65074"/>
            <a:ext cx="2770695"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Pthreads – Example </a:t>
            </a:r>
            <a:endParaRPr b="1" sz="2400">
              <a:solidFill>
                <a:schemeClr val="dk1"/>
              </a:solidFill>
              <a:latin typeface="Calibri"/>
              <a:ea typeface="Calibri"/>
              <a:cs typeface="Calibri"/>
              <a:sym typeface="Calibri"/>
            </a:endParaRPr>
          </a:p>
        </p:txBody>
      </p:sp>
      <p:pic>
        <p:nvPicPr>
          <p:cNvPr descr="Screen Shot 2012-12-04 at 8.50.38 PM.png" id="394" name="Google Shape;394;p20"/>
          <p:cNvPicPr preferRelativeResize="0"/>
          <p:nvPr/>
        </p:nvPicPr>
        <p:blipFill rotWithShape="1">
          <a:blip r:embed="rId5">
            <a:alphaModFix/>
          </a:blip>
          <a:srcRect b="0" l="0" r="0" t="0"/>
          <a:stretch/>
        </p:blipFill>
        <p:spPr>
          <a:xfrm>
            <a:off x="236669" y="1432466"/>
            <a:ext cx="6529388" cy="4868862"/>
          </a:xfrm>
          <a:prstGeom prst="rect">
            <a:avLst/>
          </a:prstGeom>
          <a:noFill/>
          <a:ln>
            <a:noFill/>
          </a:ln>
        </p:spPr>
      </p:pic>
      <p:sp>
        <p:nvSpPr>
          <p:cNvPr id="395" name="Google Shape;395;p20"/>
          <p:cNvSpPr/>
          <p:nvPr/>
        </p:nvSpPr>
        <p:spPr>
          <a:xfrm>
            <a:off x="6422376" y="1642242"/>
            <a:ext cx="5847563" cy="57708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Include the Libraries </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Define the Global Variable Sum</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Define the Pointer Runner which access Void Pointer</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Void*parameter : Function Declaration  </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Define the command line arguments </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Argc- Argument Counts (Int Type)</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Argv – Stores the argument we have passed </a:t>
            </a:r>
            <a:endParaRPr/>
          </a:p>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Eg : Let the file name is sum.c, then argv[0] </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contains the file name and argv[1] contains the N number</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Tid : Thread Identification Number </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Attr_t == Data Type and attr == Is the Variable (Using these </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variables, we can give some new attributes to the thread)</a:t>
            </a:r>
            <a:endParaRPr/>
          </a:p>
          <a:p>
            <a:pPr indent="0" lvl="0" marL="0" marR="0" rtl="0" algn="just">
              <a:lnSpc>
                <a:spcPct val="150000"/>
              </a:lnSpc>
              <a:spcBef>
                <a:spcPts val="0"/>
              </a:spcBef>
              <a:spcAft>
                <a:spcPts val="0"/>
              </a:spcAft>
              <a:buNone/>
            </a:pPr>
            <a:r>
              <a:t/>
            </a:r>
            <a:endParaRPr b="1" sz="1800">
              <a:solidFill>
                <a:schemeClr val="dk1"/>
              </a:solidFill>
              <a:latin typeface="Calibri"/>
              <a:ea typeface="Calibri"/>
              <a:cs typeface="Calibri"/>
              <a:sym typeface="Calibri"/>
            </a:endParaRPr>
          </a:p>
          <a:p>
            <a:pPr indent="-228600" lvl="0" marL="342900" marR="0" rtl="0" algn="just">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sp>
        <p:nvSpPr>
          <p:cNvPr id="401" name="Google Shape;401;p2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02" name="Google Shape;402;p2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03" name="Google Shape;403;p2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04" name="Google Shape;404;p2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05" name="Google Shape;405;p2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406" name="Google Shape;406;p21"/>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407" name="Google Shape;407;p21"/>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408" name="Google Shape;408;p21"/>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409" name="Google Shape;409;p21"/>
          <p:cNvSpPr/>
          <p:nvPr/>
        </p:nvSpPr>
        <p:spPr>
          <a:xfrm>
            <a:off x="609793" y="1276957"/>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10" name="Google Shape;410;p21"/>
          <p:cNvSpPr/>
          <p:nvPr/>
        </p:nvSpPr>
        <p:spPr>
          <a:xfrm>
            <a:off x="4247910" y="-65074"/>
            <a:ext cx="2770695"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Pthreads – Example </a:t>
            </a:r>
            <a:endParaRPr b="1" sz="2400">
              <a:solidFill>
                <a:schemeClr val="dk1"/>
              </a:solidFill>
              <a:latin typeface="Calibri"/>
              <a:ea typeface="Calibri"/>
              <a:cs typeface="Calibri"/>
              <a:sym typeface="Calibri"/>
            </a:endParaRPr>
          </a:p>
        </p:txBody>
      </p:sp>
      <p:pic>
        <p:nvPicPr>
          <p:cNvPr id="411" name="Google Shape;411;p21"/>
          <p:cNvPicPr preferRelativeResize="0"/>
          <p:nvPr/>
        </p:nvPicPr>
        <p:blipFill rotWithShape="1">
          <a:blip r:embed="rId5">
            <a:alphaModFix/>
          </a:blip>
          <a:srcRect b="0" l="0" r="0" t="0"/>
          <a:stretch/>
        </p:blipFill>
        <p:spPr>
          <a:xfrm>
            <a:off x="609793" y="986778"/>
            <a:ext cx="5795962" cy="5337175"/>
          </a:xfrm>
          <a:prstGeom prst="rect">
            <a:avLst/>
          </a:prstGeom>
          <a:noFill/>
          <a:ln>
            <a:noFill/>
          </a:ln>
        </p:spPr>
      </p:pic>
      <p:sp>
        <p:nvSpPr>
          <p:cNvPr id="412" name="Google Shape;412;p21"/>
          <p:cNvSpPr/>
          <p:nvPr/>
        </p:nvSpPr>
        <p:spPr>
          <a:xfrm>
            <a:off x="6006390" y="817851"/>
            <a:ext cx="6393930" cy="50783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Init – Initialization and &amp; attr is used to store the </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address of the variable.</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Creation of Threads : It contains four arguments  (thread </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identification number, attributes, function and argument)</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Join : Blocks the main function, until the runner</a:t>
            </a:r>
            <a:endParaRPr/>
          </a:p>
          <a:p>
            <a:pPr indent="0" lvl="0" marL="0" marR="0" rtl="0" algn="just">
              <a:lnSpc>
                <a:spcPct val="150000"/>
              </a:lnSpc>
              <a:spcBef>
                <a:spcPts val="0"/>
              </a:spcBef>
              <a:spcAft>
                <a:spcPts val="0"/>
              </a:spcAft>
              <a:buNone/>
            </a:pPr>
            <a:r>
              <a:rPr b="1" lang="en-US" sz="1800">
                <a:solidFill>
                  <a:schemeClr val="dk1"/>
                </a:solidFill>
                <a:latin typeface="Calibri"/>
                <a:ea typeface="Calibri"/>
                <a:cs typeface="Calibri"/>
                <a:sym typeface="Calibri"/>
              </a:rPr>
              <a:t> function executes </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(Parent thread will wait for function  to terminate, and </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this is done by Join function)</a:t>
            </a:r>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The atoi() function </a:t>
            </a:r>
            <a:r>
              <a:rPr b="1" lang="en-US" sz="1800">
                <a:solidFill>
                  <a:schemeClr val="dk1"/>
                </a:solidFill>
                <a:latin typeface="Calibri"/>
                <a:ea typeface="Calibri"/>
                <a:cs typeface="Calibri"/>
                <a:sym typeface="Calibri"/>
              </a:rPr>
              <a:t>converts a character string to an integer value</a:t>
            </a:r>
            <a:r>
              <a:rPr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The summation thread will terminate when it calls </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1800">
                <a:solidFill>
                  <a:schemeClr val="dk1"/>
                </a:solidFill>
                <a:latin typeface="Calibri"/>
                <a:ea typeface="Calibri"/>
                <a:cs typeface="Calibri"/>
                <a:sym typeface="Calibri"/>
              </a:rPr>
              <a:t>the function pthread exit().</a:t>
            </a:r>
            <a:endParaRPr b="1"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2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19" name="Google Shape;419;p2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0" name="Google Shape;420;p2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1" name="Google Shape;421;p2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2" name="Google Shape;422;p2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423" name="Google Shape;423;p22"/>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424" name="Google Shape;424;p22"/>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425" name="Google Shape;425;p22"/>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426" name="Google Shape;426;p22"/>
          <p:cNvSpPr/>
          <p:nvPr/>
        </p:nvSpPr>
        <p:spPr>
          <a:xfrm>
            <a:off x="609793" y="1276957"/>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27" name="Google Shape;427;p22"/>
          <p:cNvSpPr/>
          <p:nvPr/>
        </p:nvSpPr>
        <p:spPr>
          <a:xfrm>
            <a:off x="2715376" y="-65074"/>
            <a:ext cx="5835765" cy="866071"/>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CPU scheduling and Process Synchronization</a:t>
            </a:r>
            <a:endParaRPr b="1" sz="2400">
              <a:solidFill>
                <a:schemeClr val="dk1"/>
              </a:solidFill>
              <a:latin typeface="Calibri"/>
              <a:ea typeface="Calibri"/>
              <a:cs typeface="Calibri"/>
              <a:sym typeface="Calibri"/>
            </a:endParaRPr>
          </a:p>
        </p:txBody>
      </p:sp>
      <p:sp>
        <p:nvSpPr>
          <p:cNvPr id="428" name="Google Shape;428;p22"/>
          <p:cNvSpPr/>
          <p:nvPr/>
        </p:nvSpPr>
        <p:spPr>
          <a:xfrm>
            <a:off x="609793" y="1180132"/>
            <a:ext cx="10841978"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CPU scheduling is the basis of Multiprogrammed operating systems.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Goal : Computer more productive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rgbClr val="FF0000"/>
                </a:solidFill>
                <a:latin typeface="Calibri"/>
                <a:ea typeface="Calibri"/>
                <a:cs typeface="Calibri"/>
                <a:sym typeface="Calibri"/>
              </a:rPr>
              <a:t>Basics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 a single-processor system, only one process can run at a time.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objective of multiprogramming is to have some process running at all times, to maximize CPU utilization.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Several processes are kept in memory at one time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3" name="Shape 433"/>
        <p:cNvGrpSpPr/>
        <p:nvPr/>
      </p:nvGrpSpPr>
      <p:grpSpPr>
        <a:xfrm>
          <a:off x="0" y="0"/>
          <a:ext cx="0" cy="0"/>
          <a:chOff x="0" y="0"/>
          <a:chExt cx="0" cy="0"/>
        </a:xfrm>
      </p:grpSpPr>
      <p:sp>
        <p:nvSpPr>
          <p:cNvPr id="434" name="Google Shape;434;p2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5" name="Google Shape;435;p2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6" name="Google Shape;436;p2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7" name="Google Shape;437;p2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8" name="Google Shape;438;p2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439" name="Google Shape;439;p23"/>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440" name="Google Shape;440;p23"/>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441" name="Google Shape;441;p23"/>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442" name="Google Shape;442;p23"/>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43" name="Google Shape;443;p23"/>
          <p:cNvSpPr/>
          <p:nvPr/>
        </p:nvSpPr>
        <p:spPr>
          <a:xfrm>
            <a:off x="4217615" y="-65074"/>
            <a:ext cx="2831288" cy="866071"/>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CPU –I/O Burst Cycle</a:t>
            </a:r>
            <a:endParaRPr b="1" sz="2400">
              <a:solidFill>
                <a:schemeClr val="dk1"/>
              </a:solidFill>
              <a:latin typeface="Calibri"/>
              <a:ea typeface="Calibri"/>
              <a:cs typeface="Calibri"/>
              <a:sym typeface="Calibri"/>
            </a:endParaRPr>
          </a:p>
        </p:txBody>
      </p:sp>
      <p:pic>
        <p:nvPicPr>
          <p:cNvPr descr="6_01.pdf" id="444" name="Google Shape;444;p23"/>
          <p:cNvPicPr preferRelativeResize="0"/>
          <p:nvPr/>
        </p:nvPicPr>
        <p:blipFill rotWithShape="1">
          <a:blip r:embed="rId5">
            <a:alphaModFix/>
          </a:blip>
          <a:srcRect b="0" l="0" r="0" t="0"/>
          <a:stretch/>
        </p:blipFill>
        <p:spPr>
          <a:xfrm>
            <a:off x="7477172" y="1228322"/>
            <a:ext cx="4572000" cy="4962525"/>
          </a:xfrm>
          <a:prstGeom prst="rect">
            <a:avLst/>
          </a:prstGeom>
          <a:noFill/>
          <a:ln>
            <a:noFill/>
          </a:ln>
        </p:spPr>
      </p:pic>
      <p:sp>
        <p:nvSpPr>
          <p:cNvPr id="445" name="Google Shape;445;p23"/>
          <p:cNvSpPr/>
          <p:nvPr/>
        </p:nvSpPr>
        <p:spPr>
          <a:xfrm>
            <a:off x="74046" y="2048314"/>
            <a:ext cx="7156062" cy="2169825"/>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1800">
                <a:solidFill>
                  <a:schemeClr val="dk1"/>
                </a:solidFill>
                <a:latin typeface="Calibri"/>
                <a:ea typeface="Calibri"/>
                <a:cs typeface="Calibri"/>
                <a:sym typeface="Calibri"/>
              </a:rPr>
              <a:t>Process Execution consist of two states i.e. in CPU execution and I/O wait</a:t>
            </a:r>
            <a:endParaRPr/>
          </a:p>
          <a:p>
            <a:pPr indent="0" lvl="0" marL="0" marR="0" rtl="0" algn="ctr">
              <a:lnSpc>
                <a:spcPct val="250000"/>
              </a:lnSpc>
              <a:spcBef>
                <a:spcPts val="0"/>
              </a:spcBef>
              <a:spcAft>
                <a:spcPts val="0"/>
              </a:spcAft>
              <a:buNone/>
            </a:pPr>
            <a:r>
              <a:rPr b="1" lang="en-US" sz="1800">
                <a:solidFill>
                  <a:schemeClr val="dk1"/>
                </a:solidFill>
                <a:latin typeface="Calibri"/>
                <a:ea typeface="Calibri"/>
                <a:cs typeface="Calibri"/>
                <a:sym typeface="Calibri"/>
              </a:rPr>
              <a:t>CPU Burst : Time in which the process is in CPU execution</a:t>
            </a:r>
            <a:endParaRPr/>
          </a:p>
          <a:p>
            <a:pPr indent="0" lvl="0" marL="0" marR="0" rtl="0" algn="ctr">
              <a:lnSpc>
                <a:spcPct val="250000"/>
              </a:lnSpc>
              <a:spcBef>
                <a:spcPts val="0"/>
              </a:spcBef>
              <a:spcAft>
                <a:spcPts val="0"/>
              </a:spcAft>
              <a:buNone/>
            </a:pPr>
            <a:r>
              <a:rPr b="1" lang="en-US" sz="1800">
                <a:solidFill>
                  <a:schemeClr val="dk1"/>
                </a:solidFill>
                <a:latin typeface="Calibri"/>
                <a:ea typeface="Calibri"/>
                <a:cs typeface="Calibri"/>
                <a:sym typeface="Calibri"/>
              </a:rPr>
              <a:t>I/O Burst : Time in which the process is in I/O wait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2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52" name="Google Shape;452;p2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53" name="Google Shape;453;p2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54" name="Google Shape;454;p2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55" name="Google Shape;455;p2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456" name="Google Shape;456;p24"/>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457" name="Google Shape;457;p24"/>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458" name="Google Shape;458;p24"/>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459" name="Google Shape;459;p24"/>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60" name="Google Shape;460;p24"/>
          <p:cNvSpPr/>
          <p:nvPr/>
        </p:nvSpPr>
        <p:spPr>
          <a:xfrm>
            <a:off x="4341367" y="-65074"/>
            <a:ext cx="2583784" cy="866071"/>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Scheduling Criteria</a:t>
            </a:r>
            <a:endParaRPr b="1" sz="2400">
              <a:solidFill>
                <a:schemeClr val="dk1"/>
              </a:solidFill>
              <a:latin typeface="Calibri"/>
              <a:ea typeface="Calibri"/>
              <a:cs typeface="Calibri"/>
              <a:sym typeface="Calibri"/>
            </a:endParaRPr>
          </a:p>
        </p:txBody>
      </p:sp>
      <p:sp>
        <p:nvSpPr>
          <p:cNvPr id="461" name="Google Shape;461;p24"/>
          <p:cNvSpPr/>
          <p:nvPr/>
        </p:nvSpPr>
        <p:spPr>
          <a:xfrm>
            <a:off x="754601" y="967537"/>
            <a:ext cx="10523620" cy="5078313"/>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rPr b="1" lang="en-US" sz="1800">
                <a:solidFill>
                  <a:schemeClr val="dk1"/>
                </a:solidFill>
                <a:latin typeface="Calibri"/>
                <a:ea typeface="Calibri"/>
                <a:cs typeface="Calibri"/>
                <a:sym typeface="Calibri"/>
              </a:rPr>
              <a:t>CPU utilization </a:t>
            </a:r>
            <a:r>
              <a:rPr lang="en-US" sz="1800">
                <a:solidFill>
                  <a:schemeClr val="dk1"/>
                </a:solidFill>
                <a:latin typeface="Calibri"/>
                <a:ea typeface="Calibri"/>
                <a:cs typeface="Calibri"/>
                <a:sym typeface="Calibri"/>
              </a:rPr>
              <a:t>– Keep the CPU as busy as possible. (In lightly loaded system,</a:t>
            </a:r>
            <a:endParaRPr sz="18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Throughput</a:t>
            </a:r>
            <a:r>
              <a:rPr lang="en-US" sz="1800">
                <a:solidFill>
                  <a:schemeClr val="dk1"/>
                </a:solidFill>
                <a:latin typeface="Calibri"/>
                <a:ea typeface="Calibri"/>
                <a:cs typeface="Calibri"/>
                <a:sym typeface="Calibri"/>
              </a:rPr>
              <a:t> – (Measure of the work done by the CPU) i.e Number of the of processes that complete their execution per time unit.</a:t>
            </a:r>
            <a:endParaRPr sz="18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Turnaround time </a:t>
            </a:r>
            <a:r>
              <a:rPr lang="en-US" sz="1800">
                <a:solidFill>
                  <a:schemeClr val="dk1"/>
                </a:solidFill>
                <a:latin typeface="Calibri"/>
                <a:ea typeface="Calibri"/>
                <a:cs typeface="Calibri"/>
                <a:sym typeface="Calibri"/>
              </a:rPr>
              <a:t>– amount of total time to execute a particular process (Turnaround time is the sum of the periods spent waiting to get into memory, waiting in the ready queue, executing on the CPU, and doing I/O)</a:t>
            </a:r>
            <a:endParaRPr sz="1800">
              <a:solidFill>
                <a:schemeClr val="dk1"/>
              </a:solidFill>
              <a:latin typeface="Calibri"/>
              <a:ea typeface="Calibri"/>
              <a:cs typeface="Calibri"/>
              <a:sym typeface="Calibri"/>
            </a:endParaRPr>
          </a:p>
          <a:p>
            <a:pPr indent="0" lvl="0" marL="0" marR="0" rtl="0" algn="l">
              <a:lnSpc>
                <a:spcPct val="300000"/>
              </a:lnSpc>
              <a:spcBef>
                <a:spcPts val="0"/>
              </a:spcBef>
              <a:spcAft>
                <a:spcPts val="0"/>
              </a:spcAft>
              <a:buNone/>
            </a:pPr>
            <a:r>
              <a:rPr b="1" lang="en-US" sz="1800">
                <a:solidFill>
                  <a:schemeClr val="dk1"/>
                </a:solidFill>
                <a:latin typeface="Calibri"/>
                <a:ea typeface="Calibri"/>
                <a:cs typeface="Calibri"/>
                <a:sym typeface="Calibri"/>
              </a:rPr>
              <a:t>Waiting time </a:t>
            </a:r>
            <a:r>
              <a:rPr lang="en-US" sz="1800">
                <a:solidFill>
                  <a:schemeClr val="dk1"/>
                </a:solidFill>
                <a:latin typeface="Calibri"/>
                <a:ea typeface="Calibri"/>
                <a:cs typeface="Calibri"/>
                <a:sym typeface="Calibri"/>
              </a:rPr>
              <a:t>– Amount of time a process has been waiting in the ready queue.</a:t>
            </a:r>
            <a:endParaRPr sz="18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b="1" lang="en-US" sz="1800">
                <a:solidFill>
                  <a:schemeClr val="dk1"/>
                </a:solidFill>
                <a:latin typeface="Calibri"/>
                <a:ea typeface="Calibri"/>
                <a:cs typeface="Calibri"/>
                <a:sym typeface="Calibri"/>
              </a:rPr>
              <a:t>Response time </a:t>
            </a:r>
            <a:r>
              <a:rPr lang="en-US" sz="1800">
                <a:solidFill>
                  <a:schemeClr val="dk1"/>
                </a:solidFill>
                <a:latin typeface="Calibri"/>
                <a:ea typeface="Calibri"/>
                <a:cs typeface="Calibri"/>
                <a:sym typeface="Calibri"/>
              </a:rPr>
              <a:t>– Amount of time it takes from when a request was submitted until the first response is produced, not output  (for time-sharing environment).</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6" name="Shape 466"/>
        <p:cNvGrpSpPr/>
        <p:nvPr/>
      </p:nvGrpSpPr>
      <p:grpSpPr>
        <a:xfrm>
          <a:off x="0" y="0"/>
          <a:ext cx="0" cy="0"/>
          <a:chOff x="0" y="0"/>
          <a:chExt cx="0" cy="0"/>
        </a:xfrm>
      </p:grpSpPr>
      <p:sp>
        <p:nvSpPr>
          <p:cNvPr id="467" name="Google Shape;467;p2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68" name="Google Shape;468;p2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69" name="Google Shape;469;p2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70" name="Google Shape;470;p2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71" name="Google Shape;471;p2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472" name="Google Shape;472;p25"/>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473" name="Google Shape;473;p25"/>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474" name="Google Shape;474;p25"/>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475" name="Google Shape;475;p25"/>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76" name="Google Shape;476;p25"/>
          <p:cNvSpPr/>
          <p:nvPr/>
        </p:nvSpPr>
        <p:spPr>
          <a:xfrm>
            <a:off x="2803990" y="-65074"/>
            <a:ext cx="5658537" cy="866071"/>
          </a:xfrm>
          <a:prstGeom prst="rect">
            <a:avLst/>
          </a:prstGeom>
          <a:noFill/>
          <a:ln>
            <a:noFill/>
          </a:ln>
        </p:spPr>
        <p:txBody>
          <a:bodyPr anchorCtr="0" anchor="t" bIns="45700" lIns="91425" spcFirstLastPara="1" rIns="91425" wrap="square" tIns="45700">
            <a:spAutoFit/>
          </a:bodyPr>
          <a:lstStyle/>
          <a:p>
            <a:pPr indent="0" lvl="0" marL="0" marR="0" rtl="0" algn="ctr">
              <a:lnSpc>
                <a:spcPct val="250000"/>
              </a:lnSpc>
              <a:spcBef>
                <a:spcPts val="0"/>
              </a:spcBef>
              <a:spcAft>
                <a:spcPts val="0"/>
              </a:spcAft>
              <a:buNone/>
            </a:pPr>
            <a:r>
              <a:rPr b="1" lang="en-US" sz="2400">
                <a:solidFill>
                  <a:schemeClr val="dk1"/>
                </a:solidFill>
                <a:latin typeface="Calibri"/>
                <a:ea typeface="Calibri"/>
                <a:cs typeface="Calibri"/>
                <a:sym typeface="Calibri"/>
              </a:rPr>
              <a:t>Scheduling Algorithm Optimization Criteria</a:t>
            </a:r>
            <a:endParaRPr b="1" sz="2400">
              <a:solidFill>
                <a:schemeClr val="dk1"/>
              </a:solidFill>
              <a:latin typeface="Calibri"/>
              <a:ea typeface="Calibri"/>
              <a:cs typeface="Calibri"/>
              <a:sym typeface="Calibri"/>
            </a:endParaRPr>
          </a:p>
        </p:txBody>
      </p:sp>
      <p:sp>
        <p:nvSpPr>
          <p:cNvPr id="477" name="Google Shape;477;p25"/>
          <p:cNvSpPr/>
          <p:nvPr/>
        </p:nvSpPr>
        <p:spPr>
          <a:xfrm>
            <a:off x="754601" y="967537"/>
            <a:ext cx="10523620" cy="4385816"/>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Max CPU utilization</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Max throughput</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Min turnaround time </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Min waiting time </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Min response time</a:t>
            </a:r>
            <a:endParaRPr/>
          </a:p>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2" name="Shape 482"/>
        <p:cNvGrpSpPr/>
        <p:nvPr/>
      </p:nvGrpSpPr>
      <p:grpSpPr>
        <a:xfrm>
          <a:off x="0" y="0"/>
          <a:ext cx="0" cy="0"/>
          <a:chOff x="0" y="0"/>
          <a:chExt cx="0" cy="0"/>
        </a:xfrm>
      </p:grpSpPr>
      <p:sp>
        <p:nvSpPr>
          <p:cNvPr id="483" name="Google Shape;483;p2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4" name="Google Shape;484;p26"/>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5" name="Google Shape;485;p26"/>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6" name="Google Shape;486;p26"/>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7" name="Google Shape;487;p26"/>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488" name="Google Shape;488;p26"/>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489" name="Google Shape;489;p26"/>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490" name="Google Shape;490;p26"/>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491" name="Google Shape;491;p26"/>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492" name="Google Shape;492;p26"/>
          <p:cNvSpPr/>
          <p:nvPr/>
        </p:nvSpPr>
        <p:spPr>
          <a:xfrm>
            <a:off x="754601" y="967537"/>
            <a:ext cx="10523620" cy="4247317"/>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rPr lang="en-US" sz="1800">
                <a:solidFill>
                  <a:schemeClr val="dk1"/>
                </a:solidFill>
                <a:latin typeface="Calibri"/>
                <a:ea typeface="Calibri"/>
                <a:cs typeface="Calibri"/>
                <a:sym typeface="Calibri"/>
              </a:rPr>
              <a:t>Simplest CPU-scheduling algorithm</a:t>
            </a:r>
            <a:endParaRPr/>
          </a:p>
          <a:p>
            <a:pPr indent="0" lvl="0" marL="0" marR="0" rtl="0" algn="l">
              <a:lnSpc>
                <a:spcPct val="300000"/>
              </a:lnSpc>
              <a:spcBef>
                <a:spcPts val="0"/>
              </a:spcBef>
              <a:spcAft>
                <a:spcPts val="0"/>
              </a:spcAft>
              <a:buNone/>
            </a:pPr>
            <a:r>
              <a:rPr lang="en-US" sz="1800">
                <a:solidFill>
                  <a:schemeClr val="dk1"/>
                </a:solidFill>
                <a:latin typeface="Calibri"/>
                <a:ea typeface="Calibri"/>
                <a:cs typeface="Calibri"/>
                <a:sym typeface="Calibri"/>
              </a:rPr>
              <a:t>The process that requests the CPU first is allocated the CPU first.</a:t>
            </a:r>
            <a:endParaRPr/>
          </a:p>
          <a:p>
            <a:pPr indent="0" lvl="0" marL="0" marR="0" rtl="0" algn="l">
              <a:lnSpc>
                <a:spcPct val="300000"/>
              </a:lnSpc>
              <a:spcBef>
                <a:spcPts val="0"/>
              </a:spcBef>
              <a:spcAft>
                <a:spcPts val="0"/>
              </a:spcAft>
              <a:buNone/>
            </a:pPr>
            <a:r>
              <a:rPr lang="en-US" sz="1800">
                <a:solidFill>
                  <a:schemeClr val="dk1"/>
                </a:solidFill>
                <a:latin typeface="Calibri"/>
                <a:ea typeface="Calibri"/>
                <a:cs typeface="Calibri"/>
                <a:sym typeface="Calibri"/>
              </a:rPr>
              <a:t>It is easily implemented by FIFO queue.</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When a process enters the ready queue, its PCB is linked onto the tail of the queue. When the CPU is free, it is allocated to the process at the head of the queue.</a:t>
            </a:r>
            <a:endParaRPr/>
          </a:p>
          <a:p>
            <a:pPr indent="0" lvl="0" marL="0" marR="0" rtl="0" algn="l">
              <a:lnSpc>
                <a:spcPct val="150000"/>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Drawback :  the average waiting time under the FCFS policy is often quite long</a:t>
            </a:r>
            <a:endParaRPr sz="1800">
              <a:solidFill>
                <a:schemeClr val="dk1"/>
              </a:solidFill>
              <a:latin typeface="Calibri"/>
              <a:ea typeface="Calibri"/>
              <a:cs typeface="Calibri"/>
              <a:sym typeface="Calibri"/>
            </a:endParaRPr>
          </a:p>
        </p:txBody>
      </p:sp>
      <p:sp>
        <p:nvSpPr>
          <p:cNvPr id="493" name="Google Shape;493;p26"/>
          <p:cNvSpPr/>
          <p:nvPr/>
        </p:nvSpPr>
        <p:spPr>
          <a:xfrm>
            <a:off x="3402515" y="272682"/>
            <a:ext cx="5602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First- Come, First-Served (FCFS) Scheduling</a:t>
            </a:r>
            <a:endParaRPr b="1" sz="2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2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00" name="Google Shape;500;p27"/>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01" name="Google Shape;501;p27"/>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02" name="Google Shape;502;p27"/>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03" name="Google Shape;503;p27"/>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504" name="Google Shape;504;p27"/>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505" name="Google Shape;505;p27"/>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506" name="Google Shape;506;p27"/>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507" name="Google Shape;507;p27"/>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508" name="Google Shape;508;p27"/>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27"/>
          <p:cNvSpPr/>
          <p:nvPr/>
        </p:nvSpPr>
        <p:spPr>
          <a:xfrm>
            <a:off x="3402515" y="272682"/>
            <a:ext cx="5602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First- Come, First-Served (FCFS) Scheduling</a:t>
            </a:r>
            <a:endParaRPr b="1" sz="2400">
              <a:solidFill>
                <a:schemeClr val="dk1"/>
              </a:solidFill>
              <a:latin typeface="Calibri"/>
              <a:ea typeface="Calibri"/>
              <a:cs typeface="Calibri"/>
              <a:sym typeface="Calibri"/>
            </a:endParaRPr>
          </a:p>
        </p:txBody>
      </p:sp>
      <p:sp>
        <p:nvSpPr>
          <p:cNvPr id="510" name="Google Shape;510;p27"/>
          <p:cNvSpPr txBox="1"/>
          <p:nvPr/>
        </p:nvSpPr>
        <p:spPr>
          <a:xfrm>
            <a:off x="1843925" y="766567"/>
            <a:ext cx="7566025" cy="320454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None/>
            </a:pPr>
            <a:r>
              <a:rPr lang="en-US" sz="1600">
                <a:solidFill>
                  <a:schemeClr val="dk1"/>
                </a:solidFill>
                <a:latin typeface="Calibri"/>
                <a:ea typeface="Calibri"/>
                <a:cs typeface="Calibri"/>
                <a:sym typeface="Calibri"/>
              </a:rPr>
              <a:t>		</a:t>
            </a:r>
            <a:r>
              <a:rPr lang="en-US" sz="2800" u="sng">
                <a:solidFill>
                  <a:schemeClr val="dk1"/>
                </a:solidFill>
                <a:latin typeface="Calibri"/>
                <a:ea typeface="Calibri"/>
                <a:cs typeface="Calibri"/>
                <a:sym typeface="Calibri"/>
              </a:rPr>
              <a:t>Process</a:t>
            </a:r>
            <a:r>
              <a:rPr lang="en-US" sz="2800">
                <a:solidFill>
                  <a:schemeClr val="dk1"/>
                </a:solidFill>
                <a:latin typeface="Calibri"/>
                <a:ea typeface="Calibri"/>
                <a:cs typeface="Calibri"/>
                <a:sym typeface="Calibri"/>
              </a:rPr>
              <a:t>	</a:t>
            </a:r>
            <a:r>
              <a:rPr lang="en-US" sz="2800" u="sng">
                <a:solidFill>
                  <a:schemeClr val="dk1"/>
                </a:solidFill>
                <a:latin typeface="Calibri"/>
                <a:ea typeface="Calibri"/>
                <a:cs typeface="Calibri"/>
                <a:sym typeface="Calibri"/>
              </a:rPr>
              <a:t>Burst Time	</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24</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3</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	 </a:t>
            </a:r>
            <a:r>
              <a:rPr lang="en-US" sz="2800">
                <a:solidFill>
                  <a:schemeClr val="dk1"/>
                </a:solidFill>
                <a:latin typeface="Calibri"/>
                <a:ea typeface="Calibri"/>
                <a:cs typeface="Calibri"/>
                <a:sym typeface="Calibri"/>
              </a:rPr>
              <a:t>3</a:t>
            </a:r>
            <a:r>
              <a:rPr baseline="-25000" i="1" lang="en-US" sz="2800">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Suppose that the processes arrive in the order: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  </a:t>
            </a:r>
            <a:br>
              <a:rPr baseline="-25000" i="1"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The Gantt Chart for the schedule is:</a:t>
            </a:r>
            <a:br>
              <a:rPr lang="en-US" sz="2800">
                <a:solidFill>
                  <a:schemeClr val="dk1"/>
                </a:solidFill>
                <a:latin typeface="Calibri"/>
                <a:ea typeface="Calibri"/>
                <a:cs typeface="Calibri"/>
                <a:sym typeface="Calibri"/>
              </a:rPr>
            </a:br>
            <a:br>
              <a:rPr lang="en-US" sz="1600">
                <a:solidFill>
                  <a:schemeClr val="dk1"/>
                </a:solidFill>
                <a:latin typeface="Calibri"/>
                <a:ea typeface="Calibri"/>
                <a:cs typeface="Calibri"/>
                <a:sym typeface="Calibri"/>
              </a:rPr>
            </a:br>
            <a:br>
              <a:rPr lang="en-US" sz="1600">
                <a:solidFill>
                  <a:schemeClr val="dk1"/>
                </a:solidFill>
                <a:latin typeface="Calibri"/>
                <a:ea typeface="Calibri"/>
                <a:cs typeface="Calibri"/>
                <a:sym typeface="Calibri"/>
              </a:rPr>
            </a:br>
            <a:br>
              <a:rPr lang="en-US" sz="1600">
                <a:solidFill>
                  <a:schemeClr val="dk1"/>
                </a:solidFill>
                <a:latin typeface="Calibri"/>
                <a:ea typeface="Calibri"/>
                <a:cs typeface="Calibri"/>
                <a:sym typeface="Calibri"/>
              </a:rPr>
            </a:br>
            <a:br>
              <a:rPr lang="en-US"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Waiting time for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 0;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 24;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 </a:t>
            </a:r>
            <a:r>
              <a:rPr lang="en-US" sz="2800">
                <a:solidFill>
                  <a:schemeClr val="dk1"/>
                </a:solidFill>
                <a:latin typeface="Calibri"/>
                <a:ea typeface="Calibri"/>
                <a:cs typeface="Calibri"/>
                <a:sym typeface="Calibri"/>
              </a:rPr>
              <a:t>= 27</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Average waiting time:  (0 + 24 + 27)/3 = 17</a:t>
            </a:r>
            <a:endParaRPr/>
          </a:p>
        </p:txBody>
      </p:sp>
      <p:pic>
        <p:nvPicPr>
          <p:cNvPr id="511" name="Google Shape;511;p27"/>
          <p:cNvPicPr preferRelativeResize="0"/>
          <p:nvPr/>
        </p:nvPicPr>
        <p:blipFill rotWithShape="1">
          <a:blip r:embed="rId5">
            <a:alphaModFix/>
          </a:blip>
          <a:srcRect b="0" l="0" r="0" t="0"/>
          <a:stretch/>
        </p:blipFill>
        <p:spPr>
          <a:xfrm>
            <a:off x="2225312" y="4402909"/>
            <a:ext cx="6954838" cy="8016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2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18" name="Google Shape;518;p28"/>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19" name="Google Shape;519;p28"/>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20" name="Google Shape;520;p28"/>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21" name="Google Shape;521;p28"/>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522" name="Google Shape;522;p28"/>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523" name="Google Shape;523;p28"/>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524" name="Google Shape;524;p28"/>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525" name="Google Shape;525;p28"/>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526" name="Google Shape;526;p28"/>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28"/>
          <p:cNvSpPr/>
          <p:nvPr/>
        </p:nvSpPr>
        <p:spPr>
          <a:xfrm>
            <a:off x="3402515" y="272682"/>
            <a:ext cx="5602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First- Come, First-Served (FCFS) Scheduling</a:t>
            </a:r>
            <a:endParaRPr b="1" sz="2400">
              <a:solidFill>
                <a:schemeClr val="dk1"/>
              </a:solidFill>
              <a:latin typeface="Calibri"/>
              <a:ea typeface="Calibri"/>
              <a:cs typeface="Calibri"/>
              <a:sym typeface="Calibri"/>
            </a:endParaRPr>
          </a:p>
        </p:txBody>
      </p:sp>
      <p:sp>
        <p:nvSpPr>
          <p:cNvPr id="528" name="Google Shape;528;p28"/>
          <p:cNvSpPr txBox="1"/>
          <p:nvPr/>
        </p:nvSpPr>
        <p:spPr>
          <a:xfrm>
            <a:off x="119727" y="766567"/>
            <a:ext cx="10957575" cy="594774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Suppose that the processes arrive in the order:</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 ,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Gantt chart for the schedule is:</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15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Waiting time for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 </a:t>
            </a:r>
            <a:r>
              <a:rPr i="1" lang="en-US" sz="2800">
                <a:solidFill>
                  <a:schemeClr val="dk1"/>
                </a:solidFill>
                <a:latin typeface="Calibri"/>
                <a:ea typeface="Calibri"/>
                <a:cs typeface="Calibri"/>
                <a:sym typeface="Calibri"/>
              </a:rPr>
              <a:t>=</a:t>
            </a:r>
            <a:r>
              <a:rPr lang="en-US" sz="2800">
                <a:solidFill>
                  <a:schemeClr val="dk1"/>
                </a:solidFill>
                <a:latin typeface="Calibri"/>
                <a:ea typeface="Calibri"/>
                <a:cs typeface="Calibri"/>
                <a:sym typeface="Calibri"/>
              </a:rPr>
              <a:t> 6</a:t>
            </a:r>
            <a:r>
              <a:rPr i="1" lang="en-US" sz="2800">
                <a:solidFill>
                  <a:schemeClr val="dk1"/>
                </a:solidFill>
                <a:latin typeface="Calibri"/>
                <a:ea typeface="Calibri"/>
                <a:cs typeface="Calibri"/>
                <a:sym typeface="Calibri"/>
              </a:rPr>
              <a:t>;</a:t>
            </a:r>
            <a:r>
              <a:rPr baseline="-25000" i="1"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a:t>
            </a:r>
            <a:r>
              <a:rPr lang="en-US" sz="2800">
                <a:solidFill>
                  <a:schemeClr val="dk1"/>
                </a:solidFill>
                <a:latin typeface="Calibri"/>
                <a:ea typeface="Calibri"/>
                <a:cs typeface="Calibri"/>
                <a:sym typeface="Calibri"/>
              </a:rPr>
              <a:t> = 0</a:t>
            </a:r>
            <a:r>
              <a:rPr baseline="-25000" i="1"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 </a:t>
            </a:r>
            <a:r>
              <a:rPr i="1"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3</a:t>
            </a:r>
            <a:endParaRPr i="1" sz="2800">
              <a:solidFill>
                <a:schemeClr val="dk1"/>
              </a:solidFill>
              <a:latin typeface="Calibri"/>
              <a:ea typeface="Calibri"/>
              <a:cs typeface="Calibri"/>
              <a:sym typeface="Calibri"/>
            </a:endParaRPr>
          </a:p>
          <a:p>
            <a:pPr indent="-228600" lvl="0" marL="228600" marR="0" rtl="0" algn="l">
              <a:lnSpc>
                <a:spcPct val="15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Average waiting time:   (6 + 0 + 3)/3 = 3</a:t>
            </a:r>
            <a:endParaRPr/>
          </a:p>
          <a:p>
            <a:pPr indent="-228600" lvl="0" marL="228600" marR="0" rtl="0" algn="l">
              <a:lnSpc>
                <a:spcPct val="15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Much better than previous case</a:t>
            </a:r>
            <a:endParaRPr/>
          </a:p>
          <a:p>
            <a:pPr indent="-228600" lvl="0" marL="228600" marR="0" rtl="0" algn="l">
              <a:lnSpc>
                <a:spcPct val="150000"/>
              </a:lnSpc>
              <a:spcBef>
                <a:spcPts val="1000"/>
              </a:spcBef>
              <a:spcAft>
                <a:spcPts val="0"/>
              </a:spcAft>
              <a:buClr>
                <a:srgbClr val="3366FF"/>
              </a:buClr>
              <a:buSzPts val="2800"/>
              <a:buFont typeface="Arial"/>
              <a:buChar char="•"/>
            </a:pPr>
            <a:r>
              <a:rPr b="1" lang="en-US" sz="2800">
                <a:solidFill>
                  <a:srgbClr val="3366FF"/>
                </a:solidFill>
                <a:latin typeface="Calibri"/>
                <a:ea typeface="Calibri"/>
                <a:cs typeface="Calibri"/>
                <a:sym typeface="Calibri"/>
              </a:rPr>
              <a:t>Convoy effect </a:t>
            </a:r>
            <a:r>
              <a:rPr lang="en-US" sz="2800">
                <a:solidFill>
                  <a:schemeClr val="dk1"/>
                </a:solidFill>
                <a:latin typeface="Calibri"/>
                <a:ea typeface="Calibri"/>
                <a:cs typeface="Calibri"/>
                <a:sym typeface="Calibri"/>
              </a:rPr>
              <a:t>- All the other processes wait for the one big process to get off the CPU</a:t>
            </a:r>
            <a:endParaRPr sz="2800">
              <a:solidFill>
                <a:schemeClr val="dk1"/>
              </a:solidFill>
              <a:latin typeface="Calibri"/>
              <a:ea typeface="Calibri"/>
              <a:cs typeface="Calibri"/>
              <a:sym typeface="Calibri"/>
            </a:endParaRPr>
          </a:p>
        </p:txBody>
      </p:sp>
      <p:pic>
        <p:nvPicPr>
          <p:cNvPr id="529" name="Google Shape;529;p28"/>
          <p:cNvPicPr preferRelativeResize="0"/>
          <p:nvPr/>
        </p:nvPicPr>
        <p:blipFill rotWithShape="1">
          <a:blip r:embed="rId5">
            <a:alphaModFix/>
          </a:blip>
          <a:srcRect b="0" l="0" r="0" t="0"/>
          <a:stretch/>
        </p:blipFill>
        <p:spPr>
          <a:xfrm>
            <a:off x="3191336" y="2350182"/>
            <a:ext cx="7123113" cy="8048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4" name="Shape 534"/>
        <p:cNvGrpSpPr/>
        <p:nvPr/>
      </p:nvGrpSpPr>
      <p:grpSpPr>
        <a:xfrm>
          <a:off x="0" y="0"/>
          <a:ext cx="0" cy="0"/>
          <a:chOff x="0" y="0"/>
          <a:chExt cx="0" cy="0"/>
        </a:xfrm>
      </p:grpSpPr>
      <p:sp>
        <p:nvSpPr>
          <p:cNvPr id="535" name="Google Shape;535;p2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6" name="Google Shape;536;p29"/>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7" name="Google Shape;537;p29"/>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8" name="Google Shape;538;p29"/>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9" name="Google Shape;539;p29"/>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540" name="Google Shape;540;p29"/>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541" name="Google Shape;541;p29"/>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542" name="Google Shape;542;p29"/>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543" name="Google Shape;543;p29"/>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544" name="Google Shape;544;p29"/>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9"/>
          <p:cNvSpPr/>
          <p:nvPr/>
        </p:nvSpPr>
        <p:spPr>
          <a:xfrm>
            <a:off x="3402515" y="272682"/>
            <a:ext cx="5602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First- Come, First-Served (FCFS) Scheduling</a:t>
            </a:r>
            <a:endParaRPr b="1" sz="2400">
              <a:solidFill>
                <a:schemeClr val="dk1"/>
              </a:solidFill>
              <a:latin typeface="Calibri"/>
              <a:ea typeface="Calibri"/>
              <a:cs typeface="Calibri"/>
              <a:sym typeface="Calibri"/>
            </a:endParaRPr>
          </a:p>
        </p:txBody>
      </p:sp>
      <p:sp>
        <p:nvSpPr>
          <p:cNvPr id="546" name="Google Shape;546;p29"/>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FCFS is the Non Preemptive Scheduling.</a:t>
            </a:r>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In FCFS Scheduling , once the CPU has allocated the process, that process keeps</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the CPU until its executed completely.</a:t>
            </a:r>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Drawback : This will not work in Time Sharing Systems, and doesn’t support the</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Context Switch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7" name="Google Shape;127;p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8" name="Google Shape;128;p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 name="Google Shape;129;p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0" name="Google Shape;130;p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31" name="Google Shape;131;p3"/>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32" name="Google Shape;132;p3"/>
          <p:cNvSpPr/>
          <p:nvPr/>
        </p:nvSpPr>
        <p:spPr>
          <a:xfrm>
            <a:off x="3802601" y="33528"/>
            <a:ext cx="430771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Overview –Threads </a:t>
            </a:r>
            <a:endParaRPr sz="4000">
              <a:solidFill>
                <a:schemeClr val="dk1"/>
              </a:solidFill>
              <a:latin typeface="Calibri"/>
              <a:ea typeface="Calibri"/>
              <a:cs typeface="Calibri"/>
              <a:sym typeface="Calibri"/>
            </a:endParaRPr>
          </a:p>
        </p:txBody>
      </p:sp>
      <p:sp>
        <p:nvSpPr>
          <p:cNvPr id="133" name="Google Shape;133;p3"/>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34" name="Google Shape;134;p3"/>
          <p:cNvSpPr/>
          <p:nvPr/>
        </p:nvSpPr>
        <p:spPr>
          <a:xfrm>
            <a:off x="754600" y="1061513"/>
            <a:ext cx="11270621"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Process : The program loaded into the memory and getting executed is called Process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Thread : Basic unit of CPU utilization; it comprises a thread ID, a program counter, a register set, and a stack</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Threads aren’t actually allowed to exist outside a process </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Process may have many threads in it </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Each and every thread belongs to one single process</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It shares with other threads belonging to the same process its code section, data section, and other operating-system resources, such as open files and signals.</a:t>
            </a:r>
            <a:endParaRPr b="1" sz="2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1" name="Shape 551"/>
        <p:cNvGrpSpPr/>
        <p:nvPr/>
      </p:nvGrpSpPr>
      <p:grpSpPr>
        <a:xfrm>
          <a:off x="0" y="0"/>
          <a:ext cx="0" cy="0"/>
          <a:chOff x="0" y="0"/>
          <a:chExt cx="0" cy="0"/>
        </a:xfrm>
      </p:grpSpPr>
      <p:sp>
        <p:nvSpPr>
          <p:cNvPr id="552" name="Google Shape;552;p3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3" name="Google Shape;553;p30"/>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4" name="Google Shape;554;p30"/>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5" name="Google Shape;555;p30"/>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6" name="Google Shape;556;p30"/>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557" name="Google Shape;557;p30"/>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558" name="Google Shape;558;p30"/>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559" name="Google Shape;559;p30"/>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560" name="Google Shape;560;p30"/>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561" name="Google Shape;561;p30"/>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30"/>
          <p:cNvSpPr/>
          <p:nvPr/>
        </p:nvSpPr>
        <p:spPr>
          <a:xfrm>
            <a:off x="4412709" y="120871"/>
            <a:ext cx="20565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FCFS Problem</a:t>
            </a:r>
            <a:endParaRPr b="1" sz="2400">
              <a:solidFill>
                <a:schemeClr val="dk1"/>
              </a:solidFill>
              <a:latin typeface="Calibri"/>
              <a:ea typeface="Calibri"/>
              <a:cs typeface="Calibri"/>
              <a:sym typeface="Calibri"/>
            </a:endParaRPr>
          </a:p>
        </p:txBody>
      </p:sp>
      <p:sp>
        <p:nvSpPr>
          <p:cNvPr id="563" name="Google Shape;563;p30"/>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564" name="Google Shape;564;p30"/>
          <p:cNvGraphicFramePr/>
          <p:nvPr/>
        </p:nvGraphicFramePr>
        <p:xfrm>
          <a:off x="2087537" y="1325788"/>
          <a:ext cx="3000000" cy="3000000"/>
        </p:xfrm>
        <a:graphic>
          <a:graphicData uri="http://schemas.openxmlformats.org/drawingml/2006/table">
            <a:tbl>
              <a:tblPr bandRow="1" firstRow="1">
                <a:noFill/>
                <a:tableStyleId>{51C8E35C-140A-4127-AA59-18D4A7D3C578}</a:tableStyleId>
              </a:tblPr>
              <a:tblGrid>
                <a:gridCol w="2709325"/>
                <a:gridCol w="2709325"/>
                <a:gridCol w="2709325"/>
              </a:tblGrid>
              <a:tr h="370850">
                <a:tc>
                  <a:txBody>
                    <a:bodyPr/>
                    <a:lstStyle/>
                    <a:p>
                      <a:pPr indent="0" lvl="0" marL="0" marR="0" rtl="0" algn="ctr">
                        <a:spcBef>
                          <a:spcPts val="0"/>
                        </a:spcBef>
                        <a:spcAft>
                          <a:spcPts val="0"/>
                        </a:spcAft>
                        <a:buNone/>
                      </a:pPr>
                      <a:r>
                        <a:rPr lang="en-US" sz="1800" u="none" cap="none" strike="noStrike"/>
                        <a:t>Process ID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Arrival Time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Burst Time </a:t>
                      </a:r>
                      <a:endParaRPr sz="1800" u="none" cap="none" strike="noStrike"/>
                    </a:p>
                  </a:txBody>
                  <a:tcPr marT="45725" marB="45725" marR="91450" marL="91450"/>
                </a:tc>
              </a:tr>
              <a:tr h="370850">
                <a:tc>
                  <a:txBody>
                    <a:bodyPr/>
                    <a:lstStyle/>
                    <a:p>
                      <a:pPr indent="0" lvl="0" marL="0" marR="0" rtl="0" algn="l">
                        <a:spcBef>
                          <a:spcPts val="0"/>
                        </a:spcBef>
                        <a:spcAft>
                          <a:spcPts val="0"/>
                        </a:spcAft>
                        <a:buNone/>
                      </a:pPr>
                      <a:r>
                        <a:rPr lang="en-US" sz="1800" u="none" cap="none" strike="noStrike"/>
                        <a:t>P1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bl>
          </a:graphicData>
        </a:graphic>
      </p:graphicFrame>
      <p:sp>
        <p:nvSpPr>
          <p:cNvPr id="565" name="Google Shape;565;p30"/>
          <p:cNvSpPr/>
          <p:nvPr/>
        </p:nvSpPr>
        <p:spPr>
          <a:xfrm>
            <a:off x="757433" y="3932311"/>
            <a:ext cx="982256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Calculate the Average Waiting Time and Turn around time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Turn Around Time  == Completion time – Arrival Time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Waiting Time  == Turn around time  - Burst Time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Note : If the two process have same arrival time, Lowest Process id will be having the Highest priority</a:t>
            </a:r>
            <a:endParaRPr b="1"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0" name="Shape 570"/>
        <p:cNvGrpSpPr/>
        <p:nvPr/>
      </p:nvGrpSpPr>
      <p:grpSpPr>
        <a:xfrm>
          <a:off x="0" y="0"/>
          <a:ext cx="0" cy="0"/>
          <a:chOff x="0" y="0"/>
          <a:chExt cx="0" cy="0"/>
        </a:xfrm>
      </p:grpSpPr>
      <p:sp>
        <p:nvSpPr>
          <p:cNvPr id="571" name="Google Shape;571;p3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2" name="Google Shape;572;p3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3" name="Google Shape;573;p3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4" name="Google Shape;574;p3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5" name="Google Shape;575;p3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576" name="Google Shape;576;p31"/>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577" name="Google Shape;577;p31"/>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578" name="Google Shape;578;p31"/>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579" name="Google Shape;579;p31"/>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580" name="Google Shape;580;p31"/>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31"/>
          <p:cNvSpPr/>
          <p:nvPr/>
        </p:nvSpPr>
        <p:spPr>
          <a:xfrm>
            <a:off x="4412709" y="120871"/>
            <a:ext cx="20565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FCFS Problem</a:t>
            </a:r>
            <a:endParaRPr b="1" sz="2400">
              <a:solidFill>
                <a:schemeClr val="dk1"/>
              </a:solidFill>
              <a:latin typeface="Calibri"/>
              <a:ea typeface="Calibri"/>
              <a:cs typeface="Calibri"/>
              <a:sym typeface="Calibri"/>
            </a:endParaRPr>
          </a:p>
        </p:txBody>
      </p:sp>
      <p:sp>
        <p:nvSpPr>
          <p:cNvPr id="582" name="Google Shape;582;p31"/>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583" name="Google Shape;583;p31"/>
          <p:cNvGraphicFramePr/>
          <p:nvPr/>
        </p:nvGraphicFramePr>
        <p:xfrm>
          <a:off x="545561" y="968002"/>
          <a:ext cx="3000000" cy="3000000"/>
        </p:xfrm>
        <a:graphic>
          <a:graphicData uri="http://schemas.openxmlformats.org/drawingml/2006/table">
            <a:tbl>
              <a:tblPr bandRow="1" firstRow="1">
                <a:noFill/>
                <a:tableStyleId>{51C8E35C-140A-4127-AA59-18D4A7D3C578}</a:tableStyleId>
              </a:tblPr>
              <a:tblGrid>
                <a:gridCol w="1085475"/>
                <a:gridCol w="1324325"/>
                <a:gridCol w="1038975"/>
                <a:gridCol w="1038975"/>
                <a:gridCol w="1038975"/>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c>
                  <a:txBody>
                    <a:bodyPr/>
                    <a:lstStyle/>
                    <a:p>
                      <a:pPr indent="0" lvl="0" marL="0" marR="0" rtl="0" algn="ctr">
                        <a:spcBef>
                          <a:spcPts val="0"/>
                        </a:spcBef>
                        <a:spcAft>
                          <a:spcPts val="0"/>
                        </a:spcAft>
                        <a:buNone/>
                      </a:pPr>
                      <a:r>
                        <a:rPr lang="en-US" sz="1800"/>
                        <a:t>Turn around Time </a:t>
                      </a:r>
                      <a:endParaRPr sz="1800"/>
                    </a:p>
                  </a:txBody>
                  <a:tcPr marT="45725" marB="45725" marR="91450" marL="91450"/>
                </a:tc>
                <a:tc>
                  <a:txBody>
                    <a:bodyPr/>
                    <a:lstStyle/>
                    <a:p>
                      <a:pPr indent="0" lvl="0" marL="0" marR="0" rtl="0" algn="ctr">
                        <a:spcBef>
                          <a:spcPts val="0"/>
                        </a:spcBef>
                        <a:spcAft>
                          <a:spcPts val="0"/>
                        </a:spcAft>
                        <a:buNone/>
                      </a:pPr>
                      <a:r>
                        <a:rPr lang="en-US" sz="1800"/>
                        <a:t>Waiting Time</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13</a:t>
                      </a:r>
                      <a:endParaRPr sz="1800"/>
                    </a:p>
                  </a:txBody>
                  <a:tcPr marT="45725" marB="45725" marR="91450" marL="91450"/>
                </a:tc>
                <a:tc>
                  <a:txBody>
                    <a:bodyPr/>
                    <a:lstStyle/>
                    <a:p>
                      <a:pPr indent="0" lvl="0" marL="0" marR="0" rtl="0" algn="l">
                        <a:spcBef>
                          <a:spcPts val="0"/>
                        </a:spcBef>
                        <a:spcAft>
                          <a:spcPts val="0"/>
                        </a:spcAft>
                        <a:buNone/>
                      </a:pPr>
                      <a:r>
                        <a:rPr lang="en-US" sz="1800"/>
                        <a:t>11</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bl>
          </a:graphicData>
        </a:graphic>
      </p:graphicFrame>
      <p:sp>
        <p:nvSpPr>
          <p:cNvPr id="584" name="Google Shape;584;p31"/>
          <p:cNvSpPr/>
          <p:nvPr/>
        </p:nvSpPr>
        <p:spPr>
          <a:xfrm>
            <a:off x="182058" y="5508563"/>
            <a:ext cx="968194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Average Turn around time  =   (Total Turn Around Time )/ (Total Number of Process) =(40/5)= 8 units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Average Waiting Time  == =   (Total Waiting Time )/ (Total Number of Process) = 22/5 = 4.4 units</a:t>
            </a:r>
            <a:endParaRPr b="1" sz="1800">
              <a:solidFill>
                <a:schemeClr val="dk1"/>
              </a:solidFill>
              <a:latin typeface="Calibri"/>
              <a:ea typeface="Calibri"/>
              <a:cs typeface="Calibri"/>
              <a:sym typeface="Calibri"/>
            </a:endParaRPr>
          </a:p>
        </p:txBody>
      </p:sp>
      <p:grpSp>
        <p:nvGrpSpPr>
          <p:cNvPr id="585" name="Google Shape;585;p31"/>
          <p:cNvGrpSpPr/>
          <p:nvPr/>
        </p:nvGrpSpPr>
        <p:grpSpPr>
          <a:xfrm>
            <a:off x="2109923" y="4166518"/>
            <a:ext cx="7498113" cy="1266824"/>
            <a:chOff x="402" y="2771"/>
            <a:chExt cx="4487" cy="798"/>
          </a:xfrm>
        </p:grpSpPr>
        <p:sp>
          <p:nvSpPr>
            <p:cNvPr id="586" name="Google Shape;586;p31"/>
            <p:cNvSpPr/>
            <p:nvPr/>
          </p:nvSpPr>
          <p:spPr>
            <a:xfrm>
              <a:off x="402" y="2771"/>
              <a:ext cx="4487" cy="5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31"/>
            <p:cNvSpPr/>
            <p:nvPr/>
          </p:nvSpPr>
          <p:spPr>
            <a:xfrm>
              <a:off x="402" y="2771"/>
              <a:ext cx="4486" cy="506"/>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31"/>
            <p:cNvSpPr/>
            <p:nvPr/>
          </p:nvSpPr>
          <p:spPr>
            <a:xfrm>
              <a:off x="464" y="2790"/>
              <a:ext cx="4358" cy="350"/>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89" name="Google Shape;589;p31"/>
            <p:cNvCxnSpPr/>
            <p:nvPr/>
          </p:nvCxnSpPr>
          <p:spPr>
            <a:xfrm rot="10800000">
              <a:off x="459" y="3150"/>
              <a:ext cx="4358" cy="0"/>
            </a:xfrm>
            <a:prstGeom prst="straightConnector1">
              <a:avLst/>
            </a:prstGeom>
            <a:noFill/>
            <a:ln cap="flat" cmpd="sng" w="11100">
              <a:solidFill>
                <a:srgbClr val="000000"/>
              </a:solidFill>
              <a:prstDash val="solid"/>
              <a:round/>
              <a:headEnd len="med" w="med" type="none"/>
              <a:tailEnd len="med" w="med" type="none"/>
            </a:ln>
          </p:spPr>
        </p:cxnSp>
        <p:cxnSp>
          <p:nvCxnSpPr>
            <p:cNvPr id="590" name="Google Shape;590;p31"/>
            <p:cNvCxnSpPr/>
            <p:nvPr/>
          </p:nvCxnSpPr>
          <p:spPr>
            <a:xfrm rot="10800000">
              <a:off x="459" y="2800"/>
              <a:ext cx="0" cy="350"/>
            </a:xfrm>
            <a:prstGeom prst="straightConnector1">
              <a:avLst/>
            </a:prstGeom>
            <a:noFill/>
            <a:ln cap="flat" cmpd="sng" w="11100">
              <a:solidFill>
                <a:srgbClr val="000000"/>
              </a:solidFill>
              <a:prstDash val="solid"/>
              <a:round/>
              <a:headEnd len="med" w="med" type="none"/>
              <a:tailEnd len="med" w="med" type="none"/>
            </a:ln>
          </p:spPr>
        </p:cxnSp>
        <p:cxnSp>
          <p:nvCxnSpPr>
            <p:cNvPr id="591" name="Google Shape;591;p31"/>
            <p:cNvCxnSpPr/>
            <p:nvPr/>
          </p:nvCxnSpPr>
          <p:spPr>
            <a:xfrm>
              <a:off x="459" y="2800"/>
              <a:ext cx="4358" cy="0"/>
            </a:xfrm>
            <a:prstGeom prst="straightConnector1">
              <a:avLst/>
            </a:prstGeom>
            <a:noFill/>
            <a:ln cap="flat" cmpd="sng" w="11100">
              <a:solidFill>
                <a:srgbClr val="000000"/>
              </a:solidFill>
              <a:prstDash val="solid"/>
              <a:round/>
              <a:headEnd len="med" w="med" type="none"/>
              <a:tailEnd len="med" w="med" type="none"/>
            </a:ln>
          </p:spPr>
        </p:cxnSp>
        <p:cxnSp>
          <p:nvCxnSpPr>
            <p:cNvPr id="592" name="Google Shape;592;p31"/>
            <p:cNvCxnSpPr/>
            <p:nvPr/>
          </p:nvCxnSpPr>
          <p:spPr>
            <a:xfrm flipH="1">
              <a:off x="4817" y="2798"/>
              <a:ext cx="10" cy="352"/>
            </a:xfrm>
            <a:prstGeom prst="straightConnector1">
              <a:avLst/>
            </a:prstGeom>
            <a:noFill/>
            <a:ln cap="flat" cmpd="sng" w="11100">
              <a:solidFill>
                <a:srgbClr val="000000"/>
              </a:solidFill>
              <a:prstDash val="solid"/>
              <a:round/>
              <a:headEnd len="med" w="med" type="none"/>
              <a:tailEnd len="med" w="med" type="none"/>
            </a:ln>
          </p:spPr>
        </p:cxnSp>
        <p:sp>
          <p:nvSpPr>
            <p:cNvPr id="593" name="Google Shape;593;p31"/>
            <p:cNvSpPr/>
            <p:nvPr/>
          </p:nvSpPr>
          <p:spPr>
            <a:xfrm>
              <a:off x="3817" y="2882"/>
              <a:ext cx="158" cy="1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P4</a:t>
              </a:r>
              <a:endParaRPr b="0" i="0" sz="1800" u="none" cap="none" strike="noStrike">
                <a:solidFill>
                  <a:schemeClr val="dk1"/>
                </a:solidFill>
                <a:latin typeface="Arial"/>
                <a:ea typeface="Arial"/>
                <a:cs typeface="Arial"/>
                <a:sym typeface="Arial"/>
              </a:endParaRPr>
            </a:p>
          </p:txBody>
        </p:sp>
        <p:sp>
          <p:nvSpPr>
            <p:cNvPr id="594" name="Google Shape;594;p31"/>
            <p:cNvSpPr/>
            <p:nvPr/>
          </p:nvSpPr>
          <p:spPr>
            <a:xfrm>
              <a:off x="3053" y="2975"/>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31"/>
            <p:cNvSpPr/>
            <p:nvPr/>
          </p:nvSpPr>
          <p:spPr>
            <a:xfrm>
              <a:off x="433" y="3146"/>
              <a:ext cx="81"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0</a:t>
              </a:r>
              <a:endParaRPr b="1" i="0" sz="4000" u="none" cap="none" strike="noStrike">
                <a:solidFill>
                  <a:schemeClr val="dk1"/>
                </a:solidFill>
                <a:latin typeface="Arial"/>
                <a:ea typeface="Arial"/>
                <a:cs typeface="Arial"/>
                <a:sym typeface="Arial"/>
              </a:endParaRPr>
            </a:p>
          </p:txBody>
        </p:sp>
        <p:sp>
          <p:nvSpPr>
            <p:cNvPr id="596" name="Google Shape;596;p31"/>
            <p:cNvSpPr/>
            <p:nvPr/>
          </p:nvSpPr>
          <p:spPr>
            <a:xfrm>
              <a:off x="858" y="3163"/>
              <a:ext cx="157" cy="1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3</a:t>
              </a:r>
              <a:endParaRPr b="1" i="0" sz="3600" u="none" cap="none" strike="noStrike">
                <a:solidFill>
                  <a:schemeClr val="dk1"/>
                </a:solidFill>
                <a:latin typeface="Arial"/>
                <a:ea typeface="Arial"/>
                <a:cs typeface="Arial"/>
                <a:sym typeface="Arial"/>
              </a:endParaRPr>
            </a:p>
          </p:txBody>
        </p:sp>
        <p:sp>
          <p:nvSpPr>
            <p:cNvPr id="597" name="Google Shape;597;p31"/>
            <p:cNvSpPr/>
            <p:nvPr/>
          </p:nvSpPr>
          <p:spPr>
            <a:xfrm>
              <a:off x="1317" y="3140"/>
              <a:ext cx="72" cy="1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000000"/>
                  </a:solidFill>
                  <a:latin typeface="Arial"/>
                  <a:ea typeface="Arial"/>
                  <a:cs typeface="Arial"/>
                  <a:sym typeface="Arial"/>
                </a:rPr>
                <a:t>4</a:t>
              </a:r>
              <a:endParaRPr b="1" i="0" sz="3600" u="none" cap="none" strike="noStrike">
                <a:solidFill>
                  <a:schemeClr val="dk1"/>
                </a:solidFill>
                <a:latin typeface="Arial"/>
                <a:ea typeface="Arial"/>
                <a:cs typeface="Arial"/>
                <a:sym typeface="Arial"/>
              </a:endParaRPr>
            </a:p>
          </p:txBody>
        </p:sp>
        <p:sp>
          <p:nvSpPr>
            <p:cNvPr id="598" name="Google Shape;598;p31"/>
            <p:cNvSpPr/>
            <p:nvPr/>
          </p:nvSpPr>
          <p:spPr>
            <a:xfrm>
              <a:off x="4771" y="3183"/>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99" name="Google Shape;599;p31"/>
            <p:cNvCxnSpPr/>
            <p:nvPr/>
          </p:nvCxnSpPr>
          <p:spPr>
            <a:xfrm rot="10800000">
              <a:off x="894" y="2800"/>
              <a:ext cx="0" cy="350"/>
            </a:xfrm>
            <a:prstGeom prst="straightConnector1">
              <a:avLst/>
            </a:prstGeom>
            <a:noFill/>
            <a:ln cap="flat" cmpd="sng" w="11100">
              <a:solidFill>
                <a:srgbClr val="000000"/>
              </a:solidFill>
              <a:prstDash val="solid"/>
              <a:round/>
              <a:headEnd len="med" w="med" type="none"/>
              <a:tailEnd len="med" w="med" type="none"/>
            </a:ln>
          </p:spPr>
        </p:cxnSp>
        <p:cxnSp>
          <p:nvCxnSpPr>
            <p:cNvPr id="600" name="Google Shape;600;p31"/>
            <p:cNvCxnSpPr/>
            <p:nvPr/>
          </p:nvCxnSpPr>
          <p:spPr>
            <a:xfrm rot="10800000">
              <a:off x="1350" y="2800"/>
              <a:ext cx="0" cy="350"/>
            </a:xfrm>
            <a:prstGeom prst="straightConnector1">
              <a:avLst/>
            </a:prstGeom>
            <a:noFill/>
            <a:ln cap="flat" cmpd="sng" w="11100">
              <a:solidFill>
                <a:srgbClr val="000000"/>
              </a:solidFill>
              <a:prstDash val="solid"/>
              <a:round/>
              <a:headEnd len="med" w="med" type="none"/>
              <a:tailEnd len="med" w="med" type="none"/>
            </a:ln>
          </p:spPr>
        </p:cxnSp>
        <p:sp>
          <p:nvSpPr>
            <p:cNvPr id="601" name="Google Shape;601;p31"/>
            <p:cNvSpPr/>
            <p:nvPr/>
          </p:nvSpPr>
          <p:spPr>
            <a:xfrm>
              <a:off x="624" y="2888"/>
              <a:ext cx="158" cy="1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P3</a:t>
              </a:r>
              <a:endParaRPr b="0" i="0" sz="1800" u="none" cap="none" strike="noStrike">
                <a:solidFill>
                  <a:schemeClr val="dk1"/>
                </a:solidFill>
                <a:latin typeface="Arial"/>
                <a:ea typeface="Arial"/>
                <a:cs typeface="Arial"/>
                <a:sym typeface="Arial"/>
              </a:endParaRPr>
            </a:p>
          </p:txBody>
        </p:sp>
        <p:sp>
          <p:nvSpPr>
            <p:cNvPr id="602" name="Google Shape;602;p31"/>
            <p:cNvSpPr/>
            <p:nvPr/>
          </p:nvSpPr>
          <p:spPr>
            <a:xfrm>
              <a:off x="2212" y="3395"/>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3" name="Google Shape;603;p31"/>
            <p:cNvSpPr/>
            <p:nvPr/>
          </p:nvSpPr>
          <p:spPr>
            <a:xfrm>
              <a:off x="1004" y="2855"/>
              <a:ext cx="261"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Idle</a:t>
              </a:r>
              <a:r>
                <a:rPr b="0" i="0" lang="en-US" sz="1800" u="none" cap="none" strike="noStrike">
                  <a:solidFill>
                    <a:schemeClr val="dk1"/>
                  </a:solidFill>
                  <a:latin typeface="Arial"/>
                  <a:ea typeface="Arial"/>
                  <a:cs typeface="Arial"/>
                  <a:sym typeface="Arial"/>
                </a:rPr>
                <a:t> </a:t>
              </a:r>
              <a:endParaRPr/>
            </a:p>
          </p:txBody>
        </p:sp>
      </p:grpSp>
      <p:sp>
        <p:nvSpPr>
          <p:cNvPr id="604" name="Google Shape;604;p31"/>
          <p:cNvSpPr/>
          <p:nvPr/>
        </p:nvSpPr>
        <p:spPr>
          <a:xfrm>
            <a:off x="6083006" y="4384726"/>
            <a:ext cx="25006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P2</a:t>
            </a:r>
            <a:endParaRPr b="0" i="0" sz="1800" u="none" cap="none" strike="noStrike">
              <a:solidFill>
                <a:schemeClr val="dk1"/>
              </a:solidFill>
              <a:latin typeface="Arial"/>
              <a:ea typeface="Arial"/>
              <a:cs typeface="Arial"/>
              <a:sym typeface="Arial"/>
            </a:endParaRPr>
          </a:p>
        </p:txBody>
      </p:sp>
      <p:sp>
        <p:nvSpPr>
          <p:cNvPr id="605" name="Google Shape;605;p31"/>
          <p:cNvSpPr/>
          <p:nvPr/>
        </p:nvSpPr>
        <p:spPr>
          <a:xfrm>
            <a:off x="3849008" y="4375686"/>
            <a:ext cx="25006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P1</a:t>
            </a:r>
            <a:endParaRPr b="0" i="0" sz="1800" u="none" cap="none" strike="noStrike">
              <a:solidFill>
                <a:schemeClr val="dk1"/>
              </a:solidFill>
              <a:latin typeface="Arial"/>
              <a:ea typeface="Arial"/>
              <a:cs typeface="Arial"/>
              <a:sym typeface="Arial"/>
            </a:endParaRPr>
          </a:p>
        </p:txBody>
      </p:sp>
      <p:sp>
        <p:nvSpPr>
          <p:cNvPr id="606" name="Google Shape;606;p31"/>
          <p:cNvSpPr/>
          <p:nvPr/>
        </p:nvSpPr>
        <p:spPr>
          <a:xfrm>
            <a:off x="4851080" y="4403149"/>
            <a:ext cx="250068"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P5</a:t>
            </a:r>
            <a:endParaRPr b="0" i="0" sz="1800" u="none" cap="none" strike="noStrike">
              <a:solidFill>
                <a:schemeClr val="dk1"/>
              </a:solidFill>
              <a:latin typeface="Arial"/>
              <a:ea typeface="Arial"/>
              <a:cs typeface="Arial"/>
              <a:sym typeface="Arial"/>
            </a:endParaRPr>
          </a:p>
        </p:txBody>
      </p:sp>
      <p:cxnSp>
        <p:nvCxnSpPr>
          <p:cNvPr id="607" name="Google Shape;607;p31"/>
          <p:cNvCxnSpPr/>
          <p:nvPr/>
        </p:nvCxnSpPr>
        <p:spPr>
          <a:xfrm>
            <a:off x="4627927" y="4231305"/>
            <a:ext cx="4628" cy="536477"/>
          </a:xfrm>
          <a:prstGeom prst="straightConnector1">
            <a:avLst/>
          </a:prstGeom>
          <a:noFill/>
          <a:ln cap="flat" cmpd="sng" w="9525">
            <a:solidFill>
              <a:schemeClr val="dk1"/>
            </a:solidFill>
            <a:prstDash val="solid"/>
            <a:miter lim="800000"/>
            <a:headEnd len="sm" w="sm" type="none"/>
            <a:tailEnd len="sm" w="sm" type="none"/>
          </a:ln>
        </p:spPr>
      </p:cxnSp>
      <p:cxnSp>
        <p:nvCxnSpPr>
          <p:cNvPr id="608" name="Google Shape;608;p31"/>
          <p:cNvCxnSpPr/>
          <p:nvPr/>
        </p:nvCxnSpPr>
        <p:spPr>
          <a:xfrm>
            <a:off x="7143381" y="4236514"/>
            <a:ext cx="4628" cy="536477"/>
          </a:xfrm>
          <a:prstGeom prst="straightConnector1">
            <a:avLst/>
          </a:prstGeom>
          <a:noFill/>
          <a:ln cap="flat" cmpd="sng" w="9525">
            <a:solidFill>
              <a:schemeClr val="dk1"/>
            </a:solidFill>
            <a:prstDash val="solid"/>
            <a:miter lim="800000"/>
            <a:headEnd len="sm" w="sm" type="none"/>
            <a:tailEnd len="sm" w="sm" type="none"/>
          </a:ln>
        </p:spPr>
      </p:cxnSp>
      <p:cxnSp>
        <p:nvCxnSpPr>
          <p:cNvPr id="609" name="Google Shape;609;p31"/>
          <p:cNvCxnSpPr/>
          <p:nvPr/>
        </p:nvCxnSpPr>
        <p:spPr>
          <a:xfrm>
            <a:off x="5561848" y="4228431"/>
            <a:ext cx="4628" cy="536477"/>
          </a:xfrm>
          <a:prstGeom prst="straightConnector1">
            <a:avLst/>
          </a:prstGeom>
          <a:noFill/>
          <a:ln cap="flat" cmpd="sng" w="9525">
            <a:solidFill>
              <a:schemeClr val="dk1"/>
            </a:solidFill>
            <a:prstDash val="solid"/>
            <a:miter lim="800000"/>
            <a:headEnd len="sm" w="sm" type="none"/>
            <a:tailEnd len="sm" w="sm" type="none"/>
          </a:ln>
        </p:spPr>
      </p:cxnSp>
      <p:sp>
        <p:nvSpPr>
          <p:cNvPr id="610" name="Google Shape;610;p31"/>
          <p:cNvSpPr/>
          <p:nvPr/>
        </p:nvSpPr>
        <p:spPr>
          <a:xfrm>
            <a:off x="4596237" y="4775958"/>
            <a:ext cx="113814"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000000"/>
                </a:solidFill>
                <a:latin typeface="Arial"/>
                <a:ea typeface="Arial"/>
                <a:cs typeface="Arial"/>
                <a:sym typeface="Arial"/>
              </a:rPr>
              <a:t>9</a:t>
            </a:r>
            <a:endParaRPr b="1" i="0" sz="3600" u="none" cap="none" strike="noStrike">
              <a:solidFill>
                <a:schemeClr val="dk1"/>
              </a:solidFill>
              <a:latin typeface="Arial"/>
              <a:ea typeface="Arial"/>
              <a:cs typeface="Arial"/>
              <a:sym typeface="Arial"/>
            </a:endParaRPr>
          </a:p>
        </p:txBody>
      </p:sp>
      <p:sp>
        <p:nvSpPr>
          <p:cNvPr id="611" name="Google Shape;611;p31"/>
          <p:cNvSpPr/>
          <p:nvPr/>
        </p:nvSpPr>
        <p:spPr>
          <a:xfrm>
            <a:off x="5453284" y="4765510"/>
            <a:ext cx="227626"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rgbClr val="000000"/>
                </a:solidFill>
                <a:latin typeface="Arial"/>
                <a:ea typeface="Arial"/>
                <a:cs typeface="Arial"/>
                <a:sym typeface="Arial"/>
              </a:rPr>
              <a:t>13</a:t>
            </a:r>
            <a:endParaRPr b="1" i="0" sz="3600" u="none" cap="none" strike="noStrike">
              <a:solidFill>
                <a:schemeClr val="dk1"/>
              </a:solidFill>
              <a:latin typeface="Arial"/>
              <a:ea typeface="Arial"/>
              <a:cs typeface="Arial"/>
              <a:sym typeface="Arial"/>
            </a:endParaRPr>
          </a:p>
        </p:txBody>
      </p:sp>
      <p:sp>
        <p:nvSpPr>
          <p:cNvPr id="612" name="Google Shape;612;p31"/>
          <p:cNvSpPr/>
          <p:nvPr/>
        </p:nvSpPr>
        <p:spPr>
          <a:xfrm>
            <a:off x="7079857" y="4800385"/>
            <a:ext cx="198772"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17</a:t>
            </a:r>
            <a:endParaRPr/>
          </a:p>
        </p:txBody>
      </p:sp>
      <p:sp>
        <p:nvSpPr>
          <p:cNvPr id="613" name="Google Shape;613;p31"/>
          <p:cNvSpPr/>
          <p:nvPr/>
        </p:nvSpPr>
        <p:spPr>
          <a:xfrm>
            <a:off x="9257240" y="4765510"/>
            <a:ext cx="198772"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19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8" name="Shape 618"/>
        <p:cNvGrpSpPr/>
        <p:nvPr/>
      </p:nvGrpSpPr>
      <p:grpSpPr>
        <a:xfrm>
          <a:off x="0" y="0"/>
          <a:ext cx="0" cy="0"/>
          <a:chOff x="0" y="0"/>
          <a:chExt cx="0" cy="0"/>
        </a:xfrm>
      </p:grpSpPr>
      <p:sp>
        <p:nvSpPr>
          <p:cNvPr id="619" name="Google Shape;619;p3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0" name="Google Shape;620;p3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1" name="Google Shape;621;p3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2" name="Google Shape;622;p3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3" name="Google Shape;623;p3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624" name="Google Shape;624;p32"/>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625" name="Google Shape;625;p32"/>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626" name="Google Shape;626;p32"/>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627" name="Google Shape;627;p32"/>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28" name="Google Shape;628;p32"/>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32"/>
          <p:cNvSpPr/>
          <p:nvPr/>
        </p:nvSpPr>
        <p:spPr>
          <a:xfrm>
            <a:off x="4412709" y="120871"/>
            <a:ext cx="20565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FCFS Problem</a:t>
            </a:r>
            <a:endParaRPr b="1" sz="2400">
              <a:solidFill>
                <a:schemeClr val="dk1"/>
              </a:solidFill>
              <a:latin typeface="Calibri"/>
              <a:ea typeface="Calibri"/>
              <a:cs typeface="Calibri"/>
              <a:sym typeface="Calibri"/>
            </a:endParaRPr>
          </a:p>
        </p:txBody>
      </p:sp>
      <p:sp>
        <p:nvSpPr>
          <p:cNvPr id="630" name="Google Shape;630;p32"/>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631" name="Google Shape;631;p32"/>
          <p:cNvGraphicFramePr/>
          <p:nvPr/>
        </p:nvGraphicFramePr>
        <p:xfrm>
          <a:off x="3219187" y="1633923"/>
          <a:ext cx="3000000" cy="3000000"/>
        </p:xfrm>
        <a:graphic>
          <a:graphicData uri="http://schemas.openxmlformats.org/drawingml/2006/table">
            <a:tbl>
              <a:tblPr bandRow="1" firstRow="1">
                <a:noFill/>
                <a:tableStyleId>{51C8E35C-140A-4127-AA59-18D4A7D3C578}</a:tableStyleId>
              </a:tblPr>
              <a:tblGrid>
                <a:gridCol w="1085475"/>
                <a:gridCol w="1324325"/>
                <a:gridCol w="1038975"/>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P6</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sp>
        <p:nvSpPr>
          <p:cNvPr id="632" name="Google Shape;632;p32"/>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33" name="Google Shape;633;p32"/>
          <p:cNvSpPr/>
          <p:nvPr/>
        </p:nvSpPr>
        <p:spPr>
          <a:xfrm>
            <a:off x="1274232" y="5323897"/>
            <a:ext cx="88256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Calculate the Efficiency of the algorithm, by applying the FCFS Process  and consider 1 unit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of overhead in scheduling the process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8" name="Shape 638"/>
        <p:cNvGrpSpPr/>
        <p:nvPr/>
      </p:nvGrpSpPr>
      <p:grpSpPr>
        <a:xfrm>
          <a:off x="0" y="0"/>
          <a:ext cx="0" cy="0"/>
          <a:chOff x="0" y="0"/>
          <a:chExt cx="0" cy="0"/>
        </a:xfrm>
      </p:grpSpPr>
      <p:sp>
        <p:nvSpPr>
          <p:cNvPr id="639" name="Google Shape;639;p3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0" name="Google Shape;640;p3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1" name="Google Shape;641;p3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2" name="Google Shape;642;p3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3" name="Google Shape;643;p3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644" name="Google Shape;644;p33"/>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645" name="Google Shape;645;p33"/>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646" name="Google Shape;646;p33"/>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647" name="Google Shape;647;p33"/>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48" name="Google Shape;648;p33"/>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33"/>
          <p:cNvSpPr/>
          <p:nvPr/>
        </p:nvSpPr>
        <p:spPr>
          <a:xfrm>
            <a:off x="4412709" y="120871"/>
            <a:ext cx="31024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Shortest JoB First (SJF)</a:t>
            </a:r>
            <a:endParaRPr b="1" sz="2400">
              <a:solidFill>
                <a:schemeClr val="dk1"/>
              </a:solidFill>
              <a:latin typeface="Calibri"/>
              <a:ea typeface="Calibri"/>
              <a:cs typeface="Calibri"/>
              <a:sym typeface="Calibri"/>
            </a:endParaRPr>
          </a:p>
        </p:txBody>
      </p:sp>
      <p:sp>
        <p:nvSpPr>
          <p:cNvPr id="650" name="Google Shape;650;p33"/>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651" name="Google Shape;651;p33"/>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52" name="Google Shape;652;p33"/>
          <p:cNvSpPr/>
          <p:nvPr/>
        </p:nvSpPr>
        <p:spPr>
          <a:xfrm>
            <a:off x="754601" y="1254595"/>
            <a:ext cx="11375422"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When the CPU is available, it is assigned to the process that has the smallest next CPU burst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 next CPU bursts of two processes are the same, FCFS scheduling is used to break the tie</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SJF Algorithm is Pre-emptive or Non Premptive (If the two process have same burst time, Lowest Process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id will be having the Highest priority) </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appropriate term for this scheduling method would be the </a:t>
            </a:r>
            <a:r>
              <a:rPr b="1" lang="en-US" sz="1800">
                <a:solidFill>
                  <a:schemeClr val="dk1"/>
                </a:solidFill>
                <a:latin typeface="Calibri"/>
                <a:ea typeface="Calibri"/>
                <a:cs typeface="Calibri"/>
                <a:sym typeface="Calibri"/>
              </a:rPr>
              <a:t>shortest-next CPU-burst algorithm</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because scheduling depends on the length of the next CPU burst of a process rather than rather than </a:t>
            </a:r>
            <a:r>
              <a:rPr b="1" lang="en-US" sz="1800">
                <a:solidFill>
                  <a:schemeClr val="dk1"/>
                </a:solidFill>
                <a:latin typeface="Calibri"/>
                <a:ea typeface="Calibri"/>
                <a:cs typeface="Calibri"/>
                <a:sym typeface="Calibri"/>
              </a:rPr>
              <a:t>its total length</a:t>
            </a:r>
            <a:endParaRPr b="1"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7" name="Shape 657"/>
        <p:cNvGrpSpPr/>
        <p:nvPr/>
      </p:nvGrpSpPr>
      <p:grpSpPr>
        <a:xfrm>
          <a:off x="0" y="0"/>
          <a:ext cx="0" cy="0"/>
          <a:chOff x="0" y="0"/>
          <a:chExt cx="0" cy="0"/>
        </a:xfrm>
      </p:grpSpPr>
      <p:sp>
        <p:nvSpPr>
          <p:cNvPr id="658" name="Google Shape;658;p3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59" name="Google Shape;659;p3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60" name="Google Shape;660;p3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61" name="Google Shape;661;p3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62" name="Google Shape;662;p3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663" name="Google Shape;663;p34"/>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664" name="Google Shape;664;p34"/>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665" name="Google Shape;665;p34"/>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666" name="Google Shape;666;p34"/>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67" name="Google Shape;667;p34"/>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34"/>
          <p:cNvSpPr/>
          <p:nvPr/>
        </p:nvSpPr>
        <p:spPr>
          <a:xfrm>
            <a:off x="4412709" y="120871"/>
            <a:ext cx="31024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Shortest JoB First (SJF)</a:t>
            </a:r>
            <a:endParaRPr b="1" sz="2400">
              <a:solidFill>
                <a:schemeClr val="dk1"/>
              </a:solidFill>
              <a:latin typeface="Calibri"/>
              <a:ea typeface="Calibri"/>
              <a:cs typeface="Calibri"/>
              <a:sym typeface="Calibri"/>
            </a:endParaRPr>
          </a:p>
        </p:txBody>
      </p:sp>
      <p:sp>
        <p:nvSpPr>
          <p:cNvPr id="669" name="Google Shape;669;p34"/>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670" name="Google Shape;670;p34"/>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71" name="Google Shape;671;p34"/>
          <p:cNvSpPr txBox="1"/>
          <p:nvPr/>
        </p:nvSpPr>
        <p:spPr>
          <a:xfrm>
            <a:off x="1757609" y="997935"/>
            <a:ext cx="8229600" cy="45307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lang="en-US" sz="2800" u="sng">
                <a:solidFill>
                  <a:schemeClr val="dk1"/>
                </a:solidFill>
                <a:latin typeface="Calibri"/>
                <a:ea typeface="Calibri"/>
                <a:cs typeface="Calibri"/>
                <a:sym typeface="Calibri"/>
              </a:rPr>
              <a:t>Process</a:t>
            </a:r>
            <a:r>
              <a:rPr lang="en-US" sz="2800" u="sng">
                <a:solidFill>
                  <a:schemeClr val="lt1"/>
                </a:solidFill>
                <a:latin typeface="Calibri"/>
                <a:ea typeface="Calibri"/>
                <a:cs typeface="Calibri"/>
                <a:sym typeface="Calibri"/>
              </a:rPr>
              <a:t>Arriva	l Time</a:t>
            </a:r>
            <a:r>
              <a:rPr lang="en-US" sz="2800" u="sng">
                <a:solidFill>
                  <a:schemeClr val="dk1"/>
                </a:solidFill>
                <a:latin typeface="Calibri"/>
                <a:ea typeface="Calibri"/>
                <a:cs typeface="Calibri"/>
                <a:sym typeface="Calibri"/>
              </a:rPr>
              <a:t>Burst Time</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0.0</a:t>
            </a:r>
            <a:r>
              <a:rPr lang="en-US" sz="2800">
                <a:solidFill>
                  <a:schemeClr val="dk1"/>
                </a:solidFill>
                <a:latin typeface="Calibri"/>
                <a:ea typeface="Calibri"/>
                <a:cs typeface="Calibri"/>
                <a:sym typeface="Calibri"/>
              </a:rPr>
              <a:t>	6</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 	</a:t>
            </a:r>
            <a:r>
              <a:rPr lang="en-US" sz="2800">
                <a:solidFill>
                  <a:schemeClr val="lt1"/>
                </a:solidFill>
                <a:latin typeface="Calibri"/>
                <a:ea typeface="Calibri"/>
                <a:cs typeface="Calibri"/>
                <a:sym typeface="Calibri"/>
              </a:rPr>
              <a:t>2.0</a:t>
            </a:r>
            <a:r>
              <a:rPr lang="en-US" sz="2800">
                <a:solidFill>
                  <a:schemeClr val="dk1"/>
                </a:solidFill>
                <a:latin typeface="Calibri"/>
                <a:ea typeface="Calibri"/>
                <a:cs typeface="Calibri"/>
                <a:sym typeface="Calibri"/>
              </a:rPr>
              <a:t>	8</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4.0</a:t>
            </a:r>
            <a:r>
              <a:rPr lang="en-US" sz="2800">
                <a:solidFill>
                  <a:schemeClr val="dk1"/>
                </a:solidFill>
                <a:latin typeface="Calibri"/>
                <a:ea typeface="Calibri"/>
                <a:cs typeface="Calibri"/>
                <a:sym typeface="Calibri"/>
              </a:rPr>
              <a:t>	7</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5.0</a:t>
            </a:r>
            <a:r>
              <a:rPr lang="en-US" sz="2800">
                <a:solidFill>
                  <a:schemeClr val="dk1"/>
                </a:solidFill>
                <a:latin typeface="Calibri"/>
                <a:ea typeface="Calibri"/>
                <a:cs typeface="Calibri"/>
                <a:sym typeface="Calibri"/>
              </a:rPr>
              <a:t>	3</a:t>
            </a:r>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SJF scheduling chart</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Average waiting time = (3 + 16 + 9 + 0) / 4 = 7</a:t>
            </a:r>
            <a:endParaRPr baseline="-25000" i="1"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aseline="-25000" i="1"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Apply FCFS and compare the average waiting time</a:t>
            </a:r>
            <a:endParaRPr sz="2800">
              <a:solidFill>
                <a:schemeClr val="dk1"/>
              </a:solidFill>
              <a:latin typeface="Calibri"/>
              <a:ea typeface="Calibri"/>
              <a:cs typeface="Calibri"/>
              <a:sym typeface="Calibri"/>
            </a:endParaRPr>
          </a:p>
        </p:txBody>
      </p:sp>
      <p:pic>
        <p:nvPicPr>
          <p:cNvPr id="672" name="Google Shape;672;p34"/>
          <p:cNvPicPr preferRelativeResize="0"/>
          <p:nvPr/>
        </p:nvPicPr>
        <p:blipFill rotWithShape="1">
          <a:blip r:embed="rId5">
            <a:alphaModFix/>
          </a:blip>
          <a:srcRect b="0" l="0" r="0" t="0"/>
          <a:stretch/>
        </p:blipFill>
        <p:spPr>
          <a:xfrm>
            <a:off x="3106324" y="4658992"/>
            <a:ext cx="6796087" cy="895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7" name="Shape 677"/>
        <p:cNvGrpSpPr/>
        <p:nvPr/>
      </p:nvGrpSpPr>
      <p:grpSpPr>
        <a:xfrm>
          <a:off x="0" y="0"/>
          <a:ext cx="0" cy="0"/>
          <a:chOff x="0" y="0"/>
          <a:chExt cx="0" cy="0"/>
        </a:xfrm>
      </p:grpSpPr>
      <p:sp>
        <p:nvSpPr>
          <p:cNvPr id="678" name="Google Shape;678;p3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79" name="Google Shape;679;p3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80" name="Google Shape;680;p3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81" name="Google Shape;681;p3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82" name="Google Shape;682;p3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683" name="Google Shape;683;p35"/>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684" name="Google Shape;684;p35"/>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685" name="Google Shape;685;p35"/>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686" name="Google Shape;686;p35"/>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87" name="Google Shape;687;p35"/>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35"/>
          <p:cNvSpPr/>
          <p:nvPr/>
        </p:nvSpPr>
        <p:spPr>
          <a:xfrm>
            <a:off x="2955200" y="242833"/>
            <a:ext cx="58344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Shortest JoB First (SJF)- Example -Premptive</a:t>
            </a:r>
            <a:endParaRPr b="1" sz="2400">
              <a:solidFill>
                <a:schemeClr val="dk1"/>
              </a:solidFill>
              <a:latin typeface="Calibri"/>
              <a:ea typeface="Calibri"/>
              <a:cs typeface="Calibri"/>
              <a:sym typeface="Calibri"/>
            </a:endParaRPr>
          </a:p>
        </p:txBody>
      </p:sp>
      <p:sp>
        <p:nvSpPr>
          <p:cNvPr id="689" name="Google Shape;689;p35"/>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690" name="Google Shape;690;p35"/>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91" name="Google Shape;691;p35"/>
          <p:cNvSpPr txBox="1"/>
          <p:nvPr/>
        </p:nvSpPr>
        <p:spPr>
          <a:xfrm>
            <a:off x="1757609" y="997935"/>
            <a:ext cx="8229600" cy="45307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lang="en-US" sz="2800" u="sng">
                <a:solidFill>
                  <a:schemeClr val="dk1"/>
                </a:solidFill>
                <a:latin typeface="Calibri"/>
                <a:ea typeface="Calibri"/>
                <a:cs typeface="Calibri"/>
                <a:sym typeface="Calibri"/>
              </a:rPr>
              <a:t>Process</a:t>
            </a:r>
            <a:r>
              <a:rPr lang="en-US" sz="2800" u="sng">
                <a:solidFill>
                  <a:schemeClr val="lt1"/>
                </a:solidFill>
                <a:latin typeface="Calibri"/>
                <a:ea typeface="Calibri"/>
                <a:cs typeface="Calibri"/>
                <a:sym typeface="Calibri"/>
              </a:rPr>
              <a:t>Arriva	l Time</a:t>
            </a:r>
            <a:r>
              <a:rPr lang="en-US" sz="2800" u="sng">
                <a:solidFill>
                  <a:schemeClr val="dk1"/>
                </a:solidFill>
                <a:latin typeface="Calibri"/>
                <a:ea typeface="Calibri"/>
                <a:cs typeface="Calibri"/>
                <a:sym typeface="Calibri"/>
              </a:rPr>
              <a:t>Burst Time</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0.0</a:t>
            </a:r>
            <a:r>
              <a:rPr lang="en-US" sz="2800">
                <a:solidFill>
                  <a:schemeClr val="dk1"/>
                </a:solidFill>
                <a:latin typeface="Calibri"/>
                <a:ea typeface="Calibri"/>
                <a:cs typeface="Calibri"/>
                <a:sym typeface="Calibri"/>
              </a:rPr>
              <a:t>	6</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 	</a:t>
            </a:r>
            <a:r>
              <a:rPr lang="en-US" sz="2800">
                <a:solidFill>
                  <a:schemeClr val="lt1"/>
                </a:solidFill>
                <a:latin typeface="Calibri"/>
                <a:ea typeface="Calibri"/>
                <a:cs typeface="Calibri"/>
                <a:sym typeface="Calibri"/>
              </a:rPr>
              <a:t>2.0</a:t>
            </a:r>
            <a:r>
              <a:rPr lang="en-US" sz="2800">
                <a:solidFill>
                  <a:schemeClr val="dk1"/>
                </a:solidFill>
                <a:latin typeface="Calibri"/>
                <a:ea typeface="Calibri"/>
                <a:cs typeface="Calibri"/>
                <a:sym typeface="Calibri"/>
              </a:rPr>
              <a:t>	8</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4.0</a:t>
            </a:r>
            <a:r>
              <a:rPr lang="en-US" sz="2800">
                <a:solidFill>
                  <a:schemeClr val="dk1"/>
                </a:solidFill>
                <a:latin typeface="Calibri"/>
                <a:ea typeface="Calibri"/>
                <a:cs typeface="Calibri"/>
                <a:sym typeface="Calibri"/>
              </a:rPr>
              <a:t>	7</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a:t>
            </a:r>
            <a:r>
              <a:rPr lang="en-US" sz="2800">
                <a:solidFill>
                  <a:schemeClr val="lt1"/>
                </a:solidFill>
                <a:latin typeface="Calibri"/>
                <a:ea typeface="Calibri"/>
                <a:cs typeface="Calibri"/>
                <a:sym typeface="Calibri"/>
              </a:rPr>
              <a:t>5.0</a:t>
            </a:r>
            <a:r>
              <a:rPr lang="en-US" sz="2800">
                <a:solidFill>
                  <a:schemeClr val="dk1"/>
                </a:solidFill>
                <a:latin typeface="Calibri"/>
                <a:ea typeface="Calibri"/>
                <a:cs typeface="Calibri"/>
                <a:sym typeface="Calibri"/>
              </a:rPr>
              <a:t>	3</a:t>
            </a:r>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SJF scheduling chart</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Average waiting time = (3 + 16 + 9 + 0) / 4 = 7</a:t>
            </a:r>
            <a:endParaRPr baseline="-25000" i="1"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aseline="-25000" i="1"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Apply FCFS and compare the average waiting time</a:t>
            </a:r>
            <a:endParaRPr sz="2800">
              <a:solidFill>
                <a:schemeClr val="dk1"/>
              </a:solidFill>
              <a:latin typeface="Calibri"/>
              <a:ea typeface="Calibri"/>
              <a:cs typeface="Calibri"/>
              <a:sym typeface="Calibri"/>
            </a:endParaRPr>
          </a:p>
        </p:txBody>
      </p:sp>
      <p:pic>
        <p:nvPicPr>
          <p:cNvPr id="692" name="Google Shape;692;p35"/>
          <p:cNvPicPr preferRelativeResize="0"/>
          <p:nvPr/>
        </p:nvPicPr>
        <p:blipFill rotWithShape="1">
          <a:blip r:embed="rId5">
            <a:alphaModFix/>
          </a:blip>
          <a:srcRect b="0" l="0" r="0" t="0"/>
          <a:stretch/>
        </p:blipFill>
        <p:spPr>
          <a:xfrm>
            <a:off x="3106324" y="4658992"/>
            <a:ext cx="6796087" cy="895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7" name="Shape 697"/>
        <p:cNvGrpSpPr/>
        <p:nvPr/>
      </p:nvGrpSpPr>
      <p:grpSpPr>
        <a:xfrm>
          <a:off x="0" y="0"/>
          <a:ext cx="0" cy="0"/>
          <a:chOff x="0" y="0"/>
          <a:chExt cx="0" cy="0"/>
        </a:xfrm>
      </p:grpSpPr>
      <p:sp>
        <p:nvSpPr>
          <p:cNvPr id="698" name="Google Shape;698;p3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99" name="Google Shape;699;p36"/>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00" name="Google Shape;700;p36"/>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01" name="Google Shape;701;p36"/>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02" name="Google Shape;702;p36"/>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703" name="Google Shape;703;p36"/>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704" name="Google Shape;704;p36"/>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705" name="Google Shape;705;p36"/>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706" name="Google Shape;706;p36"/>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707" name="Google Shape;707;p36"/>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6"/>
          <p:cNvSpPr/>
          <p:nvPr/>
        </p:nvSpPr>
        <p:spPr>
          <a:xfrm>
            <a:off x="4412709" y="120871"/>
            <a:ext cx="31024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Shortest JoB First (SJF)</a:t>
            </a:r>
            <a:endParaRPr b="1" sz="2400">
              <a:solidFill>
                <a:schemeClr val="dk1"/>
              </a:solidFill>
              <a:latin typeface="Calibri"/>
              <a:ea typeface="Calibri"/>
              <a:cs typeface="Calibri"/>
              <a:sym typeface="Calibri"/>
            </a:endParaRPr>
          </a:p>
        </p:txBody>
      </p:sp>
      <p:sp>
        <p:nvSpPr>
          <p:cNvPr id="709" name="Google Shape;709;p36"/>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710" name="Google Shape;710;p36"/>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711" name="Google Shape;711;p36"/>
          <p:cNvSpPr txBox="1"/>
          <p:nvPr/>
        </p:nvSpPr>
        <p:spPr>
          <a:xfrm>
            <a:off x="1773549" y="229394"/>
            <a:ext cx="8229600" cy="45307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endParaRPr/>
          </a:p>
        </p:txBody>
      </p:sp>
      <p:graphicFrame>
        <p:nvGraphicFramePr>
          <p:cNvPr id="712" name="Google Shape;712;p36"/>
          <p:cNvGraphicFramePr/>
          <p:nvPr/>
        </p:nvGraphicFramePr>
        <p:xfrm>
          <a:off x="4066382" y="858671"/>
          <a:ext cx="3000000" cy="3000000"/>
        </p:xfrm>
        <a:graphic>
          <a:graphicData uri="http://schemas.openxmlformats.org/drawingml/2006/table">
            <a:tbl>
              <a:tblPr bandRow="1" firstRow="1">
                <a:noFill/>
                <a:tableStyleId>{51C8E35C-140A-4127-AA59-18D4A7D3C578}</a:tableStyleId>
              </a:tblPr>
              <a:tblGrid>
                <a:gridCol w="1085475"/>
                <a:gridCol w="1324325"/>
                <a:gridCol w="1038975"/>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bl>
          </a:graphicData>
        </a:graphic>
      </p:graphicFrame>
      <p:grpSp>
        <p:nvGrpSpPr>
          <p:cNvPr id="713" name="Google Shape;713;p36"/>
          <p:cNvGrpSpPr/>
          <p:nvPr/>
        </p:nvGrpSpPr>
        <p:grpSpPr>
          <a:xfrm>
            <a:off x="2150242" y="3528306"/>
            <a:ext cx="7627385" cy="901700"/>
            <a:chOff x="1331" y="3016"/>
            <a:chExt cx="4281" cy="568"/>
          </a:xfrm>
        </p:grpSpPr>
        <p:sp>
          <p:nvSpPr>
            <p:cNvPr id="714" name="Google Shape;714;p36"/>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36"/>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36"/>
            <p:cNvSpPr/>
            <p:nvPr/>
          </p:nvSpPr>
          <p:spPr>
            <a:xfrm>
              <a:off x="1363" y="3059"/>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17" name="Google Shape;717;p36"/>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718" name="Google Shape;718;p36"/>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719" name="Google Shape;719;p36"/>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720" name="Google Shape;720;p36"/>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721" name="Google Shape;721;p36"/>
            <p:cNvSpPr/>
            <p:nvPr/>
          </p:nvSpPr>
          <p:spPr>
            <a:xfrm>
              <a:off x="3544" y="315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22" name="Google Shape;722;p36"/>
            <p:cNvSpPr/>
            <p:nvPr/>
          </p:nvSpPr>
          <p:spPr>
            <a:xfrm>
              <a:off x="3613"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sp>
          <p:nvSpPr>
            <p:cNvPr id="723" name="Google Shape;723;p36"/>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24" name="Google Shape;724;p36"/>
            <p:cNvSpPr/>
            <p:nvPr/>
          </p:nvSpPr>
          <p:spPr>
            <a:xfrm>
              <a:off x="186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725" name="Google Shape;725;p36"/>
            <p:cNvSpPr/>
            <p:nvPr/>
          </p:nvSpPr>
          <p:spPr>
            <a:xfrm>
              <a:off x="5486"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726" name="Google Shape;726;p36"/>
            <p:cNvSpPr/>
            <p:nvPr/>
          </p:nvSpPr>
          <p:spPr>
            <a:xfrm>
              <a:off x="5540"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6</a:t>
              </a:r>
              <a:endParaRPr b="0" i="0" sz="1800" u="none" cap="none" strike="noStrike">
                <a:solidFill>
                  <a:schemeClr val="dk1"/>
                </a:solidFill>
                <a:latin typeface="Arial"/>
                <a:ea typeface="Arial"/>
                <a:cs typeface="Arial"/>
                <a:sym typeface="Arial"/>
              </a:endParaRPr>
            </a:p>
          </p:txBody>
        </p:sp>
        <p:cxnSp>
          <p:nvCxnSpPr>
            <p:cNvPr id="727" name="Google Shape;727;p36"/>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728" name="Google Shape;728;p36"/>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29" name="Google Shape;729;p36"/>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730" name="Google Shape;730;p36"/>
            <p:cNvSpPr/>
            <p:nvPr/>
          </p:nvSpPr>
          <p:spPr>
            <a:xfrm>
              <a:off x="2371"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31" name="Google Shape;731;p36"/>
            <p:cNvSpPr/>
            <p:nvPr/>
          </p:nvSpPr>
          <p:spPr>
            <a:xfrm>
              <a:off x="2451"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732" name="Google Shape;732;p36"/>
            <p:cNvCxnSpPr/>
            <p:nvPr/>
          </p:nvCxnSpPr>
          <p:spPr>
            <a:xfrm rot="10800000">
              <a:off x="4243" y="3059"/>
              <a:ext cx="0" cy="371"/>
            </a:xfrm>
            <a:prstGeom prst="straightConnector1">
              <a:avLst/>
            </a:prstGeom>
            <a:noFill/>
            <a:ln cap="flat" cmpd="sng" w="9525">
              <a:solidFill>
                <a:srgbClr val="000000"/>
              </a:solidFill>
              <a:prstDash val="solid"/>
              <a:round/>
              <a:headEnd len="med" w="med" type="none"/>
              <a:tailEnd len="med" w="med" type="none"/>
            </a:ln>
          </p:spPr>
        </p:cxnSp>
        <p:sp>
          <p:nvSpPr>
            <p:cNvPr id="733" name="Google Shape;733;p36"/>
            <p:cNvSpPr/>
            <p:nvPr/>
          </p:nvSpPr>
          <p:spPr>
            <a:xfrm>
              <a:off x="4188"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734" name="Google Shape;734;p36"/>
            <p:cNvSpPr/>
            <p:nvPr/>
          </p:nvSpPr>
          <p:spPr>
            <a:xfrm>
              <a:off x="424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35" name="Google Shape;735;p36"/>
            <p:cNvSpPr/>
            <p:nvPr/>
          </p:nvSpPr>
          <p:spPr>
            <a:xfrm>
              <a:off x="290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5</a:t>
              </a:r>
              <a:endParaRPr b="0" i="0" sz="1800" u="none" cap="none" strike="noStrike">
                <a:solidFill>
                  <a:schemeClr val="dk1"/>
                </a:solidFill>
                <a:latin typeface="Arial"/>
                <a:ea typeface="Arial"/>
                <a:cs typeface="Arial"/>
                <a:sym typeface="Arial"/>
              </a:endParaRPr>
            </a:p>
          </p:txBody>
        </p:sp>
        <p:cxnSp>
          <p:nvCxnSpPr>
            <p:cNvPr id="736" name="Google Shape;736;p36"/>
            <p:cNvCxnSpPr/>
            <p:nvPr/>
          </p:nvCxnSpPr>
          <p:spPr>
            <a:xfrm rot="10800000">
              <a:off x="2931" y="3059"/>
              <a:ext cx="0" cy="371"/>
            </a:xfrm>
            <a:prstGeom prst="straightConnector1">
              <a:avLst/>
            </a:prstGeom>
            <a:noFill/>
            <a:ln cap="flat" cmpd="sng" w="9525">
              <a:solidFill>
                <a:srgbClr val="000000"/>
              </a:solidFill>
              <a:prstDash val="solid"/>
              <a:round/>
              <a:headEnd len="med" w="med" type="none"/>
              <a:tailEnd len="med" w="med" type="none"/>
            </a:ln>
          </p:spPr>
        </p:cxnSp>
        <p:sp>
          <p:nvSpPr>
            <p:cNvPr id="737" name="Google Shape;737;p36"/>
            <p:cNvSpPr/>
            <p:nvPr/>
          </p:nvSpPr>
          <p:spPr>
            <a:xfrm>
              <a:off x="4535" y="3149"/>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38" name="Google Shape;738;p36"/>
            <p:cNvSpPr/>
            <p:nvPr/>
          </p:nvSpPr>
          <p:spPr>
            <a:xfrm>
              <a:off x="4586" y="3304"/>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grpSp>
      <p:cxnSp>
        <p:nvCxnSpPr>
          <p:cNvPr id="739" name="Google Shape;739;p36"/>
          <p:cNvCxnSpPr/>
          <p:nvPr/>
        </p:nvCxnSpPr>
        <p:spPr>
          <a:xfrm rot="10800000">
            <a:off x="8658119" y="3603712"/>
            <a:ext cx="0" cy="588963"/>
          </a:xfrm>
          <a:prstGeom prst="straightConnector1">
            <a:avLst/>
          </a:prstGeom>
          <a:noFill/>
          <a:ln cap="flat" cmpd="sng" w="9525">
            <a:solidFill>
              <a:srgbClr val="000000"/>
            </a:solidFill>
            <a:prstDash val="solid"/>
            <a:round/>
            <a:headEnd len="med" w="med" type="none"/>
            <a:tailEnd len="med" w="med" type="none"/>
          </a:ln>
        </p:spPr>
      </p:cxnSp>
      <p:sp>
        <p:nvSpPr>
          <p:cNvPr id="740" name="Google Shape;740;p36"/>
          <p:cNvSpPr/>
          <p:nvPr/>
        </p:nvSpPr>
        <p:spPr>
          <a:xfrm>
            <a:off x="8569454" y="4253795"/>
            <a:ext cx="141064"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17</a:t>
            </a:r>
            <a:endParaRPr b="0" i="0" sz="1800" u="none" cap="none" strike="noStrike">
              <a:solidFill>
                <a:schemeClr val="dk1"/>
              </a:solidFill>
              <a:latin typeface="Arial"/>
              <a:ea typeface="Arial"/>
              <a:cs typeface="Arial"/>
              <a:sym typeface="Arial"/>
            </a:endParaRPr>
          </a:p>
        </p:txBody>
      </p:sp>
      <p:sp>
        <p:nvSpPr>
          <p:cNvPr id="741" name="Google Shape;741;p36"/>
          <p:cNvSpPr/>
          <p:nvPr/>
        </p:nvSpPr>
        <p:spPr>
          <a:xfrm>
            <a:off x="9009396" y="3766023"/>
            <a:ext cx="242309"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42" name="Google Shape;742;p36"/>
          <p:cNvSpPr/>
          <p:nvPr/>
        </p:nvSpPr>
        <p:spPr>
          <a:xfrm flipH="1">
            <a:off x="9130550" y="4012118"/>
            <a:ext cx="85127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743" name="Google Shape;743;p36"/>
          <p:cNvSpPr/>
          <p:nvPr/>
        </p:nvSpPr>
        <p:spPr>
          <a:xfrm>
            <a:off x="498477" y="4586208"/>
            <a:ext cx="807400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Waiting Time = Total waiting time- No of Milliseconds Process executed – Arrival time</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P1 =  10-01-00 =9</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P2 =  1-0-1 = 0</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P3 = 17-0-2 = 15</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P4 = 5-0-3 = 2</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Average waiting time =  26/4 = 6.5ms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SJF Premptive is called as </a:t>
            </a:r>
            <a:r>
              <a:rPr b="1" i="1" lang="en-US" sz="1800">
                <a:solidFill>
                  <a:schemeClr val="dk1"/>
                </a:solidFill>
                <a:latin typeface="Calibri"/>
                <a:ea typeface="Calibri"/>
                <a:cs typeface="Calibri"/>
                <a:sym typeface="Calibri"/>
              </a:rPr>
              <a:t>Shortest Remaining  time first scheduling </a:t>
            </a:r>
            <a:endParaRPr b="1"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8" name="Shape 748"/>
        <p:cNvGrpSpPr/>
        <p:nvPr/>
      </p:nvGrpSpPr>
      <p:grpSpPr>
        <a:xfrm>
          <a:off x="0" y="0"/>
          <a:ext cx="0" cy="0"/>
          <a:chOff x="0" y="0"/>
          <a:chExt cx="0" cy="0"/>
        </a:xfrm>
      </p:grpSpPr>
      <p:sp>
        <p:nvSpPr>
          <p:cNvPr id="749" name="Google Shape;749;p3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50" name="Google Shape;750;p37"/>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51" name="Google Shape;751;p37"/>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52" name="Google Shape;752;p37"/>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753" name="Google Shape;753;p37"/>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754" name="Google Shape;754;p37"/>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755" name="Google Shape;755;p37"/>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756" name="Google Shape;756;p37"/>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757" name="Google Shape;757;p37"/>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758" name="Google Shape;758;p37"/>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37"/>
          <p:cNvSpPr/>
          <p:nvPr/>
        </p:nvSpPr>
        <p:spPr>
          <a:xfrm>
            <a:off x="4412709" y="120871"/>
            <a:ext cx="31024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Shortest JoB First (SJF)</a:t>
            </a:r>
            <a:endParaRPr b="1" sz="2400">
              <a:solidFill>
                <a:schemeClr val="dk1"/>
              </a:solidFill>
              <a:latin typeface="Calibri"/>
              <a:ea typeface="Calibri"/>
              <a:cs typeface="Calibri"/>
              <a:sym typeface="Calibri"/>
            </a:endParaRPr>
          </a:p>
        </p:txBody>
      </p:sp>
      <p:sp>
        <p:nvSpPr>
          <p:cNvPr id="760" name="Google Shape;760;p37"/>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761" name="Google Shape;761;p37"/>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762" name="Google Shape;762;p37"/>
          <p:cNvSpPr txBox="1"/>
          <p:nvPr/>
        </p:nvSpPr>
        <p:spPr>
          <a:xfrm>
            <a:off x="-340265" y="874773"/>
            <a:ext cx="12561378" cy="4530725"/>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Consider the following process with the arrival time and length of CPU burst given in milliseconds. The scheduling algorithm is </a:t>
            </a:r>
            <a:r>
              <a:rPr b="1" lang="en-US" sz="2800">
                <a:solidFill>
                  <a:schemeClr val="dk1"/>
                </a:solidFill>
                <a:latin typeface="Calibri"/>
                <a:ea typeface="Calibri"/>
                <a:cs typeface="Calibri"/>
                <a:sym typeface="Calibri"/>
              </a:rPr>
              <a:t>Premptive SJF. Calculate average Turn around time   </a:t>
            </a:r>
            <a:endParaRPr/>
          </a:p>
        </p:txBody>
      </p:sp>
      <p:graphicFrame>
        <p:nvGraphicFramePr>
          <p:cNvPr id="763" name="Google Shape;763;p37"/>
          <p:cNvGraphicFramePr/>
          <p:nvPr/>
        </p:nvGraphicFramePr>
        <p:xfrm>
          <a:off x="754601" y="2343551"/>
          <a:ext cx="3000000" cy="3000000"/>
        </p:xfrm>
        <a:graphic>
          <a:graphicData uri="http://schemas.openxmlformats.org/drawingml/2006/table">
            <a:tbl>
              <a:tblPr bandRow="1" firstRow="1">
                <a:noFill/>
                <a:tableStyleId>{51C8E35C-140A-4127-AA59-18D4A7D3C578}</a:tableStyleId>
              </a:tblPr>
              <a:tblGrid>
                <a:gridCol w="1085475"/>
                <a:gridCol w="1324325"/>
                <a:gridCol w="1038975"/>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10</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7</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bl>
          </a:graphicData>
        </a:graphic>
      </p:graphicFrame>
      <p:grpSp>
        <p:nvGrpSpPr>
          <p:cNvPr id="764" name="Google Shape;764;p37"/>
          <p:cNvGrpSpPr/>
          <p:nvPr/>
        </p:nvGrpSpPr>
        <p:grpSpPr>
          <a:xfrm>
            <a:off x="4352944" y="2797120"/>
            <a:ext cx="7627385" cy="990600"/>
            <a:chOff x="1331" y="3016"/>
            <a:chExt cx="4281" cy="624"/>
          </a:xfrm>
        </p:grpSpPr>
        <p:sp>
          <p:nvSpPr>
            <p:cNvPr id="765" name="Google Shape;765;p37"/>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p37"/>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37"/>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68" name="Google Shape;768;p37"/>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769" name="Google Shape;769;p37"/>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770" name="Google Shape;770;p37"/>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771" name="Google Shape;771;p37"/>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772" name="Google Shape;772;p37"/>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73" name="Google Shape;773;p37"/>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774" name="Google Shape;774;p37"/>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75" name="Google Shape;775;p37"/>
            <p:cNvSpPr/>
            <p:nvPr/>
          </p:nvSpPr>
          <p:spPr>
            <a:xfrm>
              <a:off x="186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776" name="Google Shape;776;p37"/>
            <p:cNvSpPr/>
            <p:nvPr/>
          </p:nvSpPr>
          <p:spPr>
            <a:xfrm>
              <a:off x="5486"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777" name="Google Shape;777;p37"/>
            <p:cNvSpPr/>
            <p:nvPr/>
          </p:nvSpPr>
          <p:spPr>
            <a:xfrm>
              <a:off x="5540"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cxnSp>
          <p:nvCxnSpPr>
            <p:cNvPr id="778" name="Google Shape;778;p37"/>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779" name="Google Shape;779;p37"/>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80" name="Google Shape;780;p37"/>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781" name="Google Shape;781;p37"/>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82" name="Google Shape;782;p37"/>
            <p:cNvSpPr/>
            <p:nvPr/>
          </p:nvSpPr>
          <p:spPr>
            <a:xfrm>
              <a:off x="2298" y="3278"/>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783" name="Google Shape;783;p37"/>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784" name="Google Shape;784;p37"/>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8</a:t>
              </a:r>
              <a:endParaRPr sz="1800">
                <a:solidFill>
                  <a:schemeClr val="dk1"/>
                </a:solidFill>
                <a:latin typeface="Arial"/>
                <a:ea typeface="Arial"/>
                <a:cs typeface="Arial"/>
                <a:sym typeface="Arial"/>
              </a:endParaRPr>
            </a:p>
          </p:txBody>
        </p:sp>
        <p:sp>
          <p:nvSpPr>
            <p:cNvPr id="785" name="Google Shape;785;p37"/>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6" name="Google Shape;786;p37"/>
            <p:cNvSpPr/>
            <p:nvPr/>
          </p:nvSpPr>
          <p:spPr>
            <a:xfrm>
              <a:off x="2484" y="348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7</a:t>
              </a:r>
              <a:endParaRPr b="0" i="0" sz="1800" u="none" cap="none" strike="noStrike">
                <a:solidFill>
                  <a:schemeClr val="dk1"/>
                </a:solidFill>
                <a:latin typeface="Arial"/>
                <a:ea typeface="Arial"/>
                <a:cs typeface="Arial"/>
                <a:sym typeface="Arial"/>
              </a:endParaRPr>
            </a:p>
          </p:txBody>
        </p:sp>
        <p:cxnSp>
          <p:nvCxnSpPr>
            <p:cNvPr id="787" name="Google Shape;787;p37"/>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788" name="Google Shape;788;p37"/>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789" name="Google Shape;789;p37"/>
            <p:cNvSpPr/>
            <p:nvPr/>
          </p:nvSpPr>
          <p:spPr>
            <a:xfrm>
              <a:off x="3704" y="3278"/>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grpSp>
      <p:cxnSp>
        <p:nvCxnSpPr>
          <p:cNvPr id="790" name="Google Shape;790;p37"/>
          <p:cNvCxnSpPr/>
          <p:nvPr/>
        </p:nvCxnSpPr>
        <p:spPr>
          <a:xfrm rot="10800000">
            <a:off x="9900954" y="2805274"/>
            <a:ext cx="0" cy="588963"/>
          </a:xfrm>
          <a:prstGeom prst="straightConnector1">
            <a:avLst/>
          </a:prstGeom>
          <a:noFill/>
          <a:ln cap="flat" cmpd="sng" w="9525">
            <a:solidFill>
              <a:srgbClr val="000000"/>
            </a:solidFill>
            <a:prstDash val="solid"/>
            <a:round/>
            <a:headEnd len="med" w="med" type="none"/>
            <a:tailEnd len="med" w="med" type="none"/>
          </a:ln>
        </p:spPr>
      </p:cxnSp>
      <p:cxnSp>
        <p:nvCxnSpPr>
          <p:cNvPr id="791" name="Google Shape;791;p37"/>
          <p:cNvCxnSpPr/>
          <p:nvPr/>
        </p:nvCxnSpPr>
        <p:spPr>
          <a:xfrm rot="10800000">
            <a:off x="8890476" y="2797120"/>
            <a:ext cx="0" cy="588963"/>
          </a:xfrm>
          <a:prstGeom prst="straightConnector1">
            <a:avLst/>
          </a:prstGeom>
          <a:noFill/>
          <a:ln cap="flat" cmpd="sng" w="9525">
            <a:solidFill>
              <a:srgbClr val="000000"/>
            </a:solidFill>
            <a:prstDash val="solid"/>
            <a:round/>
            <a:headEnd len="med" w="med" type="none"/>
            <a:tailEnd len="med" w="med" type="none"/>
          </a:ln>
        </p:spPr>
      </p:cxnSp>
      <p:sp>
        <p:nvSpPr>
          <p:cNvPr id="792" name="Google Shape;792;p37"/>
          <p:cNvSpPr/>
          <p:nvPr/>
        </p:nvSpPr>
        <p:spPr>
          <a:xfrm flipH="1">
            <a:off x="8925337" y="348457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10</a:t>
            </a:r>
            <a:endParaRPr sz="1000">
              <a:solidFill>
                <a:schemeClr val="dk1"/>
              </a:solidFill>
              <a:latin typeface="Arial"/>
              <a:ea typeface="Arial"/>
              <a:cs typeface="Arial"/>
              <a:sym typeface="Arial"/>
            </a:endParaRPr>
          </a:p>
        </p:txBody>
      </p:sp>
      <p:sp>
        <p:nvSpPr>
          <p:cNvPr id="793" name="Google Shape;793;p37"/>
          <p:cNvSpPr/>
          <p:nvPr/>
        </p:nvSpPr>
        <p:spPr>
          <a:xfrm>
            <a:off x="9104069" y="2964425"/>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P4</a:t>
            </a:r>
            <a:endParaRPr sz="1800">
              <a:solidFill>
                <a:schemeClr val="dk1"/>
              </a:solidFill>
              <a:latin typeface="Arial"/>
              <a:ea typeface="Arial"/>
              <a:cs typeface="Arial"/>
              <a:sym typeface="Arial"/>
            </a:endParaRPr>
          </a:p>
        </p:txBody>
      </p:sp>
      <p:sp>
        <p:nvSpPr>
          <p:cNvPr id="794" name="Google Shape;794;p37"/>
          <p:cNvSpPr/>
          <p:nvPr/>
        </p:nvSpPr>
        <p:spPr>
          <a:xfrm>
            <a:off x="10490431" y="2964425"/>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1800">
              <a:solidFill>
                <a:schemeClr val="dk1"/>
              </a:solidFill>
              <a:latin typeface="Arial"/>
              <a:ea typeface="Arial"/>
              <a:cs typeface="Arial"/>
              <a:sym typeface="Arial"/>
            </a:endParaRPr>
          </a:p>
        </p:txBody>
      </p:sp>
      <p:sp>
        <p:nvSpPr>
          <p:cNvPr id="795" name="Google Shape;795;p37"/>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13</a:t>
            </a:r>
            <a:endParaRPr sz="1000">
              <a:solidFill>
                <a:schemeClr val="dk1"/>
              </a:solidFill>
              <a:latin typeface="Arial"/>
              <a:ea typeface="Arial"/>
              <a:cs typeface="Arial"/>
              <a:sym typeface="Arial"/>
            </a:endParaRPr>
          </a:p>
        </p:txBody>
      </p:sp>
      <p:sp>
        <p:nvSpPr>
          <p:cNvPr id="796" name="Google Shape;796;p37"/>
          <p:cNvSpPr/>
          <p:nvPr/>
        </p:nvSpPr>
        <p:spPr>
          <a:xfrm>
            <a:off x="498477" y="4586208"/>
            <a:ext cx="500387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Turn Around Time = Completion Time – Arrival Time</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P1 =  20-0 =20</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P2 =  10-3 = 7</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P3 = 8-7 = 1</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P4 = 13-8 = 5</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Average waiting time =  33/4 = 8.2ms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Calculate the Average waiting time </a:t>
            </a:r>
            <a:endParaRPr i="1"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1" name="Shape 801"/>
        <p:cNvGrpSpPr/>
        <p:nvPr/>
      </p:nvGrpSpPr>
      <p:grpSpPr>
        <a:xfrm>
          <a:off x="0" y="0"/>
          <a:ext cx="0" cy="0"/>
          <a:chOff x="0" y="0"/>
          <a:chExt cx="0" cy="0"/>
        </a:xfrm>
      </p:grpSpPr>
      <p:sp>
        <p:nvSpPr>
          <p:cNvPr id="802" name="Google Shape;802;p3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03" name="Google Shape;803;p38"/>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04" name="Google Shape;804;p38"/>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05" name="Google Shape;805;p38"/>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06" name="Google Shape;806;p38"/>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807" name="Google Shape;807;p38"/>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808" name="Google Shape;808;p38"/>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809" name="Google Shape;809;p38"/>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810" name="Google Shape;810;p38"/>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811" name="Google Shape;811;p38"/>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38"/>
          <p:cNvSpPr/>
          <p:nvPr/>
        </p:nvSpPr>
        <p:spPr>
          <a:xfrm>
            <a:off x="4412709" y="120871"/>
            <a:ext cx="31024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Shortest JoB First (SJF)</a:t>
            </a:r>
            <a:endParaRPr b="1" sz="2400">
              <a:solidFill>
                <a:schemeClr val="dk1"/>
              </a:solidFill>
              <a:latin typeface="Calibri"/>
              <a:ea typeface="Calibri"/>
              <a:cs typeface="Calibri"/>
              <a:sym typeface="Calibri"/>
            </a:endParaRPr>
          </a:p>
        </p:txBody>
      </p:sp>
      <p:sp>
        <p:nvSpPr>
          <p:cNvPr id="813" name="Google Shape;813;p38"/>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814" name="Google Shape;814;p38"/>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815" name="Google Shape;815;p38"/>
          <p:cNvSpPr txBox="1"/>
          <p:nvPr/>
        </p:nvSpPr>
        <p:spPr>
          <a:xfrm>
            <a:off x="-340265" y="874773"/>
            <a:ext cx="12561378" cy="4530725"/>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Consider the following process with the arrival time and length of CPU burst given in milliseconds. The scheduling algorithm is </a:t>
            </a:r>
            <a:r>
              <a:rPr b="1" lang="en-US" sz="2800">
                <a:solidFill>
                  <a:srgbClr val="00B0F0"/>
                </a:solidFill>
                <a:latin typeface="Calibri"/>
                <a:ea typeface="Calibri"/>
                <a:cs typeface="Calibri"/>
                <a:sym typeface="Calibri"/>
              </a:rPr>
              <a:t>Premptive</a:t>
            </a:r>
            <a:r>
              <a:rPr b="1" lang="en-US" sz="2800">
                <a:solidFill>
                  <a:schemeClr val="dk1"/>
                </a:solidFill>
                <a:latin typeface="Calibri"/>
                <a:ea typeface="Calibri"/>
                <a:cs typeface="Calibri"/>
                <a:sym typeface="Calibri"/>
              </a:rPr>
              <a:t> SJF. Calculate average Turn around time   </a:t>
            </a:r>
            <a:endParaRPr/>
          </a:p>
        </p:txBody>
      </p:sp>
      <p:graphicFrame>
        <p:nvGraphicFramePr>
          <p:cNvPr id="816" name="Google Shape;816;p38"/>
          <p:cNvGraphicFramePr/>
          <p:nvPr/>
        </p:nvGraphicFramePr>
        <p:xfrm>
          <a:off x="754601" y="2343551"/>
          <a:ext cx="3000000" cy="3000000"/>
        </p:xfrm>
        <a:graphic>
          <a:graphicData uri="http://schemas.openxmlformats.org/drawingml/2006/table">
            <a:tbl>
              <a:tblPr bandRow="1" firstRow="1">
                <a:noFill/>
                <a:tableStyleId>{51C8E35C-140A-4127-AA59-18D4A7D3C578}</a:tableStyleId>
              </a:tblPr>
              <a:tblGrid>
                <a:gridCol w="1085475"/>
                <a:gridCol w="1324325"/>
                <a:gridCol w="1038975"/>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12</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6</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8</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bl>
          </a:graphicData>
        </a:graphic>
      </p:graphicFrame>
      <p:grpSp>
        <p:nvGrpSpPr>
          <p:cNvPr id="817" name="Google Shape;817;p38"/>
          <p:cNvGrpSpPr/>
          <p:nvPr/>
        </p:nvGrpSpPr>
        <p:grpSpPr>
          <a:xfrm>
            <a:off x="4285710" y="2828491"/>
            <a:ext cx="7627385" cy="990600"/>
            <a:chOff x="1331" y="3016"/>
            <a:chExt cx="4281" cy="624"/>
          </a:xfrm>
        </p:grpSpPr>
        <p:sp>
          <p:nvSpPr>
            <p:cNvPr id="818" name="Google Shape;818;p38"/>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38"/>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38"/>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821" name="Google Shape;821;p38"/>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822" name="Google Shape;822;p38"/>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823" name="Google Shape;823;p38"/>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824" name="Google Shape;824;p38"/>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825" name="Google Shape;825;p38"/>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826" name="Google Shape;826;p38"/>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827" name="Google Shape;827;p38"/>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828" name="Google Shape;828;p38"/>
            <p:cNvSpPr/>
            <p:nvPr/>
          </p:nvSpPr>
          <p:spPr>
            <a:xfrm>
              <a:off x="186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829" name="Google Shape;829;p38"/>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30" name="Google Shape;830;p38"/>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831" name="Google Shape;831;p38"/>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832" name="Google Shape;832;p38"/>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833" name="Google Shape;833;p38"/>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834" name="Google Shape;834;p38"/>
            <p:cNvSpPr/>
            <p:nvPr/>
          </p:nvSpPr>
          <p:spPr>
            <a:xfrm>
              <a:off x="2298" y="3278"/>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835" name="Google Shape;835;p38"/>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836" name="Google Shape;836;p38"/>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12</a:t>
              </a:r>
              <a:endParaRPr sz="1800">
                <a:solidFill>
                  <a:schemeClr val="dk1"/>
                </a:solidFill>
                <a:latin typeface="Arial"/>
                <a:ea typeface="Arial"/>
                <a:cs typeface="Arial"/>
                <a:sym typeface="Arial"/>
              </a:endParaRPr>
            </a:p>
          </p:txBody>
        </p:sp>
        <p:sp>
          <p:nvSpPr>
            <p:cNvPr id="837" name="Google Shape;837;p38"/>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38"/>
            <p:cNvSpPr/>
            <p:nvPr/>
          </p:nvSpPr>
          <p:spPr>
            <a:xfrm>
              <a:off x="2484" y="348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6</a:t>
              </a:r>
              <a:endParaRPr b="0" i="0" sz="1800" u="none" cap="none" strike="noStrike">
                <a:solidFill>
                  <a:schemeClr val="dk1"/>
                </a:solidFill>
                <a:latin typeface="Arial"/>
                <a:ea typeface="Arial"/>
                <a:cs typeface="Arial"/>
                <a:sym typeface="Arial"/>
              </a:endParaRPr>
            </a:p>
          </p:txBody>
        </p:sp>
        <p:cxnSp>
          <p:nvCxnSpPr>
            <p:cNvPr id="839" name="Google Shape;839;p38"/>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840" name="Google Shape;840;p38"/>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841" name="Google Shape;841;p38"/>
            <p:cNvSpPr/>
            <p:nvPr/>
          </p:nvSpPr>
          <p:spPr>
            <a:xfrm>
              <a:off x="3704" y="3278"/>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grpSp>
      <p:cxnSp>
        <p:nvCxnSpPr>
          <p:cNvPr id="842" name="Google Shape;842;p38"/>
          <p:cNvCxnSpPr/>
          <p:nvPr/>
        </p:nvCxnSpPr>
        <p:spPr>
          <a:xfrm rot="10800000">
            <a:off x="9858603" y="3007085"/>
            <a:ext cx="0" cy="588963"/>
          </a:xfrm>
          <a:prstGeom prst="straightConnector1">
            <a:avLst/>
          </a:prstGeom>
          <a:noFill/>
          <a:ln cap="flat" cmpd="sng" w="9525">
            <a:solidFill>
              <a:srgbClr val="000000"/>
            </a:solidFill>
            <a:prstDash val="solid"/>
            <a:round/>
            <a:headEnd len="med" w="med" type="none"/>
            <a:tailEnd len="med" w="med" type="none"/>
          </a:ln>
        </p:spPr>
      </p:cxnSp>
      <p:cxnSp>
        <p:nvCxnSpPr>
          <p:cNvPr id="843" name="Google Shape;843;p38"/>
          <p:cNvCxnSpPr/>
          <p:nvPr/>
        </p:nvCxnSpPr>
        <p:spPr>
          <a:xfrm rot="10800000">
            <a:off x="8890476" y="2797120"/>
            <a:ext cx="0" cy="588963"/>
          </a:xfrm>
          <a:prstGeom prst="straightConnector1">
            <a:avLst/>
          </a:prstGeom>
          <a:noFill/>
          <a:ln cap="flat" cmpd="sng" w="9525">
            <a:solidFill>
              <a:srgbClr val="000000"/>
            </a:solidFill>
            <a:prstDash val="solid"/>
            <a:round/>
            <a:headEnd len="med" w="med" type="none"/>
            <a:tailEnd len="med" w="med" type="none"/>
          </a:ln>
        </p:spPr>
      </p:cxnSp>
      <p:sp>
        <p:nvSpPr>
          <p:cNvPr id="844" name="Google Shape;844;p38"/>
          <p:cNvSpPr/>
          <p:nvPr/>
        </p:nvSpPr>
        <p:spPr>
          <a:xfrm flipH="1">
            <a:off x="8925337" y="348457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17</a:t>
            </a:r>
            <a:endParaRPr sz="1000">
              <a:solidFill>
                <a:schemeClr val="dk1"/>
              </a:solidFill>
              <a:latin typeface="Arial"/>
              <a:ea typeface="Arial"/>
              <a:cs typeface="Arial"/>
              <a:sym typeface="Arial"/>
            </a:endParaRPr>
          </a:p>
        </p:txBody>
      </p:sp>
      <p:sp>
        <p:nvSpPr>
          <p:cNvPr id="845" name="Google Shape;845;p38"/>
          <p:cNvSpPr/>
          <p:nvPr/>
        </p:nvSpPr>
        <p:spPr>
          <a:xfrm>
            <a:off x="9104069" y="2964425"/>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1800">
              <a:solidFill>
                <a:schemeClr val="dk1"/>
              </a:solidFill>
              <a:latin typeface="Arial"/>
              <a:ea typeface="Arial"/>
              <a:cs typeface="Arial"/>
              <a:sym typeface="Arial"/>
            </a:endParaRPr>
          </a:p>
        </p:txBody>
      </p:sp>
      <p:sp>
        <p:nvSpPr>
          <p:cNvPr id="846" name="Google Shape;846;p38"/>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7" name="Google Shape;847;p38"/>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27</a:t>
            </a:r>
            <a:endParaRPr sz="1000">
              <a:solidFill>
                <a:schemeClr val="dk1"/>
              </a:solidFill>
              <a:latin typeface="Arial"/>
              <a:ea typeface="Arial"/>
              <a:cs typeface="Arial"/>
              <a:sym typeface="Arial"/>
            </a:endParaRPr>
          </a:p>
        </p:txBody>
      </p:sp>
      <p:sp>
        <p:nvSpPr>
          <p:cNvPr id="848" name="Google Shape;848;p38"/>
          <p:cNvSpPr/>
          <p:nvPr/>
        </p:nvSpPr>
        <p:spPr>
          <a:xfrm>
            <a:off x="498477" y="4586208"/>
            <a:ext cx="5536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Calculate the Average waiting time and Turn around time</a:t>
            </a:r>
            <a:endParaRPr i="1"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3" name="Shape 853"/>
        <p:cNvGrpSpPr/>
        <p:nvPr/>
      </p:nvGrpSpPr>
      <p:grpSpPr>
        <a:xfrm>
          <a:off x="0" y="0"/>
          <a:ext cx="0" cy="0"/>
          <a:chOff x="0" y="0"/>
          <a:chExt cx="0" cy="0"/>
        </a:xfrm>
      </p:grpSpPr>
      <p:sp>
        <p:nvSpPr>
          <p:cNvPr id="854" name="Google Shape;854;p3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55" name="Google Shape;855;p39"/>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56" name="Google Shape;856;p39"/>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57" name="Google Shape;857;p39"/>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58" name="Google Shape;858;p39"/>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859" name="Google Shape;859;p39"/>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860" name="Google Shape;860;p39"/>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861" name="Google Shape;861;p39"/>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862" name="Google Shape;862;p39"/>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863" name="Google Shape;863;p39"/>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39"/>
          <p:cNvSpPr/>
          <p:nvPr/>
        </p:nvSpPr>
        <p:spPr>
          <a:xfrm>
            <a:off x="4412709" y="120871"/>
            <a:ext cx="26597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Priority Scheduling</a:t>
            </a:r>
            <a:endParaRPr b="1" sz="2400">
              <a:solidFill>
                <a:schemeClr val="dk1"/>
              </a:solidFill>
              <a:latin typeface="Calibri"/>
              <a:ea typeface="Calibri"/>
              <a:cs typeface="Calibri"/>
              <a:sym typeface="Calibri"/>
            </a:endParaRPr>
          </a:p>
        </p:txBody>
      </p:sp>
      <p:sp>
        <p:nvSpPr>
          <p:cNvPr id="865" name="Google Shape;865;p39"/>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866" name="Google Shape;866;p39"/>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867" name="Google Shape;867;p39"/>
          <p:cNvSpPr txBox="1"/>
          <p:nvPr/>
        </p:nvSpPr>
        <p:spPr>
          <a:xfrm>
            <a:off x="545561" y="874773"/>
            <a:ext cx="11176176" cy="5865661"/>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endParaRPr b="1" sz="2800">
              <a:solidFill>
                <a:schemeClr val="dk1"/>
              </a:solidFill>
              <a:latin typeface="Calibri"/>
              <a:ea typeface="Calibri"/>
              <a:cs typeface="Calibri"/>
              <a:sym typeface="Calibri"/>
            </a:endParaRPr>
          </a:p>
        </p:txBody>
      </p:sp>
      <p:sp>
        <p:nvSpPr>
          <p:cNvPr id="868" name="Google Shape;868;p39"/>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p39"/>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870" name="Google Shape;870;p39"/>
          <p:cNvSpPr/>
          <p:nvPr/>
        </p:nvSpPr>
        <p:spPr>
          <a:xfrm>
            <a:off x="692941" y="1103224"/>
            <a:ext cx="11776237" cy="415498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The SJF algorithm is a special case of the general priority-scheduling algorithm</a:t>
            </a:r>
            <a:endParaRPr b="1" i="1"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A priority is associated with each process, and the CPUis allocated to the process with the highest priority.</a:t>
            </a:r>
            <a:endParaRPr/>
          </a:p>
          <a:p>
            <a:pPr indent="0" lvl="0" marL="0" marR="0" rtl="0" algn="l">
              <a:lnSpc>
                <a:spcPct val="150000"/>
              </a:lnSpc>
              <a:spcBef>
                <a:spcPts val="0"/>
              </a:spcBef>
              <a:spcAft>
                <a:spcPts val="0"/>
              </a:spcAft>
              <a:buNone/>
            </a:pPr>
            <a:r>
              <a:rPr b="1" lang="en-US" sz="2000">
                <a:solidFill>
                  <a:schemeClr val="dk1"/>
                </a:solidFill>
                <a:latin typeface="Calibri"/>
                <a:ea typeface="Calibri"/>
                <a:cs typeface="Calibri"/>
                <a:sym typeface="Calibri"/>
              </a:rPr>
              <a:t>(smallest integer ≡ highest priority).</a:t>
            </a:r>
            <a:endParaRPr b="1"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Equal-priority processes are scheduled in FCFS order.</a:t>
            </a:r>
            <a:endParaRPr b="1"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SJF is priority scheduling where priority is the inverse of predicted next CPU burst time. (Larger the CPU </a:t>
            </a:r>
            <a:endParaRPr/>
          </a:p>
          <a:p>
            <a:pPr indent="0" lvl="0" marL="0" marR="0" rtl="0" algn="l">
              <a:lnSpc>
                <a:spcPct val="150000"/>
              </a:lnSpc>
              <a:spcBef>
                <a:spcPts val="0"/>
              </a:spcBef>
              <a:spcAft>
                <a:spcPts val="0"/>
              </a:spcAft>
              <a:buNone/>
            </a:pPr>
            <a:r>
              <a:rPr b="1" lang="en-US" sz="2000">
                <a:solidFill>
                  <a:schemeClr val="dk1"/>
                </a:solidFill>
                <a:latin typeface="Calibri"/>
                <a:ea typeface="Calibri"/>
                <a:cs typeface="Calibri"/>
                <a:sym typeface="Calibri"/>
              </a:rPr>
              <a:t>Burst time, lower the priority and vice versa).</a:t>
            </a:r>
            <a:endParaRPr b="1" sz="20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Priority Scheduling algorithm is Premptive or Non Premptive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1" name="Google Shape;141;p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2" name="Google Shape;142;p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3" name="Google Shape;143;p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4" name="Google Shape;144;p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45" name="Google Shape;145;p4"/>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46" name="Google Shape;146;p4"/>
          <p:cNvSpPr/>
          <p:nvPr/>
        </p:nvSpPr>
        <p:spPr>
          <a:xfrm>
            <a:off x="2398215" y="222240"/>
            <a:ext cx="710681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Overview –Single and Multithreaded Processes </a:t>
            </a:r>
            <a:endParaRPr sz="2800">
              <a:solidFill>
                <a:schemeClr val="dk1"/>
              </a:solidFill>
              <a:latin typeface="Calibri"/>
              <a:ea typeface="Calibri"/>
              <a:cs typeface="Calibri"/>
              <a:sym typeface="Calibri"/>
            </a:endParaRPr>
          </a:p>
        </p:txBody>
      </p:sp>
      <p:sp>
        <p:nvSpPr>
          <p:cNvPr id="147" name="Google Shape;147;p4"/>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48" name="Google Shape;148;p4"/>
          <p:cNvPicPr preferRelativeResize="0"/>
          <p:nvPr/>
        </p:nvPicPr>
        <p:blipFill rotWithShape="1">
          <a:blip r:embed="rId4">
            <a:alphaModFix/>
          </a:blip>
          <a:srcRect b="0" l="0" r="0" t="0"/>
          <a:stretch/>
        </p:blipFill>
        <p:spPr>
          <a:xfrm>
            <a:off x="4865010" y="3008782"/>
            <a:ext cx="6490620" cy="3839223"/>
          </a:xfrm>
          <a:prstGeom prst="rect">
            <a:avLst/>
          </a:prstGeom>
          <a:noFill/>
          <a:ln>
            <a:noFill/>
          </a:ln>
        </p:spPr>
      </p:pic>
      <p:sp>
        <p:nvSpPr>
          <p:cNvPr id="149" name="Google Shape;149;p4"/>
          <p:cNvSpPr/>
          <p:nvPr/>
        </p:nvSpPr>
        <p:spPr>
          <a:xfrm>
            <a:off x="754601" y="997935"/>
            <a:ext cx="1023561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traditional (or heavyweight) process has a single thread of control.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a process has multiple threads of control, it can perform more than one task at a time.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word processor may have a thread for </a:t>
            </a:r>
            <a:r>
              <a:rPr b="1" lang="en-US" sz="1800">
                <a:solidFill>
                  <a:schemeClr val="dk1"/>
                </a:solidFill>
                <a:latin typeface="Calibri"/>
                <a:ea typeface="Calibri"/>
                <a:cs typeface="Calibri"/>
                <a:sym typeface="Calibri"/>
              </a:rPr>
              <a:t>displaying graphics</a:t>
            </a:r>
            <a:r>
              <a:rPr lang="en-US" sz="1800">
                <a:solidFill>
                  <a:schemeClr val="dk1"/>
                </a:solidFill>
                <a:latin typeface="Calibri"/>
                <a:ea typeface="Calibri"/>
                <a:cs typeface="Calibri"/>
                <a:sym typeface="Calibri"/>
              </a:rPr>
              <a:t>, another thread for </a:t>
            </a:r>
            <a:r>
              <a:rPr b="1" lang="en-US" sz="1800">
                <a:solidFill>
                  <a:schemeClr val="dk1"/>
                </a:solidFill>
                <a:latin typeface="Calibri"/>
                <a:ea typeface="Calibri"/>
                <a:cs typeface="Calibri"/>
                <a:sym typeface="Calibri"/>
              </a:rPr>
              <a:t>responding to keystrokes from the user</a:t>
            </a:r>
            <a:r>
              <a:rPr lang="en-US" sz="1800">
                <a:solidFill>
                  <a:schemeClr val="dk1"/>
                </a:solidFill>
                <a:latin typeface="Calibri"/>
                <a:ea typeface="Calibri"/>
                <a:cs typeface="Calibri"/>
                <a:sym typeface="Calibri"/>
              </a:rPr>
              <a:t>, and a third thread for </a:t>
            </a:r>
            <a:r>
              <a:rPr b="1" lang="en-US" sz="1800">
                <a:solidFill>
                  <a:schemeClr val="dk1"/>
                </a:solidFill>
                <a:latin typeface="Calibri"/>
                <a:ea typeface="Calibri"/>
                <a:cs typeface="Calibri"/>
                <a:sym typeface="Calibri"/>
              </a:rPr>
              <a:t>performing spelling and grammar checking in the background.</a:t>
            </a:r>
            <a:endParaRPr b="1"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5" name="Shape 875"/>
        <p:cNvGrpSpPr/>
        <p:nvPr/>
      </p:nvGrpSpPr>
      <p:grpSpPr>
        <a:xfrm>
          <a:off x="0" y="0"/>
          <a:ext cx="0" cy="0"/>
          <a:chOff x="0" y="0"/>
          <a:chExt cx="0" cy="0"/>
        </a:xfrm>
      </p:grpSpPr>
      <p:sp>
        <p:nvSpPr>
          <p:cNvPr id="876" name="Google Shape;876;p4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77" name="Google Shape;877;p40"/>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78" name="Google Shape;878;p40"/>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79" name="Google Shape;879;p40"/>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880" name="Google Shape;880;p40"/>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881" name="Google Shape;881;p40"/>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882" name="Google Shape;882;p40"/>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883" name="Google Shape;883;p40"/>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884" name="Google Shape;884;p40"/>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885" name="Google Shape;885;p40"/>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40"/>
          <p:cNvSpPr/>
          <p:nvPr/>
        </p:nvSpPr>
        <p:spPr>
          <a:xfrm>
            <a:off x="4412709" y="120871"/>
            <a:ext cx="26597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Priority Scheduling</a:t>
            </a:r>
            <a:endParaRPr b="1" sz="2400">
              <a:solidFill>
                <a:schemeClr val="dk1"/>
              </a:solidFill>
              <a:latin typeface="Calibri"/>
              <a:ea typeface="Calibri"/>
              <a:cs typeface="Calibri"/>
              <a:sym typeface="Calibri"/>
            </a:endParaRPr>
          </a:p>
        </p:txBody>
      </p:sp>
      <p:sp>
        <p:nvSpPr>
          <p:cNvPr id="887" name="Google Shape;887;p40"/>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888" name="Google Shape;888;p40"/>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889" name="Google Shape;889;p40"/>
          <p:cNvSpPr txBox="1"/>
          <p:nvPr/>
        </p:nvSpPr>
        <p:spPr>
          <a:xfrm>
            <a:off x="545561" y="874773"/>
            <a:ext cx="11176176" cy="5865661"/>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endParaRPr b="1" sz="2800">
              <a:solidFill>
                <a:schemeClr val="dk1"/>
              </a:solidFill>
              <a:latin typeface="Calibri"/>
              <a:ea typeface="Calibri"/>
              <a:cs typeface="Calibri"/>
              <a:sym typeface="Calibri"/>
            </a:endParaRPr>
          </a:p>
        </p:txBody>
      </p:sp>
      <p:sp>
        <p:nvSpPr>
          <p:cNvPr id="890" name="Google Shape;890;p40"/>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p40"/>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892" name="Google Shape;892;p40"/>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893" name="Google Shape;893;p40"/>
          <p:cNvSpPr txBox="1"/>
          <p:nvPr/>
        </p:nvSpPr>
        <p:spPr>
          <a:xfrm>
            <a:off x="427656" y="859832"/>
            <a:ext cx="11083811" cy="488791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As an example, consider the following set of processes, assumed to have arrived at time 0 in the order P1, P2, ···, P5, with the length of the CPU burst given in milliseconds:	         </a:t>
            </a:r>
            <a:endParaRPr/>
          </a:p>
          <a:p>
            <a:pPr indent="-228600" lvl="0" marL="228600" marR="0" rtl="0" algn="l">
              <a:lnSpc>
                <a:spcPct val="90000"/>
              </a:lnSpc>
              <a:spcBef>
                <a:spcPts val="1000"/>
              </a:spcBef>
              <a:spcAft>
                <a:spcPts val="0"/>
              </a:spcAft>
              <a:buClr>
                <a:schemeClr val="dk1"/>
              </a:buClr>
              <a:buSzPts val="2800"/>
              <a:buFont typeface="Arial"/>
              <a:buNone/>
            </a:pPr>
            <a:r>
              <a:rPr lang="en-US" sz="2800" u="sng">
                <a:solidFill>
                  <a:schemeClr val="dk1"/>
                </a:solidFill>
                <a:latin typeface="Calibri"/>
                <a:ea typeface="Calibri"/>
                <a:cs typeface="Calibri"/>
                <a:sym typeface="Calibri"/>
              </a:rPr>
              <a:t>Process</a:t>
            </a:r>
            <a:r>
              <a:rPr lang="en-US" sz="2800" u="sng">
                <a:solidFill>
                  <a:schemeClr val="lt1"/>
                </a:solidFill>
                <a:latin typeface="Calibri"/>
                <a:ea typeface="Calibri"/>
                <a:cs typeface="Calibri"/>
                <a:sym typeface="Calibri"/>
              </a:rPr>
              <a:t>A	arri        </a:t>
            </a:r>
            <a:r>
              <a:rPr lang="en-US" sz="2800" u="sng">
                <a:solidFill>
                  <a:schemeClr val="dk1"/>
                </a:solidFill>
                <a:latin typeface="Calibri"/>
                <a:ea typeface="Calibri"/>
                <a:cs typeface="Calibri"/>
                <a:sym typeface="Calibri"/>
              </a:rPr>
              <a:t>Burst Time</a:t>
            </a:r>
            <a:r>
              <a:rPr lang="en-US" sz="2800">
                <a:solidFill>
                  <a:schemeClr val="dk1"/>
                </a:solidFill>
                <a:latin typeface="Calibri"/>
                <a:ea typeface="Calibri"/>
                <a:cs typeface="Calibri"/>
                <a:sym typeface="Calibri"/>
              </a:rPr>
              <a:t>	</a:t>
            </a:r>
            <a:r>
              <a:rPr lang="en-US" sz="2800" u="sng">
                <a:solidFill>
                  <a:schemeClr val="dk1"/>
                </a:solidFill>
                <a:latin typeface="Calibri"/>
                <a:ea typeface="Calibri"/>
                <a:cs typeface="Calibri"/>
                <a:sym typeface="Calibri"/>
              </a:rPr>
              <a:t>Priority</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	1</a:t>
            </a:r>
            <a:r>
              <a:rPr lang="en-US" sz="2800">
                <a:solidFill>
                  <a:srgbClr val="000000"/>
                </a:solidFill>
                <a:latin typeface="Calibri"/>
                <a:ea typeface="Calibri"/>
                <a:cs typeface="Calibri"/>
                <a:sym typeface="Calibri"/>
              </a:rPr>
              <a:t>0</a:t>
            </a:r>
            <a:r>
              <a:rPr lang="en-US" sz="2800">
                <a:solidFill>
                  <a:schemeClr val="dk1"/>
                </a:solidFill>
                <a:latin typeface="Calibri"/>
                <a:ea typeface="Calibri"/>
                <a:cs typeface="Calibri"/>
                <a:sym typeface="Calibri"/>
              </a:rPr>
              <a:t>	3</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2 	</a:t>
            </a:r>
            <a:r>
              <a:rPr lang="en-US" sz="2800">
                <a:solidFill>
                  <a:srgbClr val="000000"/>
                </a:solidFill>
                <a:latin typeface="Calibri"/>
                <a:ea typeface="Calibri"/>
                <a:cs typeface="Calibri"/>
                <a:sym typeface="Calibri"/>
              </a:rPr>
              <a:t>1</a:t>
            </a:r>
            <a:r>
              <a:rPr lang="en-US" sz="2800">
                <a:solidFill>
                  <a:schemeClr val="dk1"/>
                </a:solidFill>
                <a:latin typeface="Calibri"/>
                <a:ea typeface="Calibri"/>
                <a:cs typeface="Calibri"/>
                <a:sym typeface="Calibri"/>
              </a:rPr>
              <a:t>	1</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3</a:t>
            </a:r>
            <a:r>
              <a:rPr lang="en-US" sz="2800">
                <a:solidFill>
                  <a:schemeClr val="dk1"/>
                </a:solidFill>
                <a:latin typeface="Calibri"/>
                <a:ea typeface="Calibri"/>
                <a:cs typeface="Calibri"/>
                <a:sym typeface="Calibri"/>
              </a:rPr>
              <a:t>	</a:t>
            </a:r>
            <a:r>
              <a:rPr lang="en-US" sz="2800">
                <a:solidFill>
                  <a:srgbClr val="000000"/>
                </a:solidFill>
                <a:latin typeface="Calibri"/>
                <a:ea typeface="Calibri"/>
                <a:cs typeface="Calibri"/>
                <a:sym typeface="Calibri"/>
              </a:rPr>
              <a:t>2</a:t>
            </a:r>
            <a:r>
              <a:rPr lang="en-US" sz="2800">
                <a:solidFill>
                  <a:schemeClr val="dk1"/>
                </a:solidFill>
                <a:latin typeface="Calibri"/>
                <a:ea typeface="Calibri"/>
                <a:cs typeface="Calibri"/>
                <a:sym typeface="Calibri"/>
              </a:rPr>
              <a:t>	4</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4</a:t>
            </a:r>
            <a:r>
              <a:rPr lang="en-US" sz="2800">
                <a:solidFill>
                  <a:schemeClr val="dk1"/>
                </a:solidFill>
                <a:latin typeface="Calibri"/>
                <a:ea typeface="Calibri"/>
                <a:cs typeface="Calibri"/>
                <a:sym typeface="Calibri"/>
              </a:rPr>
              <a:t>	</a:t>
            </a:r>
            <a:r>
              <a:rPr lang="en-US" sz="2800">
                <a:solidFill>
                  <a:srgbClr val="000000"/>
                </a:solidFill>
                <a:latin typeface="Calibri"/>
                <a:ea typeface="Calibri"/>
                <a:cs typeface="Calibri"/>
                <a:sym typeface="Calibri"/>
              </a:rPr>
              <a:t>1</a:t>
            </a:r>
            <a:r>
              <a:rPr lang="en-US" sz="2800">
                <a:solidFill>
                  <a:schemeClr val="dk1"/>
                </a:solidFill>
                <a:latin typeface="Calibri"/>
                <a:ea typeface="Calibri"/>
                <a:cs typeface="Calibri"/>
                <a:sym typeface="Calibri"/>
              </a:rPr>
              <a:t>	5</a:t>
            </a:r>
            <a:endParaRPr/>
          </a:p>
          <a:p>
            <a:pPr indent="-228600" lvl="0" marL="22860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P</a:t>
            </a:r>
            <a:r>
              <a:rPr baseline="-25000" i="1" lang="en-US" sz="2800">
                <a:solidFill>
                  <a:schemeClr val="dk1"/>
                </a:solidFill>
                <a:latin typeface="Calibri"/>
                <a:ea typeface="Calibri"/>
                <a:cs typeface="Calibri"/>
                <a:sym typeface="Calibri"/>
              </a:rPr>
              <a:t>5	</a:t>
            </a:r>
            <a:r>
              <a:rPr lang="en-US" sz="2800">
                <a:solidFill>
                  <a:schemeClr val="dk1"/>
                </a:solidFill>
                <a:latin typeface="Calibri"/>
                <a:ea typeface="Calibri"/>
                <a:cs typeface="Calibri"/>
                <a:sym typeface="Calibri"/>
              </a:rPr>
              <a:t>5	2</a:t>
            </a:r>
            <a:endParaRPr baseline="-25000"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Priority scheduling Gantt Chart</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Average waiting time = 8.2 msec</a:t>
            </a:r>
            <a:endParaRPr baseline="-25000" i="1" sz="2800">
              <a:solidFill>
                <a:schemeClr val="dk1"/>
              </a:solidFill>
              <a:latin typeface="Calibri"/>
              <a:ea typeface="Calibri"/>
              <a:cs typeface="Calibri"/>
              <a:sym typeface="Calibri"/>
            </a:endParaRPr>
          </a:p>
        </p:txBody>
      </p:sp>
      <p:pic>
        <p:nvPicPr>
          <p:cNvPr descr="C:\Users\as668\Desktop\in-5_6.jpg" id="894" name="Google Shape;894;p40"/>
          <p:cNvPicPr preferRelativeResize="0"/>
          <p:nvPr/>
        </p:nvPicPr>
        <p:blipFill rotWithShape="1">
          <a:blip r:embed="rId5">
            <a:alphaModFix/>
          </a:blip>
          <a:srcRect b="0" l="0" r="0" t="0"/>
          <a:stretch/>
        </p:blipFill>
        <p:spPr>
          <a:xfrm>
            <a:off x="2713284" y="5895884"/>
            <a:ext cx="6318250" cy="844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9" name="Shape 899"/>
        <p:cNvGrpSpPr/>
        <p:nvPr/>
      </p:nvGrpSpPr>
      <p:grpSpPr>
        <a:xfrm>
          <a:off x="0" y="0"/>
          <a:ext cx="0" cy="0"/>
          <a:chOff x="0" y="0"/>
          <a:chExt cx="0" cy="0"/>
        </a:xfrm>
      </p:grpSpPr>
      <p:sp>
        <p:nvSpPr>
          <p:cNvPr id="900" name="Google Shape;900;p4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01" name="Google Shape;901;p4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02" name="Google Shape;902;p4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03" name="Google Shape;903;p4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04" name="Google Shape;904;p4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905" name="Google Shape;905;p41"/>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906" name="Google Shape;906;p41"/>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907" name="Google Shape;907;p41"/>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908" name="Google Shape;908;p41"/>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909" name="Google Shape;909;p41"/>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41"/>
          <p:cNvSpPr/>
          <p:nvPr/>
        </p:nvSpPr>
        <p:spPr>
          <a:xfrm>
            <a:off x="4412709" y="120871"/>
            <a:ext cx="26597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Priority Scheduling</a:t>
            </a:r>
            <a:endParaRPr b="1" sz="2400">
              <a:solidFill>
                <a:schemeClr val="dk1"/>
              </a:solidFill>
              <a:latin typeface="Calibri"/>
              <a:ea typeface="Calibri"/>
              <a:cs typeface="Calibri"/>
              <a:sym typeface="Calibri"/>
            </a:endParaRPr>
          </a:p>
        </p:txBody>
      </p:sp>
      <p:sp>
        <p:nvSpPr>
          <p:cNvPr id="911" name="Google Shape;911;p41"/>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912" name="Google Shape;912;p41"/>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913" name="Google Shape;913;p41"/>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p41"/>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915" name="Google Shape;915;p41"/>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916" name="Google Shape;916;p41"/>
          <p:cNvSpPr txBox="1"/>
          <p:nvPr/>
        </p:nvSpPr>
        <p:spPr>
          <a:xfrm>
            <a:off x="41457" y="1183487"/>
            <a:ext cx="11938785" cy="488791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Major problem with priority scheduling algorithms is indefinite blocking, or starvation. </a:t>
            </a:r>
            <a:endParaRPr sz="2800">
              <a:solidFill>
                <a:schemeClr val="dk1"/>
              </a:solidFill>
              <a:latin typeface="Calibri"/>
              <a:ea typeface="Calibri"/>
              <a:cs typeface="Calibri"/>
              <a:sym typeface="Calibri"/>
            </a:endParaRPr>
          </a:p>
          <a:p>
            <a:pPr indent="-50800" lvl="0" marL="228600" marR="0" rtl="0" algn="just">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process that is ready to run but waiting for the CPU can be considered </a:t>
            </a:r>
            <a:r>
              <a:rPr b="1" lang="en-US" sz="2800">
                <a:solidFill>
                  <a:schemeClr val="dk1"/>
                </a:solidFill>
                <a:latin typeface="Calibri"/>
                <a:ea typeface="Calibri"/>
                <a:cs typeface="Calibri"/>
                <a:sym typeface="Calibri"/>
              </a:rPr>
              <a:t>blocked</a:t>
            </a:r>
            <a:r>
              <a:rPr lang="en-US" sz="2800">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Problem ≡ </a:t>
            </a:r>
            <a:r>
              <a:rPr b="1" lang="en-US" sz="2800">
                <a:solidFill>
                  <a:srgbClr val="3366FF"/>
                </a:solidFill>
                <a:latin typeface="Calibri"/>
                <a:ea typeface="Calibri"/>
                <a:cs typeface="Calibri"/>
                <a:sym typeface="Calibri"/>
              </a:rPr>
              <a:t>Starvation</a:t>
            </a:r>
            <a:r>
              <a:rPr b="1"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 low priority processes may never execute</a:t>
            </a:r>
            <a:endParaRPr/>
          </a:p>
          <a:p>
            <a:pPr indent="-161925" lvl="0" marL="228600" marR="0" rtl="0" algn="l">
              <a:lnSpc>
                <a:spcPct val="90000"/>
              </a:lnSpc>
              <a:spcBef>
                <a:spcPts val="1000"/>
              </a:spcBef>
              <a:spcAft>
                <a:spcPts val="0"/>
              </a:spcAft>
              <a:buClr>
                <a:schemeClr val="dk1"/>
              </a:buClr>
              <a:buSzPts val="1050"/>
              <a:buFont typeface="Arial"/>
              <a:buNone/>
            </a:pPr>
            <a:r>
              <a:t/>
            </a:r>
            <a:endParaRPr sz="105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Solution ≡ </a:t>
            </a:r>
            <a:r>
              <a:rPr b="1" lang="en-US" sz="2800">
                <a:solidFill>
                  <a:srgbClr val="3366FF"/>
                </a:solidFill>
                <a:latin typeface="Calibri"/>
                <a:ea typeface="Calibri"/>
                <a:cs typeface="Calibri"/>
                <a:sym typeface="Calibri"/>
              </a:rPr>
              <a:t>Aging</a:t>
            </a:r>
            <a:r>
              <a:rPr b="1"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 as time progresses increase the priority of the process</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1" name="Shape 921"/>
        <p:cNvGrpSpPr/>
        <p:nvPr/>
      </p:nvGrpSpPr>
      <p:grpSpPr>
        <a:xfrm>
          <a:off x="0" y="0"/>
          <a:ext cx="0" cy="0"/>
          <a:chOff x="0" y="0"/>
          <a:chExt cx="0" cy="0"/>
        </a:xfrm>
      </p:grpSpPr>
      <p:sp>
        <p:nvSpPr>
          <p:cNvPr id="922" name="Google Shape;922;p4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23" name="Google Shape;923;p4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24" name="Google Shape;924;p4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25" name="Google Shape;925;p4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26" name="Google Shape;926;p4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927" name="Google Shape;927;p42"/>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928" name="Google Shape;928;p42"/>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929" name="Google Shape;929;p42"/>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930" name="Google Shape;930;p42"/>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931" name="Google Shape;931;p42"/>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42"/>
          <p:cNvSpPr/>
          <p:nvPr/>
        </p:nvSpPr>
        <p:spPr>
          <a:xfrm>
            <a:off x="2547631" y="190891"/>
            <a:ext cx="59357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Priority Scheduling Solved Pbm-1(Gate-2017)</a:t>
            </a:r>
            <a:endParaRPr b="1" sz="2400">
              <a:solidFill>
                <a:schemeClr val="dk1"/>
              </a:solidFill>
              <a:latin typeface="Calibri"/>
              <a:ea typeface="Calibri"/>
              <a:cs typeface="Calibri"/>
              <a:sym typeface="Calibri"/>
            </a:endParaRPr>
          </a:p>
        </p:txBody>
      </p:sp>
      <p:sp>
        <p:nvSpPr>
          <p:cNvPr id="933" name="Google Shape;933;p42"/>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934" name="Google Shape;934;p42"/>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935" name="Google Shape;935;p42"/>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p42"/>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937" name="Google Shape;937;p42"/>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938" name="Google Shape;938;p42"/>
          <p:cNvSpPr txBox="1"/>
          <p:nvPr/>
        </p:nvSpPr>
        <p:spPr>
          <a:xfrm>
            <a:off x="218958" y="651888"/>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939" name="Google Shape;939;p42"/>
          <p:cNvGraphicFramePr/>
          <p:nvPr/>
        </p:nvGraphicFramePr>
        <p:xfrm>
          <a:off x="545561" y="1103224"/>
          <a:ext cx="3000000" cy="3000000"/>
        </p:xfrm>
        <a:graphic>
          <a:graphicData uri="http://schemas.openxmlformats.org/drawingml/2006/table">
            <a:tbl>
              <a:tblPr bandRow="1" firstRow="1">
                <a:noFill/>
                <a:tableStyleId>{51C8E35C-140A-4127-AA59-18D4A7D3C578}</a:tableStyleId>
              </a:tblPr>
              <a:tblGrid>
                <a:gridCol w="894050"/>
                <a:gridCol w="1090800"/>
                <a:gridCol w="855750"/>
                <a:gridCol w="85575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c>
                  <a:txBody>
                    <a:bodyPr/>
                    <a:lstStyle/>
                    <a:p>
                      <a:pPr indent="0" lvl="0" marL="0" marR="0" rtl="0" algn="ctr">
                        <a:spcBef>
                          <a:spcPts val="0"/>
                        </a:spcBef>
                        <a:spcAft>
                          <a:spcPts val="0"/>
                        </a:spcAft>
                        <a:buNone/>
                      </a:pPr>
                      <a:r>
                        <a:rPr lang="en-US" sz="1800"/>
                        <a:t>Priority</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28</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10</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9</a:t>
                      </a:r>
                      <a:endParaRPr sz="1800"/>
                    </a:p>
                  </a:txBody>
                  <a:tcPr marT="45725" marB="45725" marR="91450" marL="91450"/>
                </a:tc>
                <a:tc>
                  <a:txBody>
                    <a:bodyPr/>
                    <a:lstStyle/>
                    <a:p>
                      <a:pPr indent="0" lvl="0" marL="0" marR="0" rtl="0" algn="l">
                        <a:spcBef>
                          <a:spcPts val="0"/>
                        </a:spcBef>
                        <a:spcAft>
                          <a:spcPts val="0"/>
                        </a:spcAft>
                        <a:buNone/>
                      </a:pPr>
                      <a:r>
                        <a:rPr lang="en-US" sz="1800"/>
                        <a:t>16</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bl>
          </a:graphicData>
        </a:graphic>
      </p:graphicFrame>
      <p:grpSp>
        <p:nvGrpSpPr>
          <p:cNvPr id="940" name="Google Shape;940;p42"/>
          <p:cNvGrpSpPr/>
          <p:nvPr/>
        </p:nvGrpSpPr>
        <p:grpSpPr>
          <a:xfrm>
            <a:off x="3699104" y="5015368"/>
            <a:ext cx="7627385" cy="990600"/>
            <a:chOff x="1331" y="3016"/>
            <a:chExt cx="4281" cy="624"/>
          </a:xfrm>
        </p:grpSpPr>
        <p:sp>
          <p:nvSpPr>
            <p:cNvPr id="941" name="Google Shape;941;p42"/>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42"/>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42"/>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944" name="Google Shape;944;p42"/>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945" name="Google Shape;945;p42"/>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946" name="Google Shape;946;p42"/>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947" name="Google Shape;947;p42"/>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948" name="Google Shape;948;p42"/>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949" name="Google Shape;949;p42"/>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950" name="Google Shape;950;p42"/>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951" name="Google Shape;951;p42"/>
            <p:cNvSpPr/>
            <p:nvPr/>
          </p:nvSpPr>
          <p:spPr>
            <a:xfrm>
              <a:off x="186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952" name="Google Shape;952;p42"/>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53" name="Google Shape;953;p42"/>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954" name="Google Shape;954;p42"/>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955" name="Google Shape;955;p42"/>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956" name="Google Shape;956;p42"/>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957" name="Google Shape;957;p42"/>
            <p:cNvSpPr/>
            <p:nvPr/>
          </p:nvSpPr>
          <p:spPr>
            <a:xfrm>
              <a:off x="2298" y="3278"/>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cxnSp>
          <p:nvCxnSpPr>
            <p:cNvPr id="958" name="Google Shape;958;p42"/>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959" name="Google Shape;959;p42"/>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33</a:t>
              </a:r>
              <a:endParaRPr sz="1000">
                <a:solidFill>
                  <a:schemeClr val="dk1"/>
                </a:solidFill>
                <a:latin typeface="Arial"/>
                <a:ea typeface="Arial"/>
                <a:cs typeface="Arial"/>
                <a:sym typeface="Arial"/>
              </a:endParaRPr>
            </a:p>
          </p:txBody>
        </p:sp>
        <p:sp>
          <p:nvSpPr>
            <p:cNvPr id="960" name="Google Shape;960;p42"/>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1" name="Google Shape;961;p42"/>
            <p:cNvSpPr/>
            <p:nvPr/>
          </p:nvSpPr>
          <p:spPr>
            <a:xfrm>
              <a:off x="2484" y="348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5</a:t>
              </a:r>
              <a:endParaRPr b="0" i="0" sz="1800" u="none" cap="none" strike="noStrike">
                <a:solidFill>
                  <a:schemeClr val="dk1"/>
                </a:solidFill>
                <a:latin typeface="Arial"/>
                <a:ea typeface="Arial"/>
                <a:cs typeface="Arial"/>
                <a:sym typeface="Arial"/>
              </a:endParaRPr>
            </a:p>
          </p:txBody>
        </p:sp>
        <p:cxnSp>
          <p:nvCxnSpPr>
            <p:cNvPr id="962" name="Google Shape;962;p42"/>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963" name="Google Shape;963;p42"/>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964" name="Google Shape;964;p42"/>
            <p:cNvSpPr/>
            <p:nvPr/>
          </p:nvSpPr>
          <p:spPr>
            <a:xfrm>
              <a:off x="3704" y="3278"/>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grpSp>
      <p:cxnSp>
        <p:nvCxnSpPr>
          <p:cNvPr id="965" name="Google Shape;965;p42"/>
          <p:cNvCxnSpPr/>
          <p:nvPr/>
        </p:nvCxnSpPr>
        <p:spPr>
          <a:xfrm rot="10800000">
            <a:off x="8405425" y="5087876"/>
            <a:ext cx="0" cy="588963"/>
          </a:xfrm>
          <a:prstGeom prst="straightConnector1">
            <a:avLst/>
          </a:prstGeom>
          <a:noFill/>
          <a:ln cap="flat" cmpd="sng" w="9525">
            <a:solidFill>
              <a:srgbClr val="000000"/>
            </a:solidFill>
            <a:prstDash val="solid"/>
            <a:round/>
            <a:headEnd len="med" w="med" type="none"/>
            <a:tailEnd len="med" w="med" type="none"/>
          </a:ln>
        </p:spPr>
      </p:cxnSp>
      <p:sp>
        <p:nvSpPr>
          <p:cNvPr id="966" name="Google Shape;966;p42"/>
          <p:cNvSpPr/>
          <p:nvPr/>
        </p:nvSpPr>
        <p:spPr>
          <a:xfrm>
            <a:off x="8206447" y="562772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40</a:t>
            </a:r>
            <a:endParaRPr sz="1800">
              <a:solidFill>
                <a:schemeClr val="dk1"/>
              </a:solidFill>
              <a:latin typeface="Calibri"/>
              <a:ea typeface="Calibri"/>
              <a:cs typeface="Calibri"/>
              <a:sym typeface="Calibri"/>
            </a:endParaRPr>
          </a:p>
        </p:txBody>
      </p:sp>
      <p:cxnSp>
        <p:nvCxnSpPr>
          <p:cNvPr id="967" name="Google Shape;967;p42"/>
          <p:cNvCxnSpPr/>
          <p:nvPr/>
        </p:nvCxnSpPr>
        <p:spPr>
          <a:xfrm rot="10800000">
            <a:off x="9274203" y="5118382"/>
            <a:ext cx="0" cy="588963"/>
          </a:xfrm>
          <a:prstGeom prst="straightConnector1">
            <a:avLst/>
          </a:prstGeom>
          <a:noFill/>
          <a:ln cap="flat" cmpd="sng" w="9525">
            <a:solidFill>
              <a:srgbClr val="000000"/>
            </a:solidFill>
            <a:prstDash val="solid"/>
            <a:round/>
            <a:headEnd len="med" w="med" type="none"/>
            <a:tailEnd len="med" w="med" type="none"/>
          </a:ln>
        </p:spPr>
      </p:cxnSp>
      <p:sp>
        <p:nvSpPr>
          <p:cNvPr id="968" name="Google Shape;968;p42"/>
          <p:cNvSpPr/>
          <p:nvPr/>
        </p:nvSpPr>
        <p:spPr>
          <a:xfrm>
            <a:off x="8639692" y="524352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2000">
              <a:solidFill>
                <a:schemeClr val="dk1"/>
              </a:solidFill>
              <a:latin typeface="Arial"/>
              <a:ea typeface="Arial"/>
              <a:cs typeface="Arial"/>
              <a:sym typeface="Arial"/>
            </a:endParaRPr>
          </a:p>
        </p:txBody>
      </p:sp>
      <p:sp>
        <p:nvSpPr>
          <p:cNvPr id="969" name="Google Shape;969;p42"/>
          <p:cNvSpPr/>
          <p:nvPr/>
        </p:nvSpPr>
        <p:spPr>
          <a:xfrm>
            <a:off x="9053630" y="5660382"/>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49</a:t>
            </a:r>
            <a:endParaRPr sz="1800">
              <a:solidFill>
                <a:schemeClr val="dk1"/>
              </a:solidFill>
              <a:latin typeface="Calibri"/>
              <a:ea typeface="Calibri"/>
              <a:cs typeface="Calibri"/>
              <a:sym typeface="Calibri"/>
            </a:endParaRPr>
          </a:p>
        </p:txBody>
      </p:sp>
      <p:sp>
        <p:nvSpPr>
          <p:cNvPr id="970" name="Google Shape;970;p42"/>
          <p:cNvSpPr/>
          <p:nvPr/>
        </p:nvSpPr>
        <p:spPr>
          <a:xfrm>
            <a:off x="9399895" y="5225493"/>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P3</a:t>
            </a:r>
            <a:endParaRPr sz="2000">
              <a:solidFill>
                <a:schemeClr val="dk1"/>
              </a:solidFill>
              <a:latin typeface="Arial"/>
              <a:ea typeface="Arial"/>
              <a:cs typeface="Arial"/>
              <a:sym typeface="Arial"/>
            </a:endParaRPr>
          </a:p>
        </p:txBody>
      </p:sp>
      <p:sp>
        <p:nvSpPr>
          <p:cNvPr id="971" name="Google Shape;971;p42"/>
          <p:cNvSpPr/>
          <p:nvPr/>
        </p:nvSpPr>
        <p:spPr>
          <a:xfrm>
            <a:off x="10881674" y="5559275"/>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67</a:t>
            </a:r>
            <a:endParaRPr sz="1800">
              <a:solidFill>
                <a:schemeClr val="dk1"/>
              </a:solidFill>
              <a:latin typeface="Calibri"/>
              <a:ea typeface="Calibri"/>
              <a:cs typeface="Calibri"/>
              <a:sym typeface="Calibri"/>
            </a:endParaRPr>
          </a:p>
        </p:txBody>
      </p:sp>
      <p:cxnSp>
        <p:nvCxnSpPr>
          <p:cNvPr id="972" name="Google Shape;972;p42"/>
          <p:cNvCxnSpPr/>
          <p:nvPr/>
        </p:nvCxnSpPr>
        <p:spPr>
          <a:xfrm rot="10800000">
            <a:off x="10006056" y="5089980"/>
            <a:ext cx="0" cy="588963"/>
          </a:xfrm>
          <a:prstGeom prst="straightConnector1">
            <a:avLst/>
          </a:prstGeom>
          <a:noFill/>
          <a:ln cap="flat" cmpd="sng" w="9525">
            <a:solidFill>
              <a:srgbClr val="000000"/>
            </a:solidFill>
            <a:prstDash val="solid"/>
            <a:round/>
            <a:headEnd len="med" w="med" type="none"/>
            <a:tailEnd len="med" w="med" type="none"/>
          </a:ln>
        </p:spPr>
      </p:cxnSp>
      <p:sp>
        <p:nvSpPr>
          <p:cNvPr id="973" name="Google Shape;973;p42"/>
          <p:cNvSpPr/>
          <p:nvPr/>
        </p:nvSpPr>
        <p:spPr>
          <a:xfrm>
            <a:off x="10194308" y="5187205"/>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sp>
        <p:nvSpPr>
          <p:cNvPr id="974" name="Google Shape;974;p42"/>
          <p:cNvSpPr/>
          <p:nvPr/>
        </p:nvSpPr>
        <p:spPr>
          <a:xfrm>
            <a:off x="9813918" y="5646202"/>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51</a:t>
            </a:r>
            <a:endParaRPr sz="1800">
              <a:solidFill>
                <a:schemeClr val="dk1"/>
              </a:solidFill>
              <a:latin typeface="Calibri"/>
              <a:ea typeface="Calibri"/>
              <a:cs typeface="Calibri"/>
              <a:sym typeface="Calibri"/>
            </a:endParaRPr>
          </a:p>
        </p:txBody>
      </p:sp>
      <p:sp>
        <p:nvSpPr>
          <p:cNvPr id="975" name="Google Shape;975;p42"/>
          <p:cNvSpPr/>
          <p:nvPr/>
        </p:nvSpPr>
        <p:spPr>
          <a:xfrm>
            <a:off x="4955877" y="1218431"/>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Consider the Set of the Process and find the average waiting time by applying </a:t>
            </a:r>
            <a:r>
              <a:rPr b="1" i="1" lang="en-US" sz="1800">
                <a:solidFill>
                  <a:srgbClr val="FF0000"/>
                </a:solidFill>
                <a:latin typeface="Calibri"/>
                <a:ea typeface="Calibri"/>
                <a:cs typeface="Calibri"/>
                <a:sym typeface="Calibri"/>
              </a:rPr>
              <a:t>Premptive</a:t>
            </a:r>
            <a:r>
              <a:rPr b="1" i="1" lang="en-US" sz="1800">
                <a:solidFill>
                  <a:schemeClr val="dk1"/>
                </a:solidFill>
                <a:latin typeface="Calibri"/>
                <a:ea typeface="Calibri"/>
                <a:cs typeface="Calibri"/>
                <a:sym typeface="Calibri"/>
              </a:rPr>
              <a:t> Priority Scheduling</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Ans: </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Waiting Time = Total waiting time- No of Milliseconds Process executed – Arrival time</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P1 =  40-02-00 =38</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P2 =  5-0-5= 0</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P3 = 49-0-12 = 37</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P4 = 33-3-2= 28</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P5 = 51-0-9 = 42</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Average waiting time =  145/5 = 29ms</a:t>
            </a:r>
            <a:endParaRPr i="1"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0" name="Shape 980"/>
        <p:cNvGrpSpPr/>
        <p:nvPr/>
      </p:nvGrpSpPr>
      <p:grpSpPr>
        <a:xfrm>
          <a:off x="0" y="0"/>
          <a:ext cx="0" cy="0"/>
          <a:chOff x="0" y="0"/>
          <a:chExt cx="0" cy="0"/>
        </a:xfrm>
      </p:grpSpPr>
      <p:sp>
        <p:nvSpPr>
          <p:cNvPr id="981" name="Google Shape;981;p4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82" name="Google Shape;982;p4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83" name="Google Shape;983;p4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84" name="Google Shape;984;p4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85" name="Google Shape;985;p4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986" name="Google Shape;986;p43"/>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987" name="Google Shape;987;p43"/>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988" name="Google Shape;988;p43"/>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989" name="Google Shape;989;p43"/>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990" name="Google Shape;990;p43"/>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43"/>
          <p:cNvSpPr/>
          <p:nvPr/>
        </p:nvSpPr>
        <p:spPr>
          <a:xfrm>
            <a:off x="2547631" y="190891"/>
            <a:ext cx="45724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Priority Scheduling Solved Pbm-2</a:t>
            </a:r>
            <a:endParaRPr b="1" sz="2400">
              <a:solidFill>
                <a:schemeClr val="dk1"/>
              </a:solidFill>
              <a:latin typeface="Calibri"/>
              <a:ea typeface="Calibri"/>
              <a:cs typeface="Calibri"/>
              <a:sym typeface="Calibri"/>
            </a:endParaRPr>
          </a:p>
        </p:txBody>
      </p:sp>
      <p:sp>
        <p:nvSpPr>
          <p:cNvPr id="992" name="Google Shape;992;p43"/>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993" name="Google Shape;993;p43"/>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994" name="Google Shape;994;p43"/>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5" name="Google Shape;995;p43"/>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996" name="Google Shape;996;p43"/>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997" name="Google Shape;997;p43"/>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998" name="Google Shape;998;p43"/>
          <p:cNvGraphicFramePr/>
          <p:nvPr/>
        </p:nvGraphicFramePr>
        <p:xfrm>
          <a:off x="545561" y="1103224"/>
          <a:ext cx="3000000" cy="3000000"/>
        </p:xfrm>
        <a:graphic>
          <a:graphicData uri="http://schemas.openxmlformats.org/drawingml/2006/table">
            <a:tbl>
              <a:tblPr bandRow="1" firstRow="1">
                <a:noFill/>
                <a:tableStyleId>{51C8E35C-140A-4127-AA59-18D4A7D3C578}</a:tableStyleId>
              </a:tblPr>
              <a:tblGrid>
                <a:gridCol w="894050"/>
                <a:gridCol w="1090800"/>
                <a:gridCol w="855750"/>
                <a:gridCol w="120530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c>
                  <a:txBody>
                    <a:bodyPr/>
                    <a:lstStyle/>
                    <a:p>
                      <a:pPr indent="0" lvl="0" marL="0" marR="0" rtl="0" algn="ctr">
                        <a:spcBef>
                          <a:spcPts val="0"/>
                        </a:spcBef>
                        <a:spcAft>
                          <a:spcPts val="0"/>
                        </a:spcAft>
                        <a:buNone/>
                      </a:pPr>
                      <a:r>
                        <a:rPr lang="en-US" sz="1800"/>
                        <a:t>Priority</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bl>
          </a:graphicData>
        </a:graphic>
      </p:graphicFrame>
      <p:cxnSp>
        <p:nvCxnSpPr>
          <p:cNvPr id="999" name="Google Shape;999;p43"/>
          <p:cNvCxnSpPr/>
          <p:nvPr/>
        </p:nvCxnSpPr>
        <p:spPr>
          <a:xfrm rot="10800000">
            <a:off x="8405425" y="5087876"/>
            <a:ext cx="0" cy="588963"/>
          </a:xfrm>
          <a:prstGeom prst="straightConnector1">
            <a:avLst/>
          </a:prstGeom>
          <a:noFill/>
          <a:ln cap="flat" cmpd="sng" w="9525">
            <a:solidFill>
              <a:srgbClr val="000000"/>
            </a:solidFill>
            <a:prstDash val="solid"/>
            <a:round/>
            <a:headEnd len="med" w="med" type="none"/>
            <a:tailEnd len="med" w="med" type="none"/>
          </a:ln>
        </p:spPr>
      </p:cxnSp>
      <p:sp>
        <p:nvSpPr>
          <p:cNvPr id="1000" name="Google Shape;1000;p43"/>
          <p:cNvSpPr/>
          <p:nvPr/>
        </p:nvSpPr>
        <p:spPr>
          <a:xfrm>
            <a:off x="8206447" y="562772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cxnSp>
        <p:nvCxnSpPr>
          <p:cNvPr id="1001" name="Google Shape;1001;p43"/>
          <p:cNvCxnSpPr/>
          <p:nvPr/>
        </p:nvCxnSpPr>
        <p:spPr>
          <a:xfrm rot="10800000">
            <a:off x="9274203" y="5116968"/>
            <a:ext cx="0" cy="588963"/>
          </a:xfrm>
          <a:prstGeom prst="straightConnector1">
            <a:avLst/>
          </a:prstGeom>
          <a:noFill/>
          <a:ln cap="flat" cmpd="sng" w="9525">
            <a:solidFill>
              <a:srgbClr val="000000"/>
            </a:solidFill>
            <a:prstDash val="solid"/>
            <a:round/>
            <a:headEnd len="med" w="med" type="none"/>
            <a:tailEnd len="med" w="med" type="none"/>
          </a:ln>
        </p:spPr>
      </p:cxnSp>
      <p:sp>
        <p:nvSpPr>
          <p:cNvPr id="1002" name="Google Shape;1002;p43"/>
          <p:cNvSpPr/>
          <p:nvPr/>
        </p:nvSpPr>
        <p:spPr>
          <a:xfrm>
            <a:off x="8639692" y="524352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P2</a:t>
            </a:r>
            <a:endParaRPr sz="2000">
              <a:solidFill>
                <a:schemeClr val="dk1"/>
              </a:solidFill>
              <a:latin typeface="Arial"/>
              <a:ea typeface="Arial"/>
              <a:cs typeface="Arial"/>
              <a:sym typeface="Arial"/>
            </a:endParaRPr>
          </a:p>
        </p:txBody>
      </p:sp>
      <p:sp>
        <p:nvSpPr>
          <p:cNvPr id="1003" name="Google Shape;1003;p43"/>
          <p:cNvSpPr/>
          <p:nvPr/>
        </p:nvSpPr>
        <p:spPr>
          <a:xfrm>
            <a:off x="9053630" y="5660382"/>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15</a:t>
            </a:r>
            <a:endParaRPr sz="1800">
              <a:solidFill>
                <a:schemeClr val="dk1"/>
              </a:solidFill>
              <a:latin typeface="Calibri"/>
              <a:ea typeface="Calibri"/>
              <a:cs typeface="Calibri"/>
              <a:sym typeface="Calibri"/>
            </a:endParaRPr>
          </a:p>
        </p:txBody>
      </p:sp>
      <p:sp>
        <p:nvSpPr>
          <p:cNvPr id="1004" name="Google Shape;1004;p43"/>
          <p:cNvSpPr/>
          <p:nvPr/>
        </p:nvSpPr>
        <p:spPr>
          <a:xfrm>
            <a:off x="4955877" y="1218431"/>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Consider the Set of the Process and find the average waiting time by applying </a:t>
            </a:r>
            <a:r>
              <a:rPr b="1" i="1" lang="en-US" sz="1800">
                <a:solidFill>
                  <a:srgbClr val="FF0000"/>
                </a:solidFill>
                <a:latin typeface="Calibri"/>
                <a:ea typeface="Calibri"/>
                <a:cs typeface="Calibri"/>
                <a:sym typeface="Calibri"/>
              </a:rPr>
              <a:t>Non Premptive</a:t>
            </a:r>
            <a:r>
              <a:rPr b="1" i="1" lang="en-US" sz="1800">
                <a:solidFill>
                  <a:schemeClr val="dk1"/>
                </a:solidFill>
                <a:latin typeface="Calibri"/>
                <a:ea typeface="Calibri"/>
                <a:cs typeface="Calibri"/>
                <a:sym typeface="Calibri"/>
              </a:rPr>
              <a:t> Priority Scheduling</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 (Note: Higher Number Represents Higher Priority )</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9" name="Shape 1009"/>
        <p:cNvGrpSpPr/>
        <p:nvPr/>
      </p:nvGrpSpPr>
      <p:grpSpPr>
        <a:xfrm>
          <a:off x="0" y="0"/>
          <a:ext cx="0" cy="0"/>
          <a:chOff x="0" y="0"/>
          <a:chExt cx="0" cy="0"/>
        </a:xfrm>
      </p:grpSpPr>
      <p:sp>
        <p:nvSpPr>
          <p:cNvPr id="1010" name="Google Shape;1010;p4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11" name="Google Shape;1011;p4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12" name="Google Shape;1012;p4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13" name="Google Shape;1013;p4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14" name="Google Shape;1014;p4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015" name="Google Shape;1015;p44"/>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016" name="Google Shape;1016;p44"/>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017" name="Google Shape;1017;p44"/>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018" name="Google Shape;1018;p44"/>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019" name="Google Shape;1019;p44"/>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p44"/>
          <p:cNvSpPr/>
          <p:nvPr/>
        </p:nvSpPr>
        <p:spPr>
          <a:xfrm>
            <a:off x="2547631" y="190891"/>
            <a:ext cx="457240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Priority Scheduling Solved Pbm-2</a:t>
            </a:r>
            <a:endParaRPr b="1" sz="2400">
              <a:solidFill>
                <a:schemeClr val="dk1"/>
              </a:solidFill>
              <a:latin typeface="Calibri"/>
              <a:ea typeface="Calibri"/>
              <a:cs typeface="Calibri"/>
              <a:sym typeface="Calibri"/>
            </a:endParaRPr>
          </a:p>
        </p:txBody>
      </p:sp>
      <p:sp>
        <p:nvSpPr>
          <p:cNvPr id="1021" name="Google Shape;1021;p44"/>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022" name="Google Shape;1022;p44"/>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023" name="Google Shape;1023;p44"/>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44"/>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025" name="Google Shape;1025;p44"/>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026" name="Google Shape;1026;p44"/>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1027" name="Google Shape;1027;p44"/>
          <p:cNvGraphicFramePr/>
          <p:nvPr/>
        </p:nvGraphicFramePr>
        <p:xfrm>
          <a:off x="545561" y="1103224"/>
          <a:ext cx="3000000" cy="3000000"/>
        </p:xfrm>
        <a:graphic>
          <a:graphicData uri="http://schemas.openxmlformats.org/drawingml/2006/table">
            <a:tbl>
              <a:tblPr bandRow="1" firstRow="1">
                <a:noFill/>
                <a:tableStyleId>{51C8E35C-140A-4127-AA59-18D4A7D3C578}</a:tableStyleId>
              </a:tblPr>
              <a:tblGrid>
                <a:gridCol w="894050"/>
                <a:gridCol w="1090800"/>
                <a:gridCol w="855750"/>
                <a:gridCol w="120530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c>
                  <a:txBody>
                    <a:bodyPr/>
                    <a:lstStyle/>
                    <a:p>
                      <a:pPr indent="0" lvl="0" marL="0" marR="0" rtl="0" algn="ctr">
                        <a:spcBef>
                          <a:spcPts val="0"/>
                        </a:spcBef>
                        <a:spcAft>
                          <a:spcPts val="0"/>
                        </a:spcAft>
                        <a:buNone/>
                      </a:pPr>
                      <a:r>
                        <a:rPr lang="en-US" sz="1800"/>
                        <a:t>Priority</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bl>
          </a:graphicData>
        </a:graphic>
      </p:graphicFrame>
      <p:grpSp>
        <p:nvGrpSpPr>
          <p:cNvPr id="1028" name="Google Shape;1028;p44"/>
          <p:cNvGrpSpPr/>
          <p:nvPr/>
        </p:nvGrpSpPr>
        <p:grpSpPr>
          <a:xfrm>
            <a:off x="3699105" y="5015368"/>
            <a:ext cx="6976058" cy="990600"/>
            <a:chOff x="1331" y="3016"/>
            <a:chExt cx="4281" cy="624"/>
          </a:xfrm>
        </p:grpSpPr>
        <p:sp>
          <p:nvSpPr>
            <p:cNvPr id="1029" name="Google Shape;1029;p44"/>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44"/>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44"/>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32" name="Google Shape;1032;p44"/>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1033" name="Google Shape;1033;p44"/>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1034" name="Google Shape;1034;p44"/>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1035" name="Google Shape;1035;p44"/>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1036" name="Google Shape;1036;p44"/>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037" name="Google Shape;1037;p44"/>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5</a:t>
              </a:r>
              <a:endParaRPr b="0" i="0" sz="1800" u="none" cap="none" strike="noStrike">
                <a:solidFill>
                  <a:schemeClr val="dk1"/>
                </a:solidFill>
                <a:latin typeface="Arial"/>
                <a:ea typeface="Arial"/>
                <a:cs typeface="Arial"/>
                <a:sym typeface="Arial"/>
              </a:endParaRPr>
            </a:p>
          </p:txBody>
        </p:sp>
        <p:sp>
          <p:nvSpPr>
            <p:cNvPr id="1038" name="Google Shape;1038;p44"/>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1039" name="Google Shape;1039;p44"/>
            <p:cNvSpPr/>
            <p:nvPr/>
          </p:nvSpPr>
          <p:spPr>
            <a:xfrm>
              <a:off x="1862" y="3466"/>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sp>
          <p:nvSpPr>
            <p:cNvPr id="1040" name="Google Shape;1040;p44"/>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41" name="Google Shape;1041;p44"/>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1042" name="Google Shape;1042;p44"/>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043" name="Google Shape;1043;p44"/>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044" name="Google Shape;1044;p44"/>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045" name="Google Shape;1045;p44"/>
            <p:cNvSpPr/>
            <p:nvPr/>
          </p:nvSpPr>
          <p:spPr>
            <a:xfrm>
              <a:off x="2298" y="3278"/>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cxnSp>
          <p:nvCxnSpPr>
            <p:cNvPr id="1046" name="Google Shape;1046;p44"/>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1047" name="Google Shape;1047;p44"/>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11</a:t>
              </a:r>
              <a:endParaRPr sz="1000">
                <a:solidFill>
                  <a:schemeClr val="dk1"/>
                </a:solidFill>
                <a:latin typeface="Arial"/>
                <a:ea typeface="Arial"/>
                <a:cs typeface="Arial"/>
                <a:sym typeface="Arial"/>
              </a:endParaRPr>
            </a:p>
          </p:txBody>
        </p:sp>
        <p:sp>
          <p:nvSpPr>
            <p:cNvPr id="1048" name="Google Shape;1048;p44"/>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9" name="Google Shape;1049;p44"/>
            <p:cNvSpPr/>
            <p:nvPr/>
          </p:nvSpPr>
          <p:spPr>
            <a:xfrm>
              <a:off x="2484" y="348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9</a:t>
              </a:r>
              <a:endParaRPr b="0" i="0" sz="1800" u="none" cap="none" strike="noStrike">
                <a:solidFill>
                  <a:schemeClr val="dk1"/>
                </a:solidFill>
                <a:latin typeface="Arial"/>
                <a:ea typeface="Arial"/>
                <a:cs typeface="Arial"/>
                <a:sym typeface="Arial"/>
              </a:endParaRPr>
            </a:p>
          </p:txBody>
        </p:sp>
        <p:cxnSp>
          <p:nvCxnSpPr>
            <p:cNvPr id="1050" name="Google Shape;1050;p44"/>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1051" name="Google Shape;1051;p44"/>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052" name="Google Shape;1052;p44"/>
            <p:cNvSpPr/>
            <p:nvPr/>
          </p:nvSpPr>
          <p:spPr>
            <a:xfrm>
              <a:off x="3704" y="3278"/>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grpSp>
      <p:cxnSp>
        <p:nvCxnSpPr>
          <p:cNvPr id="1053" name="Google Shape;1053;p44"/>
          <p:cNvCxnSpPr/>
          <p:nvPr/>
        </p:nvCxnSpPr>
        <p:spPr>
          <a:xfrm rot="10800000">
            <a:off x="8405425" y="5087876"/>
            <a:ext cx="0" cy="588963"/>
          </a:xfrm>
          <a:prstGeom prst="straightConnector1">
            <a:avLst/>
          </a:prstGeom>
          <a:noFill/>
          <a:ln cap="flat" cmpd="sng" w="9525">
            <a:solidFill>
              <a:srgbClr val="000000"/>
            </a:solidFill>
            <a:prstDash val="solid"/>
            <a:round/>
            <a:headEnd len="med" w="med" type="none"/>
            <a:tailEnd len="med" w="med" type="none"/>
          </a:ln>
        </p:spPr>
      </p:cxnSp>
      <p:sp>
        <p:nvSpPr>
          <p:cNvPr id="1054" name="Google Shape;1054;p44"/>
          <p:cNvSpPr/>
          <p:nvPr/>
        </p:nvSpPr>
        <p:spPr>
          <a:xfrm>
            <a:off x="8206447" y="562772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cxnSp>
        <p:nvCxnSpPr>
          <p:cNvPr id="1055" name="Google Shape;1055;p44"/>
          <p:cNvCxnSpPr/>
          <p:nvPr/>
        </p:nvCxnSpPr>
        <p:spPr>
          <a:xfrm rot="10800000">
            <a:off x="9274203" y="5116968"/>
            <a:ext cx="0" cy="588963"/>
          </a:xfrm>
          <a:prstGeom prst="straightConnector1">
            <a:avLst/>
          </a:prstGeom>
          <a:noFill/>
          <a:ln cap="flat" cmpd="sng" w="9525">
            <a:solidFill>
              <a:srgbClr val="000000"/>
            </a:solidFill>
            <a:prstDash val="solid"/>
            <a:round/>
            <a:headEnd len="med" w="med" type="none"/>
            <a:tailEnd len="med" w="med" type="none"/>
          </a:ln>
        </p:spPr>
      </p:cxnSp>
      <p:sp>
        <p:nvSpPr>
          <p:cNvPr id="1056" name="Google Shape;1056;p44"/>
          <p:cNvSpPr/>
          <p:nvPr/>
        </p:nvSpPr>
        <p:spPr>
          <a:xfrm>
            <a:off x="8639692" y="524352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P2</a:t>
            </a:r>
            <a:endParaRPr sz="2000">
              <a:solidFill>
                <a:schemeClr val="dk1"/>
              </a:solidFill>
              <a:latin typeface="Arial"/>
              <a:ea typeface="Arial"/>
              <a:cs typeface="Arial"/>
              <a:sym typeface="Arial"/>
            </a:endParaRPr>
          </a:p>
        </p:txBody>
      </p:sp>
      <p:sp>
        <p:nvSpPr>
          <p:cNvPr id="1057" name="Google Shape;1057;p44"/>
          <p:cNvSpPr/>
          <p:nvPr/>
        </p:nvSpPr>
        <p:spPr>
          <a:xfrm>
            <a:off x="9053630" y="5660382"/>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15</a:t>
            </a:r>
            <a:endParaRPr sz="1800">
              <a:solidFill>
                <a:schemeClr val="dk1"/>
              </a:solidFill>
              <a:latin typeface="Calibri"/>
              <a:ea typeface="Calibri"/>
              <a:cs typeface="Calibri"/>
              <a:sym typeface="Calibri"/>
            </a:endParaRPr>
          </a:p>
        </p:txBody>
      </p:sp>
      <p:sp>
        <p:nvSpPr>
          <p:cNvPr id="1058" name="Google Shape;1058;p44"/>
          <p:cNvSpPr/>
          <p:nvPr/>
        </p:nvSpPr>
        <p:spPr>
          <a:xfrm>
            <a:off x="4955877" y="1218431"/>
            <a:ext cx="60960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Consider the Set of the Process and find the average waiting time by applying </a:t>
            </a:r>
            <a:r>
              <a:rPr b="1" i="1" lang="en-US" sz="1800">
                <a:solidFill>
                  <a:srgbClr val="FF0000"/>
                </a:solidFill>
                <a:latin typeface="Calibri"/>
                <a:ea typeface="Calibri"/>
                <a:cs typeface="Calibri"/>
                <a:sym typeface="Calibri"/>
              </a:rPr>
              <a:t>Non Premptive</a:t>
            </a:r>
            <a:r>
              <a:rPr b="1" i="1" lang="en-US" sz="1800">
                <a:solidFill>
                  <a:schemeClr val="dk1"/>
                </a:solidFill>
                <a:latin typeface="Calibri"/>
                <a:ea typeface="Calibri"/>
                <a:cs typeface="Calibri"/>
                <a:sym typeface="Calibri"/>
              </a:rPr>
              <a:t> Priority Scheduling</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 (Note: Higher Number Represents Higher Priority )</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Ans: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Turn Around Time  == Completion time – Arrival Time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4-0 = 4 , P2=15-1 = 14, P3 = 12-2 = 10, P4 = 9-3 = 6, P5 = 11-4 = 7</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Waiting Time  == Turn around time  - Burst Time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 4-4 = 0, P2= 14-3 = 11,P3 = 9,P4 = 1, P5 = 5</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3" name="Shape 1063"/>
        <p:cNvGrpSpPr/>
        <p:nvPr/>
      </p:nvGrpSpPr>
      <p:grpSpPr>
        <a:xfrm>
          <a:off x="0" y="0"/>
          <a:ext cx="0" cy="0"/>
          <a:chOff x="0" y="0"/>
          <a:chExt cx="0" cy="0"/>
        </a:xfrm>
      </p:grpSpPr>
      <p:sp>
        <p:nvSpPr>
          <p:cNvPr id="1064" name="Google Shape;1064;p4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65" name="Google Shape;1065;p4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66" name="Google Shape;1066;p4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67" name="Google Shape;1067;p4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68" name="Google Shape;1068;p4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069" name="Google Shape;1069;p45"/>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070" name="Google Shape;1070;p45"/>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071" name="Google Shape;1071;p45"/>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072" name="Google Shape;1072;p45"/>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073" name="Google Shape;1073;p45"/>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74" name="Google Shape;1074;p45"/>
          <p:cNvSpPr/>
          <p:nvPr/>
        </p:nvSpPr>
        <p:spPr>
          <a:xfrm>
            <a:off x="4624086" y="191641"/>
            <a:ext cx="249664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Round Robin (RR)</a:t>
            </a:r>
            <a:endParaRPr b="1" sz="2400">
              <a:solidFill>
                <a:schemeClr val="dk1"/>
              </a:solidFill>
              <a:latin typeface="Calibri"/>
              <a:ea typeface="Calibri"/>
              <a:cs typeface="Calibri"/>
              <a:sym typeface="Calibri"/>
            </a:endParaRPr>
          </a:p>
        </p:txBody>
      </p:sp>
      <p:sp>
        <p:nvSpPr>
          <p:cNvPr id="1075" name="Google Shape;1075;p45"/>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076" name="Google Shape;1076;p45"/>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077" name="Google Shape;1077;p45"/>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8" name="Google Shape;1078;p45"/>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079" name="Google Shape;1079;p45"/>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080" name="Google Shape;1080;p45"/>
          <p:cNvSpPr/>
          <p:nvPr/>
        </p:nvSpPr>
        <p:spPr>
          <a:xfrm>
            <a:off x="545560" y="967537"/>
            <a:ext cx="1186415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round-robin (RR) scheduling algorithm is designed especially for time sharing systems.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It is similar to FCFS scheduling, but </a:t>
            </a:r>
            <a:r>
              <a:rPr b="1" lang="en-US" sz="1800">
                <a:solidFill>
                  <a:srgbClr val="FF0000"/>
                </a:solidFill>
                <a:latin typeface="Calibri"/>
                <a:ea typeface="Calibri"/>
                <a:cs typeface="Calibri"/>
                <a:sym typeface="Calibri"/>
              </a:rPr>
              <a:t>pre-emption</a:t>
            </a:r>
            <a:r>
              <a:rPr b="1" lang="en-US" sz="1800">
                <a:solidFill>
                  <a:schemeClr val="dk1"/>
                </a:solidFill>
                <a:latin typeface="Calibri"/>
                <a:ea typeface="Calibri"/>
                <a:cs typeface="Calibri"/>
                <a:sym typeface="Calibri"/>
              </a:rPr>
              <a:t> is added to enable the system to switch between processes.</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 small unit of time, called a </a:t>
            </a:r>
            <a:r>
              <a:rPr b="1" lang="en-US" sz="1800">
                <a:solidFill>
                  <a:srgbClr val="FF0000"/>
                </a:solidFill>
                <a:latin typeface="Calibri"/>
                <a:ea typeface="Calibri"/>
                <a:cs typeface="Calibri"/>
                <a:sym typeface="Calibri"/>
              </a:rPr>
              <a:t>time quantum </a:t>
            </a:r>
            <a:r>
              <a:rPr b="1" lang="en-US" sz="1800">
                <a:solidFill>
                  <a:schemeClr val="dk1"/>
                </a:solidFill>
                <a:latin typeface="Calibri"/>
                <a:ea typeface="Calibri"/>
                <a:cs typeface="Calibri"/>
                <a:sym typeface="Calibri"/>
              </a:rPr>
              <a:t>or </a:t>
            </a:r>
            <a:r>
              <a:rPr b="1" lang="en-US" sz="1800">
                <a:solidFill>
                  <a:srgbClr val="FF0000"/>
                </a:solidFill>
                <a:latin typeface="Calibri"/>
                <a:ea typeface="Calibri"/>
                <a:cs typeface="Calibri"/>
                <a:sym typeface="Calibri"/>
              </a:rPr>
              <a:t>time slice</a:t>
            </a:r>
            <a:r>
              <a:rPr b="1" lang="en-US" sz="1800">
                <a:solidFill>
                  <a:schemeClr val="dk1"/>
                </a:solidFill>
                <a:latin typeface="Calibri"/>
                <a:ea typeface="Calibri"/>
                <a:cs typeface="Calibri"/>
                <a:sym typeface="Calibri"/>
              </a:rPr>
              <a:t>, is defined. (</a:t>
            </a:r>
            <a:r>
              <a:rPr lang="en-US" sz="1800">
                <a:solidFill>
                  <a:schemeClr val="dk1"/>
                </a:solidFill>
                <a:latin typeface="Calibri"/>
                <a:ea typeface="Calibri"/>
                <a:cs typeface="Calibri"/>
                <a:sym typeface="Calibri"/>
              </a:rPr>
              <a:t>A time quantum is generally from 10 to 100 milliseconds in length)</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CPU scheduler goes around the ready queue, allocating the CPU to each process for a time interval of up to </a:t>
            </a:r>
            <a:r>
              <a:rPr b="1" lang="en-US" sz="1800">
                <a:solidFill>
                  <a:srgbClr val="FF0000"/>
                </a:solidFill>
                <a:latin typeface="Calibri"/>
                <a:ea typeface="Calibri"/>
                <a:cs typeface="Calibri"/>
                <a:sym typeface="Calibri"/>
              </a:rPr>
              <a:t>1 time quantum. </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CPU scheduler picks the first process from the ready queue, sets a timer to interrupt after 1 time quantum, and dispatches the process.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process may have a CPU burst of less than 1 time quantum. In this case, the process itself will release the CPU voluntarily. The scheduler will then proceed to the next process in the ready queue.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If the CPU burst of the currently running process is longer than 1 time quantum, the timer will go off and will cause an interrupt to the operating system. A context switch will be executed, and the process will be put at the tail of the ready queue.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CPU scheduler will then select the next process in the ready queue</a:t>
            </a:r>
            <a:r>
              <a:rPr lang="en-US" sz="1800">
                <a:solidFill>
                  <a:schemeClr val="dk1"/>
                </a:solidFill>
                <a:latin typeface="Calibri"/>
                <a:ea typeface="Calibri"/>
                <a:cs typeface="Calibri"/>
                <a:sym typeface="Calibri"/>
              </a:rPr>
              <a:t>.</a:t>
            </a:r>
            <a:endParaRPr i="1"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5" name="Shape 1085"/>
        <p:cNvGrpSpPr/>
        <p:nvPr/>
      </p:nvGrpSpPr>
      <p:grpSpPr>
        <a:xfrm>
          <a:off x="0" y="0"/>
          <a:ext cx="0" cy="0"/>
          <a:chOff x="0" y="0"/>
          <a:chExt cx="0" cy="0"/>
        </a:xfrm>
      </p:grpSpPr>
      <p:sp>
        <p:nvSpPr>
          <p:cNvPr id="1086" name="Google Shape;1086;p4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87" name="Google Shape;1087;p46"/>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88" name="Google Shape;1088;p46"/>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89" name="Google Shape;1089;p46"/>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90" name="Google Shape;1090;p46"/>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091" name="Google Shape;1091;p46"/>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092" name="Google Shape;1092;p46"/>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093" name="Google Shape;1093;p46"/>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094" name="Google Shape;1094;p46"/>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095" name="Google Shape;1095;p46"/>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46"/>
          <p:cNvSpPr/>
          <p:nvPr/>
        </p:nvSpPr>
        <p:spPr>
          <a:xfrm>
            <a:off x="3290453" y="191641"/>
            <a:ext cx="51639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Example of RR with Time Quantum = 4</a:t>
            </a:r>
            <a:endParaRPr b="1" sz="2400">
              <a:solidFill>
                <a:schemeClr val="dk1"/>
              </a:solidFill>
              <a:latin typeface="Calibri"/>
              <a:ea typeface="Calibri"/>
              <a:cs typeface="Calibri"/>
              <a:sym typeface="Calibri"/>
            </a:endParaRPr>
          </a:p>
        </p:txBody>
      </p:sp>
      <p:sp>
        <p:nvSpPr>
          <p:cNvPr id="1097" name="Google Shape;1097;p46"/>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098" name="Google Shape;1098;p46"/>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099" name="Google Shape;1099;p46"/>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0" name="Google Shape;1100;p46"/>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101" name="Google Shape;1101;p46"/>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pic>
        <p:nvPicPr>
          <p:cNvPr id="1102" name="Google Shape;1102;p46"/>
          <p:cNvPicPr preferRelativeResize="0"/>
          <p:nvPr/>
        </p:nvPicPr>
        <p:blipFill rotWithShape="1">
          <a:blip r:embed="rId5">
            <a:alphaModFix/>
          </a:blip>
          <a:srcRect b="0" l="0" r="0" t="0"/>
          <a:stretch/>
        </p:blipFill>
        <p:spPr>
          <a:xfrm>
            <a:off x="2034673" y="2495425"/>
            <a:ext cx="6770687" cy="788987"/>
          </a:xfrm>
          <a:prstGeom prst="rect">
            <a:avLst/>
          </a:prstGeom>
          <a:noFill/>
          <a:ln>
            <a:noFill/>
          </a:ln>
        </p:spPr>
      </p:pic>
      <p:sp>
        <p:nvSpPr>
          <p:cNvPr id="1103" name="Google Shape;1103;p46"/>
          <p:cNvSpPr/>
          <p:nvPr/>
        </p:nvSpPr>
        <p:spPr>
          <a:xfrm>
            <a:off x="2507431" y="1009967"/>
            <a:ext cx="6096000" cy="133882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Arial"/>
              <a:buNone/>
            </a:pPr>
            <a:r>
              <a:rPr lang="en-US" sz="1800" u="sng">
                <a:solidFill>
                  <a:schemeClr val="dk1"/>
                </a:solidFill>
                <a:latin typeface="Calibri"/>
                <a:ea typeface="Calibri"/>
                <a:cs typeface="Calibri"/>
                <a:sym typeface="Calibri"/>
              </a:rPr>
              <a:t>Process</a:t>
            </a: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rPr>
              <a:t>Burst Time</a:t>
            </a:r>
            <a:endParaRPr/>
          </a:p>
          <a:p>
            <a:pPr indent="0" lvl="0" marL="0" marR="0" rtl="0" algn="l">
              <a:lnSpc>
                <a:spcPct val="90000"/>
              </a:lnSpc>
              <a:spcBef>
                <a:spcPts val="0"/>
              </a:spcBef>
              <a:spcAft>
                <a:spcPts val="0"/>
              </a:spcAft>
              <a:buClr>
                <a:schemeClr val="dk1"/>
              </a:buClr>
              <a:buSzPts val="1800"/>
              <a:buFont typeface="Arial"/>
              <a:buNone/>
            </a:pPr>
            <a:r>
              <a:rPr i="1" lang="en-US" sz="1800">
                <a:solidFill>
                  <a:schemeClr val="dk1"/>
                </a:solidFill>
                <a:latin typeface="Calibri"/>
                <a:ea typeface="Calibri"/>
                <a:cs typeface="Calibri"/>
                <a:sym typeface="Calibri"/>
              </a:rPr>
              <a:t> P</a:t>
            </a:r>
            <a:r>
              <a:rPr baseline="-25000" i="1" lang="en-US" sz="1800">
                <a:solidFill>
                  <a:schemeClr val="dk1"/>
                </a:solidFill>
                <a:latin typeface="Calibri"/>
                <a:ea typeface="Calibri"/>
                <a:cs typeface="Calibri"/>
                <a:sym typeface="Calibri"/>
              </a:rPr>
              <a:t>1	</a:t>
            </a:r>
            <a:r>
              <a:rPr lang="en-US" sz="1800">
                <a:solidFill>
                  <a:schemeClr val="dk1"/>
                </a:solidFill>
                <a:latin typeface="Calibri"/>
                <a:ea typeface="Calibri"/>
                <a:cs typeface="Calibri"/>
                <a:sym typeface="Calibri"/>
              </a:rPr>
              <a:t>24</a:t>
            </a:r>
            <a:endParaRPr/>
          </a:p>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P</a:t>
            </a:r>
            <a:r>
              <a:rPr baseline="-25000" i="1"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3</a:t>
            </a:r>
            <a:endParaRPr/>
          </a:p>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P</a:t>
            </a:r>
            <a:r>
              <a:rPr baseline="-25000" i="1"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3	</a:t>
            </a:r>
            <a:endParaRPr/>
          </a:p>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The Gantt chart is: </a:t>
            </a:r>
            <a:endParaRPr sz="1800">
              <a:solidFill>
                <a:schemeClr val="dk1"/>
              </a:solidFill>
              <a:latin typeface="Calibri"/>
              <a:ea typeface="Calibri"/>
              <a:cs typeface="Calibri"/>
              <a:sym typeface="Calibri"/>
            </a:endParaRPr>
          </a:p>
        </p:txBody>
      </p:sp>
      <p:sp>
        <p:nvSpPr>
          <p:cNvPr id="1104" name="Google Shape;1104;p46"/>
          <p:cNvSpPr/>
          <p:nvPr/>
        </p:nvSpPr>
        <p:spPr>
          <a:xfrm>
            <a:off x="1521432" y="3942330"/>
            <a:ext cx="527856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Turn Around Time  == Completion time – Arrival Time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30-0 = 30, P2 = 7,P3 = 10</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Waiting Time = Turn Around time – Burst Time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6 P2 =4 P3 = 7</a:t>
            </a:r>
            <a:endParaRPr b="1"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9" name="Shape 1109"/>
        <p:cNvGrpSpPr/>
        <p:nvPr/>
      </p:nvGrpSpPr>
      <p:grpSpPr>
        <a:xfrm>
          <a:off x="0" y="0"/>
          <a:ext cx="0" cy="0"/>
          <a:chOff x="0" y="0"/>
          <a:chExt cx="0" cy="0"/>
        </a:xfrm>
      </p:grpSpPr>
      <p:sp>
        <p:nvSpPr>
          <p:cNvPr id="1110" name="Google Shape;1110;p4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11" name="Google Shape;1111;p47"/>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12" name="Google Shape;1112;p47"/>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13" name="Google Shape;1113;p47"/>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14" name="Google Shape;1114;p47"/>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115" name="Google Shape;1115;p47"/>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116" name="Google Shape;1116;p47"/>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117" name="Google Shape;1117;p47"/>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118" name="Google Shape;1118;p47"/>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119" name="Google Shape;1119;p47"/>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47"/>
          <p:cNvSpPr/>
          <p:nvPr/>
        </p:nvSpPr>
        <p:spPr>
          <a:xfrm>
            <a:off x="4300213" y="191641"/>
            <a:ext cx="314438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Round Robin Continued</a:t>
            </a:r>
            <a:endParaRPr b="1" sz="2400">
              <a:solidFill>
                <a:schemeClr val="dk1"/>
              </a:solidFill>
              <a:latin typeface="Calibri"/>
              <a:ea typeface="Calibri"/>
              <a:cs typeface="Calibri"/>
              <a:sym typeface="Calibri"/>
            </a:endParaRPr>
          </a:p>
        </p:txBody>
      </p:sp>
      <p:sp>
        <p:nvSpPr>
          <p:cNvPr id="1121" name="Google Shape;1121;p47"/>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122" name="Google Shape;1122;p47"/>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123" name="Google Shape;1123;p47"/>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4" name="Google Shape;1124;p47"/>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125" name="Google Shape;1125;p47"/>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126" name="Google Shape;1126;p47"/>
          <p:cNvSpPr/>
          <p:nvPr/>
        </p:nvSpPr>
        <p:spPr>
          <a:xfrm>
            <a:off x="545560" y="967537"/>
            <a:ext cx="118641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127" name="Google Shape;1127;p47"/>
          <p:cNvSpPr/>
          <p:nvPr/>
        </p:nvSpPr>
        <p:spPr>
          <a:xfrm>
            <a:off x="465904" y="1076428"/>
            <a:ext cx="1154321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performance of the RR algorithm depends heavily </a:t>
            </a:r>
            <a:r>
              <a:rPr b="1" lang="en-US" sz="1800">
                <a:solidFill>
                  <a:schemeClr val="dk1"/>
                </a:solidFill>
                <a:latin typeface="Calibri"/>
                <a:ea typeface="Calibri"/>
                <a:cs typeface="Calibri"/>
                <a:sym typeface="Calibri"/>
              </a:rPr>
              <a:t>on the size of the time quantum</a:t>
            </a:r>
            <a:r>
              <a:rPr lang="en-US" sz="1800">
                <a:solidFill>
                  <a:schemeClr val="dk1"/>
                </a:solidFill>
                <a:latin typeface="Calibri"/>
                <a:ea typeface="Calibri"/>
                <a:cs typeface="Calibri"/>
                <a:sym typeface="Calibri"/>
              </a:rPr>
              <a:t>. At one extreme, if the time quantum is extremely large, the RR policy is the same as the FCFS policy.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the time quantum is extremely small (say, 1 millisecond), the RR approach can result in a large number of context switches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8" name="Google Shape;1128;p47"/>
          <p:cNvPicPr preferRelativeResize="0"/>
          <p:nvPr/>
        </p:nvPicPr>
        <p:blipFill rotWithShape="1">
          <a:blip r:embed="rId5">
            <a:alphaModFix/>
          </a:blip>
          <a:srcRect b="0" l="0" r="0" t="0"/>
          <a:stretch/>
        </p:blipFill>
        <p:spPr>
          <a:xfrm>
            <a:off x="2608506" y="2789692"/>
            <a:ext cx="6527800" cy="2903537"/>
          </a:xfrm>
          <a:prstGeom prst="rect">
            <a:avLst/>
          </a:prstGeom>
          <a:noFill/>
          <a:ln>
            <a:noFill/>
          </a:ln>
        </p:spPr>
      </p:pic>
      <p:sp>
        <p:nvSpPr>
          <p:cNvPr id="1129" name="Google Shape;1129;p47"/>
          <p:cNvSpPr/>
          <p:nvPr/>
        </p:nvSpPr>
        <p:spPr>
          <a:xfrm>
            <a:off x="182058" y="5625071"/>
            <a:ext cx="111250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rule of thumb is that 80 percent of the CPU bursts should be shorter than the time quantum.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Typically, higher average turnaround than SJF, but better </a:t>
            </a:r>
            <a:r>
              <a:rPr b="1" i="1" lang="en-US" sz="1800">
                <a:solidFill>
                  <a:schemeClr val="dk1"/>
                </a:solidFill>
                <a:latin typeface="Calibri"/>
                <a:ea typeface="Calibri"/>
                <a:cs typeface="Calibri"/>
                <a:sym typeface="Calibri"/>
              </a:rPr>
              <a:t>response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4" name="Shape 1134"/>
        <p:cNvGrpSpPr/>
        <p:nvPr/>
      </p:nvGrpSpPr>
      <p:grpSpPr>
        <a:xfrm>
          <a:off x="0" y="0"/>
          <a:ext cx="0" cy="0"/>
          <a:chOff x="0" y="0"/>
          <a:chExt cx="0" cy="0"/>
        </a:xfrm>
      </p:grpSpPr>
      <p:sp>
        <p:nvSpPr>
          <p:cNvPr id="1135" name="Google Shape;1135;p4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36" name="Google Shape;1136;p48"/>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37" name="Google Shape;1137;p48"/>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38" name="Google Shape;1138;p48"/>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39" name="Google Shape;1139;p48"/>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140" name="Google Shape;1140;p48"/>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141" name="Google Shape;1141;p48"/>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142" name="Google Shape;1142;p48"/>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143" name="Google Shape;1143;p48"/>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144" name="Google Shape;1144;p48"/>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48"/>
          <p:cNvSpPr/>
          <p:nvPr/>
        </p:nvSpPr>
        <p:spPr>
          <a:xfrm>
            <a:off x="4300213" y="191641"/>
            <a:ext cx="314438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Round Robin Continued</a:t>
            </a:r>
            <a:endParaRPr b="1" sz="2400">
              <a:solidFill>
                <a:schemeClr val="dk1"/>
              </a:solidFill>
              <a:latin typeface="Calibri"/>
              <a:ea typeface="Calibri"/>
              <a:cs typeface="Calibri"/>
              <a:sym typeface="Calibri"/>
            </a:endParaRPr>
          </a:p>
        </p:txBody>
      </p:sp>
      <p:sp>
        <p:nvSpPr>
          <p:cNvPr id="1146" name="Google Shape;1146;p48"/>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147" name="Google Shape;1147;p48"/>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148" name="Google Shape;1148;p48"/>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9" name="Google Shape;1149;p48"/>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150" name="Google Shape;1150;p48"/>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151" name="Google Shape;1151;p48"/>
          <p:cNvSpPr/>
          <p:nvPr/>
        </p:nvSpPr>
        <p:spPr>
          <a:xfrm>
            <a:off x="545560" y="967537"/>
            <a:ext cx="118641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152" name="Google Shape;1152;p48"/>
          <p:cNvSpPr/>
          <p:nvPr/>
        </p:nvSpPr>
        <p:spPr>
          <a:xfrm>
            <a:off x="465904" y="1076428"/>
            <a:ext cx="1154321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performance of the RR algorithm depends heavily </a:t>
            </a:r>
            <a:r>
              <a:rPr b="1" lang="en-US" sz="1800">
                <a:solidFill>
                  <a:schemeClr val="dk1"/>
                </a:solidFill>
                <a:latin typeface="Calibri"/>
                <a:ea typeface="Calibri"/>
                <a:cs typeface="Calibri"/>
                <a:sym typeface="Calibri"/>
              </a:rPr>
              <a:t>on the size of the time quantum</a:t>
            </a:r>
            <a:r>
              <a:rPr lang="en-US" sz="1800">
                <a:solidFill>
                  <a:schemeClr val="dk1"/>
                </a:solidFill>
                <a:latin typeface="Calibri"/>
                <a:ea typeface="Calibri"/>
                <a:cs typeface="Calibri"/>
                <a:sym typeface="Calibri"/>
              </a:rPr>
              <a:t>. At one extreme, if the time quantum is extremely large, the RR policy is the same as the FCFS policy.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the time quantum is extremely small (say, 1 millisecond), the RR approach can result in a large number of context switches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3" name="Google Shape;1153;p48"/>
          <p:cNvPicPr preferRelativeResize="0"/>
          <p:nvPr/>
        </p:nvPicPr>
        <p:blipFill rotWithShape="1">
          <a:blip r:embed="rId5">
            <a:alphaModFix/>
          </a:blip>
          <a:srcRect b="0" l="0" r="0" t="0"/>
          <a:stretch/>
        </p:blipFill>
        <p:spPr>
          <a:xfrm>
            <a:off x="2608506" y="2789692"/>
            <a:ext cx="6527800" cy="2903537"/>
          </a:xfrm>
          <a:prstGeom prst="rect">
            <a:avLst/>
          </a:prstGeom>
          <a:noFill/>
          <a:ln>
            <a:noFill/>
          </a:ln>
        </p:spPr>
      </p:pic>
      <p:sp>
        <p:nvSpPr>
          <p:cNvPr id="1154" name="Google Shape;1154;p48"/>
          <p:cNvSpPr/>
          <p:nvPr/>
        </p:nvSpPr>
        <p:spPr>
          <a:xfrm>
            <a:off x="182058" y="5625071"/>
            <a:ext cx="111250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rule of thumb is that 80 percent of the CPU bursts should be shorter than the time quantum.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Typically, higher average turnaround than SJF, but better </a:t>
            </a:r>
            <a:r>
              <a:rPr b="1" i="1" lang="en-US" sz="1800">
                <a:solidFill>
                  <a:schemeClr val="dk1"/>
                </a:solidFill>
                <a:latin typeface="Calibri"/>
                <a:ea typeface="Calibri"/>
                <a:cs typeface="Calibri"/>
                <a:sym typeface="Calibri"/>
              </a:rPr>
              <a:t>response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1" name="Google Shape;1161;p49"/>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2" name="Google Shape;1162;p49"/>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3" name="Google Shape;1163;p49"/>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4" name="Google Shape;1164;p49"/>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165" name="Google Shape;1165;p49"/>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166" name="Google Shape;1166;p49"/>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167" name="Google Shape;1167;p49"/>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168" name="Google Shape;1168;p49"/>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169" name="Google Shape;1169;p49"/>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49"/>
          <p:cNvSpPr/>
          <p:nvPr/>
        </p:nvSpPr>
        <p:spPr>
          <a:xfrm>
            <a:off x="2547631" y="190891"/>
            <a:ext cx="60354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Round Robin Scheduling - Problem</a:t>
            </a:r>
            <a:endParaRPr b="1" sz="2400">
              <a:solidFill>
                <a:schemeClr val="dk1"/>
              </a:solidFill>
              <a:latin typeface="Calibri"/>
              <a:ea typeface="Calibri"/>
              <a:cs typeface="Calibri"/>
              <a:sym typeface="Calibri"/>
            </a:endParaRPr>
          </a:p>
        </p:txBody>
      </p:sp>
      <p:sp>
        <p:nvSpPr>
          <p:cNvPr id="1171" name="Google Shape;1171;p49"/>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172" name="Google Shape;1172;p49"/>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173" name="Google Shape;1173;p49"/>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4" name="Google Shape;1174;p49"/>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175" name="Google Shape;1175;p49"/>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176" name="Google Shape;1176;p49"/>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1177" name="Google Shape;1177;p49"/>
          <p:cNvGraphicFramePr/>
          <p:nvPr/>
        </p:nvGraphicFramePr>
        <p:xfrm>
          <a:off x="1239816" y="1133231"/>
          <a:ext cx="3000000" cy="3000000"/>
        </p:xfrm>
        <a:graphic>
          <a:graphicData uri="http://schemas.openxmlformats.org/drawingml/2006/table">
            <a:tbl>
              <a:tblPr bandRow="1" firstRow="1">
                <a:noFill/>
                <a:tableStyleId>{51C8E35C-140A-4127-AA59-18D4A7D3C578}</a:tableStyleId>
              </a:tblPr>
              <a:tblGrid>
                <a:gridCol w="894050"/>
                <a:gridCol w="1090800"/>
                <a:gridCol w="85575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bl>
          </a:graphicData>
        </a:graphic>
      </p:graphicFrame>
      <p:grpSp>
        <p:nvGrpSpPr>
          <p:cNvPr id="1178" name="Google Shape;1178;p49"/>
          <p:cNvGrpSpPr/>
          <p:nvPr/>
        </p:nvGrpSpPr>
        <p:grpSpPr>
          <a:xfrm>
            <a:off x="2816535" y="4846255"/>
            <a:ext cx="7673895" cy="990600"/>
            <a:chOff x="1331" y="3016"/>
            <a:chExt cx="4281" cy="624"/>
          </a:xfrm>
        </p:grpSpPr>
        <p:sp>
          <p:nvSpPr>
            <p:cNvPr id="1179" name="Google Shape;1179;p49"/>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49"/>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49"/>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82" name="Google Shape;1182;p49"/>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1183" name="Google Shape;1183;p49"/>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1184" name="Google Shape;1184;p49"/>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1185" name="Google Shape;1185;p49"/>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1186" name="Google Shape;1186;p49"/>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187" name="Google Shape;1187;p49"/>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1188" name="Google Shape;1188;p49"/>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1189" name="Google Shape;1189;p49"/>
            <p:cNvSpPr/>
            <p:nvPr/>
          </p:nvSpPr>
          <p:spPr>
            <a:xfrm>
              <a:off x="1862" y="3466"/>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1190" name="Google Shape;1190;p49"/>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91" name="Google Shape;1191;p49"/>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1192" name="Google Shape;1192;p49"/>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193" name="Google Shape;1193;p49"/>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194" name="Google Shape;1194;p49"/>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195" name="Google Shape;1195;p49"/>
            <p:cNvSpPr/>
            <p:nvPr/>
          </p:nvSpPr>
          <p:spPr>
            <a:xfrm>
              <a:off x="2298" y="3278"/>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1196" name="Google Shape;1196;p49"/>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1197" name="Google Shape;1197;p49"/>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5</a:t>
              </a:r>
              <a:endParaRPr sz="1000">
                <a:solidFill>
                  <a:schemeClr val="dk1"/>
                </a:solidFill>
                <a:latin typeface="Arial"/>
                <a:ea typeface="Arial"/>
                <a:cs typeface="Arial"/>
                <a:sym typeface="Arial"/>
              </a:endParaRPr>
            </a:p>
          </p:txBody>
        </p:sp>
        <p:sp>
          <p:nvSpPr>
            <p:cNvPr id="1198" name="Google Shape;1198;p49"/>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9" name="Google Shape;1199;p49"/>
            <p:cNvSpPr/>
            <p:nvPr/>
          </p:nvSpPr>
          <p:spPr>
            <a:xfrm>
              <a:off x="2484" y="3485"/>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cxnSp>
          <p:nvCxnSpPr>
            <p:cNvPr id="1200" name="Google Shape;1200;p49"/>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1201" name="Google Shape;1201;p49"/>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202" name="Google Shape;1202;p49"/>
            <p:cNvSpPr/>
            <p:nvPr/>
          </p:nvSpPr>
          <p:spPr>
            <a:xfrm>
              <a:off x="3573" y="3267"/>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grpSp>
      <p:cxnSp>
        <p:nvCxnSpPr>
          <p:cNvPr id="1203" name="Google Shape;1203;p49"/>
          <p:cNvCxnSpPr/>
          <p:nvPr/>
        </p:nvCxnSpPr>
        <p:spPr>
          <a:xfrm rot="10800000">
            <a:off x="7003345" y="4901695"/>
            <a:ext cx="0" cy="588963"/>
          </a:xfrm>
          <a:prstGeom prst="straightConnector1">
            <a:avLst/>
          </a:prstGeom>
          <a:noFill/>
          <a:ln cap="flat" cmpd="sng" w="9525">
            <a:solidFill>
              <a:srgbClr val="000000"/>
            </a:solidFill>
            <a:prstDash val="solid"/>
            <a:round/>
            <a:headEnd len="med" w="med" type="none"/>
            <a:tailEnd len="med" w="med" type="none"/>
          </a:ln>
        </p:spPr>
      </p:cxnSp>
      <p:sp>
        <p:nvSpPr>
          <p:cNvPr id="1204" name="Google Shape;1204;p49"/>
          <p:cNvSpPr/>
          <p:nvPr/>
        </p:nvSpPr>
        <p:spPr>
          <a:xfrm>
            <a:off x="6831841" y="546047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7</a:t>
            </a:r>
            <a:endParaRPr sz="1800">
              <a:solidFill>
                <a:schemeClr val="dk1"/>
              </a:solidFill>
              <a:latin typeface="Calibri"/>
              <a:ea typeface="Calibri"/>
              <a:cs typeface="Calibri"/>
              <a:sym typeface="Calibri"/>
            </a:endParaRPr>
          </a:p>
        </p:txBody>
      </p:sp>
      <p:cxnSp>
        <p:nvCxnSpPr>
          <p:cNvPr id="1205" name="Google Shape;1205;p49"/>
          <p:cNvCxnSpPr/>
          <p:nvPr/>
        </p:nvCxnSpPr>
        <p:spPr>
          <a:xfrm rot="10800000">
            <a:off x="7793746" y="4885038"/>
            <a:ext cx="0" cy="588963"/>
          </a:xfrm>
          <a:prstGeom prst="straightConnector1">
            <a:avLst/>
          </a:prstGeom>
          <a:noFill/>
          <a:ln cap="flat" cmpd="sng" w="9525">
            <a:solidFill>
              <a:srgbClr val="000000"/>
            </a:solidFill>
            <a:prstDash val="solid"/>
            <a:round/>
            <a:headEnd len="med" w="med" type="none"/>
            <a:tailEnd len="med" w="med" type="none"/>
          </a:ln>
        </p:spPr>
      </p:cxnSp>
      <p:sp>
        <p:nvSpPr>
          <p:cNvPr id="1206" name="Google Shape;1206;p49"/>
          <p:cNvSpPr/>
          <p:nvPr/>
        </p:nvSpPr>
        <p:spPr>
          <a:xfrm>
            <a:off x="7142740" y="507858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sp>
        <p:nvSpPr>
          <p:cNvPr id="1207" name="Google Shape;1207;p49"/>
          <p:cNvSpPr/>
          <p:nvPr/>
        </p:nvSpPr>
        <p:spPr>
          <a:xfrm>
            <a:off x="7651345" y="5442686"/>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9</a:t>
            </a:r>
            <a:endParaRPr sz="1800">
              <a:solidFill>
                <a:schemeClr val="dk1"/>
              </a:solidFill>
              <a:latin typeface="Calibri"/>
              <a:ea typeface="Calibri"/>
              <a:cs typeface="Calibri"/>
              <a:sym typeface="Calibri"/>
            </a:endParaRPr>
          </a:p>
        </p:txBody>
      </p:sp>
      <p:sp>
        <p:nvSpPr>
          <p:cNvPr id="1208" name="Google Shape;1208;p49"/>
          <p:cNvSpPr/>
          <p:nvPr/>
        </p:nvSpPr>
        <p:spPr>
          <a:xfrm>
            <a:off x="4955877" y="1218431"/>
            <a:ext cx="60960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Consider the Set of the Process and find the average waiting time and turn around time by applying Round Robin Scheduling, consider the time quantum of  2ms</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Ans: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Turn Around Time  == Completion time – Arrival Time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14-0 = 14 , P2=12-1 = 13, P3 = 5-2 = 3, P4 = 7-3 = 4, P5 = 13-4 = 9</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Waiting Time  == Turn around time  - Burst Time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 9 , P2= 10,P3 = 2,P4 = 2, P5 = 6</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cxnSp>
        <p:nvCxnSpPr>
          <p:cNvPr id="1209" name="Google Shape;1209;p49"/>
          <p:cNvCxnSpPr/>
          <p:nvPr/>
        </p:nvCxnSpPr>
        <p:spPr>
          <a:xfrm rot="10800000">
            <a:off x="8468660" y="4914517"/>
            <a:ext cx="0" cy="588963"/>
          </a:xfrm>
          <a:prstGeom prst="straightConnector1">
            <a:avLst/>
          </a:prstGeom>
          <a:noFill/>
          <a:ln cap="flat" cmpd="sng" w="9525">
            <a:solidFill>
              <a:srgbClr val="000000"/>
            </a:solidFill>
            <a:prstDash val="solid"/>
            <a:round/>
            <a:headEnd len="med" w="med" type="none"/>
            <a:tailEnd len="med" w="med" type="none"/>
          </a:ln>
        </p:spPr>
      </p:cxnSp>
      <p:cxnSp>
        <p:nvCxnSpPr>
          <p:cNvPr id="1210" name="Google Shape;1210;p49"/>
          <p:cNvCxnSpPr/>
          <p:nvPr/>
        </p:nvCxnSpPr>
        <p:spPr>
          <a:xfrm rot="10800000">
            <a:off x="8951302" y="4914517"/>
            <a:ext cx="0" cy="588963"/>
          </a:xfrm>
          <a:prstGeom prst="straightConnector1">
            <a:avLst/>
          </a:prstGeom>
          <a:noFill/>
          <a:ln cap="flat" cmpd="sng" w="9525">
            <a:solidFill>
              <a:srgbClr val="000000"/>
            </a:solidFill>
            <a:prstDash val="solid"/>
            <a:round/>
            <a:headEnd len="med" w="med" type="none"/>
            <a:tailEnd len="med" w="med" type="none"/>
          </a:ln>
        </p:spPr>
      </p:cxnSp>
      <p:sp>
        <p:nvSpPr>
          <p:cNvPr id="1211" name="Google Shape;1211;p49"/>
          <p:cNvSpPr/>
          <p:nvPr/>
        </p:nvSpPr>
        <p:spPr>
          <a:xfrm>
            <a:off x="7911509" y="5100478"/>
            <a:ext cx="267702" cy="2616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P1</a:t>
            </a:r>
            <a:endParaRPr b="0" i="0" sz="1800" u="none" cap="none" strike="noStrike">
              <a:solidFill>
                <a:schemeClr val="dk1"/>
              </a:solidFill>
              <a:latin typeface="Arial"/>
              <a:ea typeface="Arial"/>
              <a:cs typeface="Arial"/>
              <a:sym typeface="Arial"/>
            </a:endParaRPr>
          </a:p>
        </p:txBody>
      </p:sp>
      <p:sp>
        <p:nvSpPr>
          <p:cNvPr id="1212" name="Google Shape;1212;p49"/>
          <p:cNvSpPr/>
          <p:nvPr/>
        </p:nvSpPr>
        <p:spPr>
          <a:xfrm>
            <a:off x="8317844" y="5446361"/>
            <a:ext cx="424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11</a:t>
            </a:r>
            <a:endParaRPr sz="1800">
              <a:solidFill>
                <a:schemeClr val="dk1"/>
              </a:solidFill>
              <a:latin typeface="Calibri"/>
              <a:ea typeface="Calibri"/>
              <a:cs typeface="Calibri"/>
              <a:sym typeface="Calibri"/>
            </a:endParaRPr>
          </a:p>
        </p:txBody>
      </p:sp>
      <p:sp>
        <p:nvSpPr>
          <p:cNvPr id="1213" name="Google Shape;1213;p49"/>
          <p:cNvSpPr/>
          <p:nvPr/>
        </p:nvSpPr>
        <p:spPr>
          <a:xfrm>
            <a:off x="8818130" y="544268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sp>
        <p:nvSpPr>
          <p:cNvPr id="1214" name="Google Shape;1214;p49"/>
          <p:cNvSpPr/>
          <p:nvPr/>
        </p:nvSpPr>
        <p:spPr>
          <a:xfrm>
            <a:off x="9362112" y="5518745"/>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13</a:t>
            </a:r>
            <a:endParaRPr sz="1800">
              <a:solidFill>
                <a:schemeClr val="dk1"/>
              </a:solidFill>
              <a:latin typeface="Calibri"/>
              <a:ea typeface="Calibri"/>
              <a:cs typeface="Calibri"/>
              <a:sym typeface="Calibri"/>
            </a:endParaRPr>
          </a:p>
        </p:txBody>
      </p:sp>
      <p:sp>
        <p:nvSpPr>
          <p:cNvPr id="1215" name="Google Shape;1215;p49"/>
          <p:cNvSpPr/>
          <p:nvPr/>
        </p:nvSpPr>
        <p:spPr>
          <a:xfrm>
            <a:off x="8419489" y="507623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P2</a:t>
            </a:r>
            <a:endParaRPr sz="2000">
              <a:solidFill>
                <a:schemeClr val="dk1"/>
              </a:solidFill>
              <a:latin typeface="Arial"/>
              <a:ea typeface="Arial"/>
              <a:cs typeface="Arial"/>
              <a:sym typeface="Arial"/>
            </a:endParaRPr>
          </a:p>
        </p:txBody>
      </p:sp>
      <p:sp>
        <p:nvSpPr>
          <p:cNvPr id="1216" name="Google Shape;1216;p49"/>
          <p:cNvSpPr/>
          <p:nvPr/>
        </p:nvSpPr>
        <p:spPr>
          <a:xfrm>
            <a:off x="9108699" y="5074563"/>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cxnSp>
        <p:nvCxnSpPr>
          <p:cNvPr id="1217" name="Google Shape;1217;p49"/>
          <p:cNvCxnSpPr/>
          <p:nvPr/>
        </p:nvCxnSpPr>
        <p:spPr>
          <a:xfrm rot="10800000">
            <a:off x="9575493" y="4936801"/>
            <a:ext cx="0" cy="588963"/>
          </a:xfrm>
          <a:prstGeom prst="straightConnector1">
            <a:avLst/>
          </a:prstGeom>
          <a:noFill/>
          <a:ln cap="flat" cmpd="sng" w="9525">
            <a:solidFill>
              <a:srgbClr val="000000"/>
            </a:solidFill>
            <a:prstDash val="solid"/>
            <a:round/>
            <a:headEnd len="med" w="med" type="none"/>
            <a:tailEnd len="med" w="med" type="none"/>
          </a:ln>
        </p:spPr>
      </p:cxnSp>
      <p:sp>
        <p:nvSpPr>
          <p:cNvPr id="1218" name="Google Shape;1218;p49"/>
          <p:cNvSpPr/>
          <p:nvPr/>
        </p:nvSpPr>
        <p:spPr>
          <a:xfrm>
            <a:off x="9667858" y="508227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2000">
              <a:solidFill>
                <a:schemeClr val="dk1"/>
              </a:solidFill>
              <a:latin typeface="Arial"/>
              <a:ea typeface="Arial"/>
              <a:cs typeface="Arial"/>
              <a:sym typeface="Arial"/>
            </a:endParaRPr>
          </a:p>
        </p:txBody>
      </p:sp>
      <p:sp>
        <p:nvSpPr>
          <p:cNvPr id="1219" name="Google Shape;1219;p49"/>
          <p:cNvSpPr/>
          <p:nvPr/>
        </p:nvSpPr>
        <p:spPr>
          <a:xfrm>
            <a:off x="10063204" y="5477634"/>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14</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6" name="Google Shape;156;p5"/>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7" name="Google Shape;157;p5"/>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8" name="Google Shape;158;p5"/>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9" name="Google Shape;159;p5"/>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60" name="Google Shape;160;p5"/>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61" name="Google Shape;161;p5"/>
          <p:cNvSpPr/>
          <p:nvPr/>
        </p:nvSpPr>
        <p:spPr>
          <a:xfrm>
            <a:off x="1903813" y="33528"/>
            <a:ext cx="810529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Overview –Single and Multithreaded Processes </a:t>
            </a:r>
            <a:endParaRPr/>
          </a:p>
        </p:txBody>
      </p:sp>
      <p:sp>
        <p:nvSpPr>
          <p:cNvPr id="162" name="Google Shape;162;p5"/>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63" name="Google Shape;163;p5"/>
          <p:cNvSpPr/>
          <p:nvPr/>
        </p:nvSpPr>
        <p:spPr>
          <a:xfrm>
            <a:off x="609792" y="749116"/>
            <a:ext cx="11582207"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If the web server ran as a </a:t>
            </a:r>
            <a:r>
              <a:rPr b="1" lang="en-US" sz="1800">
                <a:solidFill>
                  <a:schemeClr val="dk1"/>
                </a:solidFill>
                <a:latin typeface="Calibri"/>
                <a:ea typeface="Calibri"/>
                <a:cs typeface="Calibri"/>
                <a:sym typeface="Calibri"/>
              </a:rPr>
              <a:t>traditional single-threaded process</a:t>
            </a:r>
            <a:r>
              <a:rPr lang="en-US" sz="1800">
                <a:solidFill>
                  <a:schemeClr val="dk1"/>
                </a:solidFill>
                <a:latin typeface="Calibri"/>
                <a:ea typeface="Calibri"/>
                <a:cs typeface="Calibri"/>
                <a:sym typeface="Calibri"/>
              </a:rPr>
              <a:t>, it would be able to service only one client at a time, and a client might have to wait a very long time for its request to be serviced.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Two Solutions to Address this Problem :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First : Create the New  traditional Process to service the request.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1E4E79"/>
                </a:solidFill>
                <a:latin typeface="Calibri"/>
                <a:ea typeface="Calibri"/>
                <a:cs typeface="Calibri"/>
                <a:sym typeface="Calibri"/>
              </a:rPr>
              <a:t>Second : Create the New Thread to service the request.</a:t>
            </a:r>
            <a:endParaRPr/>
          </a:p>
          <a:p>
            <a:pPr indent="0" lvl="0" marL="0" marR="0" rtl="0" algn="l">
              <a:spcBef>
                <a:spcPts val="0"/>
              </a:spcBef>
              <a:spcAft>
                <a:spcPts val="0"/>
              </a:spcAft>
              <a:buNone/>
            </a:pPr>
            <a:r>
              <a:t/>
            </a:r>
            <a:endParaRPr b="1" sz="1800">
              <a:solidFill>
                <a:srgbClr val="1E4E79"/>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Process creation is time consuming and resource intensive, however. If the new process will perform the same tasks as the existing process.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More efficient to use </a:t>
            </a:r>
            <a:r>
              <a:rPr b="1" lang="en-US" sz="1800">
                <a:solidFill>
                  <a:schemeClr val="dk1"/>
                </a:solidFill>
                <a:latin typeface="Calibri"/>
                <a:ea typeface="Calibri"/>
                <a:cs typeface="Calibri"/>
                <a:sym typeface="Calibri"/>
              </a:rPr>
              <a:t>one process that contains multiple threads</a:t>
            </a:r>
            <a:endParaRPr b="1" sz="1800">
              <a:solidFill>
                <a:srgbClr val="1E4E79"/>
              </a:solidFill>
              <a:latin typeface="Calibri"/>
              <a:ea typeface="Calibri"/>
              <a:cs typeface="Calibri"/>
              <a:sym typeface="Calibri"/>
            </a:endParaRPr>
          </a:p>
        </p:txBody>
      </p:sp>
      <p:pic>
        <p:nvPicPr>
          <p:cNvPr id="164" name="Google Shape;164;p5"/>
          <p:cNvPicPr preferRelativeResize="0"/>
          <p:nvPr/>
        </p:nvPicPr>
        <p:blipFill rotWithShape="1">
          <a:blip r:embed="rId4">
            <a:alphaModFix/>
          </a:blip>
          <a:srcRect b="0" l="0" r="0" t="0"/>
          <a:stretch/>
        </p:blipFill>
        <p:spPr>
          <a:xfrm>
            <a:off x="5727601" y="4930099"/>
            <a:ext cx="5633131" cy="1548437"/>
          </a:xfrm>
          <a:prstGeom prst="rect">
            <a:avLst/>
          </a:prstGeom>
          <a:noFill/>
          <a:ln>
            <a:noFill/>
          </a:ln>
        </p:spPr>
      </p:pic>
      <p:sp>
        <p:nvSpPr>
          <p:cNvPr id="165" name="Google Shape;165;p5"/>
          <p:cNvSpPr/>
          <p:nvPr/>
        </p:nvSpPr>
        <p:spPr>
          <a:xfrm>
            <a:off x="7069674" y="6301043"/>
            <a:ext cx="33770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Multithreaded server architecture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5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26" name="Google Shape;1226;p50"/>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27" name="Google Shape;1227;p50"/>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28" name="Google Shape;1228;p50"/>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29" name="Google Shape;1229;p50"/>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230" name="Google Shape;1230;p50"/>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231" name="Google Shape;1231;p50"/>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232" name="Google Shape;1232;p50"/>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233" name="Google Shape;1233;p50"/>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234" name="Google Shape;1234;p50"/>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50"/>
          <p:cNvSpPr/>
          <p:nvPr/>
        </p:nvSpPr>
        <p:spPr>
          <a:xfrm>
            <a:off x="1261702" y="198439"/>
            <a:ext cx="7997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Round Robin Scheduling – Problem  - 2-GATE 2019</a:t>
            </a:r>
            <a:endParaRPr b="1" sz="2400">
              <a:solidFill>
                <a:schemeClr val="dk1"/>
              </a:solidFill>
              <a:latin typeface="Calibri"/>
              <a:ea typeface="Calibri"/>
              <a:cs typeface="Calibri"/>
              <a:sym typeface="Calibri"/>
            </a:endParaRPr>
          </a:p>
        </p:txBody>
      </p:sp>
      <p:sp>
        <p:nvSpPr>
          <p:cNvPr id="1236" name="Google Shape;1236;p50"/>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237" name="Google Shape;1237;p50"/>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238" name="Google Shape;1238;p50"/>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9" name="Google Shape;1239;p50"/>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240" name="Google Shape;1240;p50"/>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241" name="Google Shape;1241;p50"/>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1242" name="Google Shape;1242;p50"/>
          <p:cNvGraphicFramePr/>
          <p:nvPr/>
        </p:nvGraphicFramePr>
        <p:xfrm>
          <a:off x="1239816" y="1133231"/>
          <a:ext cx="3000000" cy="3000000"/>
        </p:xfrm>
        <a:graphic>
          <a:graphicData uri="http://schemas.openxmlformats.org/drawingml/2006/table">
            <a:tbl>
              <a:tblPr bandRow="1" firstRow="1">
                <a:noFill/>
                <a:tableStyleId>{51C8E35C-140A-4127-AA59-18D4A7D3C578}</a:tableStyleId>
              </a:tblPr>
              <a:tblGrid>
                <a:gridCol w="894050"/>
                <a:gridCol w="1090800"/>
                <a:gridCol w="85575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bl>
          </a:graphicData>
        </a:graphic>
      </p:graphicFrame>
      <p:grpSp>
        <p:nvGrpSpPr>
          <p:cNvPr id="1243" name="Google Shape;1243;p50"/>
          <p:cNvGrpSpPr/>
          <p:nvPr/>
        </p:nvGrpSpPr>
        <p:grpSpPr>
          <a:xfrm>
            <a:off x="2816535" y="4846255"/>
            <a:ext cx="7673895" cy="990600"/>
            <a:chOff x="1331" y="3016"/>
            <a:chExt cx="4281" cy="624"/>
          </a:xfrm>
        </p:grpSpPr>
        <p:sp>
          <p:nvSpPr>
            <p:cNvPr id="1244" name="Google Shape;1244;p50"/>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5" name="Google Shape;1245;p50"/>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50"/>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47" name="Google Shape;1247;p50"/>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1248" name="Google Shape;1248;p50"/>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1249" name="Google Shape;1249;p50"/>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1250" name="Google Shape;1250;p50"/>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1251" name="Google Shape;1251;p50"/>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252" name="Google Shape;1252;p50"/>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1253" name="Google Shape;1253;p50"/>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1254" name="Google Shape;1254;p50"/>
            <p:cNvSpPr/>
            <p:nvPr/>
          </p:nvSpPr>
          <p:spPr>
            <a:xfrm>
              <a:off x="1862" y="3466"/>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1255" name="Google Shape;1255;p50"/>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56" name="Google Shape;1256;p50"/>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1257" name="Google Shape;1257;p50"/>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258" name="Google Shape;1258;p50"/>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259" name="Google Shape;1259;p50"/>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260" name="Google Shape;1260;p50"/>
            <p:cNvSpPr/>
            <p:nvPr/>
          </p:nvSpPr>
          <p:spPr>
            <a:xfrm>
              <a:off x="2298" y="3278"/>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1261" name="Google Shape;1261;p50"/>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1262" name="Google Shape;1262;p50"/>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5</a:t>
              </a:r>
              <a:endParaRPr sz="1000">
                <a:solidFill>
                  <a:schemeClr val="dk1"/>
                </a:solidFill>
                <a:latin typeface="Arial"/>
                <a:ea typeface="Arial"/>
                <a:cs typeface="Arial"/>
                <a:sym typeface="Arial"/>
              </a:endParaRPr>
            </a:p>
          </p:txBody>
        </p:sp>
        <p:sp>
          <p:nvSpPr>
            <p:cNvPr id="1263" name="Google Shape;1263;p50"/>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4" name="Google Shape;1264;p50"/>
            <p:cNvSpPr/>
            <p:nvPr/>
          </p:nvSpPr>
          <p:spPr>
            <a:xfrm>
              <a:off x="2484" y="3485"/>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cxnSp>
          <p:nvCxnSpPr>
            <p:cNvPr id="1265" name="Google Shape;1265;p50"/>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1266" name="Google Shape;1266;p50"/>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267" name="Google Shape;1267;p50"/>
            <p:cNvSpPr/>
            <p:nvPr/>
          </p:nvSpPr>
          <p:spPr>
            <a:xfrm>
              <a:off x="3573" y="3267"/>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grpSp>
      <p:cxnSp>
        <p:nvCxnSpPr>
          <p:cNvPr id="1268" name="Google Shape;1268;p50"/>
          <p:cNvCxnSpPr/>
          <p:nvPr/>
        </p:nvCxnSpPr>
        <p:spPr>
          <a:xfrm rot="10800000">
            <a:off x="7003345" y="4901695"/>
            <a:ext cx="0" cy="588963"/>
          </a:xfrm>
          <a:prstGeom prst="straightConnector1">
            <a:avLst/>
          </a:prstGeom>
          <a:noFill/>
          <a:ln cap="flat" cmpd="sng" w="9525">
            <a:solidFill>
              <a:srgbClr val="000000"/>
            </a:solidFill>
            <a:prstDash val="solid"/>
            <a:round/>
            <a:headEnd len="med" w="med" type="none"/>
            <a:tailEnd len="med" w="med" type="none"/>
          </a:ln>
        </p:spPr>
      </p:cxnSp>
      <p:sp>
        <p:nvSpPr>
          <p:cNvPr id="1269" name="Google Shape;1269;p50"/>
          <p:cNvSpPr/>
          <p:nvPr/>
        </p:nvSpPr>
        <p:spPr>
          <a:xfrm>
            <a:off x="6831841" y="546047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7</a:t>
            </a:r>
            <a:endParaRPr sz="1800">
              <a:solidFill>
                <a:schemeClr val="dk1"/>
              </a:solidFill>
              <a:latin typeface="Calibri"/>
              <a:ea typeface="Calibri"/>
              <a:cs typeface="Calibri"/>
              <a:sym typeface="Calibri"/>
            </a:endParaRPr>
          </a:p>
        </p:txBody>
      </p:sp>
      <p:cxnSp>
        <p:nvCxnSpPr>
          <p:cNvPr id="1270" name="Google Shape;1270;p50"/>
          <p:cNvCxnSpPr/>
          <p:nvPr/>
        </p:nvCxnSpPr>
        <p:spPr>
          <a:xfrm rot="10800000">
            <a:off x="7793746" y="4885038"/>
            <a:ext cx="0" cy="588963"/>
          </a:xfrm>
          <a:prstGeom prst="straightConnector1">
            <a:avLst/>
          </a:prstGeom>
          <a:noFill/>
          <a:ln cap="flat" cmpd="sng" w="9525">
            <a:solidFill>
              <a:srgbClr val="000000"/>
            </a:solidFill>
            <a:prstDash val="solid"/>
            <a:round/>
            <a:headEnd len="med" w="med" type="none"/>
            <a:tailEnd len="med" w="med" type="none"/>
          </a:ln>
        </p:spPr>
      </p:cxnSp>
      <p:sp>
        <p:nvSpPr>
          <p:cNvPr id="1271" name="Google Shape;1271;p50"/>
          <p:cNvSpPr/>
          <p:nvPr/>
        </p:nvSpPr>
        <p:spPr>
          <a:xfrm>
            <a:off x="7142740" y="507858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sp>
        <p:nvSpPr>
          <p:cNvPr id="1272" name="Google Shape;1272;p50"/>
          <p:cNvSpPr/>
          <p:nvPr/>
        </p:nvSpPr>
        <p:spPr>
          <a:xfrm>
            <a:off x="7651345" y="5442686"/>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9</a:t>
            </a:r>
            <a:endParaRPr sz="1800">
              <a:solidFill>
                <a:schemeClr val="dk1"/>
              </a:solidFill>
              <a:latin typeface="Calibri"/>
              <a:ea typeface="Calibri"/>
              <a:cs typeface="Calibri"/>
              <a:sym typeface="Calibri"/>
            </a:endParaRPr>
          </a:p>
        </p:txBody>
      </p:sp>
      <p:sp>
        <p:nvSpPr>
          <p:cNvPr id="1273" name="Google Shape;1273;p50"/>
          <p:cNvSpPr/>
          <p:nvPr/>
        </p:nvSpPr>
        <p:spPr>
          <a:xfrm>
            <a:off x="4955877" y="1218431"/>
            <a:ext cx="6096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Consider the Set of the Process and find the average waiting time and turn around time by applying Round Robin Scheduling, consider the time quantum of  2ms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Ans: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Just Check whether the gannt chart given below is correct or wrong</a:t>
            </a:r>
            <a:endParaRPr i="1" sz="1800">
              <a:solidFill>
                <a:schemeClr val="dk1"/>
              </a:solidFill>
              <a:latin typeface="Calibri"/>
              <a:ea typeface="Calibri"/>
              <a:cs typeface="Calibri"/>
              <a:sym typeface="Calibri"/>
            </a:endParaRPr>
          </a:p>
        </p:txBody>
      </p:sp>
      <p:cxnSp>
        <p:nvCxnSpPr>
          <p:cNvPr id="1274" name="Google Shape;1274;p50"/>
          <p:cNvCxnSpPr/>
          <p:nvPr/>
        </p:nvCxnSpPr>
        <p:spPr>
          <a:xfrm rot="10800000">
            <a:off x="8468660" y="4914517"/>
            <a:ext cx="0" cy="588963"/>
          </a:xfrm>
          <a:prstGeom prst="straightConnector1">
            <a:avLst/>
          </a:prstGeom>
          <a:noFill/>
          <a:ln cap="flat" cmpd="sng" w="9525">
            <a:solidFill>
              <a:srgbClr val="000000"/>
            </a:solidFill>
            <a:prstDash val="solid"/>
            <a:round/>
            <a:headEnd len="med" w="med" type="none"/>
            <a:tailEnd len="med" w="med" type="none"/>
          </a:ln>
        </p:spPr>
      </p:cxnSp>
      <p:cxnSp>
        <p:nvCxnSpPr>
          <p:cNvPr id="1275" name="Google Shape;1275;p50"/>
          <p:cNvCxnSpPr/>
          <p:nvPr/>
        </p:nvCxnSpPr>
        <p:spPr>
          <a:xfrm rot="10800000">
            <a:off x="8951302" y="4914517"/>
            <a:ext cx="0" cy="588963"/>
          </a:xfrm>
          <a:prstGeom prst="straightConnector1">
            <a:avLst/>
          </a:prstGeom>
          <a:noFill/>
          <a:ln cap="flat" cmpd="sng" w="9525">
            <a:solidFill>
              <a:srgbClr val="000000"/>
            </a:solidFill>
            <a:prstDash val="solid"/>
            <a:round/>
            <a:headEnd len="med" w="med" type="none"/>
            <a:tailEnd len="med" w="med" type="none"/>
          </a:ln>
        </p:spPr>
      </p:cxnSp>
      <p:sp>
        <p:nvSpPr>
          <p:cNvPr id="1276" name="Google Shape;1276;p50"/>
          <p:cNvSpPr/>
          <p:nvPr/>
        </p:nvSpPr>
        <p:spPr>
          <a:xfrm>
            <a:off x="7911509" y="5100478"/>
            <a:ext cx="267702" cy="2616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P1</a:t>
            </a:r>
            <a:endParaRPr b="0" i="0" sz="1800" u="none" cap="none" strike="noStrike">
              <a:solidFill>
                <a:schemeClr val="dk1"/>
              </a:solidFill>
              <a:latin typeface="Arial"/>
              <a:ea typeface="Arial"/>
              <a:cs typeface="Arial"/>
              <a:sym typeface="Arial"/>
            </a:endParaRPr>
          </a:p>
        </p:txBody>
      </p:sp>
      <p:sp>
        <p:nvSpPr>
          <p:cNvPr id="1277" name="Google Shape;1277;p50"/>
          <p:cNvSpPr/>
          <p:nvPr/>
        </p:nvSpPr>
        <p:spPr>
          <a:xfrm>
            <a:off x="8317844" y="5446361"/>
            <a:ext cx="424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11</a:t>
            </a:r>
            <a:endParaRPr sz="1800">
              <a:solidFill>
                <a:schemeClr val="dk1"/>
              </a:solidFill>
              <a:latin typeface="Calibri"/>
              <a:ea typeface="Calibri"/>
              <a:cs typeface="Calibri"/>
              <a:sym typeface="Calibri"/>
            </a:endParaRPr>
          </a:p>
        </p:txBody>
      </p:sp>
      <p:sp>
        <p:nvSpPr>
          <p:cNvPr id="1278" name="Google Shape;1278;p50"/>
          <p:cNvSpPr/>
          <p:nvPr/>
        </p:nvSpPr>
        <p:spPr>
          <a:xfrm>
            <a:off x="8818130" y="544268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sp>
        <p:nvSpPr>
          <p:cNvPr id="1279" name="Google Shape;1279;p50"/>
          <p:cNvSpPr/>
          <p:nvPr/>
        </p:nvSpPr>
        <p:spPr>
          <a:xfrm>
            <a:off x="9362112" y="5518745"/>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13</a:t>
            </a:r>
            <a:endParaRPr sz="1800">
              <a:solidFill>
                <a:schemeClr val="dk1"/>
              </a:solidFill>
              <a:latin typeface="Calibri"/>
              <a:ea typeface="Calibri"/>
              <a:cs typeface="Calibri"/>
              <a:sym typeface="Calibri"/>
            </a:endParaRPr>
          </a:p>
        </p:txBody>
      </p:sp>
      <p:sp>
        <p:nvSpPr>
          <p:cNvPr id="1280" name="Google Shape;1280;p50"/>
          <p:cNvSpPr/>
          <p:nvPr/>
        </p:nvSpPr>
        <p:spPr>
          <a:xfrm>
            <a:off x="8419489" y="507623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P2</a:t>
            </a:r>
            <a:endParaRPr sz="2000">
              <a:solidFill>
                <a:schemeClr val="dk1"/>
              </a:solidFill>
              <a:latin typeface="Arial"/>
              <a:ea typeface="Arial"/>
              <a:cs typeface="Arial"/>
              <a:sym typeface="Arial"/>
            </a:endParaRPr>
          </a:p>
        </p:txBody>
      </p:sp>
      <p:sp>
        <p:nvSpPr>
          <p:cNvPr id="1281" name="Google Shape;1281;p50"/>
          <p:cNvSpPr/>
          <p:nvPr/>
        </p:nvSpPr>
        <p:spPr>
          <a:xfrm>
            <a:off x="9108699" y="5074563"/>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cxnSp>
        <p:nvCxnSpPr>
          <p:cNvPr id="1282" name="Google Shape;1282;p50"/>
          <p:cNvCxnSpPr/>
          <p:nvPr/>
        </p:nvCxnSpPr>
        <p:spPr>
          <a:xfrm rot="10800000">
            <a:off x="9575493" y="4936801"/>
            <a:ext cx="0" cy="588963"/>
          </a:xfrm>
          <a:prstGeom prst="straightConnector1">
            <a:avLst/>
          </a:prstGeom>
          <a:noFill/>
          <a:ln cap="flat" cmpd="sng" w="9525">
            <a:solidFill>
              <a:srgbClr val="000000"/>
            </a:solidFill>
            <a:prstDash val="solid"/>
            <a:round/>
            <a:headEnd len="med" w="med" type="none"/>
            <a:tailEnd len="med" w="med" type="none"/>
          </a:ln>
        </p:spPr>
      </p:cxnSp>
      <p:sp>
        <p:nvSpPr>
          <p:cNvPr id="1283" name="Google Shape;1283;p50"/>
          <p:cNvSpPr/>
          <p:nvPr/>
        </p:nvSpPr>
        <p:spPr>
          <a:xfrm>
            <a:off x="9667858" y="508227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2000">
              <a:solidFill>
                <a:schemeClr val="dk1"/>
              </a:solidFill>
              <a:latin typeface="Arial"/>
              <a:ea typeface="Arial"/>
              <a:cs typeface="Arial"/>
              <a:sym typeface="Arial"/>
            </a:endParaRPr>
          </a:p>
        </p:txBody>
      </p:sp>
      <p:sp>
        <p:nvSpPr>
          <p:cNvPr id="1284" name="Google Shape;1284;p50"/>
          <p:cNvSpPr/>
          <p:nvPr/>
        </p:nvSpPr>
        <p:spPr>
          <a:xfrm>
            <a:off x="10063204" y="5477634"/>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14</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5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1" name="Google Shape;1291;p51"/>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2" name="Google Shape;1292;p51"/>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3" name="Google Shape;1293;p51"/>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4" name="Google Shape;1294;p51"/>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295" name="Google Shape;1295;p51"/>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296" name="Google Shape;1296;p51"/>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297" name="Google Shape;1297;p51"/>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298" name="Google Shape;1298;p51"/>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299" name="Google Shape;1299;p51"/>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51"/>
          <p:cNvSpPr/>
          <p:nvPr/>
        </p:nvSpPr>
        <p:spPr>
          <a:xfrm>
            <a:off x="1046149" y="190552"/>
            <a:ext cx="824764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Round Robin Scheduling – Problem  - 2-GATE 2019</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301" name="Google Shape;1301;p51"/>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302" name="Google Shape;1302;p51"/>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303" name="Google Shape;1303;p51"/>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4" name="Google Shape;1304;p51"/>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305" name="Google Shape;1305;p51"/>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306" name="Google Shape;1306;p51"/>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1307" name="Google Shape;1307;p51"/>
          <p:cNvGraphicFramePr/>
          <p:nvPr/>
        </p:nvGraphicFramePr>
        <p:xfrm>
          <a:off x="1239816" y="1133231"/>
          <a:ext cx="3000000" cy="3000000"/>
        </p:xfrm>
        <a:graphic>
          <a:graphicData uri="http://schemas.openxmlformats.org/drawingml/2006/table">
            <a:tbl>
              <a:tblPr bandRow="1" firstRow="1">
                <a:noFill/>
                <a:tableStyleId>{51C8E35C-140A-4127-AA59-18D4A7D3C578}</a:tableStyleId>
              </a:tblPr>
              <a:tblGrid>
                <a:gridCol w="894050"/>
                <a:gridCol w="1090800"/>
                <a:gridCol w="85575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bl>
          </a:graphicData>
        </a:graphic>
      </p:graphicFrame>
      <p:grpSp>
        <p:nvGrpSpPr>
          <p:cNvPr id="1308" name="Google Shape;1308;p51"/>
          <p:cNvGrpSpPr/>
          <p:nvPr/>
        </p:nvGrpSpPr>
        <p:grpSpPr>
          <a:xfrm>
            <a:off x="2816535" y="4846255"/>
            <a:ext cx="7673895" cy="990600"/>
            <a:chOff x="1331" y="3016"/>
            <a:chExt cx="4281" cy="624"/>
          </a:xfrm>
        </p:grpSpPr>
        <p:sp>
          <p:nvSpPr>
            <p:cNvPr id="1309" name="Google Shape;1309;p51"/>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51"/>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51"/>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12" name="Google Shape;1312;p51"/>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1313" name="Google Shape;1313;p51"/>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1314" name="Google Shape;1314;p51"/>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1315" name="Google Shape;1315;p51"/>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1316" name="Google Shape;1316;p51"/>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17" name="Google Shape;1317;p51"/>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1318" name="Google Shape;1318;p51"/>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1319" name="Google Shape;1319;p51"/>
            <p:cNvSpPr/>
            <p:nvPr/>
          </p:nvSpPr>
          <p:spPr>
            <a:xfrm>
              <a:off x="1862" y="3466"/>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1320" name="Google Shape;1320;p51"/>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21" name="Google Shape;1321;p51"/>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1322" name="Google Shape;1322;p51"/>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23" name="Google Shape;1323;p51"/>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324" name="Google Shape;1324;p51"/>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25" name="Google Shape;1325;p51"/>
            <p:cNvSpPr/>
            <p:nvPr/>
          </p:nvSpPr>
          <p:spPr>
            <a:xfrm>
              <a:off x="2298" y="3278"/>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1326" name="Google Shape;1326;p51"/>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1327" name="Google Shape;1327;p51"/>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5</a:t>
              </a:r>
              <a:endParaRPr sz="1000">
                <a:solidFill>
                  <a:schemeClr val="dk1"/>
                </a:solidFill>
                <a:latin typeface="Arial"/>
                <a:ea typeface="Arial"/>
                <a:cs typeface="Arial"/>
                <a:sym typeface="Arial"/>
              </a:endParaRPr>
            </a:p>
          </p:txBody>
        </p:sp>
        <p:sp>
          <p:nvSpPr>
            <p:cNvPr id="1328" name="Google Shape;1328;p51"/>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9" name="Google Shape;1329;p51"/>
            <p:cNvSpPr/>
            <p:nvPr/>
          </p:nvSpPr>
          <p:spPr>
            <a:xfrm>
              <a:off x="2484" y="3485"/>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cxnSp>
          <p:nvCxnSpPr>
            <p:cNvPr id="1330" name="Google Shape;1330;p51"/>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1331" name="Google Shape;1331;p51"/>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32" name="Google Shape;1332;p51"/>
            <p:cNvSpPr/>
            <p:nvPr/>
          </p:nvSpPr>
          <p:spPr>
            <a:xfrm>
              <a:off x="3573" y="3267"/>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grpSp>
      <p:cxnSp>
        <p:nvCxnSpPr>
          <p:cNvPr id="1333" name="Google Shape;1333;p51"/>
          <p:cNvCxnSpPr/>
          <p:nvPr/>
        </p:nvCxnSpPr>
        <p:spPr>
          <a:xfrm rot="10800000">
            <a:off x="7003345" y="4901695"/>
            <a:ext cx="0" cy="588963"/>
          </a:xfrm>
          <a:prstGeom prst="straightConnector1">
            <a:avLst/>
          </a:prstGeom>
          <a:noFill/>
          <a:ln cap="flat" cmpd="sng" w="9525">
            <a:solidFill>
              <a:srgbClr val="000000"/>
            </a:solidFill>
            <a:prstDash val="solid"/>
            <a:round/>
            <a:headEnd len="med" w="med" type="none"/>
            <a:tailEnd len="med" w="med" type="none"/>
          </a:ln>
        </p:spPr>
      </p:cxnSp>
      <p:sp>
        <p:nvSpPr>
          <p:cNvPr id="1334" name="Google Shape;1334;p51"/>
          <p:cNvSpPr/>
          <p:nvPr/>
        </p:nvSpPr>
        <p:spPr>
          <a:xfrm>
            <a:off x="6831841" y="546047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7</a:t>
            </a:r>
            <a:endParaRPr sz="1800">
              <a:solidFill>
                <a:schemeClr val="dk1"/>
              </a:solidFill>
              <a:latin typeface="Calibri"/>
              <a:ea typeface="Calibri"/>
              <a:cs typeface="Calibri"/>
              <a:sym typeface="Calibri"/>
            </a:endParaRPr>
          </a:p>
        </p:txBody>
      </p:sp>
      <p:cxnSp>
        <p:nvCxnSpPr>
          <p:cNvPr id="1335" name="Google Shape;1335;p51"/>
          <p:cNvCxnSpPr/>
          <p:nvPr/>
        </p:nvCxnSpPr>
        <p:spPr>
          <a:xfrm rot="10800000">
            <a:off x="7793746" y="4885038"/>
            <a:ext cx="0" cy="588963"/>
          </a:xfrm>
          <a:prstGeom prst="straightConnector1">
            <a:avLst/>
          </a:prstGeom>
          <a:noFill/>
          <a:ln cap="flat" cmpd="sng" w="9525">
            <a:solidFill>
              <a:srgbClr val="000000"/>
            </a:solidFill>
            <a:prstDash val="solid"/>
            <a:round/>
            <a:headEnd len="med" w="med" type="none"/>
            <a:tailEnd len="med" w="med" type="none"/>
          </a:ln>
        </p:spPr>
      </p:cxnSp>
      <p:sp>
        <p:nvSpPr>
          <p:cNvPr id="1336" name="Google Shape;1336;p51"/>
          <p:cNvSpPr/>
          <p:nvPr/>
        </p:nvSpPr>
        <p:spPr>
          <a:xfrm>
            <a:off x="7142740" y="507858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P4</a:t>
            </a:r>
            <a:endParaRPr sz="2000">
              <a:solidFill>
                <a:schemeClr val="dk1"/>
              </a:solidFill>
              <a:latin typeface="Arial"/>
              <a:ea typeface="Arial"/>
              <a:cs typeface="Arial"/>
              <a:sym typeface="Arial"/>
            </a:endParaRPr>
          </a:p>
        </p:txBody>
      </p:sp>
      <p:sp>
        <p:nvSpPr>
          <p:cNvPr id="1337" name="Google Shape;1337;p51"/>
          <p:cNvSpPr/>
          <p:nvPr/>
        </p:nvSpPr>
        <p:spPr>
          <a:xfrm>
            <a:off x="7651345" y="5442686"/>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9</a:t>
            </a:r>
            <a:endParaRPr sz="1800">
              <a:solidFill>
                <a:schemeClr val="dk1"/>
              </a:solidFill>
              <a:latin typeface="Calibri"/>
              <a:ea typeface="Calibri"/>
              <a:cs typeface="Calibri"/>
              <a:sym typeface="Calibri"/>
            </a:endParaRPr>
          </a:p>
        </p:txBody>
      </p:sp>
      <p:sp>
        <p:nvSpPr>
          <p:cNvPr id="1338" name="Google Shape;1338;p51"/>
          <p:cNvSpPr/>
          <p:nvPr/>
        </p:nvSpPr>
        <p:spPr>
          <a:xfrm>
            <a:off x="4955877" y="1218431"/>
            <a:ext cx="6096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Consider the Set of the Process and find the average waiting time and turn around time by applying Round Robin Scheduling, consider the time quantum of  2ms</a:t>
            </a:r>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Ans: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The gannt chart given in the last slide is wrong, the correct one is below</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Turn Around Time  == Completion time – Arrival Time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13-0 = 13 , P2=12-1 = 11, P3 = 5-2 = 3, P4 = 9-3 = 6, P5 = 14-4 = 10</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Waiting Time  == Turn around time  - Burst Time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P1 = 8 , P2= 8,P3 = 2,P4 = 4, P5 = 7</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cxnSp>
        <p:nvCxnSpPr>
          <p:cNvPr id="1339" name="Google Shape;1339;p51"/>
          <p:cNvCxnSpPr/>
          <p:nvPr/>
        </p:nvCxnSpPr>
        <p:spPr>
          <a:xfrm rot="10800000">
            <a:off x="8468660" y="4914517"/>
            <a:ext cx="0" cy="588963"/>
          </a:xfrm>
          <a:prstGeom prst="straightConnector1">
            <a:avLst/>
          </a:prstGeom>
          <a:noFill/>
          <a:ln cap="flat" cmpd="sng" w="9525">
            <a:solidFill>
              <a:srgbClr val="000000"/>
            </a:solidFill>
            <a:prstDash val="solid"/>
            <a:round/>
            <a:headEnd len="med" w="med" type="none"/>
            <a:tailEnd len="med" w="med" type="none"/>
          </a:ln>
        </p:spPr>
      </p:cxnSp>
      <p:cxnSp>
        <p:nvCxnSpPr>
          <p:cNvPr id="1340" name="Google Shape;1340;p51"/>
          <p:cNvCxnSpPr/>
          <p:nvPr/>
        </p:nvCxnSpPr>
        <p:spPr>
          <a:xfrm rot="10800000">
            <a:off x="8951302" y="4914517"/>
            <a:ext cx="0" cy="588963"/>
          </a:xfrm>
          <a:prstGeom prst="straightConnector1">
            <a:avLst/>
          </a:prstGeom>
          <a:noFill/>
          <a:ln cap="flat" cmpd="sng" w="9525">
            <a:solidFill>
              <a:srgbClr val="000000"/>
            </a:solidFill>
            <a:prstDash val="solid"/>
            <a:round/>
            <a:headEnd len="med" w="med" type="none"/>
            <a:tailEnd len="med" w="med" type="none"/>
          </a:ln>
        </p:spPr>
      </p:cxnSp>
      <p:sp>
        <p:nvSpPr>
          <p:cNvPr id="1341" name="Google Shape;1341;p51"/>
          <p:cNvSpPr/>
          <p:nvPr/>
        </p:nvSpPr>
        <p:spPr>
          <a:xfrm>
            <a:off x="7911509" y="5100478"/>
            <a:ext cx="267702" cy="2616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P5</a:t>
            </a:r>
            <a:endParaRPr b="0" i="0" sz="1800" u="none" cap="none" strike="noStrike">
              <a:solidFill>
                <a:schemeClr val="dk1"/>
              </a:solidFill>
              <a:latin typeface="Arial"/>
              <a:ea typeface="Arial"/>
              <a:cs typeface="Arial"/>
              <a:sym typeface="Arial"/>
            </a:endParaRPr>
          </a:p>
        </p:txBody>
      </p:sp>
      <p:sp>
        <p:nvSpPr>
          <p:cNvPr id="1342" name="Google Shape;1342;p51"/>
          <p:cNvSpPr/>
          <p:nvPr/>
        </p:nvSpPr>
        <p:spPr>
          <a:xfrm>
            <a:off x="8317844" y="5446361"/>
            <a:ext cx="424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11</a:t>
            </a:r>
            <a:endParaRPr sz="1800">
              <a:solidFill>
                <a:schemeClr val="dk1"/>
              </a:solidFill>
              <a:latin typeface="Calibri"/>
              <a:ea typeface="Calibri"/>
              <a:cs typeface="Calibri"/>
              <a:sym typeface="Calibri"/>
            </a:endParaRPr>
          </a:p>
        </p:txBody>
      </p:sp>
      <p:sp>
        <p:nvSpPr>
          <p:cNvPr id="1343" name="Google Shape;1343;p51"/>
          <p:cNvSpPr/>
          <p:nvPr/>
        </p:nvSpPr>
        <p:spPr>
          <a:xfrm>
            <a:off x="8818130" y="544268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sp>
        <p:nvSpPr>
          <p:cNvPr id="1344" name="Google Shape;1344;p51"/>
          <p:cNvSpPr/>
          <p:nvPr/>
        </p:nvSpPr>
        <p:spPr>
          <a:xfrm>
            <a:off x="9362112" y="5518745"/>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13</a:t>
            </a:r>
            <a:endParaRPr sz="1800">
              <a:solidFill>
                <a:schemeClr val="dk1"/>
              </a:solidFill>
              <a:latin typeface="Calibri"/>
              <a:ea typeface="Calibri"/>
              <a:cs typeface="Calibri"/>
              <a:sym typeface="Calibri"/>
            </a:endParaRPr>
          </a:p>
        </p:txBody>
      </p:sp>
      <p:sp>
        <p:nvSpPr>
          <p:cNvPr id="1345" name="Google Shape;1345;p51"/>
          <p:cNvSpPr/>
          <p:nvPr/>
        </p:nvSpPr>
        <p:spPr>
          <a:xfrm>
            <a:off x="8419489" y="507623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P2</a:t>
            </a:r>
            <a:endParaRPr sz="2000">
              <a:solidFill>
                <a:schemeClr val="dk1"/>
              </a:solidFill>
              <a:latin typeface="Arial"/>
              <a:ea typeface="Arial"/>
              <a:cs typeface="Arial"/>
              <a:sym typeface="Arial"/>
            </a:endParaRPr>
          </a:p>
        </p:txBody>
      </p:sp>
      <p:sp>
        <p:nvSpPr>
          <p:cNvPr id="1346" name="Google Shape;1346;p51"/>
          <p:cNvSpPr/>
          <p:nvPr/>
        </p:nvSpPr>
        <p:spPr>
          <a:xfrm>
            <a:off x="9108699" y="5074563"/>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2000">
              <a:solidFill>
                <a:schemeClr val="dk1"/>
              </a:solidFill>
              <a:latin typeface="Arial"/>
              <a:ea typeface="Arial"/>
              <a:cs typeface="Arial"/>
              <a:sym typeface="Arial"/>
            </a:endParaRPr>
          </a:p>
        </p:txBody>
      </p:sp>
      <p:cxnSp>
        <p:nvCxnSpPr>
          <p:cNvPr id="1347" name="Google Shape;1347;p51"/>
          <p:cNvCxnSpPr/>
          <p:nvPr/>
        </p:nvCxnSpPr>
        <p:spPr>
          <a:xfrm rot="10800000">
            <a:off x="9575493" y="4936801"/>
            <a:ext cx="0" cy="588963"/>
          </a:xfrm>
          <a:prstGeom prst="straightConnector1">
            <a:avLst/>
          </a:prstGeom>
          <a:noFill/>
          <a:ln cap="flat" cmpd="sng" w="9525">
            <a:solidFill>
              <a:srgbClr val="000000"/>
            </a:solidFill>
            <a:prstDash val="solid"/>
            <a:round/>
            <a:headEnd len="med" w="med" type="none"/>
            <a:tailEnd len="med" w="med" type="none"/>
          </a:ln>
        </p:spPr>
      </p:cxnSp>
      <p:sp>
        <p:nvSpPr>
          <p:cNvPr id="1348" name="Google Shape;1348;p51"/>
          <p:cNvSpPr/>
          <p:nvPr/>
        </p:nvSpPr>
        <p:spPr>
          <a:xfrm>
            <a:off x="9667858" y="508227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sp>
        <p:nvSpPr>
          <p:cNvPr id="1349" name="Google Shape;1349;p51"/>
          <p:cNvSpPr/>
          <p:nvPr/>
        </p:nvSpPr>
        <p:spPr>
          <a:xfrm>
            <a:off x="10063204" y="5477634"/>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14</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5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56" name="Google Shape;1356;p52"/>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57" name="Google Shape;1357;p52"/>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58" name="Google Shape;1358;p52"/>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59" name="Google Shape;1359;p52"/>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360" name="Google Shape;1360;p52"/>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361" name="Google Shape;1361;p52"/>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362" name="Google Shape;1362;p52"/>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363" name="Google Shape;1363;p52"/>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364" name="Google Shape;1364;p52"/>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52"/>
          <p:cNvSpPr/>
          <p:nvPr/>
        </p:nvSpPr>
        <p:spPr>
          <a:xfrm>
            <a:off x="2547631" y="190891"/>
            <a:ext cx="655166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Round Robin Scheduling – Problem  - 2</a:t>
            </a:r>
            <a:endParaRPr b="1" sz="2400">
              <a:solidFill>
                <a:schemeClr val="dk1"/>
              </a:solidFill>
              <a:latin typeface="Calibri"/>
              <a:ea typeface="Calibri"/>
              <a:cs typeface="Calibri"/>
              <a:sym typeface="Calibri"/>
            </a:endParaRPr>
          </a:p>
        </p:txBody>
      </p:sp>
      <p:sp>
        <p:nvSpPr>
          <p:cNvPr id="1366" name="Google Shape;1366;p52"/>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367" name="Google Shape;1367;p52"/>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368" name="Google Shape;1368;p52"/>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9" name="Google Shape;1369;p52"/>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370" name="Google Shape;1370;p52"/>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371" name="Google Shape;1371;p52"/>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1372" name="Google Shape;1372;p52"/>
          <p:cNvGraphicFramePr/>
          <p:nvPr/>
        </p:nvGraphicFramePr>
        <p:xfrm>
          <a:off x="1239816" y="1133231"/>
          <a:ext cx="3000000" cy="3000000"/>
        </p:xfrm>
        <a:graphic>
          <a:graphicData uri="http://schemas.openxmlformats.org/drawingml/2006/table">
            <a:tbl>
              <a:tblPr bandRow="1" firstRow="1">
                <a:noFill/>
                <a:tableStyleId>{51C8E35C-140A-4127-AA59-18D4A7D3C578}</a:tableStyleId>
              </a:tblPr>
              <a:tblGrid>
                <a:gridCol w="894050"/>
                <a:gridCol w="1090800"/>
                <a:gridCol w="855750"/>
              </a:tblGrid>
              <a:tr h="370850">
                <a:tc>
                  <a:txBody>
                    <a:bodyPr/>
                    <a:lstStyle/>
                    <a:p>
                      <a:pPr indent="0" lvl="0" marL="0" marR="0" rtl="0" algn="ctr">
                        <a:spcBef>
                          <a:spcPts val="0"/>
                        </a:spcBef>
                        <a:spcAft>
                          <a:spcPts val="0"/>
                        </a:spcAft>
                        <a:buNone/>
                      </a:pPr>
                      <a:r>
                        <a:rPr lang="en-US" sz="1800"/>
                        <a:t>Process ID</a:t>
                      </a:r>
                      <a:endParaRPr sz="1800"/>
                    </a:p>
                  </a:txBody>
                  <a:tcPr marT="45725" marB="45725" marR="91450" marL="91450"/>
                </a:tc>
                <a:tc>
                  <a:txBody>
                    <a:bodyPr/>
                    <a:lstStyle/>
                    <a:p>
                      <a:pPr indent="0" lvl="0" marL="0" marR="0" rtl="0" algn="ctr">
                        <a:spcBef>
                          <a:spcPts val="0"/>
                        </a:spcBef>
                        <a:spcAft>
                          <a:spcPts val="0"/>
                        </a:spcAft>
                        <a:buNone/>
                      </a:pPr>
                      <a:r>
                        <a:rPr lang="en-US" sz="1800"/>
                        <a:t>Arrival</a:t>
                      </a:r>
                      <a:r>
                        <a:rPr lang="en-US" sz="1800"/>
                        <a:t> Time </a:t>
                      </a:r>
                      <a:endParaRPr sz="1800"/>
                    </a:p>
                  </a:txBody>
                  <a:tcPr marT="45725" marB="45725" marR="91450" marL="91450"/>
                </a:tc>
                <a:tc>
                  <a:txBody>
                    <a:bodyPr/>
                    <a:lstStyle/>
                    <a:p>
                      <a:pPr indent="0" lvl="0" marL="0" marR="0" rtl="0" algn="ctr">
                        <a:spcBef>
                          <a:spcPts val="0"/>
                        </a:spcBef>
                        <a:spcAft>
                          <a:spcPts val="0"/>
                        </a:spcAft>
                        <a:buNone/>
                      </a:pPr>
                      <a:r>
                        <a:rPr lang="en-US" sz="1800"/>
                        <a:t>Burst Time </a:t>
                      </a:r>
                      <a:endParaRPr sz="1800"/>
                    </a:p>
                  </a:txBody>
                  <a:tcPr marT="45725" marB="45725" marR="91450" marL="91450"/>
                </a:tc>
              </a:tr>
              <a:tr h="370850">
                <a:tc>
                  <a:txBody>
                    <a:bodyPr/>
                    <a:lstStyle/>
                    <a:p>
                      <a:pPr indent="0" lvl="0" marL="0" marR="0" rtl="0" algn="l">
                        <a:spcBef>
                          <a:spcPts val="0"/>
                        </a:spcBef>
                        <a:spcAft>
                          <a:spcPts val="0"/>
                        </a:spcAft>
                        <a:buNone/>
                      </a:pPr>
                      <a:r>
                        <a:rPr lang="en-US" sz="1800"/>
                        <a:t>P1</a:t>
                      </a:r>
                      <a:endParaRPr sz="1800"/>
                    </a:p>
                  </a:txBody>
                  <a:tcPr marT="45725" marB="45725" marR="91450" marL="91450"/>
                </a:tc>
                <a:tc>
                  <a:txBody>
                    <a:bodyPr/>
                    <a:lstStyle/>
                    <a:p>
                      <a:pPr indent="0" lvl="0" marL="0" marR="0" rtl="0" algn="l">
                        <a:spcBef>
                          <a:spcPts val="0"/>
                        </a:spcBef>
                        <a:spcAft>
                          <a:spcPts val="0"/>
                        </a:spcAft>
                        <a:buNone/>
                      </a:pPr>
                      <a:r>
                        <a:rPr lang="en-US" sz="1800"/>
                        <a:t>0</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r>
              <a:tr h="370850">
                <a:tc>
                  <a:txBody>
                    <a:bodyPr/>
                    <a:lstStyle/>
                    <a:p>
                      <a:pPr indent="0" lvl="0" marL="0" marR="0" rtl="0" algn="l">
                        <a:spcBef>
                          <a:spcPts val="0"/>
                        </a:spcBef>
                        <a:spcAft>
                          <a:spcPts val="0"/>
                        </a:spcAft>
                        <a:buNone/>
                      </a:pPr>
                      <a:r>
                        <a:rPr lang="en-US" sz="1800"/>
                        <a:t>P2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r h="370850">
                <a:tc>
                  <a:txBody>
                    <a:bodyPr/>
                    <a:lstStyle/>
                    <a:p>
                      <a:pPr indent="0" lvl="0" marL="0" marR="0" rtl="0" algn="l">
                        <a:spcBef>
                          <a:spcPts val="0"/>
                        </a:spcBef>
                        <a:spcAft>
                          <a:spcPts val="0"/>
                        </a:spcAft>
                        <a:buNone/>
                      </a:pPr>
                      <a:r>
                        <a:rPr lang="en-US" sz="1800"/>
                        <a:t>P3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70850">
                <a:tc>
                  <a:txBody>
                    <a:bodyPr/>
                    <a:lstStyle/>
                    <a:p>
                      <a:pPr indent="0" lvl="0" marL="0" marR="0" rtl="0" algn="l">
                        <a:spcBef>
                          <a:spcPts val="0"/>
                        </a:spcBef>
                        <a:spcAft>
                          <a:spcPts val="0"/>
                        </a:spcAft>
                        <a:buNone/>
                      </a:pPr>
                      <a:r>
                        <a:rPr lang="en-US" sz="1800"/>
                        <a:t>P4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70850">
                <a:tc>
                  <a:txBody>
                    <a:bodyPr/>
                    <a:lstStyle/>
                    <a:p>
                      <a:pPr indent="0" lvl="0" marL="0" marR="0" rtl="0" algn="l">
                        <a:spcBef>
                          <a:spcPts val="0"/>
                        </a:spcBef>
                        <a:spcAft>
                          <a:spcPts val="0"/>
                        </a:spcAft>
                        <a:buNone/>
                      </a:pPr>
                      <a:r>
                        <a:rPr lang="en-US" sz="1800"/>
                        <a:t>P5</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bl>
          </a:graphicData>
        </a:graphic>
      </p:graphicFrame>
      <p:grpSp>
        <p:nvGrpSpPr>
          <p:cNvPr id="1373" name="Google Shape;1373;p52"/>
          <p:cNvGrpSpPr/>
          <p:nvPr/>
        </p:nvGrpSpPr>
        <p:grpSpPr>
          <a:xfrm>
            <a:off x="2406867" y="4837892"/>
            <a:ext cx="7673895" cy="990600"/>
            <a:chOff x="1331" y="3016"/>
            <a:chExt cx="4281" cy="624"/>
          </a:xfrm>
        </p:grpSpPr>
        <p:sp>
          <p:nvSpPr>
            <p:cNvPr id="1374" name="Google Shape;1374;p52"/>
            <p:cNvSpPr/>
            <p:nvPr/>
          </p:nvSpPr>
          <p:spPr>
            <a:xfrm>
              <a:off x="1331" y="3016"/>
              <a:ext cx="4281" cy="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52"/>
            <p:cNvSpPr/>
            <p:nvPr/>
          </p:nvSpPr>
          <p:spPr>
            <a:xfrm>
              <a:off x="1331" y="3016"/>
              <a:ext cx="4281" cy="5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52"/>
            <p:cNvSpPr/>
            <p:nvPr/>
          </p:nvSpPr>
          <p:spPr>
            <a:xfrm>
              <a:off x="1343" y="3060"/>
              <a:ext cx="4174" cy="371"/>
            </a:xfrm>
            <a:prstGeom prst="rect">
              <a:avLst/>
            </a:prstGeom>
            <a:solidFill>
              <a:srgbClr val="EAF0F0"/>
            </a:solidFill>
            <a:ln cap="flat" cmpd="sng" w="9525">
              <a:solidFill>
                <a:srgbClr val="EAF0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77" name="Google Shape;1377;p52"/>
            <p:cNvCxnSpPr/>
            <p:nvPr/>
          </p:nvCxnSpPr>
          <p:spPr>
            <a:xfrm rot="10800000">
              <a:off x="1363" y="3430"/>
              <a:ext cx="4174" cy="0"/>
            </a:xfrm>
            <a:prstGeom prst="straightConnector1">
              <a:avLst/>
            </a:prstGeom>
            <a:noFill/>
            <a:ln cap="flat" cmpd="sng" w="9525">
              <a:solidFill>
                <a:srgbClr val="000000"/>
              </a:solidFill>
              <a:prstDash val="solid"/>
              <a:round/>
              <a:headEnd len="med" w="med" type="none"/>
              <a:tailEnd len="med" w="med" type="none"/>
            </a:ln>
          </p:spPr>
        </p:cxnSp>
        <p:cxnSp>
          <p:nvCxnSpPr>
            <p:cNvPr id="1378" name="Google Shape;1378;p52"/>
            <p:cNvCxnSpPr/>
            <p:nvPr/>
          </p:nvCxnSpPr>
          <p:spPr>
            <a:xfrm rot="10800000">
              <a:off x="1363" y="3059"/>
              <a:ext cx="0" cy="371"/>
            </a:xfrm>
            <a:prstGeom prst="straightConnector1">
              <a:avLst/>
            </a:prstGeom>
            <a:noFill/>
            <a:ln cap="flat" cmpd="sng" w="9525">
              <a:solidFill>
                <a:srgbClr val="000000"/>
              </a:solidFill>
              <a:prstDash val="solid"/>
              <a:round/>
              <a:headEnd len="med" w="med" type="none"/>
              <a:tailEnd len="med" w="med" type="none"/>
            </a:ln>
          </p:spPr>
        </p:cxnSp>
        <p:cxnSp>
          <p:nvCxnSpPr>
            <p:cNvPr id="1379" name="Google Shape;1379;p52"/>
            <p:cNvCxnSpPr/>
            <p:nvPr/>
          </p:nvCxnSpPr>
          <p:spPr>
            <a:xfrm>
              <a:off x="1363" y="3059"/>
              <a:ext cx="4174" cy="0"/>
            </a:xfrm>
            <a:prstGeom prst="straightConnector1">
              <a:avLst/>
            </a:prstGeom>
            <a:noFill/>
            <a:ln cap="flat" cmpd="sng" w="9525">
              <a:solidFill>
                <a:srgbClr val="000000"/>
              </a:solidFill>
              <a:prstDash val="solid"/>
              <a:round/>
              <a:headEnd len="med" w="med" type="none"/>
              <a:tailEnd len="med" w="med" type="none"/>
            </a:ln>
          </p:spPr>
        </p:cxnSp>
        <p:cxnSp>
          <p:nvCxnSpPr>
            <p:cNvPr id="1380" name="Google Shape;1380;p52"/>
            <p:cNvCxnSpPr/>
            <p:nvPr/>
          </p:nvCxnSpPr>
          <p:spPr>
            <a:xfrm>
              <a:off x="5537" y="3059"/>
              <a:ext cx="0" cy="371"/>
            </a:xfrm>
            <a:prstGeom prst="straightConnector1">
              <a:avLst/>
            </a:prstGeom>
            <a:noFill/>
            <a:ln cap="flat" cmpd="sng" w="9525">
              <a:solidFill>
                <a:srgbClr val="000000"/>
              </a:solidFill>
              <a:prstDash val="solid"/>
              <a:round/>
              <a:headEnd len="med" w="med" type="none"/>
              <a:tailEnd len="med" w="med" type="none"/>
            </a:ln>
          </p:spPr>
        </p:cxnSp>
        <p:sp>
          <p:nvSpPr>
            <p:cNvPr id="1381" name="Google Shape;1381;p52"/>
            <p:cNvSpPr/>
            <p:nvPr/>
          </p:nvSpPr>
          <p:spPr>
            <a:xfrm>
              <a:off x="2823" y="3141"/>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82" name="Google Shape;1382;p52"/>
            <p:cNvSpPr/>
            <p:nvPr/>
          </p:nvSpPr>
          <p:spPr>
            <a:xfrm flipH="1">
              <a:off x="2869" y="3304"/>
              <a:ext cx="744"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3</a:t>
              </a:r>
              <a:endParaRPr b="0" i="0" sz="1800" u="none" cap="none" strike="noStrike">
                <a:solidFill>
                  <a:schemeClr val="dk1"/>
                </a:solidFill>
                <a:latin typeface="Arial"/>
                <a:ea typeface="Arial"/>
                <a:cs typeface="Arial"/>
                <a:sym typeface="Arial"/>
              </a:endParaRPr>
            </a:p>
          </p:txBody>
        </p:sp>
        <p:sp>
          <p:nvSpPr>
            <p:cNvPr id="1383" name="Google Shape;1383;p52"/>
            <p:cNvSpPr/>
            <p:nvPr/>
          </p:nvSpPr>
          <p:spPr>
            <a:xfrm>
              <a:off x="1343" y="3466"/>
              <a:ext cx="82" cy="11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1384" name="Google Shape;1384;p52"/>
            <p:cNvSpPr/>
            <p:nvPr/>
          </p:nvSpPr>
          <p:spPr>
            <a:xfrm>
              <a:off x="1862" y="3466"/>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sp>
          <p:nvSpPr>
            <p:cNvPr id="1385" name="Google Shape;1385;p52"/>
            <p:cNvSpPr/>
            <p:nvPr/>
          </p:nvSpPr>
          <p:spPr>
            <a:xfrm>
              <a:off x="5486"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86" name="Google Shape;1386;p52"/>
            <p:cNvCxnSpPr/>
            <p:nvPr/>
          </p:nvCxnSpPr>
          <p:spPr>
            <a:xfrm rot="10800000">
              <a:off x="1890" y="3059"/>
              <a:ext cx="0" cy="371"/>
            </a:xfrm>
            <a:prstGeom prst="straightConnector1">
              <a:avLst/>
            </a:prstGeom>
            <a:noFill/>
            <a:ln cap="flat" cmpd="sng" w="9525">
              <a:solidFill>
                <a:srgbClr val="000000"/>
              </a:solidFill>
              <a:prstDash val="solid"/>
              <a:round/>
              <a:headEnd len="med" w="med" type="none"/>
              <a:tailEnd len="med" w="med" type="none"/>
            </a:ln>
          </p:spPr>
        </p:cxnSp>
        <p:sp>
          <p:nvSpPr>
            <p:cNvPr id="1387" name="Google Shape;1387;p52"/>
            <p:cNvSpPr/>
            <p:nvPr/>
          </p:nvSpPr>
          <p:spPr>
            <a:xfrm>
              <a:off x="1565"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88" name="Google Shape;1388;p52"/>
            <p:cNvSpPr/>
            <p:nvPr/>
          </p:nvSpPr>
          <p:spPr>
            <a:xfrm>
              <a:off x="1644" y="3245"/>
              <a:ext cx="4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sp>
          <p:nvSpPr>
            <p:cNvPr id="1389" name="Google Shape;1389;p52"/>
            <p:cNvSpPr/>
            <p:nvPr/>
          </p:nvSpPr>
          <p:spPr>
            <a:xfrm>
              <a:off x="2222" y="3153"/>
              <a:ext cx="150"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90" name="Google Shape;1390;p52"/>
            <p:cNvSpPr/>
            <p:nvPr/>
          </p:nvSpPr>
          <p:spPr>
            <a:xfrm>
              <a:off x="2298" y="3278"/>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2</a:t>
              </a:r>
              <a:endParaRPr b="0" i="0" sz="1800" u="none" cap="none" strike="noStrike">
                <a:solidFill>
                  <a:schemeClr val="dk1"/>
                </a:solidFill>
                <a:latin typeface="Arial"/>
                <a:ea typeface="Arial"/>
                <a:cs typeface="Arial"/>
                <a:sym typeface="Arial"/>
              </a:endParaRPr>
            </a:p>
          </p:txBody>
        </p:sp>
        <p:cxnSp>
          <p:nvCxnSpPr>
            <p:cNvPr id="1391" name="Google Shape;1391;p52"/>
            <p:cNvCxnSpPr/>
            <p:nvPr/>
          </p:nvCxnSpPr>
          <p:spPr>
            <a:xfrm rot="10800000">
              <a:off x="3306" y="3080"/>
              <a:ext cx="0" cy="371"/>
            </a:xfrm>
            <a:prstGeom prst="straightConnector1">
              <a:avLst/>
            </a:prstGeom>
            <a:noFill/>
            <a:ln cap="flat" cmpd="sng" w="9525">
              <a:solidFill>
                <a:srgbClr val="000000"/>
              </a:solidFill>
              <a:prstDash val="solid"/>
              <a:round/>
              <a:headEnd len="med" w="med" type="none"/>
              <a:tailEnd len="med" w="med" type="none"/>
            </a:ln>
          </p:spPr>
        </p:cxnSp>
        <p:sp>
          <p:nvSpPr>
            <p:cNvPr id="1392" name="Google Shape;1392;p52"/>
            <p:cNvSpPr/>
            <p:nvPr/>
          </p:nvSpPr>
          <p:spPr>
            <a:xfrm flipH="1">
              <a:off x="3306" y="3451"/>
              <a:ext cx="86" cy="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5</a:t>
              </a:r>
              <a:endParaRPr sz="1000">
                <a:solidFill>
                  <a:schemeClr val="dk1"/>
                </a:solidFill>
                <a:latin typeface="Arial"/>
                <a:ea typeface="Arial"/>
                <a:cs typeface="Arial"/>
                <a:sym typeface="Arial"/>
              </a:endParaRPr>
            </a:p>
          </p:txBody>
        </p:sp>
        <p:sp>
          <p:nvSpPr>
            <p:cNvPr id="1393" name="Google Shape;1393;p52"/>
            <p:cNvSpPr/>
            <p:nvPr/>
          </p:nvSpPr>
          <p:spPr>
            <a:xfrm>
              <a:off x="4242" y="3466"/>
              <a:ext cx="0" cy="1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4" name="Google Shape;1394;p52"/>
            <p:cNvSpPr/>
            <p:nvPr/>
          </p:nvSpPr>
          <p:spPr>
            <a:xfrm>
              <a:off x="2484" y="3485"/>
              <a:ext cx="43"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cxnSp>
          <p:nvCxnSpPr>
            <p:cNvPr id="1395" name="Google Shape;1395;p52"/>
            <p:cNvCxnSpPr/>
            <p:nvPr/>
          </p:nvCxnSpPr>
          <p:spPr>
            <a:xfrm rot="10800000">
              <a:off x="2485" y="3063"/>
              <a:ext cx="0" cy="371"/>
            </a:xfrm>
            <a:prstGeom prst="straightConnector1">
              <a:avLst/>
            </a:prstGeom>
            <a:noFill/>
            <a:ln cap="flat" cmpd="sng" w="9525">
              <a:solidFill>
                <a:srgbClr val="000000"/>
              </a:solidFill>
              <a:prstDash val="solid"/>
              <a:round/>
              <a:headEnd len="med" w="med" type="none"/>
              <a:tailEnd len="med" w="med" type="none"/>
            </a:ln>
          </p:spPr>
        </p:cxnSp>
        <p:sp>
          <p:nvSpPr>
            <p:cNvPr id="1396" name="Google Shape;1396;p52"/>
            <p:cNvSpPr/>
            <p:nvPr/>
          </p:nvSpPr>
          <p:spPr>
            <a:xfrm>
              <a:off x="3517" y="3143"/>
              <a:ext cx="136" cy="1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a:t>
              </a:r>
              <a:endParaRPr b="0" i="0" sz="1800" u="none" cap="none" strike="noStrike">
                <a:solidFill>
                  <a:schemeClr val="dk1"/>
                </a:solidFill>
                <a:latin typeface="Arial"/>
                <a:ea typeface="Arial"/>
                <a:cs typeface="Arial"/>
                <a:sym typeface="Arial"/>
              </a:endParaRPr>
            </a:p>
          </p:txBody>
        </p:sp>
        <p:sp>
          <p:nvSpPr>
            <p:cNvPr id="1397" name="Google Shape;1397;p52"/>
            <p:cNvSpPr/>
            <p:nvPr/>
          </p:nvSpPr>
          <p:spPr>
            <a:xfrm>
              <a:off x="3573" y="3267"/>
              <a:ext cx="120" cy="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p:txBody>
        </p:sp>
      </p:grpSp>
      <p:cxnSp>
        <p:nvCxnSpPr>
          <p:cNvPr id="1398" name="Google Shape;1398;p52"/>
          <p:cNvCxnSpPr/>
          <p:nvPr/>
        </p:nvCxnSpPr>
        <p:spPr>
          <a:xfrm rot="10800000">
            <a:off x="7003345" y="4901695"/>
            <a:ext cx="0" cy="588963"/>
          </a:xfrm>
          <a:prstGeom prst="straightConnector1">
            <a:avLst/>
          </a:prstGeom>
          <a:noFill/>
          <a:ln cap="flat" cmpd="sng" w="9525">
            <a:solidFill>
              <a:srgbClr val="000000"/>
            </a:solidFill>
            <a:prstDash val="solid"/>
            <a:round/>
            <a:headEnd len="med" w="med" type="none"/>
            <a:tailEnd len="med" w="med" type="none"/>
          </a:ln>
        </p:spPr>
      </p:cxnSp>
      <p:sp>
        <p:nvSpPr>
          <p:cNvPr id="1399" name="Google Shape;1399;p52"/>
          <p:cNvSpPr/>
          <p:nvPr/>
        </p:nvSpPr>
        <p:spPr>
          <a:xfrm>
            <a:off x="6831841" y="546047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7</a:t>
            </a:r>
            <a:endParaRPr sz="1800">
              <a:solidFill>
                <a:schemeClr val="dk1"/>
              </a:solidFill>
              <a:latin typeface="Calibri"/>
              <a:ea typeface="Calibri"/>
              <a:cs typeface="Calibri"/>
              <a:sym typeface="Calibri"/>
            </a:endParaRPr>
          </a:p>
        </p:txBody>
      </p:sp>
      <p:cxnSp>
        <p:nvCxnSpPr>
          <p:cNvPr id="1400" name="Google Shape;1400;p52"/>
          <p:cNvCxnSpPr/>
          <p:nvPr/>
        </p:nvCxnSpPr>
        <p:spPr>
          <a:xfrm rot="10800000">
            <a:off x="7793746" y="4885038"/>
            <a:ext cx="0" cy="588963"/>
          </a:xfrm>
          <a:prstGeom prst="straightConnector1">
            <a:avLst/>
          </a:prstGeom>
          <a:noFill/>
          <a:ln cap="flat" cmpd="sng" w="9525">
            <a:solidFill>
              <a:srgbClr val="000000"/>
            </a:solidFill>
            <a:prstDash val="solid"/>
            <a:round/>
            <a:headEnd len="med" w="med" type="none"/>
            <a:tailEnd len="med" w="med" type="none"/>
          </a:ln>
        </p:spPr>
      </p:cxnSp>
      <p:sp>
        <p:nvSpPr>
          <p:cNvPr id="1401" name="Google Shape;1401;p52"/>
          <p:cNvSpPr/>
          <p:nvPr/>
        </p:nvSpPr>
        <p:spPr>
          <a:xfrm>
            <a:off x="7142740" y="507858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P4</a:t>
            </a:r>
            <a:endParaRPr sz="2000">
              <a:solidFill>
                <a:schemeClr val="dk1"/>
              </a:solidFill>
              <a:latin typeface="Arial"/>
              <a:ea typeface="Arial"/>
              <a:cs typeface="Arial"/>
              <a:sym typeface="Arial"/>
            </a:endParaRPr>
          </a:p>
        </p:txBody>
      </p:sp>
      <p:sp>
        <p:nvSpPr>
          <p:cNvPr id="1402" name="Google Shape;1402;p52"/>
          <p:cNvSpPr/>
          <p:nvPr/>
        </p:nvSpPr>
        <p:spPr>
          <a:xfrm>
            <a:off x="7651345" y="5442686"/>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9</a:t>
            </a:r>
            <a:endParaRPr sz="1800">
              <a:solidFill>
                <a:schemeClr val="dk1"/>
              </a:solidFill>
              <a:latin typeface="Calibri"/>
              <a:ea typeface="Calibri"/>
              <a:cs typeface="Calibri"/>
              <a:sym typeface="Calibri"/>
            </a:endParaRPr>
          </a:p>
        </p:txBody>
      </p:sp>
      <p:sp>
        <p:nvSpPr>
          <p:cNvPr id="1403" name="Google Shape;1403;p52"/>
          <p:cNvSpPr/>
          <p:nvPr/>
        </p:nvSpPr>
        <p:spPr>
          <a:xfrm>
            <a:off x="4635380" y="636134"/>
            <a:ext cx="6096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Oms – P1</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1ms – P2 has arrived</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2ms – P3 has arrived &amp; P1 shifted to P2</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3ms – P4 arrived</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4ms – P5 has arrived &amp; P2-P3</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5ms – P3 executes &amp; P3-P1</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6ms – P1 is executing</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7ms – P1 –P4</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8ms = P4 is executing</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9ms = P4 finishes --- P5</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10ms = P5 is executing</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11ms = P5—P2</a:t>
            </a:r>
            <a:endParaRPr/>
          </a:p>
          <a:p>
            <a:pPr indent="0" lvl="0" marL="0" marR="0" rtl="0" algn="l">
              <a:spcBef>
                <a:spcPts val="0"/>
              </a:spcBef>
              <a:spcAft>
                <a:spcPts val="0"/>
              </a:spcAft>
              <a:buNone/>
            </a:pPr>
            <a:r>
              <a:rPr b="1" i="1" lang="en-US" sz="1800">
                <a:solidFill>
                  <a:schemeClr val="dk1"/>
                </a:solidFill>
                <a:latin typeface="Calibri"/>
                <a:ea typeface="Calibri"/>
                <a:cs typeface="Calibri"/>
                <a:sym typeface="Calibri"/>
              </a:rPr>
              <a:t>12ms – P2 finishes</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13ms  =P1 finishes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14ms= P5 finishes</a:t>
            </a:r>
            <a:endParaRPr i="1" sz="1800">
              <a:solidFill>
                <a:schemeClr val="dk1"/>
              </a:solidFill>
              <a:latin typeface="Calibri"/>
              <a:ea typeface="Calibri"/>
              <a:cs typeface="Calibri"/>
              <a:sym typeface="Calibri"/>
            </a:endParaRPr>
          </a:p>
        </p:txBody>
      </p:sp>
      <p:cxnSp>
        <p:nvCxnSpPr>
          <p:cNvPr id="1404" name="Google Shape;1404;p52"/>
          <p:cNvCxnSpPr/>
          <p:nvPr/>
        </p:nvCxnSpPr>
        <p:spPr>
          <a:xfrm rot="10800000">
            <a:off x="8468660" y="4914517"/>
            <a:ext cx="0" cy="588963"/>
          </a:xfrm>
          <a:prstGeom prst="straightConnector1">
            <a:avLst/>
          </a:prstGeom>
          <a:noFill/>
          <a:ln cap="flat" cmpd="sng" w="9525">
            <a:solidFill>
              <a:srgbClr val="000000"/>
            </a:solidFill>
            <a:prstDash val="solid"/>
            <a:round/>
            <a:headEnd len="med" w="med" type="none"/>
            <a:tailEnd len="med" w="med" type="none"/>
          </a:ln>
        </p:spPr>
      </p:cxnSp>
      <p:cxnSp>
        <p:nvCxnSpPr>
          <p:cNvPr id="1405" name="Google Shape;1405;p52"/>
          <p:cNvCxnSpPr/>
          <p:nvPr/>
        </p:nvCxnSpPr>
        <p:spPr>
          <a:xfrm rot="10800000">
            <a:off x="8951302" y="4914517"/>
            <a:ext cx="0" cy="588963"/>
          </a:xfrm>
          <a:prstGeom prst="straightConnector1">
            <a:avLst/>
          </a:prstGeom>
          <a:noFill/>
          <a:ln cap="flat" cmpd="sng" w="9525">
            <a:solidFill>
              <a:srgbClr val="000000"/>
            </a:solidFill>
            <a:prstDash val="solid"/>
            <a:round/>
            <a:headEnd len="med" w="med" type="none"/>
            <a:tailEnd len="med" w="med" type="none"/>
          </a:ln>
        </p:spPr>
      </p:cxnSp>
      <p:sp>
        <p:nvSpPr>
          <p:cNvPr id="1406" name="Google Shape;1406;p52"/>
          <p:cNvSpPr/>
          <p:nvPr/>
        </p:nvSpPr>
        <p:spPr>
          <a:xfrm>
            <a:off x="7911509" y="5100478"/>
            <a:ext cx="267702" cy="26161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P5</a:t>
            </a:r>
            <a:endParaRPr b="0" i="0" sz="1800" u="none" cap="none" strike="noStrike">
              <a:solidFill>
                <a:schemeClr val="dk1"/>
              </a:solidFill>
              <a:latin typeface="Arial"/>
              <a:ea typeface="Arial"/>
              <a:cs typeface="Arial"/>
              <a:sym typeface="Arial"/>
            </a:endParaRPr>
          </a:p>
        </p:txBody>
      </p:sp>
      <p:sp>
        <p:nvSpPr>
          <p:cNvPr id="1407" name="Google Shape;1407;p52"/>
          <p:cNvSpPr/>
          <p:nvPr/>
        </p:nvSpPr>
        <p:spPr>
          <a:xfrm>
            <a:off x="8317844" y="5446361"/>
            <a:ext cx="424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11</a:t>
            </a:r>
            <a:endParaRPr sz="1800">
              <a:solidFill>
                <a:schemeClr val="dk1"/>
              </a:solidFill>
              <a:latin typeface="Calibri"/>
              <a:ea typeface="Calibri"/>
              <a:cs typeface="Calibri"/>
              <a:sym typeface="Calibri"/>
            </a:endParaRPr>
          </a:p>
        </p:txBody>
      </p:sp>
      <p:sp>
        <p:nvSpPr>
          <p:cNvPr id="1408" name="Google Shape;1408;p52"/>
          <p:cNvSpPr/>
          <p:nvPr/>
        </p:nvSpPr>
        <p:spPr>
          <a:xfrm>
            <a:off x="8818130" y="5442686"/>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12</a:t>
            </a:r>
            <a:endParaRPr sz="1800">
              <a:solidFill>
                <a:schemeClr val="dk1"/>
              </a:solidFill>
              <a:latin typeface="Calibri"/>
              <a:ea typeface="Calibri"/>
              <a:cs typeface="Calibri"/>
              <a:sym typeface="Calibri"/>
            </a:endParaRPr>
          </a:p>
        </p:txBody>
      </p:sp>
      <p:sp>
        <p:nvSpPr>
          <p:cNvPr id="1409" name="Google Shape;1409;p52"/>
          <p:cNvSpPr/>
          <p:nvPr/>
        </p:nvSpPr>
        <p:spPr>
          <a:xfrm>
            <a:off x="9362112" y="5518745"/>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13</a:t>
            </a:r>
            <a:endParaRPr sz="1800">
              <a:solidFill>
                <a:schemeClr val="dk1"/>
              </a:solidFill>
              <a:latin typeface="Calibri"/>
              <a:ea typeface="Calibri"/>
              <a:cs typeface="Calibri"/>
              <a:sym typeface="Calibri"/>
            </a:endParaRPr>
          </a:p>
        </p:txBody>
      </p:sp>
      <p:sp>
        <p:nvSpPr>
          <p:cNvPr id="1410" name="Google Shape;1410;p52"/>
          <p:cNvSpPr/>
          <p:nvPr/>
        </p:nvSpPr>
        <p:spPr>
          <a:xfrm>
            <a:off x="8419489" y="5076236"/>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P2</a:t>
            </a:r>
            <a:endParaRPr sz="2000">
              <a:solidFill>
                <a:schemeClr val="dk1"/>
              </a:solidFill>
              <a:latin typeface="Arial"/>
              <a:ea typeface="Arial"/>
              <a:cs typeface="Arial"/>
              <a:sym typeface="Arial"/>
            </a:endParaRPr>
          </a:p>
        </p:txBody>
      </p:sp>
      <p:sp>
        <p:nvSpPr>
          <p:cNvPr id="1411" name="Google Shape;1411;p52"/>
          <p:cNvSpPr/>
          <p:nvPr/>
        </p:nvSpPr>
        <p:spPr>
          <a:xfrm>
            <a:off x="9108699" y="5074563"/>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P1</a:t>
            </a:r>
            <a:endParaRPr sz="2000">
              <a:solidFill>
                <a:schemeClr val="dk1"/>
              </a:solidFill>
              <a:latin typeface="Arial"/>
              <a:ea typeface="Arial"/>
              <a:cs typeface="Arial"/>
              <a:sym typeface="Arial"/>
            </a:endParaRPr>
          </a:p>
        </p:txBody>
      </p:sp>
      <p:cxnSp>
        <p:nvCxnSpPr>
          <p:cNvPr id="1412" name="Google Shape;1412;p52"/>
          <p:cNvCxnSpPr/>
          <p:nvPr/>
        </p:nvCxnSpPr>
        <p:spPr>
          <a:xfrm rot="10800000">
            <a:off x="9575493" y="4936801"/>
            <a:ext cx="0" cy="588963"/>
          </a:xfrm>
          <a:prstGeom prst="straightConnector1">
            <a:avLst/>
          </a:prstGeom>
          <a:noFill/>
          <a:ln cap="flat" cmpd="sng" w="9525">
            <a:solidFill>
              <a:srgbClr val="000000"/>
            </a:solidFill>
            <a:prstDash val="solid"/>
            <a:round/>
            <a:headEnd len="med" w="med" type="none"/>
            <a:tailEnd len="med" w="med" type="none"/>
          </a:ln>
        </p:spPr>
      </p:cxnSp>
      <p:sp>
        <p:nvSpPr>
          <p:cNvPr id="1413" name="Google Shape;1413;p52"/>
          <p:cNvSpPr/>
          <p:nvPr/>
        </p:nvSpPr>
        <p:spPr>
          <a:xfrm>
            <a:off x="9667858" y="5082277"/>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P5</a:t>
            </a:r>
            <a:endParaRPr sz="2000">
              <a:solidFill>
                <a:schemeClr val="dk1"/>
              </a:solidFill>
              <a:latin typeface="Arial"/>
              <a:ea typeface="Arial"/>
              <a:cs typeface="Arial"/>
              <a:sym typeface="Arial"/>
            </a:endParaRPr>
          </a:p>
        </p:txBody>
      </p:sp>
      <p:sp>
        <p:nvSpPr>
          <p:cNvPr id="1414" name="Google Shape;1414;p52"/>
          <p:cNvSpPr/>
          <p:nvPr/>
        </p:nvSpPr>
        <p:spPr>
          <a:xfrm>
            <a:off x="10063204" y="5477634"/>
            <a:ext cx="441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14</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5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21" name="Google Shape;1421;p53"/>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22" name="Google Shape;1422;p53"/>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23" name="Google Shape;1423;p53"/>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24" name="Google Shape;1424;p53"/>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425" name="Google Shape;1425;p53"/>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426" name="Google Shape;1426;p53"/>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427" name="Google Shape;1427;p53"/>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428" name="Google Shape;1428;p53"/>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29" name="Google Shape;1429;p53"/>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53"/>
          <p:cNvSpPr/>
          <p:nvPr/>
        </p:nvSpPr>
        <p:spPr>
          <a:xfrm>
            <a:off x="3325012" y="148071"/>
            <a:ext cx="49635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Real-Time CPU Scheduling</a:t>
            </a:r>
            <a:endParaRPr b="1" sz="2400">
              <a:solidFill>
                <a:schemeClr val="dk1"/>
              </a:solidFill>
              <a:latin typeface="Calibri"/>
              <a:ea typeface="Calibri"/>
              <a:cs typeface="Calibri"/>
              <a:sym typeface="Calibri"/>
            </a:endParaRPr>
          </a:p>
        </p:txBody>
      </p:sp>
      <p:sp>
        <p:nvSpPr>
          <p:cNvPr id="1431" name="Google Shape;1431;p53"/>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432" name="Google Shape;1432;p53"/>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33" name="Google Shape;1433;p53"/>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4" name="Google Shape;1434;p53"/>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435" name="Google Shape;1435;p53"/>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436" name="Google Shape;1436;p53"/>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Screen Shot 2012-12-17 at 8.37.21 PM.png" id="1437" name="Google Shape;1437;p53"/>
          <p:cNvPicPr preferRelativeResize="0"/>
          <p:nvPr/>
        </p:nvPicPr>
        <p:blipFill rotWithShape="1">
          <a:blip r:embed="rId5">
            <a:alphaModFix/>
          </a:blip>
          <a:srcRect b="0" l="0" r="0" t="0"/>
          <a:stretch/>
        </p:blipFill>
        <p:spPr>
          <a:xfrm>
            <a:off x="7103144" y="1118578"/>
            <a:ext cx="3319938" cy="2740701"/>
          </a:xfrm>
          <a:prstGeom prst="rect">
            <a:avLst/>
          </a:prstGeom>
          <a:noFill/>
          <a:ln>
            <a:noFill/>
          </a:ln>
        </p:spPr>
      </p:pic>
      <p:sp>
        <p:nvSpPr>
          <p:cNvPr id="1438" name="Google Shape;1438;p53"/>
          <p:cNvSpPr/>
          <p:nvPr/>
        </p:nvSpPr>
        <p:spPr>
          <a:xfrm>
            <a:off x="381035" y="874773"/>
            <a:ext cx="6096000"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66FF"/>
                </a:solidFill>
                <a:latin typeface="Calibri"/>
                <a:ea typeface="Calibri"/>
                <a:cs typeface="Calibri"/>
                <a:sym typeface="Calibri"/>
              </a:rPr>
              <a:t>Soft real-time systems </a:t>
            </a:r>
            <a:r>
              <a:rPr lang="en-US" sz="1800">
                <a:solidFill>
                  <a:schemeClr val="dk1"/>
                </a:solidFill>
                <a:latin typeface="Calibri"/>
                <a:ea typeface="Calibri"/>
                <a:cs typeface="Calibri"/>
                <a:sym typeface="Calibri"/>
              </a:rPr>
              <a:t>– no guarantee as to when critical real-time process will be scheduled, They guarantee only that the process will be given preference over noncritical processes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rgbClr val="3366FF"/>
                </a:solidFill>
                <a:latin typeface="Calibri"/>
                <a:ea typeface="Calibri"/>
                <a:cs typeface="Calibri"/>
                <a:sym typeface="Calibri"/>
              </a:rPr>
              <a:t>Hard real-time systems</a:t>
            </a:r>
            <a:r>
              <a:rPr lang="en-US" sz="1800">
                <a:solidFill>
                  <a:schemeClr val="dk1"/>
                </a:solidFill>
                <a:latin typeface="Calibri"/>
                <a:ea typeface="Calibri"/>
                <a:cs typeface="Calibri"/>
                <a:sym typeface="Calibri"/>
              </a:rPr>
              <a:t> – task must be serviced by its deadline,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service after the deadline has expired is the same as no service at all.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 the amount of time that elapses from when an event occurs to when it is serviced –</a:t>
            </a:r>
            <a:r>
              <a:rPr b="1" lang="en-US" sz="1800">
                <a:solidFill>
                  <a:srgbClr val="3366FF"/>
                </a:solidFill>
                <a:latin typeface="Calibri"/>
                <a:ea typeface="Calibri"/>
                <a:cs typeface="Calibri"/>
                <a:sym typeface="Calibri"/>
              </a:rPr>
              <a:t>Event Latency</a:t>
            </a:r>
            <a:endParaRPr b="1" sz="1800">
              <a:solidFill>
                <a:srgbClr val="3366FF"/>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Two types of latencies affect performance</a:t>
            </a:r>
            <a:endParaRPr sz="1800">
              <a:solidFill>
                <a:schemeClr val="dk1"/>
              </a:solidFill>
              <a:latin typeface="Calibri"/>
              <a:ea typeface="Calibri"/>
              <a:cs typeface="Calibri"/>
              <a:sym typeface="Calibri"/>
            </a:endParaRPr>
          </a:p>
          <a:p>
            <a:pPr indent="-114300" lvl="1" marL="457200" marR="0" rtl="0" algn="l">
              <a:spcBef>
                <a:spcPts val="0"/>
              </a:spcBef>
              <a:spcAft>
                <a:spcPts val="0"/>
              </a:spcAft>
              <a:buClr>
                <a:srgbClr val="3366FF"/>
              </a:buClr>
              <a:buSzPts val="1800"/>
              <a:buFont typeface="Arial"/>
              <a:buAutoNum type="arabicPeriod"/>
            </a:pPr>
            <a:r>
              <a:rPr b="1" i="0" lang="en-US" sz="1800" u="none" cap="none" strike="noStrike">
                <a:solidFill>
                  <a:srgbClr val="3366FF"/>
                </a:solidFill>
                <a:latin typeface="Calibri"/>
                <a:ea typeface="Calibri"/>
                <a:cs typeface="Calibri"/>
                <a:sym typeface="Calibri"/>
              </a:rPr>
              <a:t>Interrupt latency </a:t>
            </a:r>
            <a:r>
              <a:rPr b="0" i="0" lang="en-US" sz="14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refers to the period of time from the arrival of an interrupt at the CPU to the start of the routine that services the interrupt(operating systems to minimize interrupt latency to ensure that real-time tasks receive immediate attention</a:t>
            </a:r>
            <a:r>
              <a:rPr b="0" i="0" lang="en-US"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p:txBody>
      </p:sp>
      <p:pic>
        <p:nvPicPr>
          <p:cNvPr id="1439" name="Google Shape;1439;p53"/>
          <p:cNvPicPr preferRelativeResize="0"/>
          <p:nvPr/>
        </p:nvPicPr>
        <p:blipFill rotWithShape="1">
          <a:blip r:embed="rId6">
            <a:alphaModFix/>
          </a:blip>
          <a:srcRect b="0" l="0" r="0" t="0"/>
          <a:stretch/>
        </p:blipFill>
        <p:spPr>
          <a:xfrm>
            <a:off x="7392362" y="4422713"/>
            <a:ext cx="2911092" cy="176037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46" name="Google Shape;1446;p54"/>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47" name="Google Shape;1447;p54"/>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48" name="Google Shape;1448;p54"/>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49" name="Google Shape;1449;p54"/>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450" name="Google Shape;1450;p54"/>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451" name="Google Shape;1451;p54"/>
          <p:cNvSpPr/>
          <p:nvPr/>
        </p:nvSpPr>
        <p:spPr>
          <a:xfrm>
            <a:off x="182058" y="1118578"/>
            <a:ext cx="11938959" cy="769441"/>
          </a:xfrm>
          <a:prstGeom prst="rect">
            <a:avLst/>
          </a:prstGeom>
          <a:noFill/>
          <a:ln>
            <a:noFill/>
          </a:ln>
        </p:spPr>
        <p:txBody>
          <a:bodyPr anchorCtr="0" anchor="t" bIns="45700" lIns="91425" spcFirstLastPara="1" rIns="91425" wrap="square" tIns="45700">
            <a:spAutoFit/>
          </a:bodyPr>
          <a:lstStyle/>
          <a:p>
            <a:pPr indent="-190500" lvl="0" marL="342900" marR="0" rtl="0" algn="just">
              <a:spcBef>
                <a:spcPts val="0"/>
              </a:spcBef>
              <a:spcAft>
                <a:spcPts val="0"/>
              </a:spcAft>
              <a:buClr>
                <a:schemeClr val="dk1"/>
              </a:buClr>
              <a:buSzPts val="2400"/>
              <a:buFont typeface="Arial"/>
              <a:buNone/>
            </a:pPr>
            <a:r>
              <a:t/>
            </a:r>
            <a:endParaRPr sz="2400" u="sng">
              <a:solidFill>
                <a:schemeClr val="dk1"/>
              </a:solidFill>
              <a:latin typeface="Calibri"/>
              <a:ea typeface="Calibri"/>
              <a:cs typeface="Calibri"/>
              <a:sym typeface="Calibri"/>
              <a:hlinkClick r:id="rId4">
                <a:extLst>
                  <a:ext uri="{A12FA001-AC4F-418D-AE19-62706E023703}">
                    <ahyp:hlinkClr val="tx"/>
                  </a:ext>
                </a:extLst>
              </a:hlinkClick>
            </a:endParaRPr>
          </a:p>
          <a:p>
            <a:pPr indent="-215900" lvl="0" marL="342900" marR="0" rtl="0" algn="just">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
        <p:nvSpPr>
          <p:cNvPr id="1452" name="Google Shape;1452;p54"/>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1453" name="Google Shape;1453;p54"/>
          <p:cNvSpPr/>
          <p:nvPr/>
        </p:nvSpPr>
        <p:spPr>
          <a:xfrm>
            <a:off x="545561" y="972253"/>
            <a:ext cx="11367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54" name="Google Shape;1454;p54"/>
          <p:cNvSpPr/>
          <p:nvPr/>
        </p:nvSpPr>
        <p:spPr>
          <a:xfrm>
            <a:off x="754601" y="967537"/>
            <a:ext cx="10523620" cy="776495"/>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54"/>
          <p:cNvSpPr/>
          <p:nvPr/>
        </p:nvSpPr>
        <p:spPr>
          <a:xfrm>
            <a:off x="3325012" y="148071"/>
            <a:ext cx="49635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Real-Time CPU Scheduling</a:t>
            </a:r>
            <a:endParaRPr b="1" sz="2400">
              <a:solidFill>
                <a:schemeClr val="dk1"/>
              </a:solidFill>
              <a:latin typeface="Calibri"/>
              <a:ea typeface="Calibri"/>
              <a:cs typeface="Calibri"/>
              <a:sym typeface="Calibri"/>
            </a:endParaRPr>
          </a:p>
        </p:txBody>
      </p:sp>
      <p:sp>
        <p:nvSpPr>
          <p:cNvPr id="1456" name="Google Shape;1456;p54"/>
          <p:cNvSpPr txBox="1"/>
          <p:nvPr/>
        </p:nvSpPr>
        <p:spPr>
          <a:xfrm>
            <a:off x="182058" y="766567"/>
            <a:ext cx="11657584" cy="5416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457" name="Google Shape;1457;p54"/>
          <p:cNvSpPr/>
          <p:nvPr/>
        </p:nvSpPr>
        <p:spPr>
          <a:xfrm>
            <a:off x="182058" y="550856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58" name="Google Shape;1458;p54"/>
          <p:cNvSpPr/>
          <p:nvPr/>
        </p:nvSpPr>
        <p:spPr>
          <a:xfrm>
            <a:off x="10490431" y="296442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9" name="Google Shape;1459;p54"/>
          <p:cNvSpPr/>
          <p:nvPr/>
        </p:nvSpPr>
        <p:spPr>
          <a:xfrm flipH="1">
            <a:off x="9858603" y="3471280"/>
            <a:ext cx="294907"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460" name="Google Shape;1460;p54"/>
          <p:cNvSpPr/>
          <p:nvPr/>
        </p:nvSpPr>
        <p:spPr>
          <a:xfrm>
            <a:off x="692941" y="1103224"/>
            <a:ext cx="18473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1800">
              <a:solidFill>
                <a:schemeClr val="dk1"/>
              </a:solidFill>
              <a:latin typeface="Calibri"/>
              <a:ea typeface="Calibri"/>
              <a:cs typeface="Calibri"/>
              <a:sym typeface="Calibri"/>
            </a:endParaRPr>
          </a:p>
        </p:txBody>
      </p:sp>
      <p:sp>
        <p:nvSpPr>
          <p:cNvPr id="1461" name="Google Shape;1461;p54"/>
          <p:cNvSpPr txBox="1"/>
          <p:nvPr/>
        </p:nvSpPr>
        <p:spPr>
          <a:xfrm>
            <a:off x="274423" y="979943"/>
            <a:ext cx="11938785" cy="4887912"/>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462" name="Google Shape;1462;p54"/>
          <p:cNvSpPr/>
          <p:nvPr/>
        </p:nvSpPr>
        <p:spPr>
          <a:xfrm>
            <a:off x="473226" y="1272523"/>
            <a:ext cx="6096000" cy="33547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Conflict phase of dispatch latency:</a:t>
            </a:r>
            <a:endParaRPr/>
          </a:p>
          <a:p>
            <a:pPr indent="-114300" lvl="1" marL="4572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Preemption of any process running in kernel mode</a:t>
            </a:r>
            <a:endParaRPr/>
          </a:p>
          <a:p>
            <a:pPr indent="0" lvl="1" marL="4572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14300" lvl="1" marL="457200" marR="0" rtl="0" algn="l">
              <a:spcBef>
                <a:spcPts val="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Release by low-priority process of resources needed by high-priority processes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6_14.pdf" id="1463" name="Google Shape;1463;p54"/>
          <p:cNvPicPr preferRelativeResize="0"/>
          <p:nvPr/>
        </p:nvPicPr>
        <p:blipFill rotWithShape="1">
          <a:blip r:embed="rId5">
            <a:alphaModFix/>
          </a:blip>
          <a:srcRect b="0" l="0" r="0" t="0"/>
          <a:stretch/>
        </p:blipFill>
        <p:spPr>
          <a:xfrm>
            <a:off x="6999897" y="1329047"/>
            <a:ext cx="4572000" cy="3795713"/>
          </a:xfrm>
          <a:prstGeom prst="rect">
            <a:avLst/>
          </a:prstGeom>
          <a:noFill/>
          <a:ln>
            <a:noFill/>
          </a:ln>
        </p:spPr>
      </p:pic>
      <p:sp>
        <p:nvSpPr>
          <p:cNvPr id="1464" name="Google Shape;1464;p54"/>
          <p:cNvSpPr/>
          <p:nvPr/>
        </p:nvSpPr>
        <p:spPr>
          <a:xfrm>
            <a:off x="245448" y="1279694"/>
            <a:ext cx="6096000" cy="1477328"/>
          </a:xfrm>
          <a:prstGeom prst="rect">
            <a:avLst/>
          </a:prstGeom>
          <a:noFill/>
          <a:ln>
            <a:noFill/>
          </a:ln>
        </p:spPr>
        <p:txBody>
          <a:bodyPr anchorCtr="0" anchor="t" bIns="45700" lIns="91425" spcFirstLastPara="1" rIns="91425" wrap="square" tIns="45700">
            <a:spAutoFit/>
          </a:bodyPr>
          <a:lstStyle/>
          <a:p>
            <a:pPr indent="-114300" lvl="1" marL="457200" marR="0" rtl="0" algn="l">
              <a:lnSpc>
                <a:spcPct val="250000"/>
              </a:lnSpc>
              <a:spcBef>
                <a:spcPts val="0"/>
              </a:spcBef>
              <a:spcAft>
                <a:spcPts val="0"/>
              </a:spcAft>
              <a:buClr>
                <a:srgbClr val="3366FF"/>
              </a:buClr>
              <a:buSzPts val="1800"/>
              <a:buFont typeface="Arial"/>
              <a:buAutoNum type="arabicPeriod"/>
            </a:pPr>
            <a:r>
              <a:rPr b="1" i="0" lang="en-US" sz="1800" u="none" cap="none" strike="noStrike">
                <a:solidFill>
                  <a:srgbClr val="3366FF"/>
                </a:solidFill>
                <a:latin typeface="Calibri"/>
                <a:ea typeface="Calibri"/>
                <a:cs typeface="Calibri"/>
                <a:sym typeface="Calibri"/>
              </a:rPr>
              <a:t>Dispatch latency </a:t>
            </a:r>
            <a:r>
              <a:rPr b="0" i="0" lang="en-US" sz="14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time for schedule to take current process off CPU and switch to another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2" name="Google Shape;172;p6"/>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3" name="Google Shape;173;p6"/>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4" name="Google Shape;174;p6"/>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5" name="Google Shape;175;p6"/>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76" name="Google Shape;176;p6"/>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77" name="Google Shape;177;p6"/>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78" name="Google Shape;178;p6"/>
          <p:cNvSpPr/>
          <p:nvPr/>
        </p:nvSpPr>
        <p:spPr>
          <a:xfrm>
            <a:off x="754601" y="997935"/>
            <a:ext cx="10235616"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Creating a new thread in a current process requires significantly less time than creating a new process.</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Threads can share common data without needing to communicate with each other.</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When working with threads, context switching is faster.</a:t>
            </a:r>
            <a:endParaRPr/>
          </a:p>
          <a:p>
            <a:pPr indent="-285750" lvl="0" marL="285750" marR="0" rtl="0" algn="l">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Terminating a thread requires less time than terminating a process.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6"/>
          <p:cNvSpPr/>
          <p:nvPr/>
        </p:nvSpPr>
        <p:spPr>
          <a:xfrm>
            <a:off x="3759894" y="-143112"/>
            <a:ext cx="3543791" cy="866071"/>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b="1" lang="en-US" sz="2400">
                <a:solidFill>
                  <a:schemeClr val="dk1"/>
                </a:solidFill>
                <a:latin typeface="Calibri"/>
                <a:ea typeface="Calibri"/>
                <a:cs typeface="Calibri"/>
                <a:sym typeface="Calibri"/>
              </a:rPr>
              <a:t>Why Do We Need Thread?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6" name="Google Shape;186;p7"/>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7" name="Google Shape;187;p7"/>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8" name="Google Shape;188;p7"/>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9" name="Google Shape;189;p7"/>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190" name="Google Shape;190;p7"/>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191" name="Google Shape;191;p7"/>
          <p:cNvSpPr/>
          <p:nvPr/>
        </p:nvSpPr>
        <p:spPr>
          <a:xfrm>
            <a:off x="3796256" y="33528"/>
            <a:ext cx="432041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Benefits of Threads </a:t>
            </a:r>
            <a:endParaRPr sz="4000">
              <a:solidFill>
                <a:schemeClr val="dk1"/>
              </a:solidFill>
              <a:latin typeface="Calibri"/>
              <a:ea typeface="Calibri"/>
              <a:cs typeface="Calibri"/>
              <a:sym typeface="Calibri"/>
            </a:endParaRPr>
          </a:p>
        </p:txBody>
      </p:sp>
      <p:sp>
        <p:nvSpPr>
          <p:cNvPr id="192" name="Google Shape;192;p7"/>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3" name="Google Shape;193;p7"/>
          <p:cNvSpPr/>
          <p:nvPr/>
        </p:nvSpPr>
        <p:spPr>
          <a:xfrm>
            <a:off x="237763" y="1066028"/>
            <a:ext cx="11437399" cy="549381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Responsiveness – </a:t>
            </a:r>
            <a:r>
              <a:rPr lang="en-US" sz="1800">
                <a:solidFill>
                  <a:schemeClr val="dk1"/>
                </a:solidFill>
                <a:latin typeface="Calibri"/>
                <a:ea typeface="Calibri"/>
                <a:cs typeface="Calibri"/>
                <a:sym typeface="Calibri"/>
              </a:rPr>
              <a:t>May allow continued execution if part of process is blocked, this quality is useful to design especially important for user interfaces. If one thread fails, other thread will pitch in, so the user will not experience the lag.</a:t>
            </a:r>
            <a:endParaRPr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Resource Sharing – </a:t>
            </a:r>
            <a:r>
              <a:rPr lang="en-US" sz="1800">
                <a:solidFill>
                  <a:schemeClr val="dk1"/>
                </a:solidFill>
                <a:latin typeface="Calibri"/>
                <a:ea typeface="Calibri"/>
                <a:cs typeface="Calibri"/>
                <a:sym typeface="Calibri"/>
              </a:rPr>
              <a:t>Processes can only share resources through techniques such as </a:t>
            </a:r>
            <a:r>
              <a:rPr b="1" lang="en-US" sz="1800">
                <a:solidFill>
                  <a:schemeClr val="dk1"/>
                </a:solidFill>
                <a:latin typeface="Calibri"/>
                <a:ea typeface="Calibri"/>
                <a:cs typeface="Calibri"/>
                <a:sym typeface="Calibri"/>
              </a:rPr>
              <a:t>shared memory </a:t>
            </a:r>
            <a:r>
              <a:rPr lang="en-US" sz="1800">
                <a:solidFill>
                  <a:schemeClr val="dk1"/>
                </a:solidFill>
                <a:latin typeface="Calibri"/>
                <a:ea typeface="Calibri"/>
                <a:cs typeface="Calibri"/>
                <a:sym typeface="Calibri"/>
              </a:rPr>
              <a:t>and </a:t>
            </a:r>
            <a:r>
              <a:rPr b="1" lang="en-US" sz="1800">
                <a:solidFill>
                  <a:schemeClr val="dk1"/>
                </a:solidFill>
                <a:latin typeface="Calibri"/>
                <a:ea typeface="Calibri"/>
                <a:cs typeface="Calibri"/>
                <a:sym typeface="Calibri"/>
              </a:rPr>
              <a:t>message passing</a:t>
            </a:r>
            <a:r>
              <a:rPr lang="en-US" sz="1800">
                <a:solidFill>
                  <a:schemeClr val="dk1"/>
                </a:solidFill>
                <a:latin typeface="Calibri"/>
                <a:ea typeface="Calibri"/>
                <a:cs typeface="Calibri"/>
                <a:sym typeface="Calibri"/>
              </a:rPr>
              <a:t>. Such techniques must be explicitly arranged by the programmer. But in case of the thread they share the resources by </a:t>
            </a:r>
            <a:r>
              <a:rPr b="1" lang="en-US" sz="1800">
                <a:solidFill>
                  <a:schemeClr val="dk1"/>
                </a:solidFill>
                <a:latin typeface="Calibri"/>
                <a:ea typeface="Calibri"/>
                <a:cs typeface="Calibri"/>
                <a:sym typeface="Calibri"/>
              </a:rPr>
              <a:t>default</a:t>
            </a:r>
            <a:endParaRPr b="1" sz="18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Economy – </a:t>
            </a:r>
            <a:r>
              <a:rPr lang="en-US" sz="1800">
                <a:solidFill>
                  <a:schemeClr val="dk1"/>
                </a:solidFill>
                <a:latin typeface="Calibri"/>
                <a:ea typeface="Calibri"/>
                <a:cs typeface="Calibri"/>
                <a:sym typeface="Calibri"/>
              </a:rPr>
              <a:t>Allocating memory and resources for process creation is costly,Cheaper than process creation, thread switching lower overhead than context switching.</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Eg : In Solaris OS , Creating Process is 30 minutes slower compared to thread process creation.</a:t>
            </a:r>
            <a:endParaRPr sz="1800">
              <a:solidFill>
                <a:schemeClr val="dk1"/>
              </a:solidFill>
              <a:latin typeface="Calibri"/>
              <a:ea typeface="Calibri"/>
              <a:cs typeface="Calibri"/>
              <a:sym typeface="Calibri"/>
            </a:endParaRPr>
          </a:p>
          <a:p>
            <a:pPr indent="-285750" lvl="0" marL="285750" marR="0" rtl="0" algn="just">
              <a:lnSpc>
                <a:spcPct val="2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Scalability – </a:t>
            </a:r>
            <a:r>
              <a:rPr lang="en-US" sz="1800">
                <a:solidFill>
                  <a:schemeClr val="dk1"/>
                </a:solidFill>
                <a:latin typeface="Calibri"/>
                <a:ea typeface="Calibri"/>
                <a:cs typeface="Calibri"/>
                <a:sym typeface="Calibri"/>
              </a:rPr>
              <a:t>Threads can take advantage of multiprocessor architectures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0" name="Google Shape;200;p8"/>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1" name="Google Shape;201;p8"/>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2" name="Google Shape;202;p8"/>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3" name="Google Shape;203;p8"/>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04" name="Google Shape;204;p8"/>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05" name="Google Shape;205;p8"/>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06" name="Google Shape;206;p8"/>
          <p:cNvSpPr/>
          <p:nvPr/>
        </p:nvSpPr>
        <p:spPr>
          <a:xfrm>
            <a:off x="328419" y="1430845"/>
            <a:ext cx="11696803"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Earlier in the history of computer design, in response to the need for more computing performance, </a:t>
            </a:r>
            <a:r>
              <a:rPr b="1" lang="en-US" sz="2000">
                <a:solidFill>
                  <a:schemeClr val="dk1"/>
                </a:solidFill>
                <a:latin typeface="Calibri"/>
                <a:ea typeface="Calibri"/>
                <a:cs typeface="Calibri"/>
                <a:sym typeface="Calibri"/>
              </a:rPr>
              <a:t>single-CPU systems evolved into multi-CPU systems.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Recent Trend - in system design is to place </a:t>
            </a:r>
            <a:r>
              <a:rPr b="1" lang="en-US" sz="2000">
                <a:solidFill>
                  <a:schemeClr val="dk1"/>
                </a:solidFill>
                <a:latin typeface="Calibri"/>
                <a:ea typeface="Calibri"/>
                <a:cs typeface="Calibri"/>
                <a:sym typeface="Calibri"/>
              </a:rPr>
              <a:t>multiple computing cores on a single chip.</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CPU Chips having more than one core- such systems are called as Multi Core Systems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Each core appears as a separate processor to the operating system.</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Consider an application with four threads.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System with a single computing core-  </a:t>
            </a:r>
            <a:r>
              <a:rPr lang="en-US" sz="2000">
                <a:solidFill>
                  <a:schemeClr val="dk1"/>
                </a:solidFill>
                <a:latin typeface="Calibri"/>
                <a:ea typeface="Calibri"/>
                <a:cs typeface="Calibri"/>
                <a:sym typeface="Calibri"/>
              </a:rPr>
              <a:t>Processing core is capable of executing only one thread at a time.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System with multiple cores </a:t>
            </a:r>
            <a:r>
              <a:rPr lang="en-US" sz="2000">
                <a:solidFill>
                  <a:schemeClr val="dk1"/>
                </a:solidFill>
                <a:latin typeface="Calibri"/>
                <a:ea typeface="Calibri"/>
                <a:cs typeface="Calibri"/>
                <a:sym typeface="Calibri"/>
              </a:rPr>
              <a:t>- Threads can run in parallel, because the system can assign a separate thread to each core.</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07" name="Google Shape;207;p8"/>
          <p:cNvSpPr/>
          <p:nvPr/>
        </p:nvSpPr>
        <p:spPr>
          <a:xfrm>
            <a:off x="3759894" y="-143112"/>
            <a:ext cx="3394327" cy="1015663"/>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b="1" lang="en-US" sz="2400">
                <a:solidFill>
                  <a:schemeClr val="dk1"/>
                </a:solidFill>
                <a:latin typeface="Calibri"/>
                <a:ea typeface="Calibri"/>
                <a:cs typeface="Calibri"/>
                <a:sym typeface="Calibri"/>
              </a:rPr>
              <a:t>Multi Core Programming </a:t>
            </a:r>
            <a:endParaRPr b="1"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4" name="Google Shape;214;p9"/>
          <p:cNvSpPr/>
          <p:nvPr/>
        </p:nvSpPr>
        <p:spPr>
          <a:xfrm>
            <a:off x="609793" y="182906"/>
            <a:ext cx="429347"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5" name="Google Shape;215;p9"/>
          <p:cNvSpPr/>
          <p:nvPr/>
        </p:nvSpPr>
        <p:spPr>
          <a:xfrm>
            <a:off x="1809269" y="432235"/>
            <a:ext cx="34656" cy="34656"/>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6" name="Google Shape;216;p9"/>
          <p:cNvSpPr/>
          <p:nvPr/>
        </p:nvSpPr>
        <p:spPr>
          <a:xfrm>
            <a:off x="1818895" y="439937"/>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7" name="Google Shape;217;p9"/>
          <p:cNvSpPr txBox="1"/>
          <p:nvPr/>
        </p:nvSpPr>
        <p:spPr>
          <a:xfrm>
            <a:off x="1105563" y="265695"/>
            <a:ext cx="831739" cy="305451"/>
          </a:xfrm>
          <a:prstGeom prst="rect">
            <a:avLst/>
          </a:prstGeom>
          <a:noFill/>
          <a:ln>
            <a:noFill/>
          </a:ln>
        </p:spPr>
        <p:txBody>
          <a:bodyPr anchorCtr="0" anchor="t" bIns="0" lIns="0" spcFirstLastPara="1" rIns="0" wrap="square" tIns="10375">
            <a:spAutoFit/>
          </a:bodyPr>
          <a:lstStyle/>
          <a:p>
            <a:pPr indent="0" lvl="0" marL="7701" marR="0" rtl="0" algn="l">
              <a:lnSpc>
                <a:spcPct val="111546"/>
              </a:lnSpc>
              <a:spcBef>
                <a:spcPts val="0"/>
              </a:spcBef>
              <a:spcAft>
                <a:spcPts val="0"/>
              </a:spcAft>
              <a:buNone/>
            </a:pPr>
            <a:r>
              <a:rPr b="1" lang="en-US" sz="970">
                <a:solidFill>
                  <a:srgbClr val="231F20"/>
                </a:solidFill>
                <a:latin typeface="Helvetica Neue"/>
                <a:ea typeface="Helvetica Neue"/>
                <a:cs typeface="Helvetica Neue"/>
                <a:sym typeface="Helvetica Neue"/>
              </a:rPr>
              <a:t>RV College of</a:t>
            </a:r>
            <a:endParaRPr/>
          </a:p>
          <a:p>
            <a:pPr indent="0" lvl="0" marL="7701" marR="0" rtl="0" algn="l">
              <a:lnSpc>
                <a:spcPct val="111546"/>
              </a:lnSpc>
              <a:spcBef>
                <a:spcPts val="82"/>
              </a:spcBef>
              <a:spcAft>
                <a:spcPts val="0"/>
              </a:spcAft>
              <a:buNone/>
            </a:pPr>
            <a:r>
              <a:rPr b="1" lang="en-US" sz="970">
                <a:solidFill>
                  <a:srgbClr val="231F20"/>
                </a:solidFill>
                <a:latin typeface="Helvetica Neue"/>
                <a:ea typeface="Helvetica Neue"/>
                <a:cs typeface="Helvetica Neue"/>
                <a:sym typeface="Helvetica Neue"/>
              </a:rPr>
              <a:t>Engineering </a:t>
            </a:r>
            <a:endParaRPr b="1" sz="970">
              <a:solidFill>
                <a:schemeClr val="dk1"/>
              </a:solidFill>
              <a:latin typeface="Helvetica Neue"/>
              <a:ea typeface="Helvetica Neue"/>
              <a:cs typeface="Helvetica Neue"/>
              <a:sym typeface="Helvetica Neue"/>
            </a:endParaRPr>
          </a:p>
        </p:txBody>
      </p:sp>
      <p:sp>
        <p:nvSpPr>
          <p:cNvPr id="218" name="Google Shape;218;p9"/>
          <p:cNvSpPr txBox="1"/>
          <p:nvPr>
            <p:ph type="title"/>
          </p:nvPr>
        </p:nvSpPr>
        <p:spPr>
          <a:xfrm>
            <a:off x="9608036" y="247404"/>
            <a:ext cx="2231606" cy="280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fair Display"/>
              <a:buNone/>
            </a:pPr>
            <a:r>
              <a:rPr lang="en-US" sz="1819">
                <a:latin typeface="Playfair Display"/>
                <a:ea typeface="Playfair Display"/>
                <a:cs typeface="Playfair Display"/>
                <a:sym typeface="Playfair Display"/>
              </a:rPr>
              <a:t>Go, change the world</a:t>
            </a:r>
            <a:endParaRPr/>
          </a:p>
        </p:txBody>
      </p:sp>
      <p:sp>
        <p:nvSpPr>
          <p:cNvPr id="219" name="Google Shape;219;p9"/>
          <p:cNvSpPr/>
          <p:nvPr/>
        </p:nvSpPr>
        <p:spPr>
          <a:xfrm>
            <a:off x="86263" y="1430845"/>
            <a:ext cx="11938959"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20" name="Google Shape;220;p9"/>
          <p:cNvSpPr/>
          <p:nvPr/>
        </p:nvSpPr>
        <p:spPr>
          <a:xfrm>
            <a:off x="754601" y="997935"/>
            <a:ext cx="10235616"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p:txBody>
      </p:sp>
      <p:sp>
        <p:nvSpPr>
          <p:cNvPr id="221" name="Google Shape;221;p9"/>
          <p:cNvSpPr/>
          <p:nvPr/>
        </p:nvSpPr>
        <p:spPr>
          <a:xfrm>
            <a:off x="3759894" y="-143112"/>
            <a:ext cx="3394327" cy="1015663"/>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b="1" lang="en-US" sz="2400">
                <a:solidFill>
                  <a:schemeClr val="dk1"/>
                </a:solidFill>
                <a:latin typeface="Calibri"/>
                <a:ea typeface="Calibri"/>
                <a:cs typeface="Calibri"/>
                <a:sym typeface="Calibri"/>
              </a:rPr>
              <a:t>Multi Core Programming </a:t>
            </a:r>
            <a:endParaRPr b="1" sz="2400">
              <a:solidFill>
                <a:schemeClr val="dk1"/>
              </a:solidFill>
              <a:latin typeface="Calibri"/>
              <a:ea typeface="Calibri"/>
              <a:cs typeface="Calibri"/>
              <a:sym typeface="Calibri"/>
            </a:endParaRPr>
          </a:p>
        </p:txBody>
      </p:sp>
      <p:pic>
        <p:nvPicPr>
          <p:cNvPr id="222" name="Google Shape;222;p9"/>
          <p:cNvPicPr preferRelativeResize="0"/>
          <p:nvPr/>
        </p:nvPicPr>
        <p:blipFill rotWithShape="1">
          <a:blip r:embed="rId4">
            <a:alphaModFix/>
          </a:blip>
          <a:srcRect b="0" l="0" r="0" t="0"/>
          <a:stretch/>
        </p:blipFill>
        <p:spPr>
          <a:xfrm>
            <a:off x="2679296" y="1690180"/>
            <a:ext cx="5143946" cy="2225233"/>
          </a:xfrm>
          <a:prstGeom prst="rect">
            <a:avLst/>
          </a:prstGeom>
          <a:noFill/>
          <a:ln>
            <a:noFill/>
          </a:ln>
        </p:spPr>
      </p:pic>
      <p:sp>
        <p:nvSpPr>
          <p:cNvPr id="223" name="Google Shape;223;p9"/>
          <p:cNvSpPr/>
          <p:nvPr/>
        </p:nvSpPr>
        <p:spPr>
          <a:xfrm>
            <a:off x="824466" y="4614093"/>
            <a:ext cx="1136753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02124"/>
                </a:solidFill>
                <a:latin typeface="arial"/>
                <a:ea typeface="arial"/>
                <a:cs typeface="arial"/>
                <a:sym typeface="arial"/>
              </a:rPr>
              <a:t>Concurrency is the task of running and managing the multiple computations at the same time.</a:t>
            </a:r>
            <a:r>
              <a:rPr lang="en-US" sz="1800">
                <a:solidFill>
                  <a:srgbClr val="202124"/>
                </a:solidFill>
                <a:latin typeface="arial"/>
                <a:ea typeface="arial"/>
                <a:cs typeface="arial"/>
                <a:sym typeface="arial"/>
              </a:rPr>
              <a:t> </a:t>
            </a:r>
            <a:endParaRPr sz="1800">
              <a:solidFill>
                <a:srgbClr val="202124"/>
              </a:solidFill>
              <a:latin typeface="arial"/>
              <a:ea typeface="arial"/>
              <a:cs typeface="arial"/>
              <a:sym typeface="arial"/>
            </a:endParaRPr>
          </a:p>
          <a:p>
            <a:pPr indent="0" lvl="0" marL="0" marR="0" rtl="0" algn="l">
              <a:spcBef>
                <a:spcPts val="0"/>
              </a:spcBef>
              <a:spcAft>
                <a:spcPts val="0"/>
              </a:spcAft>
              <a:buNone/>
            </a:pPr>
            <a:r>
              <a:t/>
            </a:r>
            <a:endParaRPr b="1" sz="1800">
              <a:solidFill>
                <a:srgbClr val="202124"/>
              </a:solidFill>
              <a:latin typeface="arial"/>
              <a:ea typeface="arial"/>
              <a:cs typeface="arial"/>
              <a:sym typeface="arial"/>
            </a:endParaRPr>
          </a:p>
          <a:p>
            <a:pPr indent="0" lvl="0" marL="0" marR="0" rtl="0" algn="l">
              <a:spcBef>
                <a:spcPts val="0"/>
              </a:spcBef>
              <a:spcAft>
                <a:spcPts val="0"/>
              </a:spcAft>
              <a:buNone/>
            </a:pPr>
            <a:r>
              <a:rPr b="1" lang="en-US" sz="1800">
                <a:solidFill>
                  <a:srgbClr val="202124"/>
                </a:solidFill>
                <a:latin typeface="arial"/>
                <a:ea typeface="arial"/>
                <a:cs typeface="arial"/>
                <a:sym typeface="arial"/>
              </a:rPr>
              <a:t>Parallelism is the task of running multiple computations simultaneously.</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2022-12-03T04:01:55Z</dcterms:created>
  <dc:creator>Somesh</dc:creator>
</cp:coreProperties>
</file>