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93"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5" r:id="rId39"/>
    <p:sldId id="296" r:id="rId40"/>
    <p:sldId id="298"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B4284-21B9-46DF-9C5F-5A81BC58E792}" type="datetimeFigureOut">
              <a:rPr lang="en-IN" smtClean="0"/>
              <a:t>10-02-2023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99649-1DB4-41D3-A6A1-A56FEE65AB38}" type="slidenum">
              <a:rPr lang="en-IN" smtClean="0"/>
              <a:t>‹#›</a:t>
            </a:fld>
            <a:endParaRPr lang="en-IN" dirty="0"/>
          </a:p>
        </p:txBody>
      </p:sp>
    </p:spTree>
    <p:extLst>
      <p:ext uri="{BB962C8B-B14F-4D97-AF65-F5344CB8AC3E}">
        <p14:creationId xmlns:p14="http://schemas.microsoft.com/office/powerpoint/2010/main" val="1450361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36F67-2EBF-477B-B6A1-6EE9847ABC5C}" type="slidenum">
              <a:rPr lang="en-US" altLang="en-US">
                <a:cs typeface="Arial" panose="020B0604020202020204" pitchFamily="34" charset="0"/>
              </a:rPr>
              <a:pPr>
                <a:spcBef>
                  <a:spcPct val="0"/>
                </a:spcBef>
              </a:pPr>
              <a:t>1</a:t>
            </a:fld>
            <a:endParaRPr lang="en-US" altLang="en-US" dirty="0">
              <a:cs typeface="Arial" panose="020B0604020202020204" pitchFamily="34" charset="0"/>
            </a:endParaRPr>
          </a:p>
        </p:txBody>
      </p:sp>
    </p:spTree>
    <p:extLst>
      <p:ext uri="{BB962C8B-B14F-4D97-AF65-F5344CB8AC3E}">
        <p14:creationId xmlns:p14="http://schemas.microsoft.com/office/powerpoint/2010/main" val="3753256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77160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5190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0558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24066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02575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70148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50667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D4CF694-190D-4878-9599-E1E1A897BEAF}"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049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57C7BE-9012-4EE9-AC1C-6E6FCC25EFB8}"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2334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336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76309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5723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2377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8486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02992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1843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36CE87-EF86-411A-8A30-0E3BFD418E46}"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5811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6B3ADC-70A8-4165-B7BF-9AFCBA8F4F8C}" type="datetime1">
              <a:rPr lang="en-US" smtClean="0"/>
              <a:t>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265237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540FF7-560B-4D76-BF87-AC6DE42F410E}" type="datetime1">
              <a:rPr lang="en-US" smtClean="0"/>
              <a:t>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34567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F5069D-0326-4427-9BE7-C66BD5D41F3D}" type="datetime1">
              <a:rPr lang="en-US" smtClean="0"/>
              <a:t>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815078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9627"/>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b="1" dirty="0">
              <a:solidFill>
                <a:srgbClr val="681748"/>
              </a:solidFill>
            </a:endParaRPr>
          </a:p>
        </p:txBody>
      </p:sp>
      <p:sp>
        <p:nvSpPr>
          <p:cNvPr id="4" name="object 4"/>
          <p:cNvSpPr>
            <a:spLocks/>
          </p:cNvSpPr>
          <p:nvPr userDrawn="1"/>
        </p:nvSpPr>
        <p:spPr bwMode="auto">
          <a:xfrm>
            <a:off x="611333" y="722959"/>
            <a:ext cx="11236010"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5" name="object 5"/>
          <p:cNvSpPr>
            <a:spLocks noChangeArrowheads="1"/>
          </p:cNvSpPr>
          <p:nvPr userDrawn="1"/>
        </p:nvSpPr>
        <p:spPr bwMode="auto">
          <a:xfrm>
            <a:off x="609408" y="182906"/>
            <a:ext cx="429377" cy="430310"/>
          </a:xfrm>
          <a:prstGeom prst="rect">
            <a:avLst/>
          </a:prstGeom>
          <a:blipFill dpi="0" rotWithShape="1">
            <a:blip r:embed="rId2"/>
            <a:srcRect/>
            <a:stretch>
              <a:fillRect/>
            </a:stretch>
          </a:blipFill>
          <a:ln>
            <a:noFill/>
          </a:ln>
        </p:spPr>
        <p:txBody>
          <a:bodyPr lIns="0" tIns="0" rIns="0" bIns="0"/>
          <a:lstStyle>
            <a:lvl1pPr>
              <a:spcBef>
                <a:spcPct val="20000"/>
              </a:spcBef>
              <a:defRPr>
                <a:solidFill>
                  <a:schemeClr val="tx1"/>
                </a:solidFill>
                <a:latin typeface="Calibri" pitchFamily="34" charset="0"/>
                <a:ea typeface="MS PGothic" pitchFamily="34" charset="-128"/>
              </a:defRPr>
            </a:lvl1pPr>
            <a:lvl2pPr marL="742950" indent="-285750">
              <a:spcBef>
                <a:spcPct val="20000"/>
              </a:spcBef>
              <a:defRPr>
                <a:solidFill>
                  <a:schemeClr val="tx1"/>
                </a:solidFill>
                <a:latin typeface="Calibri" pitchFamily="34" charset="0"/>
                <a:ea typeface="MS PGothic" pitchFamily="34" charset="-128"/>
              </a:defRPr>
            </a:lvl2pPr>
            <a:lvl3pPr marL="1143000" indent="-228600">
              <a:spcBef>
                <a:spcPct val="20000"/>
              </a:spcBef>
              <a:defRPr>
                <a:solidFill>
                  <a:schemeClr val="tx1"/>
                </a:solidFill>
                <a:latin typeface="Calibri" pitchFamily="34" charset="0"/>
                <a:ea typeface="MS PGothic" pitchFamily="34" charset="-128"/>
              </a:defRPr>
            </a:lvl3pPr>
            <a:lvl4pPr marL="1600200" indent="-228600">
              <a:spcBef>
                <a:spcPct val="20000"/>
              </a:spcBef>
              <a:defRPr>
                <a:solidFill>
                  <a:schemeClr val="tx1"/>
                </a:solidFill>
                <a:latin typeface="Calibri" pitchFamily="34" charset="0"/>
                <a:ea typeface="MS PGothic" pitchFamily="34" charset="-128"/>
              </a:defRPr>
            </a:lvl4pPr>
            <a:lvl5pPr marL="2057400" indent="-228600">
              <a:spcBef>
                <a:spcPct val="20000"/>
              </a:spcBef>
              <a:defRPr>
                <a:solidFill>
                  <a:schemeClr val="tx1"/>
                </a:solidFill>
                <a:latin typeface="Calibri" pitchFamily="34" charset="0"/>
                <a:ea typeface="MS PGothic" pitchFamily="34" charset="-128"/>
              </a:defRPr>
            </a:lvl5pPr>
            <a:lvl6pPr marL="25146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20000"/>
              </a:spcBef>
              <a:spcAft>
                <a:spcPct val="0"/>
              </a:spcAft>
              <a:defRPr>
                <a:solidFill>
                  <a:schemeClr val="tx1"/>
                </a:solidFill>
                <a:latin typeface="Calibri" pitchFamily="34" charset="0"/>
                <a:ea typeface="MS PGothic" pitchFamily="34" charset="-128"/>
              </a:defRPr>
            </a:lvl9pPr>
          </a:lstStyle>
          <a:p>
            <a:pPr eaLnBrk="1" hangingPunct="1">
              <a:spcBef>
                <a:spcPct val="0"/>
              </a:spcBef>
              <a:defRPr/>
            </a:pPr>
            <a:endParaRPr lang="en-US" altLang="en-US" sz="1092" dirty="0"/>
          </a:p>
        </p:txBody>
      </p:sp>
      <p:sp>
        <p:nvSpPr>
          <p:cNvPr id="6" name="object 6"/>
          <p:cNvSpPr>
            <a:spLocks/>
          </p:cNvSpPr>
          <p:nvPr userDrawn="1"/>
        </p:nvSpPr>
        <p:spPr bwMode="auto">
          <a:xfrm>
            <a:off x="1808968" y="432235"/>
            <a:ext cx="34658"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7" name="object 7"/>
          <p:cNvSpPr>
            <a:spLocks/>
          </p:cNvSpPr>
          <p:nvPr userDrawn="1"/>
        </p:nvSpPr>
        <p:spPr bwMode="auto">
          <a:xfrm>
            <a:off x="1818595" y="439937"/>
            <a:ext cx="15404"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userDrawn="1"/>
        </p:nvSpPr>
        <p:spPr>
          <a:xfrm>
            <a:off x="1105213" y="265695"/>
            <a:ext cx="831798" cy="305451"/>
          </a:xfrm>
          <a:prstGeom prst="rect">
            <a:avLst/>
          </a:prstGeom>
        </p:spPr>
        <p:txBody>
          <a:bodyPr lIns="0" tIns="10397" rIns="0" bIns="0">
            <a:spAutoFit/>
          </a:bodyPr>
          <a:lstStyle/>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RV College of</a:t>
            </a:r>
          </a:p>
          <a:p>
            <a:pPr marL="7701" eaLnBrk="1" fontAlgn="auto" hangingPunct="1">
              <a:lnSpc>
                <a:spcPts val="1082"/>
              </a:lnSpc>
              <a:spcBef>
                <a:spcPts val="82"/>
              </a:spcBef>
              <a:spcAft>
                <a:spcPts val="0"/>
              </a:spcAft>
              <a:defRPr/>
            </a:pPr>
            <a:r>
              <a:rPr lang="en-IN" sz="970" b="1" spc="3" dirty="0">
                <a:solidFill>
                  <a:srgbClr val="231F20"/>
                </a:solidFill>
                <a:latin typeface="Helvetica-Bold"/>
                <a:ea typeface="+mn-ea"/>
                <a:cs typeface="Helvetica-Bold"/>
              </a:rPr>
              <a:t>Engineering </a:t>
            </a:r>
            <a:endParaRPr sz="970" dirty="0">
              <a:latin typeface="Helvetica-Bold"/>
              <a:ea typeface="+mn-ea"/>
              <a:cs typeface="Helvetica-Bold"/>
            </a:endParaRPr>
          </a:p>
        </p:txBody>
      </p:sp>
      <p:sp>
        <p:nvSpPr>
          <p:cNvPr id="9" name="TextBox 8"/>
          <p:cNvSpPr txBox="1"/>
          <p:nvPr userDrawn="1"/>
        </p:nvSpPr>
        <p:spPr>
          <a:xfrm>
            <a:off x="0" y="6617335"/>
            <a:ext cx="12192000" cy="260392"/>
          </a:xfrm>
          <a:prstGeom prst="rect">
            <a:avLst/>
          </a:prstGeom>
          <a:solidFill>
            <a:schemeClr val="tx2">
              <a:lumMod val="75000"/>
            </a:schemeClr>
          </a:solidFill>
        </p:spPr>
        <p:txBody>
          <a:bodyPr>
            <a:spAutoFit/>
          </a:bodyPr>
          <a:lstStyle/>
          <a:p>
            <a:pPr>
              <a:defRPr/>
            </a:pPr>
            <a:endParaRPr lang="en-US" sz="1092" dirty="0">
              <a:solidFill>
                <a:schemeClr val="bg1"/>
              </a:solidFill>
              <a:ea typeface="ＭＳ Ｐゴシック" pitchFamily="34" charset="-128"/>
              <a:cs typeface="Arial" pitchFamily="34" charset="0"/>
            </a:endParaRPr>
          </a:p>
        </p:txBody>
      </p:sp>
      <p:sp>
        <p:nvSpPr>
          <p:cNvPr id="10" name="TextBox 3"/>
          <p:cNvSpPr txBox="1">
            <a:spLocks noChangeArrowheads="1"/>
          </p:cNvSpPr>
          <p:nvPr userDrawn="1"/>
        </p:nvSpPr>
        <p:spPr bwMode="auto">
          <a:xfrm>
            <a:off x="5828323" y="6605747"/>
            <a:ext cx="1561585" cy="278987"/>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fld id="{D89AAD3E-6AA6-4605-AB42-20C09F7E7923}" type="datetime3">
              <a:rPr lang="en-US" sz="1213" b="1" smtClean="0">
                <a:solidFill>
                  <a:schemeClr val="bg1"/>
                </a:solidFill>
                <a:ea typeface="ＭＳ Ｐゴシック" pitchFamily="34" charset="-128"/>
              </a:rPr>
              <a:pPr algn="ctr" eaLnBrk="1" hangingPunct="1">
                <a:defRPr/>
              </a:pPr>
              <a:t>10 February 2023</a:t>
            </a:fld>
            <a:endParaRPr lang="en-US" sz="970" b="1" dirty="0">
              <a:solidFill>
                <a:schemeClr val="bg1"/>
              </a:solidFill>
              <a:ea typeface="ＭＳ Ｐゴシック" pitchFamily="34" charset="-128"/>
            </a:endParaRPr>
          </a:p>
        </p:txBody>
      </p:sp>
      <p:sp>
        <p:nvSpPr>
          <p:cNvPr id="11" name="TextBox 3"/>
          <p:cNvSpPr txBox="1">
            <a:spLocks noChangeArrowheads="1"/>
          </p:cNvSpPr>
          <p:nvPr userDrawn="1"/>
        </p:nvSpPr>
        <p:spPr bwMode="auto">
          <a:xfrm>
            <a:off x="0" y="6605747"/>
            <a:ext cx="4663459" cy="278987"/>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r>
              <a:rPr lang="en-US" sz="1213" b="1" dirty="0">
                <a:solidFill>
                  <a:schemeClr val="bg1"/>
                </a:solidFill>
                <a:ea typeface="ＭＳ Ｐゴシック" pitchFamily="34" charset="-128"/>
              </a:rPr>
              <a:t>DEPARTMENT OF ARTIFICIAL INTELLIGENCE AND MACHINE LEARNING</a:t>
            </a:r>
          </a:p>
        </p:txBody>
      </p:sp>
      <p:sp>
        <p:nvSpPr>
          <p:cNvPr id="12" name="TextBox 3"/>
          <p:cNvSpPr txBox="1">
            <a:spLocks noChangeArrowheads="1"/>
          </p:cNvSpPr>
          <p:nvPr userDrawn="1"/>
        </p:nvSpPr>
        <p:spPr bwMode="auto">
          <a:xfrm>
            <a:off x="11779952" y="6617335"/>
            <a:ext cx="415899" cy="260392"/>
          </a:xfrm>
          <a:prstGeom prst="rect">
            <a:avLst/>
          </a:prstGeom>
          <a:solidFill>
            <a:schemeClr val="tx2"/>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defRPr/>
            </a:pPr>
            <a:fld id="{44225482-1F73-4A47-9E3B-1A7D9FA81CA6}" type="slidenum">
              <a:rPr lang="en-US" sz="1092" b="1" smtClean="0">
                <a:solidFill>
                  <a:schemeClr val="bg1"/>
                </a:solidFill>
                <a:ea typeface="ＭＳ Ｐゴシック" pitchFamily="34" charset="-128"/>
              </a:rPr>
              <a:pPr algn="ctr" eaLnBrk="1" hangingPunct="1">
                <a:defRPr/>
              </a:pPr>
              <a:t>‹#›</a:t>
            </a:fld>
            <a:endParaRPr lang="en-US" sz="1092" b="1" dirty="0">
              <a:solidFill>
                <a:schemeClr val="bg1"/>
              </a:solidFill>
              <a:ea typeface="ＭＳ Ｐゴシック" pitchFamily="34" charset="-128"/>
            </a:endParaRPr>
          </a:p>
        </p:txBody>
      </p:sp>
      <p:sp>
        <p:nvSpPr>
          <p:cNvPr id="14" name="Title 10"/>
          <p:cNvSpPr>
            <a:spLocks noGrp="1"/>
          </p:cNvSpPr>
          <p:nvPr>
            <p:ph type="title"/>
          </p:nvPr>
        </p:nvSpPr>
        <p:spPr>
          <a:xfrm>
            <a:off x="9608036" y="247404"/>
            <a:ext cx="2231606" cy="280134"/>
          </a:xfrm>
        </p:spPr>
        <p:txBody>
          <a:bodyPr/>
          <a:lstStyle/>
          <a:p>
            <a:r>
              <a:rPr lang="en-US" altLang="en-US" dirty="0"/>
              <a:t>Go, change the world</a:t>
            </a:r>
          </a:p>
        </p:txBody>
      </p:sp>
    </p:spTree>
    <p:extLst>
      <p:ext uri="{BB962C8B-B14F-4D97-AF65-F5344CB8AC3E}">
        <p14:creationId xmlns:p14="http://schemas.microsoft.com/office/powerpoint/2010/main" val="41730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784F89-24B1-4B0B-9B76-0F007CF234E0}" type="datetime1">
              <a:rPr lang="en-US" smtClean="0"/>
              <a:t>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135592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CFAB9-5C11-45DD-B390-399D9F1DF79E}" type="datetime1">
              <a:rPr lang="en-US" smtClean="0"/>
              <a:t>2/10/2023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44782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726F37-165B-467A-AB2A-076E0C22322E}" type="datetime1">
              <a:rPr lang="en-US" smtClean="0"/>
              <a:t>2/10/2023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87029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8BA6BF-F8F8-4DAD-A3F3-EA367ABAAF61}" type="datetime1">
              <a:rPr lang="en-US" smtClean="0"/>
              <a:t>2/10/2023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141428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E0D092-E090-4099-B9EB-6270D3C473A5}" type="datetime1">
              <a:rPr lang="en-US" smtClean="0"/>
              <a:t>2/10/2023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209621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A9A15-E6EA-4111-9DE2-316CBFE2A8DA}" type="datetime1">
              <a:rPr lang="en-US" smtClean="0"/>
              <a:t>2/10/2023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97724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4640E-D557-4C11-9F2D-429DCD167DB8}" type="datetime1">
              <a:rPr lang="en-US" smtClean="0"/>
              <a:t>2/10/2023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413369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59FCF-CD32-4DF3-BE41-BE881D9DE1CC}" type="datetime1">
              <a:rPr lang="en-US" smtClean="0"/>
              <a:t>2/10/2023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EB5B95-3AD3-4740-9219-37A75DF3E3F0}" type="slidenum">
              <a:rPr lang="en-IN" smtClean="0"/>
              <a:t>‹#›</a:t>
            </a:fld>
            <a:endParaRPr lang="en-IN" dirty="0"/>
          </a:p>
        </p:txBody>
      </p:sp>
    </p:spTree>
    <p:extLst>
      <p:ext uri="{BB962C8B-B14F-4D97-AF65-F5344CB8AC3E}">
        <p14:creationId xmlns:p14="http://schemas.microsoft.com/office/powerpoint/2010/main" val="76224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5A177-CF29-4A0B-BF0F-D8ADE309057D}" type="datetime1">
              <a:rPr lang="en-US" smtClean="0"/>
              <a:t>2/10/2023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B5B95-3AD3-4740-9219-37A75DF3E3F0}" type="slidenum">
              <a:rPr lang="en-IN" smtClean="0"/>
              <a:t>‹#›</a:t>
            </a:fld>
            <a:endParaRPr lang="en-IN" dirty="0"/>
          </a:p>
        </p:txBody>
      </p:sp>
    </p:spTree>
    <p:extLst>
      <p:ext uri="{BB962C8B-B14F-4D97-AF65-F5344CB8AC3E}">
        <p14:creationId xmlns:p14="http://schemas.microsoft.com/office/powerpoint/2010/main" val="278339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object 4"/>
          <p:cNvSpPr>
            <a:spLocks/>
          </p:cNvSpPr>
          <p:nvPr/>
        </p:nvSpPr>
        <p:spPr bwMode="auto">
          <a:xfrm>
            <a:off x="611718" y="722959"/>
            <a:ext cx="11235221" cy="0"/>
          </a:xfrm>
          <a:custGeom>
            <a:avLst/>
            <a:gdLst>
              <a:gd name="T0" fmla="*/ 0 w 18527395"/>
              <a:gd name="T1" fmla="*/ 18551585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dirty="0"/>
          </a:p>
        </p:txBody>
      </p:sp>
      <p:sp>
        <p:nvSpPr>
          <p:cNvPr id="16387" name="object 5"/>
          <p:cNvSpPr>
            <a:spLocks noChangeArrowheads="1"/>
          </p:cNvSpPr>
          <p:nvPr/>
        </p:nvSpPr>
        <p:spPr bwMode="auto">
          <a:xfrm>
            <a:off x="609793" y="182906"/>
            <a:ext cx="429347"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dirty="0">
              <a:cs typeface="Arial" panose="020B0604020202020204" pitchFamily="34" charset="0"/>
            </a:endParaRPr>
          </a:p>
        </p:txBody>
      </p:sp>
      <p:sp>
        <p:nvSpPr>
          <p:cNvPr id="16388" name="object 6"/>
          <p:cNvSpPr>
            <a:spLocks/>
          </p:cNvSpPr>
          <p:nvPr/>
        </p:nvSpPr>
        <p:spPr bwMode="auto">
          <a:xfrm>
            <a:off x="1809269" y="432235"/>
            <a:ext cx="34656" cy="34656"/>
          </a:xfrm>
          <a:custGeom>
            <a:avLst/>
            <a:gdLst>
              <a:gd name="T0" fmla="*/ 67371 w 56514"/>
              <a:gd name="T1" fmla="*/ 0 h 56515"/>
              <a:gd name="T2" fmla="*/ 41175 w 56514"/>
              <a:gd name="T3" fmla="*/ 5274 h 56515"/>
              <a:gd name="T4" fmla="*/ 19754 w 56514"/>
              <a:gd name="T5" fmla="*/ 19671 h 56515"/>
              <a:gd name="T6" fmla="*/ 5302 w 56514"/>
              <a:gd name="T7" fmla="*/ 41018 h 56515"/>
              <a:gd name="T8" fmla="*/ 0 w 56514"/>
              <a:gd name="T9" fmla="*/ 67159 h 56515"/>
              <a:gd name="T10" fmla="*/ 5302 w 56514"/>
              <a:gd name="T11" fmla="*/ 93326 h 56515"/>
              <a:gd name="T12" fmla="*/ 19754 w 56514"/>
              <a:gd name="T13" fmla="*/ 114712 h 56515"/>
              <a:gd name="T14" fmla="*/ 41175 w 56514"/>
              <a:gd name="T15" fmla="*/ 129152 h 56515"/>
              <a:gd name="T16" fmla="*/ 67371 w 56514"/>
              <a:gd name="T17" fmla="*/ 134443 h 56515"/>
              <a:gd name="T18" fmla="*/ 93532 w 56514"/>
              <a:gd name="T19" fmla="*/ 129152 h 56515"/>
              <a:gd name="T20" fmla="*/ 100069 w 56514"/>
              <a:gd name="T21" fmla="*/ 124729 h 56515"/>
              <a:gd name="T22" fmla="*/ 67371 w 56514"/>
              <a:gd name="T23" fmla="*/ 124729 h 56515"/>
              <a:gd name="T24" fmla="*/ 44911 w 56514"/>
              <a:gd name="T25" fmla="*/ 120193 h 56515"/>
              <a:gd name="T26" fmla="*/ 26596 w 56514"/>
              <a:gd name="T27" fmla="*/ 107845 h 56515"/>
              <a:gd name="T28" fmla="*/ 14255 w 56514"/>
              <a:gd name="T29" fmla="*/ 89539 h 56515"/>
              <a:gd name="T30" fmla="*/ 9724 w 56514"/>
              <a:gd name="T31" fmla="*/ 67159 h 56515"/>
              <a:gd name="T32" fmla="*/ 14255 w 56514"/>
              <a:gd name="T33" fmla="*/ 44759 h 56515"/>
              <a:gd name="T34" fmla="*/ 26596 w 56514"/>
              <a:gd name="T35" fmla="*/ 26429 h 56515"/>
              <a:gd name="T36" fmla="*/ 44911 w 56514"/>
              <a:gd name="T37" fmla="*/ 14027 h 56515"/>
              <a:gd name="T38" fmla="*/ 67371 w 56514"/>
              <a:gd name="T39" fmla="*/ 9485 h 56515"/>
              <a:gd name="T40" fmla="*/ 99793 w 56514"/>
              <a:gd name="T41" fmla="*/ 9485 h 56515"/>
              <a:gd name="T42" fmla="*/ 93532 w 56514"/>
              <a:gd name="T43" fmla="*/ 5274 h 56515"/>
              <a:gd name="T44" fmla="*/ 67371 w 56514"/>
              <a:gd name="T45" fmla="*/ 0 h 56515"/>
              <a:gd name="T46" fmla="*/ 99793 w 56514"/>
              <a:gd name="T47" fmla="*/ 9485 h 56515"/>
              <a:gd name="T48" fmla="*/ 67371 w 56514"/>
              <a:gd name="T49" fmla="*/ 9485 h 56515"/>
              <a:gd name="T50" fmla="*/ 89835 w 56514"/>
              <a:gd name="T51" fmla="*/ 14027 h 56515"/>
              <a:gd name="T52" fmla="*/ 108158 w 56514"/>
              <a:gd name="T53" fmla="*/ 26429 h 56515"/>
              <a:gd name="T54" fmla="*/ 120504 w 56514"/>
              <a:gd name="T55" fmla="*/ 44759 h 56515"/>
              <a:gd name="T56" fmla="*/ 125027 w 56514"/>
              <a:gd name="T57" fmla="*/ 67159 h 56515"/>
              <a:gd name="T58" fmla="*/ 120504 w 56514"/>
              <a:gd name="T59" fmla="*/ 89539 h 56515"/>
              <a:gd name="T60" fmla="*/ 108158 w 56514"/>
              <a:gd name="T61" fmla="*/ 107845 h 56515"/>
              <a:gd name="T62" fmla="*/ 89835 w 56514"/>
              <a:gd name="T63" fmla="*/ 120193 h 56515"/>
              <a:gd name="T64" fmla="*/ 67371 w 56514"/>
              <a:gd name="T65" fmla="*/ 124729 h 56515"/>
              <a:gd name="T66" fmla="*/ 100069 w 56514"/>
              <a:gd name="T67" fmla="*/ 124729 h 56515"/>
              <a:gd name="T68" fmla="*/ 114914 w 56514"/>
              <a:gd name="T69" fmla="*/ 114712 h 56515"/>
              <a:gd name="T70" fmla="*/ 129356 w 56514"/>
              <a:gd name="T71" fmla="*/ 93326 h 56515"/>
              <a:gd name="T72" fmla="*/ 134652 w 56514"/>
              <a:gd name="T73" fmla="*/ 67159 h 56515"/>
              <a:gd name="T74" fmla="*/ 129356 w 56514"/>
              <a:gd name="T75" fmla="*/ 41018 h 56515"/>
              <a:gd name="T76" fmla="*/ 114914 w 56514"/>
              <a:gd name="T77" fmla="*/ 19671 h 56515"/>
              <a:gd name="T78" fmla="*/ 99793 w 56514"/>
              <a:gd name="T79" fmla="*/ 948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1638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dirty="0"/>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6391" name="Title 10"/>
          <p:cNvSpPr>
            <a:spLocks noGrp="1"/>
          </p:cNvSpPr>
          <p:nvPr>
            <p:ph type="title"/>
          </p:nvPr>
        </p:nvSpPr>
        <p:spPr/>
        <p:txBody>
          <a:bodyPr>
            <a:normAutofit fontScale="90000"/>
          </a:bodyPr>
          <a:lstStyle/>
          <a:p>
            <a:r>
              <a:rPr lang="en-US" altLang="en-US" sz="1819" dirty="0">
                <a:latin typeface="Playfair Display" charset="0"/>
              </a:rPr>
              <a:t>Go, change the world</a:t>
            </a:r>
          </a:p>
        </p:txBody>
      </p:sp>
      <p:sp>
        <p:nvSpPr>
          <p:cNvPr id="3" name="Rectangle 2"/>
          <p:cNvSpPr/>
          <p:nvPr/>
        </p:nvSpPr>
        <p:spPr>
          <a:xfrm>
            <a:off x="1316170" y="794802"/>
            <a:ext cx="10083350" cy="5201424"/>
          </a:xfrm>
          <a:prstGeom prst="rect">
            <a:avLst/>
          </a:prstGeom>
        </p:spPr>
        <p:txBody>
          <a:bodyPr wrap="square">
            <a:spAutoFit/>
          </a:bodyPr>
          <a:lstStyle/>
          <a:p>
            <a:pPr algn="ctr"/>
            <a:endParaRPr lang="en-US" altLang="en-US" sz="2800" dirty="0" smtClean="0"/>
          </a:p>
          <a:p>
            <a:pPr algn="ctr"/>
            <a:endParaRPr lang="en-US" altLang="en-US" sz="2800" dirty="0"/>
          </a:p>
          <a:p>
            <a:pPr algn="ctr"/>
            <a:endParaRPr lang="en-US" altLang="en-US" sz="2800" dirty="0" smtClean="0"/>
          </a:p>
          <a:p>
            <a:pPr algn="ctr"/>
            <a:r>
              <a:rPr lang="en-US" altLang="en-US" sz="9600" dirty="0" smtClean="0"/>
              <a:t>Operating Systems (UNIT-3)</a:t>
            </a:r>
          </a:p>
          <a:p>
            <a:endParaRPr lang="en-US" altLang="en-US" sz="2800" dirty="0"/>
          </a:p>
          <a:p>
            <a:endParaRPr lang="en-US" altLang="en-US" sz="2800" dirty="0"/>
          </a:p>
        </p:txBody>
      </p:sp>
    </p:spTree>
    <p:extLst>
      <p:ext uri="{BB962C8B-B14F-4D97-AF65-F5344CB8AC3E}">
        <p14:creationId xmlns:p14="http://schemas.microsoft.com/office/powerpoint/2010/main" val="2679765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just"/>
            <a:r>
              <a:rPr lang="en-US" altLang="en-US" dirty="0" smtClean="0"/>
              <a:t> </a:t>
            </a:r>
            <a:r>
              <a:rPr lang="en-US" altLang="en-US" sz="3100" dirty="0" smtClean="0"/>
              <a:t>Solution Critical Section - </a:t>
            </a:r>
            <a:r>
              <a:rPr lang="en-GB" sz="3100" dirty="0"/>
              <a:t>must satisfy the following </a:t>
            </a:r>
            <a:r>
              <a:rPr lang="en-GB" sz="3100" dirty="0" smtClean="0"/>
              <a:t>three</a:t>
            </a:r>
            <a:r>
              <a:rPr lang="en-IN" sz="3100" dirty="0" smtClean="0"/>
              <a:t>requirements</a:t>
            </a:r>
            <a:r>
              <a:rPr lang="en-US" altLang="en-US" sz="3100" dirty="0" smtClean="0"/>
              <a:t> </a:t>
            </a:r>
            <a:endParaRPr lang="en-US" altLang="en-US" b="1" dirty="0" smtClean="0"/>
          </a:p>
        </p:txBody>
      </p:sp>
      <p:sp>
        <p:nvSpPr>
          <p:cNvPr id="17411" name="Rectangle 1027"/>
          <p:cNvSpPr>
            <a:spLocks noGrp="1" noChangeArrowheads="1"/>
          </p:cNvSpPr>
          <p:nvPr>
            <p:ph idx="1"/>
          </p:nvPr>
        </p:nvSpPr>
        <p:spPr>
          <a:xfrm>
            <a:off x="383178" y="879565"/>
            <a:ext cx="11059885" cy="5904412"/>
          </a:xfrm>
        </p:spPr>
        <p:txBody>
          <a:bodyPr>
            <a:noAutofit/>
          </a:bodyPr>
          <a:lstStyle/>
          <a:p>
            <a:pPr>
              <a:buFont typeface="Monotype Sorts" pitchFamily="-84" charset="2"/>
              <a:buNone/>
            </a:pPr>
            <a:r>
              <a:rPr lang="en-US" altLang="en-US" dirty="0" smtClean="0">
                <a:solidFill>
                  <a:srgbClr val="000000"/>
                </a:solidFill>
              </a:rPr>
              <a:t>1. </a:t>
            </a:r>
            <a:r>
              <a:rPr lang="en-US" altLang="en-US" b="1" dirty="0" smtClean="0">
                <a:solidFill>
                  <a:srgbClr val="3366FF"/>
                </a:solidFill>
              </a:rPr>
              <a:t>Mutual </a:t>
            </a:r>
            <a:r>
              <a:rPr lang="en-US" altLang="en-US" b="1" dirty="0">
                <a:solidFill>
                  <a:srgbClr val="3366FF"/>
                </a:solidFill>
              </a:rPr>
              <a:t>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0" indent="0" algn="just">
              <a:buNone/>
            </a:pPr>
            <a:r>
              <a:rPr lang="en-US" altLang="en-US" b="1" dirty="0" smtClean="0">
                <a:solidFill>
                  <a:srgbClr val="3366FF"/>
                </a:solidFill>
              </a:rPr>
              <a:t>2.Progress</a:t>
            </a:r>
            <a:r>
              <a:rPr lang="en-US" altLang="en-US" b="1" dirty="0" smtClean="0"/>
              <a:t> </a:t>
            </a:r>
            <a:r>
              <a:rPr lang="en-US" altLang="en-US" dirty="0" smtClean="0"/>
              <a:t>– </a:t>
            </a:r>
            <a:r>
              <a:rPr lang="en-GB" dirty="0"/>
              <a:t>If no process is executing in its critical section and </a:t>
            </a:r>
            <a:r>
              <a:rPr lang="en-GB" dirty="0" smtClean="0"/>
              <a:t>some processes </a:t>
            </a:r>
            <a:r>
              <a:rPr lang="en-GB" dirty="0"/>
              <a:t>wish to enter their critical sections, then only those </a:t>
            </a:r>
            <a:r>
              <a:rPr lang="en-GB" dirty="0" smtClean="0"/>
              <a:t>processes that </a:t>
            </a:r>
            <a:r>
              <a:rPr lang="en-GB" dirty="0"/>
              <a:t>are not executing in their remainder sections can participate </a:t>
            </a:r>
            <a:r>
              <a:rPr lang="en-GB" dirty="0" smtClean="0"/>
              <a:t>in deciding </a:t>
            </a:r>
            <a:r>
              <a:rPr lang="en-GB" dirty="0"/>
              <a:t>which will enter its critical section next, and this selection </a:t>
            </a:r>
            <a:r>
              <a:rPr lang="en-GB" dirty="0" smtClean="0"/>
              <a:t>cannot </a:t>
            </a:r>
            <a:r>
              <a:rPr lang="en-IN" dirty="0" smtClean="0"/>
              <a:t>be </a:t>
            </a:r>
            <a:r>
              <a:rPr lang="en-IN" dirty="0"/>
              <a:t>postponed </a:t>
            </a:r>
            <a:r>
              <a:rPr lang="en-IN" dirty="0" smtClean="0"/>
              <a:t>indefinitely.</a:t>
            </a:r>
            <a:endParaRPr lang="en-US" altLang="en-US" dirty="0" smtClean="0"/>
          </a:p>
          <a:p>
            <a:r>
              <a:rPr lang="en-US" altLang="en-US" dirty="0" smtClean="0"/>
              <a:t>3</a:t>
            </a:r>
            <a:r>
              <a:rPr lang="en-US" altLang="en-US" dirty="0"/>
              <a:t>.  </a:t>
            </a:r>
            <a:r>
              <a:rPr lang="en-US" altLang="en-US" b="1" dirty="0">
                <a:solidFill>
                  <a:srgbClr val="3366FF"/>
                </a:solidFill>
              </a:rPr>
              <a:t>Bounded Waiting </a:t>
            </a:r>
            <a:r>
              <a:rPr lang="en-US" altLang="en-US" dirty="0"/>
              <a:t>-  </a:t>
            </a:r>
            <a:r>
              <a:rPr lang="en-GB" dirty="0"/>
              <a:t>There exists a bound, or limit, on the number of </a:t>
            </a:r>
            <a:r>
              <a:rPr lang="en-GB" dirty="0" smtClean="0"/>
              <a:t>times that </a:t>
            </a:r>
            <a:r>
              <a:rPr lang="en-GB" dirty="0"/>
              <a:t>other processes are allowed to enter their critical sections after </a:t>
            </a:r>
            <a:r>
              <a:rPr lang="en-GB" dirty="0" smtClean="0"/>
              <a:t>a process </a:t>
            </a:r>
            <a:r>
              <a:rPr lang="en-GB" dirty="0"/>
              <a:t>has made a request to enter its critical section and before </a:t>
            </a:r>
            <a:r>
              <a:rPr lang="en-GB" dirty="0" smtClean="0"/>
              <a:t>that </a:t>
            </a:r>
            <a:r>
              <a:rPr lang="en-IN" dirty="0" smtClean="0"/>
              <a:t>request </a:t>
            </a:r>
            <a:r>
              <a:rPr lang="en-IN" dirty="0"/>
              <a:t>is granted</a:t>
            </a:r>
            <a:r>
              <a:rPr lang="en-IN" dirty="0" smtClean="0"/>
              <a:t>.</a:t>
            </a:r>
          </a:p>
          <a:p>
            <a:endParaRPr lang="en-IN" altLang="en-US" dirty="0">
              <a:solidFill>
                <a:srgbClr val="FF0000"/>
              </a:solidFill>
            </a:endParaRPr>
          </a:p>
          <a:p>
            <a:r>
              <a:rPr lang="en-IN" altLang="en-US" dirty="0" smtClean="0">
                <a:solidFill>
                  <a:srgbClr val="FF0000"/>
                </a:solidFill>
              </a:rPr>
              <a:t>If Bounded waiting is not there it will lead to the Starvation </a:t>
            </a:r>
            <a:endParaRPr lang="en-US" altLang="en-US" dirty="0" smtClean="0">
              <a:solidFill>
                <a:srgbClr val="FF0000"/>
              </a:solidFill>
            </a:endParaRPr>
          </a:p>
        </p:txBody>
      </p:sp>
    </p:spTree>
    <p:extLst>
      <p:ext uri="{BB962C8B-B14F-4D97-AF65-F5344CB8AC3E}">
        <p14:creationId xmlns:p14="http://schemas.microsoft.com/office/powerpoint/2010/main" val="105210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just"/>
            <a:r>
              <a:rPr lang="en-US" altLang="en-US" dirty="0" smtClean="0"/>
              <a:t> </a:t>
            </a:r>
            <a:endParaRPr lang="en-US" altLang="en-US" b="1" dirty="0" smtClean="0"/>
          </a:p>
        </p:txBody>
      </p:sp>
      <p:sp>
        <p:nvSpPr>
          <p:cNvPr id="17411" name="Rectangle 1027"/>
          <p:cNvSpPr>
            <a:spLocks noGrp="1" noChangeArrowheads="1"/>
          </p:cNvSpPr>
          <p:nvPr>
            <p:ph idx="1"/>
          </p:nvPr>
        </p:nvSpPr>
        <p:spPr>
          <a:xfrm>
            <a:off x="383178" y="879565"/>
            <a:ext cx="11059885" cy="5904412"/>
          </a:xfrm>
        </p:spPr>
        <p:txBody>
          <a:bodyPr>
            <a:noAutofit/>
          </a:bodyPr>
          <a:lstStyle/>
          <a:p>
            <a:pPr>
              <a:buFont typeface="Monotype Sorts" pitchFamily="-84" charset="2"/>
              <a:buNone/>
            </a:pPr>
            <a:r>
              <a:rPr lang="en-US" altLang="en-US" dirty="0"/>
              <a:t>Two approaches depending on if kernel is preemptive or non-  preemptive </a:t>
            </a:r>
          </a:p>
          <a:p>
            <a:pPr marL="795338" lvl="1" indent="-338138">
              <a:buSzPct val="125000"/>
            </a:pPr>
            <a:r>
              <a:rPr lang="en-US" altLang="en-US" b="1" dirty="0">
                <a:solidFill>
                  <a:srgbClr val="3366FF"/>
                </a:solidFill>
              </a:rPr>
              <a:t>Preemptive</a:t>
            </a:r>
            <a:r>
              <a:rPr lang="en-US" altLang="en-US" sz="1400" dirty="0"/>
              <a:t> </a:t>
            </a:r>
            <a:r>
              <a:rPr lang="en-US" altLang="en-US" dirty="0"/>
              <a:t>– allows preemption of process when running in kernel mode</a:t>
            </a:r>
          </a:p>
          <a:p>
            <a:pPr marL="795338" lvl="1" indent="-338138">
              <a:buSzPct val="125000"/>
            </a:pPr>
            <a:r>
              <a:rPr lang="en-US" altLang="en-US" b="1" dirty="0">
                <a:solidFill>
                  <a:srgbClr val="3366FF"/>
                </a:solidFill>
              </a:rPr>
              <a:t>Non-preemptive </a:t>
            </a:r>
            <a:r>
              <a:rPr lang="en-US" altLang="en-US" dirty="0"/>
              <a:t>– runs until exits kernel mode, blocks, or voluntarily yields CPU</a:t>
            </a:r>
          </a:p>
          <a:p>
            <a:pPr marL="996950" lvl="2" indent="-198438">
              <a:buSzPct val="125000"/>
            </a:pPr>
            <a:r>
              <a:rPr lang="en-US" altLang="en-US" dirty="0"/>
              <a:t>Essentially free of race conditions in kernel mode</a:t>
            </a:r>
          </a:p>
          <a:p>
            <a:pPr>
              <a:buFont typeface="Monotype Sorts" pitchFamily="-84" charset="2"/>
              <a:buNone/>
            </a:pPr>
            <a:endParaRPr lang="en-US" altLang="en-US" dirty="0" smtClean="0">
              <a:solidFill>
                <a:srgbClr val="FF0000"/>
              </a:solidFill>
            </a:endParaRPr>
          </a:p>
        </p:txBody>
      </p:sp>
    </p:spTree>
    <p:extLst>
      <p:ext uri="{BB962C8B-B14F-4D97-AF65-F5344CB8AC3E}">
        <p14:creationId xmlns:p14="http://schemas.microsoft.com/office/powerpoint/2010/main" val="164285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just"/>
            <a:r>
              <a:rPr lang="en-US" altLang="en-US" dirty="0" smtClean="0"/>
              <a:t> </a:t>
            </a:r>
            <a:endParaRPr lang="en-US" altLang="en-US" b="1" dirty="0" smtClean="0"/>
          </a:p>
        </p:txBody>
      </p:sp>
      <p:sp>
        <p:nvSpPr>
          <p:cNvPr id="17411" name="Rectangle 1027"/>
          <p:cNvSpPr>
            <a:spLocks noGrp="1" noChangeArrowheads="1"/>
          </p:cNvSpPr>
          <p:nvPr>
            <p:ph idx="1"/>
          </p:nvPr>
        </p:nvSpPr>
        <p:spPr>
          <a:xfrm>
            <a:off x="383178" y="879565"/>
            <a:ext cx="11059885" cy="5904412"/>
          </a:xfrm>
        </p:spPr>
        <p:txBody>
          <a:bodyPr>
            <a:noAutofit/>
          </a:bodyPr>
          <a:lstStyle/>
          <a:p>
            <a:pPr>
              <a:buFont typeface="Monotype Sorts" pitchFamily="-84" charset="2"/>
              <a:buNone/>
            </a:pPr>
            <a:r>
              <a:rPr lang="en-US" altLang="en-US" dirty="0"/>
              <a:t>Two approaches depending on if kernel is preemptive or non-  preemptive </a:t>
            </a:r>
          </a:p>
          <a:p>
            <a:pPr marL="795338" lvl="1" indent="-338138">
              <a:buSzPct val="125000"/>
            </a:pPr>
            <a:r>
              <a:rPr lang="en-US" altLang="en-US" b="1" dirty="0">
                <a:solidFill>
                  <a:srgbClr val="3366FF"/>
                </a:solidFill>
              </a:rPr>
              <a:t>Preemptive</a:t>
            </a:r>
            <a:r>
              <a:rPr lang="en-US" altLang="en-US" sz="1400" dirty="0"/>
              <a:t> </a:t>
            </a:r>
            <a:r>
              <a:rPr lang="en-US" altLang="en-US" dirty="0"/>
              <a:t>– allows preemption of process when running in kernel mode</a:t>
            </a:r>
          </a:p>
          <a:p>
            <a:pPr marL="795338" lvl="1" indent="-338138">
              <a:buSzPct val="125000"/>
            </a:pPr>
            <a:r>
              <a:rPr lang="en-US" altLang="en-US" b="1" dirty="0">
                <a:solidFill>
                  <a:srgbClr val="3366FF"/>
                </a:solidFill>
              </a:rPr>
              <a:t>Non-preemptive </a:t>
            </a:r>
            <a:r>
              <a:rPr lang="en-US" altLang="en-US" dirty="0"/>
              <a:t>– runs until exits kernel mode, blocks, or voluntarily yields CPU</a:t>
            </a:r>
          </a:p>
          <a:p>
            <a:pPr marL="996950" lvl="2" indent="-198438">
              <a:buSzPct val="125000"/>
            </a:pPr>
            <a:r>
              <a:rPr lang="en-US" altLang="en-US" dirty="0"/>
              <a:t>Essentially free of race conditions in kernel mode</a:t>
            </a:r>
          </a:p>
          <a:p>
            <a:pPr>
              <a:buFont typeface="Monotype Sorts" pitchFamily="-84" charset="2"/>
              <a:buNone/>
            </a:pPr>
            <a:endParaRPr lang="en-US" altLang="en-US" dirty="0" smtClean="0">
              <a:solidFill>
                <a:srgbClr val="FF0000"/>
              </a:solidFill>
            </a:endParaRPr>
          </a:p>
        </p:txBody>
      </p:sp>
    </p:spTree>
    <p:extLst>
      <p:ext uri="{BB962C8B-B14F-4D97-AF65-F5344CB8AC3E}">
        <p14:creationId xmlns:p14="http://schemas.microsoft.com/office/powerpoint/2010/main" val="360739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ctr"/>
            <a:r>
              <a:rPr lang="en-US" altLang="en-US" dirty="0"/>
              <a:t> </a:t>
            </a:r>
            <a:r>
              <a:rPr lang="en-US" altLang="en-US" b="1" dirty="0"/>
              <a:t>Peterson</a:t>
            </a:r>
            <a:r>
              <a:rPr lang="ja-JP" altLang="en-US" b="1" dirty="0"/>
              <a:t>’</a:t>
            </a:r>
            <a:r>
              <a:rPr lang="en-US" altLang="ja-JP" b="1" dirty="0"/>
              <a:t>s Solution</a:t>
            </a:r>
            <a:endParaRPr lang="en-US" altLang="en-US" b="1" dirty="0" smtClean="0"/>
          </a:p>
        </p:txBody>
      </p:sp>
      <p:sp>
        <p:nvSpPr>
          <p:cNvPr id="17411" name="Rectangle 1027"/>
          <p:cNvSpPr>
            <a:spLocks noGrp="1" noChangeArrowheads="1"/>
          </p:cNvSpPr>
          <p:nvPr>
            <p:ph idx="1"/>
          </p:nvPr>
        </p:nvSpPr>
        <p:spPr>
          <a:xfrm>
            <a:off x="383178" y="879565"/>
            <a:ext cx="11059885" cy="5904412"/>
          </a:xfrm>
        </p:spPr>
        <p:txBody>
          <a:bodyPr>
            <a:noAutofit/>
          </a:bodyPr>
          <a:lstStyle/>
          <a:p>
            <a:r>
              <a:rPr lang="en-US" altLang="en-US" sz="2500" dirty="0" smtClean="0">
                <a:solidFill>
                  <a:srgbClr val="FF0000"/>
                </a:solidFill>
              </a:rPr>
              <a:t>Software based solution for Critical Section problem.</a:t>
            </a:r>
          </a:p>
          <a:p>
            <a:r>
              <a:rPr lang="en-IN" sz="2500" dirty="0" smtClean="0"/>
              <a:t>It illustrates</a:t>
            </a:r>
            <a:r>
              <a:rPr lang="en-IN" sz="2500" dirty="0"/>
              <a:t> </a:t>
            </a:r>
            <a:r>
              <a:rPr lang="en-GB" sz="2500" dirty="0" smtClean="0"/>
              <a:t>some </a:t>
            </a:r>
            <a:r>
              <a:rPr lang="en-GB" sz="2500" dirty="0"/>
              <a:t>of the complexities involved in designing software that addresses </a:t>
            </a:r>
            <a:r>
              <a:rPr lang="en-GB" sz="2500" dirty="0" smtClean="0"/>
              <a:t>the requirements </a:t>
            </a:r>
            <a:r>
              <a:rPr lang="en-GB" sz="2500" dirty="0"/>
              <a:t>of </a:t>
            </a:r>
            <a:r>
              <a:rPr lang="en-GB" sz="2500" dirty="0">
                <a:solidFill>
                  <a:srgbClr val="FF0000"/>
                </a:solidFill>
              </a:rPr>
              <a:t>mutual exclusion</a:t>
            </a:r>
            <a:r>
              <a:rPr lang="en-GB" sz="2500" dirty="0"/>
              <a:t>, </a:t>
            </a:r>
            <a:r>
              <a:rPr lang="en-GB" sz="2500" dirty="0">
                <a:solidFill>
                  <a:srgbClr val="FF0000"/>
                </a:solidFill>
              </a:rPr>
              <a:t>progress</a:t>
            </a:r>
            <a:r>
              <a:rPr lang="en-GB" sz="2500" dirty="0"/>
              <a:t>, and </a:t>
            </a:r>
            <a:r>
              <a:rPr lang="en-GB" sz="2500" dirty="0">
                <a:solidFill>
                  <a:srgbClr val="FF0000"/>
                </a:solidFill>
              </a:rPr>
              <a:t>bounded </a:t>
            </a:r>
            <a:r>
              <a:rPr lang="en-GB" sz="2500" dirty="0" smtClean="0">
                <a:solidFill>
                  <a:srgbClr val="FF0000"/>
                </a:solidFill>
              </a:rPr>
              <a:t>waiting.</a:t>
            </a:r>
          </a:p>
          <a:p>
            <a:r>
              <a:rPr lang="en-GB" sz="2500" dirty="0"/>
              <a:t>Peterson’s solution is restricted to </a:t>
            </a:r>
            <a:r>
              <a:rPr lang="en-GB" sz="2500" b="1" dirty="0"/>
              <a:t>two processes </a:t>
            </a:r>
            <a:r>
              <a:rPr lang="en-GB" sz="2500" dirty="0"/>
              <a:t>that alternate execution</a:t>
            </a:r>
          </a:p>
          <a:p>
            <a:pPr marL="0" indent="0">
              <a:buNone/>
            </a:pPr>
            <a:r>
              <a:rPr lang="en-GB" sz="2500" dirty="0"/>
              <a:t>between their critical sections and remainder </a:t>
            </a:r>
            <a:r>
              <a:rPr lang="en-GB" sz="2500" dirty="0" smtClean="0"/>
              <a:t>sections. Lets say P</a:t>
            </a:r>
            <a:r>
              <a:rPr lang="en-GB" sz="2500" baseline="-25000" dirty="0" smtClean="0"/>
              <a:t>i </a:t>
            </a:r>
            <a:r>
              <a:rPr lang="en-GB" sz="2500" dirty="0" smtClean="0"/>
              <a:t>and </a:t>
            </a:r>
            <a:r>
              <a:rPr lang="en-GB" sz="2500" dirty="0" err="1" smtClean="0"/>
              <a:t>P</a:t>
            </a:r>
            <a:r>
              <a:rPr lang="en-GB" sz="2500" baseline="-25000" dirty="0" err="1" smtClean="0"/>
              <a:t>j</a:t>
            </a:r>
            <a:endParaRPr lang="en-GB" sz="2500" baseline="-25000" dirty="0" smtClean="0"/>
          </a:p>
          <a:p>
            <a:r>
              <a:rPr lang="en-GB" sz="2500" dirty="0"/>
              <a:t>Peterson’s solution requires the two processes to share </a:t>
            </a:r>
            <a:r>
              <a:rPr lang="en-GB" sz="2500" b="1" dirty="0"/>
              <a:t>two data items</a:t>
            </a:r>
            <a:r>
              <a:rPr lang="en-GB" sz="2500" dirty="0"/>
              <a:t>:</a:t>
            </a:r>
          </a:p>
          <a:p>
            <a:r>
              <a:rPr lang="en-IN" sz="2500" dirty="0" err="1"/>
              <a:t>int</a:t>
            </a:r>
            <a:r>
              <a:rPr lang="en-IN" sz="2500" dirty="0"/>
              <a:t> turn;</a:t>
            </a:r>
          </a:p>
          <a:p>
            <a:r>
              <a:rPr lang="en-IN" sz="2500" dirty="0" err="1"/>
              <a:t>boolean</a:t>
            </a:r>
            <a:r>
              <a:rPr lang="en-IN" sz="2500" dirty="0"/>
              <a:t> flag[2</a:t>
            </a:r>
            <a:r>
              <a:rPr lang="en-IN" sz="2500" dirty="0" smtClean="0"/>
              <a:t>];</a:t>
            </a:r>
          </a:p>
          <a:p>
            <a:r>
              <a:rPr lang="en-GB" sz="2500" dirty="0"/>
              <a:t>The variable turn indicates whose turn it is to enter its critical section. That </a:t>
            </a:r>
            <a:r>
              <a:rPr lang="en-GB" sz="2500" dirty="0" err="1" smtClean="0"/>
              <a:t>is,if</a:t>
            </a:r>
            <a:r>
              <a:rPr lang="en-GB" sz="2500" dirty="0" smtClean="0"/>
              <a:t> </a:t>
            </a:r>
            <a:r>
              <a:rPr lang="en-GB" sz="2500" dirty="0"/>
              <a:t>turn == </a:t>
            </a:r>
            <a:r>
              <a:rPr lang="en-GB" sz="2500" dirty="0" err="1"/>
              <a:t>i</a:t>
            </a:r>
            <a:r>
              <a:rPr lang="en-GB" sz="2500" dirty="0"/>
              <a:t>, then process </a:t>
            </a:r>
            <a:r>
              <a:rPr lang="en-GB" sz="2500" i="1" dirty="0"/>
              <a:t>Pi </a:t>
            </a:r>
            <a:r>
              <a:rPr lang="en-GB" sz="2500" dirty="0"/>
              <a:t>is allowed to execute in its critical section. </a:t>
            </a:r>
            <a:endParaRPr lang="en-GB" sz="2500" dirty="0" smtClean="0"/>
          </a:p>
          <a:p>
            <a:r>
              <a:rPr lang="en-GB" sz="2500" dirty="0" err="1" smtClean="0"/>
              <a:t>Theflag</a:t>
            </a:r>
            <a:r>
              <a:rPr lang="en-GB" sz="2500" dirty="0" smtClean="0"/>
              <a:t> </a:t>
            </a:r>
            <a:r>
              <a:rPr lang="en-GB" sz="2500" dirty="0"/>
              <a:t>array is used to indicate if a process is ready to enter its critical </a:t>
            </a:r>
            <a:r>
              <a:rPr lang="en-GB" sz="2500" dirty="0" smtClean="0"/>
              <a:t>section. For </a:t>
            </a:r>
            <a:r>
              <a:rPr lang="en-GB" sz="2500" dirty="0"/>
              <a:t>example, if flag[</a:t>
            </a:r>
            <a:r>
              <a:rPr lang="en-GB" sz="2500" dirty="0" err="1"/>
              <a:t>i</a:t>
            </a:r>
            <a:r>
              <a:rPr lang="en-GB" sz="2500" dirty="0"/>
              <a:t>] is true, this value indicates that </a:t>
            </a:r>
            <a:r>
              <a:rPr lang="en-GB" sz="2500" i="1" dirty="0"/>
              <a:t>Pi </a:t>
            </a:r>
            <a:r>
              <a:rPr lang="en-GB" sz="2500" dirty="0"/>
              <a:t>is ready to </a:t>
            </a:r>
            <a:r>
              <a:rPr lang="en-GB" sz="2500" dirty="0" smtClean="0"/>
              <a:t>enter</a:t>
            </a:r>
            <a:r>
              <a:rPr lang="en-IN" sz="2500" dirty="0" smtClean="0"/>
              <a:t>its </a:t>
            </a:r>
            <a:r>
              <a:rPr lang="en-IN" sz="2500" dirty="0"/>
              <a:t>critical section.</a:t>
            </a:r>
            <a:endParaRPr lang="en-GB" sz="2500" dirty="0" smtClean="0"/>
          </a:p>
          <a:p>
            <a:pPr marL="0" indent="0">
              <a:buNone/>
            </a:pPr>
            <a:endParaRPr lang="en-US" altLang="en-US" dirty="0" smtClean="0">
              <a:solidFill>
                <a:srgbClr val="FF0000"/>
              </a:solidFill>
            </a:endParaRPr>
          </a:p>
        </p:txBody>
      </p:sp>
    </p:spTree>
    <p:extLst>
      <p:ext uri="{BB962C8B-B14F-4D97-AF65-F5344CB8AC3E}">
        <p14:creationId xmlns:p14="http://schemas.microsoft.com/office/powerpoint/2010/main" val="298987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ctr"/>
            <a:r>
              <a:rPr lang="en-US" altLang="en-US" dirty="0"/>
              <a:t> </a:t>
            </a:r>
            <a:r>
              <a:rPr lang="en-US" altLang="en-US" b="1" dirty="0"/>
              <a:t>Peterson</a:t>
            </a:r>
            <a:r>
              <a:rPr lang="ja-JP" altLang="en-US" b="1" dirty="0"/>
              <a:t>’</a:t>
            </a:r>
            <a:r>
              <a:rPr lang="en-US" altLang="ja-JP" b="1" dirty="0"/>
              <a:t>s </a:t>
            </a:r>
            <a:r>
              <a:rPr lang="en-US" altLang="ja-JP" b="1" dirty="0" smtClean="0"/>
              <a:t>Solution- Algorithm </a:t>
            </a:r>
            <a:endParaRPr lang="en-US" altLang="en-US" b="1" dirty="0" smtClean="0"/>
          </a:p>
        </p:txBody>
      </p:sp>
      <p:sp>
        <p:nvSpPr>
          <p:cNvPr id="4" name="Rectangle 3"/>
          <p:cNvSpPr>
            <a:spLocks noGrp="1" noChangeArrowheads="1"/>
          </p:cNvSpPr>
          <p:nvPr>
            <p:ph idx="1"/>
          </p:nvPr>
        </p:nvSpPr>
        <p:spPr>
          <a:xfrm>
            <a:off x="178525" y="896894"/>
            <a:ext cx="5236325" cy="3988615"/>
          </a:xfrm>
        </p:spPr>
        <p:txBody>
          <a:bodyPr>
            <a:normAutofit fontScale="92500" lnSpcReduction="10000"/>
          </a:bodyPr>
          <a:lstStyle/>
          <a:p>
            <a:pPr>
              <a:buFont typeface="Monotype Sorts" pitchFamily="-84" charset="2"/>
              <a:buNone/>
            </a:pPr>
            <a:r>
              <a:rPr lang="en-US" altLang="en-US" b="1" dirty="0" smtClean="0">
                <a:solidFill>
                  <a:srgbClr val="000000"/>
                </a:solidFill>
                <a:latin typeface="Courier New" panose="02070309020205020404" pitchFamily="49" charset="0"/>
                <a:cs typeface="Courier New" panose="02070309020205020404" pitchFamily="49" charset="0"/>
              </a:rPr>
              <a:t>	do </a:t>
            </a:r>
            <a:r>
              <a:rPr lang="en-US" altLang="en-US" sz="1600" b="1" dirty="0" smtClean="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smtClean="0">
                <a:solidFill>
                  <a:srgbClr val="000000"/>
                </a:solidFill>
                <a:latin typeface="Courier New" panose="02070309020205020404" pitchFamily="49" charset="0"/>
                <a:cs typeface="Courier New" panose="02070309020205020404" pitchFamily="49" charset="0"/>
              </a:rPr>
              <a:t>		</a:t>
            </a:r>
            <a:r>
              <a:rPr lang="en-US" altLang="en-US" sz="1600" b="1" dirty="0" smtClean="0">
                <a:solidFill>
                  <a:srgbClr val="FF0000"/>
                </a:solidFill>
                <a:latin typeface="Courier New" panose="02070309020205020404" pitchFamily="49" charset="0"/>
                <a:cs typeface="Courier New" panose="02070309020205020404" pitchFamily="49" charset="0"/>
              </a:rPr>
              <a:t>flag[</a:t>
            </a:r>
            <a:r>
              <a:rPr lang="en-US" altLang="en-US" sz="1600" b="1" dirty="0" err="1" smtClean="0">
                <a:solidFill>
                  <a:srgbClr val="FF0000"/>
                </a:solidFill>
                <a:latin typeface="Courier New" panose="02070309020205020404" pitchFamily="49" charset="0"/>
                <a:cs typeface="Courier New" panose="02070309020205020404" pitchFamily="49" charset="0"/>
              </a:rPr>
              <a:t>i</a:t>
            </a:r>
            <a:r>
              <a:rPr lang="en-US" altLang="en-US" sz="1600" b="1" dirty="0" smtClean="0">
                <a:solidFill>
                  <a:srgbClr val="FF0000"/>
                </a:solidFill>
                <a:latin typeface="Courier New" panose="02070309020205020404" pitchFamily="49" charset="0"/>
                <a:cs typeface="Courier New" panose="02070309020205020404" pitchFamily="49" charset="0"/>
              </a:rPr>
              <a:t>] = true; </a:t>
            </a:r>
            <a:r>
              <a:rPr lang="en-US" altLang="en-US" sz="1600" b="1" dirty="0" smtClean="0">
                <a:solidFill>
                  <a:srgbClr val="000000"/>
                </a:solidFill>
                <a:latin typeface="Courier New" panose="02070309020205020404" pitchFamily="49" charset="0"/>
                <a:cs typeface="Courier New" panose="02070309020205020404" pitchFamily="49" charset="0"/>
              </a:rPr>
              <a:t># Process </a:t>
            </a:r>
            <a:r>
              <a:rPr lang="en-US" altLang="en-US" sz="1600" b="1" dirty="0" err="1" smtClean="0">
                <a:solidFill>
                  <a:srgbClr val="000000"/>
                </a:solidFill>
                <a:latin typeface="Courier New" panose="02070309020205020404" pitchFamily="49" charset="0"/>
                <a:cs typeface="Courier New" panose="02070309020205020404" pitchFamily="49" charset="0"/>
              </a:rPr>
              <a:t>i</a:t>
            </a:r>
            <a:r>
              <a:rPr lang="en-US" altLang="en-US" sz="1600" b="1" dirty="0" smtClean="0">
                <a:solidFill>
                  <a:srgbClr val="000000"/>
                </a:solidFill>
                <a:latin typeface="Courier New" panose="02070309020205020404" pitchFamily="49" charset="0"/>
                <a:cs typeface="Courier New" panose="02070309020205020404" pitchFamily="49" charset="0"/>
              </a:rPr>
              <a:t> is ready to enter the critical section </a:t>
            </a:r>
          </a:p>
          <a:p>
            <a:pPr marL="0" indent="0">
              <a:buNone/>
            </a:pPr>
            <a:r>
              <a:rPr lang="en-US" altLang="en-US" sz="1600" b="1" dirty="0" smtClean="0">
                <a:solidFill>
                  <a:srgbClr val="000000"/>
                </a:solidFill>
                <a:latin typeface="Courier New" panose="02070309020205020404" pitchFamily="49" charset="0"/>
                <a:cs typeface="Courier New" panose="02070309020205020404" pitchFamily="49" charset="0"/>
              </a:rPr>
              <a:t>	</a:t>
            </a:r>
            <a:r>
              <a:rPr lang="en-US" altLang="en-US" sz="1600" b="1" dirty="0" smtClean="0">
                <a:solidFill>
                  <a:srgbClr val="FF0000"/>
                </a:solidFill>
                <a:latin typeface="Courier New" panose="02070309020205020404" pitchFamily="49" charset="0"/>
                <a:cs typeface="Courier New" panose="02070309020205020404" pitchFamily="49" charset="0"/>
              </a:rPr>
              <a:t>turn = j; </a:t>
            </a:r>
            <a:r>
              <a:rPr lang="en-US" altLang="en-US" sz="1600" b="1" dirty="0" smtClean="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But </a:t>
            </a:r>
            <a:r>
              <a:rPr lang="en-IN" sz="1600" b="1" dirty="0" smtClean="0">
                <a:solidFill>
                  <a:srgbClr val="000000"/>
                </a:solidFill>
                <a:latin typeface="Courier New" panose="02070309020205020404" pitchFamily="49" charset="0"/>
                <a:cs typeface="Courier New" panose="02070309020205020404" pitchFamily="49" charset="0"/>
              </a:rPr>
              <a:t>if </a:t>
            </a:r>
            <a:r>
              <a:rPr lang="en-IN" sz="1600" b="1" dirty="0">
                <a:solidFill>
                  <a:srgbClr val="000000"/>
                </a:solidFill>
                <a:latin typeface="Courier New" panose="02070309020205020404" pitchFamily="49" charset="0"/>
                <a:cs typeface="Courier New" panose="02070309020205020404" pitchFamily="49" charset="0"/>
              </a:rPr>
              <a:t>the other </a:t>
            </a:r>
            <a:r>
              <a:rPr lang="en-IN" sz="1600" b="1" dirty="0" smtClean="0">
                <a:solidFill>
                  <a:srgbClr val="000000"/>
                </a:solidFill>
                <a:latin typeface="Courier New" panose="02070309020205020404" pitchFamily="49" charset="0"/>
                <a:cs typeface="Courier New" panose="02070309020205020404" pitchFamily="49" charset="0"/>
              </a:rPr>
              <a:t>process wishes </a:t>
            </a:r>
            <a:r>
              <a:rPr lang="en-GB" sz="1600" b="1" dirty="0">
                <a:solidFill>
                  <a:srgbClr val="000000"/>
                </a:solidFill>
                <a:latin typeface="Courier New" panose="02070309020205020404" pitchFamily="49" charset="0"/>
                <a:cs typeface="Courier New" panose="02070309020205020404" pitchFamily="49" charset="0"/>
              </a:rPr>
              <a:t>to enter the critical section, it can do </a:t>
            </a:r>
            <a:r>
              <a:rPr lang="en-GB" sz="1600" b="1" dirty="0" smtClean="0">
                <a:solidFill>
                  <a:srgbClr val="000000"/>
                </a:solidFill>
                <a:latin typeface="Courier New" panose="02070309020205020404" pitchFamily="49" charset="0"/>
                <a:cs typeface="Courier New" panose="02070309020205020404" pitchFamily="49" charset="0"/>
              </a:rPr>
              <a:t>so</a:t>
            </a: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dirty="0" smtClean="0">
                <a:solidFill>
                  <a:srgbClr val="000000"/>
                </a:solidFill>
                <a:latin typeface="Courier New" panose="02070309020205020404" pitchFamily="49" charset="0"/>
                <a:cs typeface="Courier New" panose="02070309020205020404" pitchFamily="49" charset="0"/>
              </a:rPr>
              <a:t>	  </a:t>
            </a:r>
            <a:r>
              <a:rPr lang="en-US" altLang="en-US" sz="1600" b="1" dirty="0" smtClean="0">
                <a:solidFill>
                  <a:srgbClr val="FF0000"/>
                </a:solidFill>
                <a:latin typeface="Courier New" panose="02070309020205020404" pitchFamily="49" charset="0"/>
                <a:cs typeface="Courier New" panose="02070309020205020404" pitchFamily="49" charset="0"/>
              </a:rPr>
              <a:t>while (flag[j] &amp;&amp; turn = = j);</a:t>
            </a:r>
            <a:r>
              <a:rPr lang="en-US" altLang="en-US" sz="1600" b="1" dirty="0" smtClean="0">
                <a:latin typeface="Courier New" panose="02070309020205020404" pitchFamily="49" charset="0"/>
                <a:cs typeface="Courier New" panose="02070309020205020404" pitchFamily="49" charset="0"/>
              </a:rPr>
              <a:t>#(If this condition is true means it will remain in while loop only)</a:t>
            </a:r>
          </a:p>
          <a:p>
            <a:pPr>
              <a:buFont typeface="Monotype Sorts" pitchFamily="-84" charset="2"/>
              <a:buNone/>
            </a:pPr>
            <a:r>
              <a:rPr lang="en-US" altLang="en-US" sz="1600" b="1" dirty="0" smtClean="0">
                <a:latin typeface="Courier New" panose="02070309020205020404" pitchFamily="49" charset="0"/>
                <a:cs typeface="Courier New" panose="02070309020205020404" pitchFamily="49" charset="0"/>
              </a:rPr>
              <a:t>#We have semicolon, if the condition is true Pi will stay in while loop only. </a:t>
            </a:r>
          </a:p>
          <a:p>
            <a:pPr>
              <a:buFont typeface="Monotype Sorts" pitchFamily="-84" charset="2"/>
              <a:buNone/>
            </a:pPr>
            <a:r>
              <a:rPr lang="en-US" altLang="en-US" sz="1600" b="1" dirty="0" smtClean="0">
                <a:solidFill>
                  <a:srgbClr val="FF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1600" b="1" dirty="0" smtClean="0">
                <a:solidFill>
                  <a:srgbClr val="FF0000"/>
                </a:solidFill>
                <a:latin typeface="Courier New" panose="02070309020205020404" pitchFamily="49" charset="0"/>
                <a:cs typeface="Courier New" panose="02070309020205020404" pitchFamily="49" charset="0"/>
              </a:rPr>
              <a:t>	  flag[</a:t>
            </a:r>
            <a:r>
              <a:rPr lang="en-US" altLang="en-US" sz="1600" b="1" dirty="0" err="1" smtClean="0">
                <a:solidFill>
                  <a:srgbClr val="FF0000"/>
                </a:solidFill>
                <a:latin typeface="Courier New" panose="02070309020205020404" pitchFamily="49" charset="0"/>
                <a:cs typeface="Courier New" panose="02070309020205020404" pitchFamily="49" charset="0"/>
              </a:rPr>
              <a:t>i</a:t>
            </a:r>
            <a:r>
              <a:rPr lang="en-US" altLang="en-US" sz="1600" b="1" dirty="0" smtClean="0">
                <a:solidFill>
                  <a:srgbClr val="FF0000"/>
                </a:solidFill>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1600" b="1" dirty="0" smtClean="0">
                <a:solidFill>
                  <a:srgbClr val="FF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1600" b="1" dirty="0" smtClean="0">
                <a:solidFill>
                  <a:srgbClr val="FF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1600" dirty="0" smtClean="0">
              <a:solidFill>
                <a:srgbClr val="0000FF"/>
              </a:solidFill>
            </a:endParaRPr>
          </a:p>
        </p:txBody>
      </p:sp>
      <p:sp>
        <p:nvSpPr>
          <p:cNvPr id="2" name="Rectangle 1"/>
          <p:cNvSpPr/>
          <p:nvPr/>
        </p:nvSpPr>
        <p:spPr>
          <a:xfrm>
            <a:off x="-2462" y="5461150"/>
            <a:ext cx="5130572" cy="369332"/>
          </a:xfrm>
          <a:prstGeom prst="rect">
            <a:avLst/>
          </a:prstGeom>
        </p:spPr>
        <p:txBody>
          <a:bodyPr wrap="none">
            <a:spAutoFit/>
          </a:bodyPr>
          <a:lstStyle/>
          <a:p>
            <a:r>
              <a:rPr lang="en-GB" dirty="0">
                <a:solidFill>
                  <a:srgbClr val="231F20"/>
                </a:solidFill>
                <a:latin typeface="HelveticaNeue-Roman"/>
              </a:rPr>
              <a:t>The structure of process </a:t>
            </a:r>
            <a:r>
              <a:rPr lang="en-GB" i="1" dirty="0">
                <a:solidFill>
                  <a:srgbClr val="231F20"/>
                </a:solidFill>
                <a:latin typeface="HelveticaNeue-Italic"/>
              </a:rPr>
              <a:t>P</a:t>
            </a:r>
            <a:r>
              <a:rPr lang="en-GB" sz="800" i="1" dirty="0">
                <a:solidFill>
                  <a:srgbClr val="231F20"/>
                </a:solidFill>
                <a:latin typeface="HelveticaNeue-Italic"/>
              </a:rPr>
              <a:t>i </a:t>
            </a:r>
            <a:r>
              <a:rPr lang="en-GB" dirty="0">
                <a:solidFill>
                  <a:srgbClr val="231F20"/>
                </a:solidFill>
                <a:latin typeface="HelveticaNeue-Roman"/>
              </a:rPr>
              <a:t>in Peterson’s solution</a:t>
            </a:r>
            <a:endParaRPr lang="en-IN" dirty="0"/>
          </a:p>
        </p:txBody>
      </p:sp>
      <p:sp>
        <p:nvSpPr>
          <p:cNvPr id="6" name="Rectangle 3"/>
          <p:cNvSpPr txBox="1">
            <a:spLocks noChangeArrowheads="1"/>
          </p:cNvSpPr>
          <p:nvPr/>
        </p:nvSpPr>
        <p:spPr>
          <a:xfrm>
            <a:off x="6011090" y="1092837"/>
            <a:ext cx="5236325" cy="3988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pPr>
            <a:r>
              <a:rPr lang="en-US" altLang="en-US" b="1" dirty="0" smtClean="0">
                <a:solidFill>
                  <a:srgbClr val="000000"/>
                </a:solidFill>
                <a:latin typeface="Courier New" panose="02070309020205020404" pitchFamily="49" charset="0"/>
                <a:cs typeface="Courier New" panose="02070309020205020404" pitchFamily="49" charset="0"/>
              </a:rPr>
              <a:t>	do </a:t>
            </a:r>
            <a:r>
              <a:rPr lang="en-US" altLang="en-US" sz="1600" b="1" dirty="0" smtClean="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smtClean="0">
                <a:solidFill>
                  <a:srgbClr val="000000"/>
                </a:solidFill>
                <a:latin typeface="Courier New" panose="02070309020205020404" pitchFamily="49" charset="0"/>
                <a:cs typeface="Courier New" panose="02070309020205020404" pitchFamily="49" charset="0"/>
              </a:rPr>
              <a:t>		</a:t>
            </a:r>
            <a:r>
              <a:rPr lang="en-US" altLang="en-US" sz="1600" b="1" dirty="0" smtClean="0">
                <a:solidFill>
                  <a:srgbClr val="FF0000"/>
                </a:solidFill>
                <a:latin typeface="Courier New" panose="02070309020205020404" pitchFamily="49" charset="0"/>
                <a:cs typeface="Courier New" panose="02070309020205020404" pitchFamily="49" charset="0"/>
              </a:rPr>
              <a:t>flag[</a:t>
            </a:r>
            <a:r>
              <a:rPr lang="en-US" altLang="en-US" sz="1600" b="1" dirty="0">
                <a:solidFill>
                  <a:srgbClr val="FF0000"/>
                </a:solidFill>
                <a:latin typeface="Courier New" panose="02070309020205020404" pitchFamily="49" charset="0"/>
                <a:cs typeface="Courier New" panose="02070309020205020404" pitchFamily="49" charset="0"/>
              </a:rPr>
              <a:t>j</a:t>
            </a:r>
            <a:r>
              <a:rPr lang="en-US" altLang="en-US" sz="1600" b="1" dirty="0" smtClean="0">
                <a:solidFill>
                  <a:srgbClr val="FF0000"/>
                </a:solidFill>
                <a:latin typeface="Courier New" panose="02070309020205020404" pitchFamily="49" charset="0"/>
                <a:cs typeface="Courier New" panose="02070309020205020404" pitchFamily="49" charset="0"/>
              </a:rPr>
              <a:t>] = true; </a:t>
            </a:r>
            <a:r>
              <a:rPr lang="en-US" altLang="en-US" sz="1600" b="1" dirty="0" smtClean="0">
                <a:solidFill>
                  <a:srgbClr val="000000"/>
                </a:solidFill>
                <a:latin typeface="Courier New" panose="02070309020205020404" pitchFamily="49" charset="0"/>
                <a:cs typeface="Courier New" panose="02070309020205020404" pitchFamily="49" charset="0"/>
              </a:rPr>
              <a:t># Process </a:t>
            </a:r>
            <a:r>
              <a:rPr lang="en-US" altLang="en-US" sz="1600" b="1" dirty="0">
                <a:solidFill>
                  <a:srgbClr val="000000"/>
                </a:solidFill>
                <a:latin typeface="Courier New" panose="02070309020205020404" pitchFamily="49" charset="0"/>
                <a:cs typeface="Courier New" panose="02070309020205020404" pitchFamily="49" charset="0"/>
              </a:rPr>
              <a:t>j</a:t>
            </a:r>
            <a:r>
              <a:rPr lang="en-US" altLang="en-US" sz="1600" b="1" dirty="0" smtClean="0">
                <a:solidFill>
                  <a:srgbClr val="000000"/>
                </a:solidFill>
                <a:latin typeface="Courier New" panose="02070309020205020404" pitchFamily="49" charset="0"/>
                <a:cs typeface="Courier New" panose="02070309020205020404" pitchFamily="49" charset="0"/>
              </a:rPr>
              <a:t> is ready to enter the critical section </a:t>
            </a:r>
          </a:p>
          <a:p>
            <a:pPr marL="0" indent="0">
              <a:buFont typeface="Arial" panose="020B0604020202020204" pitchFamily="34" charset="0"/>
              <a:buNone/>
            </a:pPr>
            <a:r>
              <a:rPr lang="en-US" altLang="en-US" sz="1600" b="1" dirty="0" smtClean="0">
                <a:solidFill>
                  <a:srgbClr val="000000"/>
                </a:solidFill>
                <a:latin typeface="Courier New" panose="02070309020205020404" pitchFamily="49" charset="0"/>
                <a:cs typeface="Courier New" panose="02070309020205020404" pitchFamily="49" charset="0"/>
              </a:rPr>
              <a:t>	</a:t>
            </a:r>
            <a:r>
              <a:rPr lang="en-US" altLang="en-US" sz="1600" b="1" dirty="0" smtClean="0">
                <a:solidFill>
                  <a:srgbClr val="FF0000"/>
                </a:solidFill>
                <a:latin typeface="Courier New" panose="02070309020205020404" pitchFamily="49" charset="0"/>
                <a:cs typeface="Courier New" panose="02070309020205020404" pitchFamily="49" charset="0"/>
              </a:rPr>
              <a:t>turn = </a:t>
            </a:r>
            <a:r>
              <a:rPr lang="en-US" altLang="en-US" sz="1600" b="1" dirty="0" err="1" smtClean="0">
                <a:solidFill>
                  <a:srgbClr val="FF0000"/>
                </a:solidFill>
                <a:latin typeface="Courier New" panose="02070309020205020404" pitchFamily="49" charset="0"/>
                <a:cs typeface="Courier New" panose="02070309020205020404" pitchFamily="49" charset="0"/>
              </a:rPr>
              <a:t>i</a:t>
            </a:r>
            <a:r>
              <a:rPr lang="en-US" altLang="en-US" sz="1600" b="1" dirty="0" smtClean="0">
                <a:solidFill>
                  <a:srgbClr val="FF0000"/>
                </a:solidFill>
                <a:latin typeface="Courier New" panose="02070309020205020404" pitchFamily="49" charset="0"/>
                <a:cs typeface="Courier New" panose="02070309020205020404" pitchFamily="49" charset="0"/>
              </a:rPr>
              <a:t>; </a:t>
            </a:r>
            <a:r>
              <a:rPr lang="en-US" altLang="en-US" sz="1600" b="1" dirty="0" smtClean="0">
                <a:solidFill>
                  <a:srgbClr val="000000"/>
                </a:solidFill>
                <a:latin typeface="Courier New" panose="02070309020205020404" pitchFamily="49" charset="0"/>
                <a:cs typeface="Courier New" panose="02070309020205020404" pitchFamily="49" charset="0"/>
              </a:rPr>
              <a:t># But </a:t>
            </a:r>
            <a:r>
              <a:rPr lang="en-IN" sz="1600" b="1" dirty="0" smtClean="0">
                <a:solidFill>
                  <a:srgbClr val="000000"/>
                </a:solidFill>
                <a:latin typeface="Courier New" panose="02070309020205020404" pitchFamily="49" charset="0"/>
                <a:cs typeface="Courier New" panose="02070309020205020404" pitchFamily="49" charset="0"/>
              </a:rPr>
              <a:t>if the other process wishes </a:t>
            </a:r>
            <a:r>
              <a:rPr lang="en-GB" sz="1600" b="1" dirty="0" smtClean="0">
                <a:solidFill>
                  <a:srgbClr val="000000"/>
                </a:solidFill>
                <a:latin typeface="Courier New" panose="02070309020205020404" pitchFamily="49" charset="0"/>
                <a:cs typeface="Courier New" panose="02070309020205020404" pitchFamily="49" charset="0"/>
              </a:rPr>
              <a:t>to enter the critical section, it can do so</a:t>
            </a:r>
            <a:endParaRPr lang="en-US" altLang="en-US" sz="1600" b="1" dirty="0" smtClean="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dirty="0" smtClean="0">
                <a:solidFill>
                  <a:srgbClr val="000000"/>
                </a:solidFill>
                <a:latin typeface="Courier New" panose="02070309020205020404" pitchFamily="49" charset="0"/>
                <a:cs typeface="Courier New" panose="02070309020205020404" pitchFamily="49" charset="0"/>
              </a:rPr>
              <a:t>	  </a:t>
            </a:r>
            <a:r>
              <a:rPr lang="en-US" altLang="en-US" sz="1600" b="1" dirty="0" smtClean="0">
                <a:solidFill>
                  <a:srgbClr val="FF0000"/>
                </a:solidFill>
                <a:latin typeface="Courier New" panose="02070309020205020404" pitchFamily="49" charset="0"/>
                <a:cs typeface="Courier New" panose="02070309020205020404" pitchFamily="49" charset="0"/>
              </a:rPr>
              <a:t>while (flag[</a:t>
            </a:r>
            <a:r>
              <a:rPr lang="en-US" altLang="en-US" sz="1600" b="1" dirty="0" err="1" smtClean="0">
                <a:solidFill>
                  <a:srgbClr val="FF0000"/>
                </a:solidFill>
                <a:latin typeface="Courier New" panose="02070309020205020404" pitchFamily="49" charset="0"/>
                <a:cs typeface="Courier New" panose="02070309020205020404" pitchFamily="49" charset="0"/>
              </a:rPr>
              <a:t>i</a:t>
            </a:r>
            <a:r>
              <a:rPr lang="en-US" altLang="en-US" sz="1600" b="1" dirty="0" smtClean="0">
                <a:solidFill>
                  <a:srgbClr val="FF0000"/>
                </a:solidFill>
                <a:latin typeface="Courier New" panose="02070309020205020404" pitchFamily="49" charset="0"/>
                <a:cs typeface="Courier New" panose="02070309020205020404" pitchFamily="49" charset="0"/>
              </a:rPr>
              <a:t>] &amp;&amp; turn = = </a:t>
            </a:r>
            <a:r>
              <a:rPr lang="en-US" altLang="en-US" sz="1600" b="1" dirty="0" err="1" smtClean="0">
                <a:solidFill>
                  <a:srgbClr val="FF0000"/>
                </a:solidFill>
                <a:latin typeface="Courier New" panose="02070309020205020404" pitchFamily="49" charset="0"/>
                <a:cs typeface="Courier New" panose="02070309020205020404" pitchFamily="49" charset="0"/>
              </a:rPr>
              <a:t>i</a:t>
            </a:r>
            <a:r>
              <a:rPr lang="en-US" altLang="en-US" sz="1600" b="1" dirty="0" smtClean="0">
                <a:solidFill>
                  <a:srgbClr val="FF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smtClean="0">
                <a:solidFill>
                  <a:srgbClr val="FF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1600" b="1" dirty="0" smtClean="0">
                <a:solidFill>
                  <a:srgbClr val="FF0000"/>
                </a:solidFill>
                <a:latin typeface="Courier New" panose="02070309020205020404" pitchFamily="49" charset="0"/>
                <a:cs typeface="Courier New" panose="02070309020205020404" pitchFamily="49" charset="0"/>
              </a:rPr>
              <a:t>	  flag[j] = false; </a:t>
            </a:r>
          </a:p>
          <a:p>
            <a:pPr>
              <a:buFont typeface="Monotype Sorts" pitchFamily="-84" charset="2"/>
              <a:buNone/>
            </a:pPr>
            <a:r>
              <a:rPr lang="en-US" altLang="en-US" sz="1600" b="1" dirty="0" smtClean="0">
                <a:solidFill>
                  <a:srgbClr val="FF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1600" b="1" dirty="0" smtClean="0">
                <a:solidFill>
                  <a:srgbClr val="FF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1600" dirty="0" smtClean="0">
              <a:solidFill>
                <a:srgbClr val="0000FF"/>
              </a:solidFill>
            </a:endParaRPr>
          </a:p>
        </p:txBody>
      </p:sp>
      <p:sp>
        <p:nvSpPr>
          <p:cNvPr id="3" name="Rectangle 2"/>
          <p:cNvSpPr/>
          <p:nvPr/>
        </p:nvSpPr>
        <p:spPr>
          <a:xfrm>
            <a:off x="6390090" y="5324325"/>
            <a:ext cx="5130572" cy="369332"/>
          </a:xfrm>
          <a:prstGeom prst="rect">
            <a:avLst/>
          </a:prstGeom>
        </p:spPr>
        <p:txBody>
          <a:bodyPr wrap="none">
            <a:spAutoFit/>
          </a:bodyPr>
          <a:lstStyle/>
          <a:p>
            <a:r>
              <a:rPr lang="en-GB" dirty="0">
                <a:solidFill>
                  <a:srgbClr val="231F20"/>
                </a:solidFill>
                <a:latin typeface="HelveticaNeue-Roman"/>
              </a:rPr>
              <a:t>The structure of process </a:t>
            </a:r>
            <a:r>
              <a:rPr lang="en-GB" i="1" dirty="0" err="1" smtClean="0">
                <a:solidFill>
                  <a:srgbClr val="231F20"/>
                </a:solidFill>
                <a:latin typeface="HelveticaNeue-Italic"/>
              </a:rPr>
              <a:t>P</a:t>
            </a:r>
            <a:r>
              <a:rPr lang="en-GB" sz="800" i="1" dirty="0" err="1" smtClean="0">
                <a:solidFill>
                  <a:srgbClr val="231F20"/>
                </a:solidFill>
                <a:latin typeface="HelveticaNeue-Italic"/>
              </a:rPr>
              <a:t>j</a:t>
            </a:r>
            <a:r>
              <a:rPr lang="en-GB" sz="800" i="1" dirty="0" smtClean="0">
                <a:solidFill>
                  <a:srgbClr val="231F20"/>
                </a:solidFill>
                <a:latin typeface="HelveticaNeue-Italic"/>
              </a:rPr>
              <a:t> </a:t>
            </a:r>
            <a:r>
              <a:rPr lang="en-GB" dirty="0" smtClean="0">
                <a:solidFill>
                  <a:srgbClr val="231F20"/>
                </a:solidFill>
                <a:latin typeface="HelveticaNeue-Roman"/>
              </a:rPr>
              <a:t>in </a:t>
            </a:r>
            <a:r>
              <a:rPr lang="en-GB" dirty="0">
                <a:solidFill>
                  <a:srgbClr val="231F20"/>
                </a:solidFill>
                <a:latin typeface="HelveticaNeue-Roman"/>
              </a:rPr>
              <a:t>Peterson’s solution</a:t>
            </a:r>
            <a:endParaRPr lang="en-IN" dirty="0"/>
          </a:p>
        </p:txBody>
      </p:sp>
    </p:spTree>
    <p:extLst>
      <p:ext uri="{BB962C8B-B14F-4D97-AF65-F5344CB8AC3E}">
        <p14:creationId xmlns:p14="http://schemas.microsoft.com/office/powerpoint/2010/main" val="28531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ctr"/>
            <a:r>
              <a:rPr lang="en-US" altLang="en-US" dirty="0"/>
              <a:t> </a:t>
            </a:r>
            <a:r>
              <a:rPr lang="en-US" altLang="en-US" b="1" dirty="0"/>
              <a:t>Peterson</a:t>
            </a:r>
            <a:r>
              <a:rPr lang="ja-JP" altLang="en-US" b="1" dirty="0"/>
              <a:t>’</a:t>
            </a:r>
            <a:r>
              <a:rPr lang="en-US" altLang="ja-JP" b="1" dirty="0"/>
              <a:t>s Solution</a:t>
            </a:r>
            <a:endParaRPr lang="en-US" altLang="en-US" b="1" dirty="0" smtClean="0"/>
          </a:p>
        </p:txBody>
      </p:sp>
      <p:sp>
        <p:nvSpPr>
          <p:cNvPr id="17411" name="Rectangle 1027"/>
          <p:cNvSpPr>
            <a:spLocks noGrp="1" noChangeArrowheads="1"/>
          </p:cNvSpPr>
          <p:nvPr>
            <p:ph idx="1"/>
          </p:nvPr>
        </p:nvSpPr>
        <p:spPr>
          <a:xfrm>
            <a:off x="383178" y="879565"/>
            <a:ext cx="11059885" cy="5904412"/>
          </a:xfrm>
        </p:spPr>
        <p:txBody>
          <a:bodyPr>
            <a:noAutofit/>
          </a:bodyPr>
          <a:lstStyle/>
          <a:p>
            <a:r>
              <a:rPr lang="en-GB" sz="2400" dirty="0"/>
              <a:t>We now prove that this solution is correct. We need to show that:</a:t>
            </a:r>
          </a:p>
          <a:p>
            <a:r>
              <a:rPr lang="en-GB" sz="2400" b="1" dirty="0"/>
              <a:t>1. </a:t>
            </a:r>
            <a:r>
              <a:rPr lang="en-GB" sz="2400" dirty="0"/>
              <a:t>Mutual exclusion is preserved</a:t>
            </a:r>
            <a:r>
              <a:rPr lang="en-GB" sz="2400" dirty="0" smtClean="0"/>
              <a:t>.</a:t>
            </a:r>
          </a:p>
          <a:p>
            <a:r>
              <a:rPr lang="en-US" altLang="en-US" sz="2400" b="1" dirty="0" smtClean="0">
                <a:solidFill>
                  <a:srgbClr val="FF0000"/>
                </a:solidFill>
                <a:latin typeface="Courier New" panose="02070309020205020404" pitchFamily="49" charset="0"/>
                <a:cs typeface="Courier New" panose="02070309020205020404" pitchFamily="49" charset="0"/>
              </a:rPr>
              <a:t>Pi will enter into </a:t>
            </a:r>
            <a:r>
              <a:rPr lang="en-US" altLang="en-US" sz="2400" b="1" dirty="0" err="1" smtClean="0">
                <a:solidFill>
                  <a:srgbClr val="FF0000"/>
                </a:solidFill>
                <a:latin typeface="Courier New" panose="02070309020205020404" pitchFamily="49" charset="0"/>
                <a:cs typeface="Courier New" panose="02070309020205020404" pitchFamily="49" charset="0"/>
              </a:rPr>
              <a:t>crticial</a:t>
            </a:r>
            <a:r>
              <a:rPr lang="en-US" altLang="en-US" sz="2400" b="1" dirty="0" smtClean="0">
                <a:solidFill>
                  <a:srgbClr val="FF0000"/>
                </a:solidFill>
                <a:latin typeface="Courier New" panose="02070309020205020404" pitchFamily="49" charset="0"/>
                <a:cs typeface="Courier New" panose="02070309020205020404" pitchFamily="49" charset="0"/>
              </a:rPr>
              <a:t> section only if one among these is falls(flag[j</a:t>
            </a:r>
            <a:r>
              <a:rPr lang="en-US" altLang="en-US" sz="2400" b="1" dirty="0">
                <a:solidFill>
                  <a:srgbClr val="FF0000"/>
                </a:solidFill>
                <a:latin typeface="Courier New" panose="02070309020205020404" pitchFamily="49" charset="0"/>
                <a:cs typeface="Courier New" panose="02070309020205020404" pitchFamily="49" charset="0"/>
              </a:rPr>
              <a:t>] &amp;&amp; turn = = </a:t>
            </a:r>
            <a:r>
              <a:rPr lang="en-US" altLang="en-US" sz="2400" b="1" dirty="0" smtClean="0">
                <a:solidFill>
                  <a:srgbClr val="FF0000"/>
                </a:solidFill>
                <a:latin typeface="Courier New" panose="02070309020205020404" pitchFamily="49" charset="0"/>
                <a:cs typeface="Courier New" panose="02070309020205020404" pitchFamily="49" charset="0"/>
              </a:rPr>
              <a:t>j) and if one among these are falls </a:t>
            </a:r>
            <a:r>
              <a:rPr lang="en-US" altLang="en-US" sz="2400" b="1" dirty="0" err="1" smtClean="0">
                <a:solidFill>
                  <a:srgbClr val="FF0000"/>
                </a:solidFill>
                <a:latin typeface="Courier New" panose="02070309020205020404" pitchFamily="49" charset="0"/>
                <a:cs typeface="Courier New" panose="02070309020205020404" pitchFamily="49" charset="0"/>
              </a:rPr>
              <a:t>pj</a:t>
            </a:r>
            <a:r>
              <a:rPr lang="en-US" altLang="en-US" sz="2400" b="1" dirty="0" smtClean="0">
                <a:solidFill>
                  <a:srgbClr val="FF0000"/>
                </a:solidFill>
                <a:latin typeface="Courier New" panose="02070309020205020404" pitchFamily="49" charset="0"/>
                <a:cs typeface="Courier New" panose="02070309020205020404" pitchFamily="49" charset="0"/>
              </a:rPr>
              <a:t> will not be able to enter</a:t>
            </a:r>
            <a:endParaRPr lang="en-GB" sz="2400" dirty="0"/>
          </a:p>
          <a:p>
            <a:r>
              <a:rPr lang="en-GB" sz="2400" b="1" dirty="0"/>
              <a:t>2. </a:t>
            </a:r>
            <a:r>
              <a:rPr lang="en-GB" sz="2400" dirty="0"/>
              <a:t>The progress requirement is satisfied</a:t>
            </a:r>
            <a:r>
              <a:rPr lang="en-GB" sz="2400" dirty="0" smtClean="0"/>
              <a:t>.</a:t>
            </a:r>
          </a:p>
          <a:p>
            <a:r>
              <a:rPr lang="en-GB" sz="2400" b="1" dirty="0">
                <a:solidFill>
                  <a:srgbClr val="FF0000"/>
                </a:solidFill>
                <a:latin typeface="Courier New" panose="02070309020205020404" pitchFamily="49" charset="0"/>
                <a:cs typeface="Courier New" panose="02070309020205020404" pitchFamily="49" charset="0"/>
              </a:rPr>
              <a:t>Pi and </a:t>
            </a:r>
            <a:r>
              <a:rPr lang="en-GB" sz="2400" b="1" dirty="0" err="1">
                <a:solidFill>
                  <a:srgbClr val="FF0000"/>
                </a:solidFill>
                <a:latin typeface="Courier New" panose="02070309020205020404" pitchFamily="49" charset="0"/>
                <a:cs typeface="Courier New" panose="02070309020205020404" pitchFamily="49" charset="0"/>
              </a:rPr>
              <a:t>Pj</a:t>
            </a:r>
            <a:r>
              <a:rPr lang="en-GB" sz="2400" b="1" dirty="0">
                <a:solidFill>
                  <a:srgbClr val="FF0000"/>
                </a:solidFill>
                <a:latin typeface="Courier New" panose="02070309020205020404" pitchFamily="49" charset="0"/>
                <a:cs typeface="Courier New" panose="02070309020205020404" pitchFamily="49" charset="0"/>
              </a:rPr>
              <a:t> were not in reminder section and one among them took the decision of who will enter into </a:t>
            </a:r>
            <a:r>
              <a:rPr lang="en-GB" sz="2400" b="1" dirty="0" smtClean="0">
                <a:solidFill>
                  <a:srgbClr val="FF0000"/>
                </a:solidFill>
                <a:latin typeface="Courier New" panose="02070309020205020404" pitchFamily="49" charset="0"/>
                <a:cs typeface="Courier New" panose="02070309020205020404" pitchFamily="49" charset="0"/>
              </a:rPr>
              <a:t>section.</a:t>
            </a:r>
            <a:endParaRPr lang="en-GB" sz="2400" b="1" dirty="0">
              <a:solidFill>
                <a:srgbClr val="FF0000"/>
              </a:solidFill>
              <a:latin typeface="Courier New" panose="02070309020205020404" pitchFamily="49" charset="0"/>
              <a:cs typeface="Courier New" panose="02070309020205020404" pitchFamily="49" charset="0"/>
            </a:endParaRPr>
          </a:p>
          <a:p>
            <a:r>
              <a:rPr lang="en-GB" sz="2400" b="1" dirty="0"/>
              <a:t>3. </a:t>
            </a:r>
            <a:r>
              <a:rPr lang="en-GB" sz="2400" dirty="0"/>
              <a:t>The bounded-waiting requirement is </a:t>
            </a:r>
            <a:r>
              <a:rPr lang="en-GB" sz="2400" dirty="0" smtClean="0"/>
              <a:t>met</a:t>
            </a:r>
          </a:p>
          <a:p>
            <a:r>
              <a:rPr lang="en-GB" sz="2500" dirty="0" smtClean="0"/>
              <a:t>There is no indefinite wait as soon as one process enters critical section, the other process is also allowed.</a:t>
            </a:r>
          </a:p>
        </p:txBody>
      </p:sp>
    </p:spTree>
    <p:extLst>
      <p:ext uri="{BB962C8B-B14F-4D97-AF65-F5344CB8AC3E}">
        <p14:creationId xmlns:p14="http://schemas.microsoft.com/office/powerpoint/2010/main" val="32267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ctr"/>
            <a:r>
              <a:rPr lang="en-US" altLang="en-US" dirty="0"/>
              <a:t> </a:t>
            </a:r>
            <a:r>
              <a:rPr lang="en-US" altLang="en-US" b="1" dirty="0"/>
              <a:t>Synchronization Hardware</a:t>
            </a:r>
            <a:endParaRPr lang="en-US" altLang="en-US" b="1" dirty="0" smtClean="0"/>
          </a:p>
        </p:txBody>
      </p:sp>
      <p:sp>
        <p:nvSpPr>
          <p:cNvPr id="17411" name="Rectangle 1027"/>
          <p:cNvSpPr>
            <a:spLocks noGrp="1" noChangeArrowheads="1"/>
          </p:cNvSpPr>
          <p:nvPr>
            <p:ph idx="1"/>
          </p:nvPr>
        </p:nvSpPr>
        <p:spPr>
          <a:xfrm>
            <a:off x="383178" y="879565"/>
            <a:ext cx="11059885" cy="5904412"/>
          </a:xfrm>
        </p:spPr>
        <p:txBody>
          <a:bodyPr>
            <a:noAutofit/>
          </a:bodyPr>
          <a:lstStyle/>
          <a:p>
            <a:r>
              <a:rPr lang="en-GB" sz="2400" dirty="0"/>
              <a:t>S</a:t>
            </a:r>
            <a:r>
              <a:rPr lang="en-GB" sz="2400" dirty="0" smtClean="0"/>
              <a:t>oftware-based </a:t>
            </a:r>
            <a:r>
              <a:rPr lang="en-GB" sz="2400" dirty="0"/>
              <a:t>solutions such as </a:t>
            </a:r>
            <a:r>
              <a:rPr lang="en-GB" sz="2400" dirty="0" smtClean="0"/>
              <a:t>Peterson’s are </a:t>
            </a:r>
            <a:r>
              <a:rPr lang="en-GB" sz="2400" dirty="0"/>
              <a:t>not guaranteed to work on modern computer </a:t>
            </a:r>
            <a:r>
              <a:rPr lang="en-GB" sz="2400" dirty="0" smtClean="0"/>
              <a:t>architectures.</a:t>
            </a:r>
          </a:p>
          <a:p>
            <a:pPr>
              <a:tabLst>
                <a:tab pos="739775" algn="l"/>
                <a:tab pos="1020763" algn="l"/>
                <a:tab pos="1257300" algn="l"/>
              </a:tabLst>
            </a:pPr>
            <a:r>
              <a:rPr lang="en-US" altLang="en-US" dirty="0"/>
              <a:t>All </a:t>
            </a:r>
            <a:r>
              <a:rPr lang="en-US" altLang="en-US" dirty="0" smtClean="0"/>
              <a:t>the hardware solutions </a:t>
            </a:r>
            <a:r>
              <a:rPr lang="en-US" altLang="en-US" dirty="0"/>
              <a:t>below based on idea of </a:t>
            </a:r>
            <a:r>
              <a:rPr lang="en-US" altLang="en-US" b="1" dirty="0">
                <a:solidFill>
                  <a:srgbClr val="3366FF"/>
                </a:solidFill>
              </a:rPr>
              <a:t>locking</a:t>
            </a:r>
          </a:p>
          <a:p>
            <a:pPr lvl="1">
              <a:tabLst>
                <a:tab pos="739775" algn="l"/>
                <a:tab pos="1020763" algn="l"/>
                <a:tab pos="1257300" algn="l"/>
              </a:tabLst>
            </a:pPr>
            <a:r>
              <a:rPr lang="en-US" altLang="en-US" dirty="0"/>
              <a:t>Protecting critical regions via </a:t>
            </a:r>
            <a:r>
              <a:rPr lang="en-US" altLang="en-US" dirty="0" smtClean="0"/>
              <a:t>locks</a:t>
            </a:r>
          </a:p>
          <a:p>
            <a:pPr marL="457200" lvl="1" indent="0">
              <a:buNone/>
              <a:tabLst>
                <a:tab pos="739775" algn="l"/>
                <a:tab pos="1020763" algn="l"/>
                <a:tab pos="1257300" algn="l"/>
              </a:tabLst>
            </a:pPr>
            <a:r>
              <a:rPr lang="en-US" altLang="en-US" dirty="0" smtClean="0"/>
              <a:t>                                 </a:t>
            </a:r>
          </a:p>
          <a:p>
            <a:pPr marL="457200" lvl="1" indent="0">
              <a:buNone/>
              <a:tabLst>
                <a:tab pos="739775" algn="l"/>
                <a:tab pos="1020763" algn="l"/>
                <a:tab pos="1257300" algn="l"/>
              </a:tabLst>
            </a:pPr>
            <a:r>
              <a:rPr lang="en-US" altLang="en-US" dirty="0"/>
              <a:t>	</a:t>
            </a:r>
            <a:r>
              <a:rPr lang="en-US" altLang="en-US" dirty="0" smtClean="0"/>
              <a:t>				  </a:t>
            </a:r>
            <a:r>
              <a:rPr lang="en-US" altLang="en-US" b="1" dirty="0" smtClean="0"/>
              <a:t>test_and_set  </a:t>
            </a:r>
            <a:r>
              <a:rPr lang="en-US" altLang="en-US" b="1" dirty="0"/>
              <a:t>Instruction </a:t>
            </a:r>
          </a:p>
          <a:p>
            <a:r>
              <a:rPr lang="en-GB" sz="2500" dirty="0" smtClean="0"/>
              <a:t>Hardware solution for synchronization problem</a:t>
            </a:r>
          </a:p>
          <a:p>
            <a:r>
              <a:rPr lang="en-GB" sz="2500" dirty="0" smtClean="0"/>
              <a:t>It takes two values 0 and 1. </a:t>
            </a:r>
          </a:p>
          <a:p>
            <a:r>
              <a:rPr lang="en-GB" sz="2500" dirty="0" smtClean="0"/>
              <a:t>0 means unlock and 1 means lock.</a:t>
            </a:r>
          </a:p>
          <a:p>
            <a:r>
              <a:rPr lang="en-GB" sz="2500" dirty="0" smtClean="0"/>
              <a:t>Process will enquire about lock before entering into critical section.</a:t>
            </a:r>
          </a:p>
          <a:p>
            <a:r>
              <a:rPr lang="en-GB" sz="2500" dirty="0" smtClean="0"/>
              <a:t>If the Lock value is 1 means it will wait for the lock to become zero.</a:t>
            </a:r>
          </a:p>
          <a:p>
            <a:r>
              <a:rPr lang="en-GB" sz="2500" dirty="0" smtClean="0"/>
              <a:t>If the Lock value is 0 means it will set the lock and enter into critical section </a:t>
            </a:r>
          </a:p>
        </p:txBody>
      </p:sp>
    </p:spTree>
    <p:extLst>
      <p:ext uri="{BB962C8B-B14F-4D97-AF65-F5344CB8AC3E}">
        <p14:creationId xmlns:p14="http://schemas.microsoft.com/office/powerpoint/2010/main" val="277541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ctr"/>
            <a:r>
              <a:rPr lang="en-US" altLang="en-US" dirty="0"/>
              <a:t> </a:t>
            </a:r>
            <a:r>
              <a:rPr lang="en-US" altLang="en-US" b="1" dirty="0"/>
              <a:t>test_and_set  Instruction</a:t>
            </a:r>
            <a:endParaRPr lang="en-US" altLang="en-US" b="1" dirty="0" smtClean="0"/>
          </a:p>
        </p:txBody>
      </p:sp>
      <p:sp>
        <p:nvSpPr>
          <p:cNvPr id="4" name="Rectangle 3"/>
          <p:cNvSpPr>
            <a:spLocks noGrp="1" noChangeArrowheads="1"/>
          </p:cNvSpPr>
          <p:nvPr>
            <p:ph idx="1"/>
          </p:nvPr>
        </p:nvSpPr>
        <p:spPr>
          <a:xfrm>
            <a:off x="635136" y="592092"/>
            <a:ext cx="11060112" cy="5903913"/>
          </a:xfrm>
        </p:spPr>
        <p:txBody>
          <a:bodyPr/>
          <a:lstStyle/>
          <a:p>
            <a:pPr>
              <a:lnSpc>
                <a:spcPct val="90000"/>
              </a:lnSpc>
              <a:buFont typeface="Monotype Sorts" pitchFamily="-84" charset="2"/>
              <a:buNone/>
              <a:tabLst>
                <a:tab pos="739775" algn="l"/>
                <a:tab pos="1020763" algn="l"/>
                <a:tab pos="1257300" algn="l"/>
              </a:tabLst>
            </a:pPr>
            <a:r>
              <a:rPr lang="en-US" altLang="en-US" dirty="0" smtClean="0">
                <a:latin typeface="Times New Roman" panose="02020603050405020304" pitchFamily="18" charset="0"/>
                <a:cs typeface="Times New Roman" panose="02020603050405020304" pitchFamily="18" charset="0"/>
              </a:rPr>
              <a:t>Definition:</a:t>
            </a:r>
            <a:endParaRPr lang="en-US" altLang="en-US" b="1" dirty="0" smtClean="0">
              <a:solidFill>
                <a:srgbClr val="000000"/>
              </a:solidFill>
              <a:latin typeface="Times New Roman" panose="02020603050405020304" pitchFamily="18" charset="0"/>
              <a:cs typeface="Times New Roman" panose="02020603050405020304" pitchFamily="18" charset="0"/>
            </a:endParaRPr>
          </a:p>
          <a:p>
            <a:pPr>
              <a:lnSpc>
                <a:spcPct val="90000"/>
              </a:lnSpc>
              <a:buFont typeface="Monotype Sorts" pitchFamily="-84" charset="2"/>
              <a:buNone/>
              <a:tabLst>
                <a:tab pos="739775" algn="l"/>
                <a:tab pos="1020763" algn="l"/>
                <a:tab pos="1257300" algn="l"/>
              </a:tabLst>
            </a:pPr>
            <a:r>
              <a:rPr lang="en-US" altLang="en-US" b="1" dirty="0" smtClean="0">
                <a:solidFill>
                  <a:srgbClr val="000000"/>
                </a:solidFill>
                <a:latin typeface="Times New Roman" panose="02020603050405020304" pitchFamily="18" charset="0"/>
                <a:cs typeface="Times New Roman" panose="02020603050405020304" pitchFamily="18" charset="0"/>
              </a:rPr>
              <a:t>       </a:t>
            </a:r>
            <a:r>
              <a:rPr lang="en-US" altLang="en-US" sz="1600" b="1" dirty="0" smtClean="0">
                <a:solidFill>
                  <a:srgbClr val="000000"/>
                </a:solidFill>
                <a:latin typeface="Times New Roman" panose="02020603050405020304" pitchFamily="18" charset="0"/>
                <a:cs typeface="Times New Roman" panose="02020603050405020304" pitchFamily="18" charset="0"/>
              </a:rPr>
              <a:t>boolean test_and_set (boolean *target)</a:t>
            </a:r>
          </a:p>
          <a:p>
            <a:pPr>
              <a:lnSpc>
                <a:spcPct val="90000"/>
              </a:lnSpc>
              <a:buFont typeface="Monotype Sorts" pitchFamily="-84" charset="2"/>
              <a:buNone/>
              <a:tabLst>
                <a:tab pos="739775" algn="l"/>
                <a:tab pos="1020763" algn="l"/>
                <a:tab pos="1257300" algn="l"/>
              </a:tabLst>
            </a:pPr>
            <a:r>
              <a:rPr lang="en-US" altLang="en-US" sz="1600" b="1" dirty="0" smtClean="0">
                <a:solidFill>
                  <a:srgbClr val="000000"/>
                </a:solidFill>
                <a:latin typeface="Times New Roman" panose="02020603050405020304" pitchFamily="18" charset="0"/>
                <a:cs typeface="Times New Roman" panose="02020603050405020304" pitchFamily="18" charset="0"/>
              </a:rPr>
              <a:t>          {</a:t>
            </a:r>
          </a:p>
          <a:p>
            <a:pPr>
              <a:lnSpc>
                <a:spcPct val="90000"/>
              </a:lnSpc>
              <a:buFont typeface="Monotype Sorts" pitchFamily="-84" charset="2"/>
              <a:buNone/>
              <a:tabLst>
                <a:tab pos="739775" algn="l"/>
                <a:tab pos="1020763" algn="l"/>
                <a:tab pos="1257300" algn="l"/>
              </a:tabLst>
            </a:pPr>
            <a:r>
              <a:rPr lang="en-US" altLang="en-US" sz="1600" b="1" dirty="0" smtClean="0">
                <a:solidFill>
                  <a:srgbClr val="000000"/>
                </a:solidFill>
                <a:latin typeface="Times New Roman" panose="02020603050405020304" pitchFamily="18" charset="0"/>
                <a:cs typeface="Times New Roman" panose="02020603050405020304" pitchFamily="18" charset="0"/>
              </a:rPr>
              <a:t>               boolean </a:t>
            </a:r>
            <a:r>
              <a:rPr lang="en-US" altLang="en-US" sz="1600" b="1" dirty="0" err="1" smtClean="0">
                <a:solidFill>
                  <a:srgbClr val="000000"/>
                </a:solidFill>
                <a:latin typeface="Times New Roman" panose="02020603050405020304" pitchFamily="18" charset="0"/>
                <a:cs typeface="Times New Roman" panose="02020603050405020304" pitchFamily="18" charset="0"/>
              </a:rPr>
              <a:t>rv</a:t>
            </a:r>
            <a:r>
              <a:rPr lang="en-US" altLang="en-US" sz="1600" b="1" dirty="0" smtClean="0">
                <a:solidFill>
                  <a:srgbClr val="000000"/>
                </a:solidFill>
                <a:latin typeface="Times New Roman" panose="02020603050405020304" pitchFamily="18" charset="0"/>
                <a:cs typeface="Times New Roman" panose="02020603050405020304" pitchFamily="18" charset="0"/>
              </a:rPr>
              <a:t> = *target;</a:t>
            </a:r>
          </a:p>
          <a:p>
            <a:pPr>
              <a:lnSpc>
                <a:spcPct val="90000"/>
              </a:lnSpc>
              <a:buFont typeface="Monotype Sorts" pitchFamily="-84" charset="2"/>
              <a:buNone/>
              <a:tabLst>
                <a:tab pos="739775" algn="l"/>
                <a:tab pos="1020763" algn="l"/>
                <a:tab pos="1257300" algn="l"/>
              </a:tabLst>
            </a:pPr>
            <a:r>
              <a:rPr lang="en-US" altLang="en-US" sz="1600" b="1" dirty="0" smtClean="0">
                <a:solidFill>
                  <a:srgbClr val="000000"/>
                </a:solidFill>
                <a:latin typeface="Times New Roman" panose="02020603050405020304" pitchFamily="18" charset="0"/>
                <a:cs typeface="Times New Roman" panose="02020603050405020304" pitchFamily="18" charset="0"/>
              </a:rPr>
              <a:t>               *target = TRUE;</a:t>
            </a:r>
          </a:p>
          <a:p>
            <a:pPr>
              <a:lnSpc>
                <a:spcPct val="90000"/>
              </a:lnSpc>
              <a:buFont typeface="Monotype Sorts" pitchFamily="-84" charset="2"/>
              <a:buNone/>
              <a:tabLst>
                <a:tab pos="739775" algn="l"/>
                <a:tab pos="1020763" algn="l"/>
                <a:tab pos="1257300" algn="l"/>
              </a:tabLst>
            </a:pPr>
            <a:r>
              <a:rPr lang="en-US" altLang="en-US" sz="1600" b="1" dirty="0" smtClean="0">
                <a:solidFill>
                  <a:srgbClr val="000000"/>
                </a:solidFill>
                <a:latin typeface="Times New Roman" panose="02020603050405020304" pitchFamily="18" charset="0"/>
                <a:cs typeface="Times New Roman" panose="02020603050405020304" pitchFamily="18" charset="0"/>
              </a:rPr>
              <a:t>               return </a:t>
            </a:r>
            <a:r>
              <a:rPr lang="en-US" altLang="en-US" sz="1600" b="1" dirty="0" err="1" smtClean="0">
                <a:solidFill>
                  <a:srgbClr val="000000"/>
                </a:solidFill>
                <a:latin typeface="Times New Roman" panose="02020603050405020304" pitchFamily="18" charset="0"/>
                <a:cs typeface="Times New Roman" panose="02020603050405020304" pitchFamily="18" charset="0"/>
              </a:rPr>
              <a:t>rv</a:t>
            </a:r>
            <a:r>
              <a:rPr lang="en-US" altLang="en-US" sz="1600" b="1" dirty="0" smtClean="0">
                <a:solidFill>
                  <a:srgbClr val="000000"/>
                </a:solidFill>
                <a:latin typeface="Times New Roman" panose="02020603050405020304" pitchFamily="18" charset="0"/>
                <a:cs typeface="Times New Roman" panose="02020603050405020304" pitchFamily="18" charset="0"/>
              </a:rPr>
              <a:t>:</a:t>
            </a:r>
          </a:p>
          <a:p>
            <a:pPr>
              <a:lnSpc>
                <a:spcPct val="90000"/>
              </a:lnSpc>
              <a:buFont typeface="Monotype Sorts" pitchFamily="-84" charset="2"/>
              <a:buNone/>
              <a:tabLst>
                <a:tab pos="739775" algn="l"/>
                <a:tab pos="1020763" algn="l"/>
                <a:tab pos="1257300" algn="l"/>
              </a:tabLst>
            </a:pPr>
            <a:r>
              <a:rPr lang="en-US" altLang="en-US" sz="1600" b="1" dirty="0" smtClean="0">
                <a:solidFill>
                  <a:srgbClr val="000000"/>
                </a:solidFill>
                <a:latin typeface="Times New Roman" panose="02020603050405020304" pitchFamily="18" charset="0"/>
                <a:cs typeface="Times New Roman" panose="02020603050405020304" pitchFamily="18" charset="0"/>
              </a:rPr>
              <a:t>          }</a:t>
            </a:r>
          </a:p>
          <a:p>
            <a:pPr>
              <a:lnSpc>
                <a:spcPct val="90000"/>
              </a:lnSpc>
              <a:buFont typeface="Monotype Sorts" pitchFamily="-84" charset="2"/>
              <a:buNone/>
              <a:tabLst>
                <a:tab pos="739775" algn="l"/>
                <a:tab pos="1020763" algn="l"/>
                <a:tab pos="1257300" algn="l"/>
              </a:tabLst>
            </a:pPr>
            <a:r>
              <a:rPr lang="en-US" altLang="en-US" b="1" dirty="0" smtClean="0">
                <a:solidFill>
                  <a:srgbClr val="000000"/>
                </a:solidFill>
                <a:latin typeface="Times New Roman" panose="02020603050405020304" pitchFamily="18" charset="0"/>
                <a:cs typeface="Times New Roman" panose="02020603050405020304" pitchFamily="18" charset="0"/>
              </a:rPr>
              <a:t>It has Boolean return type i.e : It returns only true or false</a:t>
            </a:r>
          </a:p>
          <a:p>
            <a:pPr>
              <a:lnSpc>
                <a:spcPct val="90000"/>
              </a:lnSpc>
              <a:buFont typeface="Monotype Sorts" pitchFamily="-84" charset="2"/>
              <a:buNone/>
              <a:tabLst>
                <a:tab pos="739775" algn="l"/>
                <a:tab pos="1020763" algn="l"/>
                <a:tab pos="1257300" algn="l"/>
              </a:tabLst>
            </a:pPr>
            <a:r>
              <a:rPr lang="en-US" altLang="en-US" b="1" dirty="0" smtClean="0">
                <a:solidFill>
                  <a:srgbClr val="000000"/>
                </a:solidFill>
                <a:latin typeface="Times New Roman" panose="02020603050405020304" pitchFamily="18" charset="0"/>
                <a:cs typeface="Times New Roman" panose="02020603050405020304" pitchFamily="18" charset="0"/>
              </a:rPr>
              <a:t>It takes the Boolean variable (Target and </a:t>
            </a:r>
            <a:r>
              <a:rPr lang="en-US" altLang="en-US" b="1" dirty="0" err="1" smtClean="0">
                <a:solidFill>
                  <a:srgbClr val="000000"/>
                </a:solidFill>
                <a:latin typeface="Times New Roman" panose="02020603050405020304" pitchFamily="18" charset="0"/>
                <a:cs typeface="Times New Roman" panose="02020603050405020304" pitchFamily="18" charset="0"/>
              </a:rPr>
              <a:t>rv</a:t>
            </a:r>
            <a:r>
              <a:rPr lang="en-US" altLang="en-US" b="1" dirty="0" smtClean="0">
                <a:solidFill>
                  <a:srgbClr val="000000"/>
                </a:solidFill>
                <a:latin typeface="Times New Roman" panose="02020603050405020304" pitchFamily="18" charset="0"/>
                <a:cs typeface="Times New Roman" panose="02020603050405020304" pitchFamily="18" charset="0"/>
              </a:rPr>
              <a:t>)</a:t>
            </a:r>
          </a:p>
          <a:p>
            <a:pPr>
              <a:lnSpc>
                <a:spcPct val="90000"/>
              </a:lnSpc>
              <a:buFont typeface="Monotype Sorts" pitchFamily="-84" charset="2"/>
              <a:buNone/>
              <a:tabLst>
                <a:tab pos="739775" algn="l"/>
                <a:tab pos="1020763" algn="l"/>
                <a:tab pos="1257300" algn="l"/>
              </a:tabLst>
            </a:pPr>
            <a:r>
              <a:rPr lang="en-US" altLang="en-US" b="1" dirty="0" smtClean="0">
                <a:solidFill>
                  <a:srgbClr val="0000FF"/>
                </a:solidFill>
                <a:latin typeface="Times New Roman" panose="02020603050405020304" pitchFamily="18" charset="0"/>
                <a:cs typeface="Times New Roman" panose="02020603050405020304" pitchFamily="18" charset="0"/>
              </a:rPr>
              <a:t>Target is shared lock variable that takes the value 0 and 1.</a:t>
            </a:r>
          </a:p>
          <a:p>
            <a:pPr>
              <a:lnSpc>
                <a:spcPct val="90000"/>
              </a:lnSpc>
              <a:buFont typeface="Monotype Sorts" pitchFamily="-84" charset="2"/>
              <a:buNone/>
              <a:tabLst>
                <a:tab pos="739775" algn="l"/>
                <a:tab pos="1020763" algn="l"/>
                <a:tab pos="1257300" algn="l"/>
              </a:tabLst>
            </a:pPr>
            <a:r>
              <a:rPr lang="en-US" altLang="en-US" b="1" dirty="0" smtClean="0">
                <a:solidFill>
                  <a:srgbClr val="0000FF"/>
                </a:solidFill>
                <a:latin typeface="Times New Roman" panose="02020603050405020304" pitchFamily="18" charset="0"/>
                <a:cs typeface="Times New Roman" panose="02020603050405020304" pitchFamily="18" charset="0"/>
              </a:rPr>
              <a:t>It will be assigned to </a:t>
            </a:r>
            <a:r>
              <a:rPr lang="en-US" altLang="en-US" b="1" dirty="0" err="1" smtClean="0">
                <a:solidFill>
                  <a:srgbClr val="0000FF"/>
                </a:solidFill>
                <a:latin typeface="Times New Roman" panose="02020603050405020304" pitchFamily="18" charset="0"/>
                <a:cs typeface="Times New Roman" panose="02020603050405020304" pitchFamily="18" charset="0"/>
              </a:rPr>
              <a:t>rv</a:t>
            </a:r>
            <a:r>
              <a:rPr lang="en-US" altLang="en-US" b="1" dirty="0" smtClean="0">
                <a:solidFill>
                  <a:srgbClr val="0000FF"/>
                </a:solidFill>
                <a:latin typeface="Times New Roman" panose="02020603050405020304" pitchFamily="18" charset="0"/>
                <a:cs typeface="Times New Roman" panose="02020603050405020304" pitchFamily="18" charset="0"/>
              </a:rPr>
              <a:t> and that will be returned.</a:t>
            </a:r>
          </a:p>
          <a:p>
            <a:pPr marL="0" indent="0">
              <a:lnSpc>
                <a:spcPct val="90000"/>
              </a:lnSpc>
              <a:buNone/>
              <a:tabLst>
                <a:tab pos="739775" algn="l"/>
                <a:tab pos="1020763" algn="l"/>
                <a:tab pos="1257300" algn="l"/>
              </a:tabLst>
            </a:pPr>
            <a:r>
              <a:rPr lang="en-US" altLang="en-US" dirty="0" smtClean="0">
                <a:solidFill>
                  <a:srgbClr val="0000FF"/>
                </a:solidFill>
              </a:rPr>
              <a:t>Atomic Operation : The whole process of test and set will happen in single machine cycle.</a:t>
            </a:r>
          </a:p>
        </p:txBody>
      </p:sp>
    </p:spTree>
    <p:extLst>
      <p:ext uri="{BB962C8B-B14F-4D97-AF65-F5344CB8AC3E}">
        <p14:creationId xmlns:p14="http://schemas.microsoft.com/office/powerpoint/2010/main" val="249657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ctr"/>
            <a:r>
              <a:rPr lang="en-US" altLang="en-US" dirty="0"/>
              <a:t> </a:t>
            </a:r>
            <a:r>
              <a:rPr lang="en-US" altLang="en-US" b="1" dirty="0"/>
              <a:t>test_and_set  Instruction</a:t>
            </a:r>
            <a:endParaRPr lang="en-US" altLang="en-US" b="1" dirty="0" smtClean="0"/>
          </a:p>
        </p:txBody>
      </p:sp>
      <p:sp>
        <p:nvSpPr>
          <p:cNvPr id="5" name="Title 1"/>
          <p:cNvSpPr>
            <a:spLocks noGrp="1"/>
          </p:cNvSpPr>
          <p:nvPr>
            <p:ph idx="1"/>
          </p:nvPr>
        </p:nvSpPr>
        <p:spPr>
          <a:xfrm>
            <a:off x="0" y="592138"/>
            <a:ext cx="11695113" cy="5903912"/>
          </a:xfrm>
        </p:spPr>
        <p:txBody>
          <a:bodyPr>
            <a:noAutofit/>
          </a:bodyPr>
          <a:lstStyle/>
          <a:p>
            <a:pPr>
              <a:tabLst>
                <a:tab pos="739775" algn="l"/>
                <a:tab pos="1020763" algn="l"/>
                <a:tab pos="1257300" algn="l"/>
              </a:tabLst>
            </a:pPr>
            <a:r>
              <a:rPr lang="en-US" altLang="en-US" sz="1400" b="1" dirty="0">
                <a:solidFill>
                  <a:srgbClr val="000000"/>
                </a:solidFill>
                <a:latin typeface="Courier New" panose="02070309020205020404" pitchFamily="49" charset="0"/>
                <a:cs typeface="Courier New" panose="02070309020205020404" pitchFamily="49" charset="0"/>
              </a:rPr>
              <a:t>boolean test_and_set (boolean *target)</a:t>
            </a:r>
            <a:br>
              <a:rPr lang="en-US" altLang="en-US" sz="1400" b="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00"/>
                </a:solidFill>
                <a:latin typeface="Courier New" panose="02070309020205020404" pitchFamily="49" charset="0"/>
                <a:cs typeface="Courier New" panose="02070309020205020404" pitchFamily="49" charset="0"/>
              </a:rPr>
              <a:t>          {</a:t>
            </a:r>
            <a:br>
              <a:rPr lang="en-US" altLang="en-US" sz="1400" b="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00"/>
                </a:solidFill>
                <a:latin typeface="Courier New" panose="02070309020205020404" pitchFamily="49" charset="0"/>
                <a:cs typeface="Courier New" panose="02070309020205020404" pitchFamily="49" charset="0"/>
              </a:rPr>
              <a:t>               boolean </a:t>
            </a:r>
            <a:r>
              <a:rPr lang="en-US" altLang="en-US" sz="1400" b="1" dirty="0" err="1">
                <a:solidFill>
                  <a:srgbClr val="000000"/>
                </a:solidFill>
                <a:latin typeface="Courier New" panose="02070309020205020404" pitchFamily="49" charset="0"/>
                <a:cs typeface="Courier New" panose="02070309020205020404" pitchFamily="49" charset="0"/>
              </a:rPr>
              <a:t>rv</a:t>
            </a:r>
            <a:r>
              <a:rPr lang="en-US" altLang="en-US" sz="1400" b="1" dirty="0">
                <a:solidFill>
                  <a:srgbClr val="000000"/>
                </a:solidFill>
                <a:latin typeface="Courier New" panose="02070309020205020404" pitchFamily="49" charset="0"/>
                <a:cs typeface="Courier New" panose="02070309020205020404" pitchFamily="49" charset="0"/>
              </a:rPr>
              <a:t> = *target;</a:t>
            </a:r>
            <a:br>
              <a:rPr lang="en-US" altLang="en-US" sz="1400" b="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00"/>
                </a:solidFill>
                <a:latin typeface="Courier New" panose="02070309020205020404" pitchFamily="49" charset="0"/>
                <a:cs typeface="Courier New" panose="02070309020205020404" pitchFamily="49" charset="0"/>
              </a:rPr>
              <a:t>               *target = TRUE;</a:t>
            </a:r>
            <a:br>
              <a:rPr lang="en-US" altLang="en-US" sz="1400" b="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00"/>
                </a:solidFill>
                <a:latin typeface="Courier New" panose="02070309020205020404" pitchFamily="49" charset="0"/>
                <a:cs typeface="Courier New" panose="02070309020205020404" pitchFamily="49" charset="0"/>
              </a:rPr>
              <a:t>               return </a:t>
            </a:r>
            <a:r>
              <a:rPr lang="en-US" altLang="en-US" sz="1400" b="1" dirty="0" err="1">
                <a:solidFill>
                  <a:srgbClr val="000000"/>
                </a:solidFill>
                <a:latin typeface="Courier New" panose="02070309020205020404" pitchFamily="49" charset="0"/>
                <a:cs typeface="Courier New" panose="02070309020205020404" pitchFamily="49" charset="0"/>
              </a:rPr>
              <a:t>rv</a:t>
            </a:r>
            <a:r>
              <a:rPr lang="en-US" altLang="en-US" sz="1400" b="1" dirty="0">
                <a:solidFill>
                  <a:srgbClr val="000000"/>
                </a:solidFill>
                <a:latin typeface="Courier New" panose="02070309020205020404" pitchFamily="49" charset="0"/>
                <a:cs typeface="Courier New" panose="02070309020205020404" pitchFamily="49" charset="0"/>
              </a:rPr>
              <a:t>:</a:t>
            </a:r>
            <a:br>
              <a:rPr lang="en-US" altLang="en-US" sz="1400" b="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00FF"/>
                </a:solidFill>
              </a:rPr>
              <a:t/>
            </a:r>
            <a:br>
              <a:rPr lang="en-US" altLang="en-US" sz="1400" dirty="0">
                <a:solidFill>
                  <a:srgbClr val="0000FF"/>
                </a:solidFill>
              </a:rPr>
            </a:br>
            <a:endParaRPr lang="en-US" sz="1400" dirty="0" smtClean="0">
              <a:solidFill>
                <a:srgbClr val="0000FF"/>
              </a:solidFill>
            </a:endParaRPr>
          </a:p>
          <a:p>
            <a:pPr>
              <a:tabLst>
                <a:tab pos="739775" algn="l"/>
                <a:tab pos="1020763" algn="l"/>
                <a:tab pos="1257300" algn="l"/>
              </a:tabLst>
            </a:pPr>
            <a:endParaRPr lang="en-IN" sz="1400" dirty="0"/>
          </a:p>
        </p:txBody>
      </p:sp>
      <p:sp>
        <p:nvSpPr>
          <p:cNvPr id="6" name="Rectangle 3"/>
          <p:cNvSpPr txBox="1">
            <a:spLocks noChangeArrowheads="1"/>
          </p:cNvSpPr>
          <p:nvPr/>
        </p:nvSpPr>
        <p:spPr>
          <a:xfrm>
            <a:off x="142605" y="3046412"/>
            <a:ext cx="4698864" cy="381158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tabLst>
                <a:tab pos="742278" algn="l"/>
                <a:tab pos="1023411" algn="l"/>
                <a:tab pos="1258984" algn="l"/>
              </a:tabLst>
              <a:defRPr/>
            </a:pPr>
            <a:r>
              <a:rPr lang="en-US" dirty="0" smtClean="0">
                <a:ea typeface="ＭＳ Ｐゴシック" charset="0"/>
                <a:cs typeface="ＭＳ Ｐゴシック" charset="0"/>
              </a:rPr>
              <a:t>Solution:</a:t>
            </a:r>
            <a:endParaRPr lang="en-US" sz="1400" b="1" dirty="0" smtClean="0">
              <a:latin typeface="Courier New"/>
              <a:ea typeface="ＭＳ Ｐゴシック" charset="0"/>
              <a:cs typeface="Courier New"/>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altLang="en-US" sz="1600" b="1" dirty="0" smtClean="0">
                <a:solidFill>
                  <a:srgbClr val="000000"/>
                </a:solidFill>
                <a:latin typeface="Courier New" pitchFamily="49" charset="0"/>
                <a:cs typeface="Courier New" pitchFamily="49" charset="0"/>
              </a:rPr>
              <a:t>do {</a:t>
            </a:r>
            <a:br>
              <a:rPr lang="en-US" altLang="en-US" sz="1600" b="1" dirty="0" smtClean="0">
                <a:solidFill>
                  <a:srgbClr val="000000"/>
                </a:solidFill>
                <a:latin typeface="Courier New" pitchFamily="49" charset="0"/>
                <a:cs typeface="Courier New" pitchFamily="49" charset="0"/>
              </a:rPr>
            </a:br>
            <a:r>
              <a:rPr lang="en-US" altLang="en-US" sz="1600" b="1" dirty="0" smtClean="0">
                <a:solidFill>
                  <a:srgbClr val="000000"/>
                </a:solidFill>
                <a:latin typeface="Courier New" pitchFamily="49" charset="0"/>
                <a:cs typeface="Courier New" pitchFamily="49" charset="0"/>
              </a:rPr>
              <a:t>          while (test_and_set(&amp;lock)) </a:t>
            </a:r>
          </a:p>
          <a:p>
            <a:pPr marL="0" indent="0">
              <a:buFont typeface="Monotype Sorts" pitchFamily="-84" charset="2"/>
              <a:buNone/>
              <a:defRPr/>
            </a:pPr>
            <a:r>
              <a:rPr lang="en-US" altLang="en-US" sz="1600" b="1" dirty="0" smtClean="0">
                <a:solidFill>
                  <a:srgbClr val="000000"/>
                </a:solidFill>
                <a:latin typeface="Courier New" pitchFamily="49" charset="0"/>
                <a:cs typeface="Courier New" pitchFamily="49" charset="0"/>
              </a:rPr>
              <a:t>              ; /* do nothing */ </a:t>
            </a:r>
          </a:p>
          <a:p>
            <a:pPr marL="0" indent="0">
              <a:buFont typeface="Monotype Sorts" pitchFamily="-84" charset="2"/>
              <a:buNone/>
              <a:defRPr/>
            </a:pPr>
            <a:r>
              <a:rPr lang="en-US" altLang="en-US" sz="1600" b="1" dirty="0" smtClean="0">
                <a:solidFill>
                  <a:srgbClr val="000000"/>
                </a:solidFill>
                <a:latin typeface="Courier New" pitchFamily="49" charset="0"/>
                <a:cs typeface="Courier New" pitchFamily="49" charset="0"/>
              </a:rPr>
              <a:t>                 /* critical section */ </a:t>
            </a:r>
          </a:p>
          <a:p>
            <a:pPr marL="0" indent="0">
              <a:buFont typeface="Monotype Sorts" pitchFamily="-84" charset="2"/>
              <a:buNone/>
              <a:defRPr/>
            </a:pPr>
            <a:r>
              <a:rPr lang="en-US" altLang="en-US" sz="1600" b="1" dirty="0" smtClean="0">
                <a:solidFill>
                  <a:srgbClr val="000000"/>
                </a:solidFill>
                <a:latin typeface="Courier New" pitchFamily="49" charset="0"/>
                <a:cs typeface="Courier New" pitchFamily="49" charset="0"/>
              </a:rPr>
              <a:t>          lock = false; </a:t>
            </a:r>
          </a:p>
          <a:p>
            <a:pPr marL="0" indent="0">
              <a:buFont typeface="Monotype Sorts" pitchFamily="-84" charset="2"/>
              <a:buNone/>
              <a:defRPr/>
            </a:pPr>
            <a:r>
              <a:rPr lang="en-US" altLang="en-US" sz="1600" b="1" dirty="0" smtClean="0">
                <a:solidFill>
                  <a:srgbClr val="000000"/>
                </a:solidFill>
                <a:latin typeface="Courier New" pitchFamily="49" charset="0"/>
                <a:cs typeface="Courier New" pitchFamily="49" charset="0"/>
              </a:rPr>
              <a:t>                 /* remainder section */ </a:t>
            </a:r>
          </a:p>
          <a:p>
            <a:pPr marL="0" indent="0">
              <a:buFont typeface="Monotype Sorts" pitchFamily="-84" charset="2"/>
              <a:buNone/>
              <a:defRPr/>
            </a:pPr>
            <a:r>
              <a:rPr lang="en-US" altLang="en-US" sz="1600" b="1" dirty="0" smtClean="0">
                <a:solidFill>
                  <a:srgbClr val="000000"/>
                </a:solidFill>
                <a:latin typeface="Courier New" pitchFamily="49" charset="0"/>
                <a:cs typeface="Courier New" pitchFamily="49" charset="0"/>
              </a:rPr>
              <a:t>       } while (true);</a:t>
            </a:r>
            <a:r>
              <a:rPr lang="en-US" altLang="en-US" b="1" dirty="0" smtClean="0">
                <a:solidFill>
                  <a:srgbClr val="000000"/>
                </a:solidFill>
                <a:latin typeface="Courier New" pitchFamily="49" charset="0"/>
                <a:cs typeface="Courier New" pitchFamily="49" charset="0"/>
              </a:rPr>
              <a:t> </a:t>
            </a:r>
          </a:p>
          <a:p>
            <a:pPr marL="0" indent="0">
              <a:buFont typeface="Monotype Sorts" pitchFamily="-84" charset="2"/>
              <a:buNone/>
              <a:tabLst>
                <a:tab pos="742278" algn="l"/>
                <a:tab pos="1023411" algn="l"/>
                <a:tab pos="1258984" algn="l"/>
              </a:tabLst>
              <a:defRPr/>
            </a:pPr>
            <a:endParaRPr lang="en-US" dirty="0" smtClean="0">
              <a:solidFill>
                <a:srgbClr val="0000FF"/>
              </a:solidFill>
              <a:ea typeface="ＭＳ Ｐゴシック" charset="0"/>
              <a:cs typeface="ＭＳ Ｐゴシック" charset="0"/>
            </a:endParaRPr>
          </a:p>
          <a:p>
            <a:pPr marL="0" indent="0">
              <a:buFont typeface="Monotype Sorts" pitchFamily="-84" charset="2"/>
              <a:buNone/>
              <a:tabLst>
                <a:tab pos="742278" algn="l"/>
                <a:tab pos="1023411" algn="l"/>
                <a:tab pos="1258984" algn="l"/>
              </a:tabLst>
              <a:defRPr/>
            </a:pPr>
            <a:r>
              <a:rPr lang="en-US" dirty="0" smtClean="0">
                <a:ea typeface="ＭＳ Ｐゴシック" charset="0"/>
                <a:cs typeface="ＭＳ Ｐゴシック" charset="0"/>
              </a:rPr>
              <a:t>               </a:t>
            </a:r>
            <a:endParaRPr lang="en-US" dirty="0">
              <a:ea typeface="ＭＳ Ｐゴシック" charset="0"/>
              <a:cs typeface="ＭＳ Ｐゴシック" charset="0"/>
            </a:endParaRPr>
          </a:p>
        </p:txBody>
      </p:sp>
      <p:sp>
        <p:nvSpPr>
          <p:cNvPr id="7" name="Rectangle 3"/>
          <p:cNvSpPr txBox="1">
            <a:spLocks noChangeArrowheads="1"/>
          </p:cNvSpPr>
          <p:nvPr/>
        </p:nvSpPr>
        <p:spPr>
          <a:xfrm>
            <a:off x="4990012" y="1032530"/>
            <a:ext cx="6853644" cy="5978777"/>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1. Initially the lock is always set to zero.</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2. test and set (&amp;lock) will call the Boolean function test and set</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3. Lock value is target value</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4. </a:t>
            </a:r>
            <a:r>
              <a:rPr lang="en-US" sz="4500" b="1" dirty="0" err="1" smtClean="0">
                <a:latin typeface="Courier New"/>
                <a:ea typeface="ＭＳ Ｐゴシック" charset="0"/>
                <a:cs typeface="Courier New"/>
              </a:rPr>
              <a:t>rv</a:t>
            </a:r>
            <a:r>
              <a:rPr lang="en-US" sz="4500" b="1" dirty="0" smtClean="0">
                <a:latin typeface="Courier New"/>
                <a:ea typeface="ＭＳ Ｐゴシック" charset="0"/>
                <a:cs typeface="Courier New"/>
              </a:rPr>
              <a:t> = 0 and it will be returned</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5. target is again set back to true and 0 will be returned</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5. while(0) – Condition become false and the loop is broke and process will enter the critical section</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6. So 0 implies that the critical section is unlocked</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7. When the process is in Critical section, remember  the target value was set to 1 in setp5</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8. Now if again some process comes it will be while (1)– So it will wait </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9. Now when the process comes out of critical section lock is set to false and now while becomes 0, so now the other process will get a chance to enter</a:t>
            </a:r>
          </a:p>
          <a:p>
            <a:pPr marL="342866" indent="-342866">
              <a:buFont typeface="Monotype Sorts" charset="0"/>
              <a:buChar char="n"/>
              <a:tabLst>
                <a:tab pos="742278" algn="l"/>
                <a:tab pos="1023411" algn="l"/>
                <a:tab pos="1258984" algn="l"/>
              </a:tabLst>
              <a:defRPr/>
            </a:pPr>
            <a:endParaRPr lang="en-US" sz="1600" b="1" dirty="0" smtClean="0">
              <a:latin typeface="Courier New"/>
              <a:ea typeface="ＭＳ Ｐゴシック" charset="0"/>
              <a:cs typeface="Courier New"/>
            </a:endParaRPr>
          </a:p>
          <a:p>
            <a:pPr marL="0" indent="0">
              <a:buFont typeface="Monotype Sorts" pitchFamily="-84" charset="2"/>
              <a:buNone/>
              <a:defRPr/>
            </a:pPr>
            <a:r>
              <a:rPr lang="en-US" sz="1600" b="1" dirty="0" smtClean="0">
                <a:latin typeface="Courier New"/>
                <a:ea typeface="ＭＳ Ｐゴシック" pitchFamily="-84" charset="-128"/>
                <a:cs typeface="Courier New"/>
              </a:rPr>
              <a:t>       </a:t>
            </a:r>
            <a:endParaRPr lang="en-US" sz="3400" dirty="0" smtClean="0">
              <a:solidFill>
                <a:srgbClr val="0000FF"/>
              </a:solidFill>
              <a:ea typeface="ＭＳ Ｐゴシック" charset="0"/>
              <a:cs typeface="ＭＳ Ｐゴシック" charset="0"/>
            </a:endParaRPr>
          </a:p>
          <a:p>
            <a:pPr marL="0" indent="0">
              <a:buFont typeface="Monotype Sorts" pitchFamily="-84" charset="2"/>
              <a:buNone/>
              <a:tabLst>
                <a:tab pos="742278" algn="l"/>
                <a:tab pos="1023411" algn="l"/>
                <a:tab pos="1258984" algn="l"/>
              </a:tabLst>
              <a:defRPr/>
            </a:pPr>
            <a:r>
              <a:rPr lang="en-US" dirty="0" smtClean="0">
                <a:ea typeface="ＭＳ Ｐゴシック" charset="0"/>
                <a:cs typeface="ＭＳ Ｐゴシック" charset="0"/>
              </a:rPr>
              <a:t>               </a:t>
            </a:r>
            <a:endParaRPr lang="en-US" dirty="0">
              <a:ea typeface="ＭＳ Ｐゴシック" charset="0"/>
              <a:cs typeface="ＭＳ Ｐゴシック" charset="0"/>
            </a:endParaRPr>
          </a:p>
        </p:txBody>
      </p:sp>
    </p:spTree>
    <p:extLst>
      <p:ext uri="{BB962C8B-B14F-4D97-AF65-F5344CB8AC3E}">
        <p14:creationId xmlns:p14="http://schemas.microsoft.com/office/powerpoint/2010/main" val="62486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ctr"/>
            <a:r>
              <a:rPr lang="en-US" altLang="en-US" dirty="0"/>
              <a:t> </a:t>
            </a:r>
            <a:r>
              <a:rPr lang="en-US" altLang="en-US" dirty="0" smtClean="0"/>
              <a:t>Compare and Swap Instruction</a:t>
            </a:r>
            <a:endParaRPr lang="en-US" altLang="en-US" b="1" dirty="0" smtClean="0"/>
          </a:p>
        </p:txBody>
      </p:sp>
      <p:sp>
        <p:nvSpPr>
          <p:cNvPr id="4" name="Rectangle 3"/>
          <p:cNvSpPr>
            <a:spLocks noGrp="1" noChangeArrowheads="1"/>
          </p:cNvSpPr>
          <p:nvPr>
            <p:ph idx="1"/>
          </p:nvPr>
        </p:nvSpPr>
        <p:spPr>
          <a:xfrm>
            <a:off x="556759" y="783681"/>
            <a:ext cx="11060112" cy="5903913"/>
          </a:xfrm>
        </p:spPr>
        <p:txBody>
          <a:bodyPr>
            <a:normAutofit fontScale="92500" lnSpcReduction="10000"/>
          </a:bodyPr>
          <a:lstStyle/>
          <a:p>
            <a:pPr>
              <a:lnSpc>
                <a:spcPct val="90000"/>
              </a:lnSpc>
              <a:buFont typeface="Monotype Sorts" pitchFamily="-84" charset="2"/>
              <a:buNone/>
              <a:tabLst>
                <a:tab pos="739775" algn="l"/>
                <a:tab pos="1020763" algn="l"/>
                <a:tab pos="1257300" algn="l"/>
              </a:tabLst>
            </a:pPr>
            <a:r>
              <a:rPr lang="en-US" altLang="en-US" dirty="0" err="1" smtClean="0">
                <a:solidFill>
                  <a:srgbClr val="0000FF"/>
                </a:solidFill>
              </a:rPr>
              <a:t>Defn</a:t>
            </a:r>
            <a:r>
              <a:rPr lang="en-US" altLang="en-US" dirty="0" smtClean="0">
                <a:solidFill>
                  <a:srgbClr val="0000FF"/>
                </a:solidFill>
              </a:rPr>
              <a:t> of Swap Instruction : void swap (boolean*a, boolean*b)</a:t>
            </a:r>
            <a:endParaRPr lang="en-US" altLang="en-US" dirty="0">
              <a:solidFill>
                <a:srgbClr val="0000FF"/>
              </a:solidFill>
            </a:endParaRPr>
          </a:p>
          <a:p>
            <a:pPr>
              <a:lnSpc>
                <a:spcPct val="100000"/>
              </a:lnSpc>
              <a:buFont typeface="Monotype Sorts" pitchFamily="-84" charset="2"/>
              <a:buNone/>
              <a:tabLst>
                <a:tab pos="739775" algn="l"/>
                <a:tab pos="1020763" algn="l"/>
                <a:tab pos="1257300" algn="l"/>
              </a:tabLst>
            </a:pPr>
            <a:r>
              <a:rPr lang="en-US" altLang="en-US" dirty="0" smtClean="0">
                <a:solidFill>
                  <a:srgbClr val="0000FF"/>
                </a:solidFill>
              </a:rPr>
              <a:t> {boolean temp</a:t>
            </a:r>
          </a:p>
          <a:p>
            <a:pPr>
              <a:lnSpc>
                <a:spcPct val="100000"/>
              </a:lnSpc>
              <a:buFont typeface="Monotype Sorts" pitchFamily="-84" charset="2"/>
              <a:buNone/>
              <a:tabLst>
                <a:tab pos="739775" algn="l"/>
                <a:tab pos="1020763" algn="l"/>
                <a:tab pos="1257300" algn="l"/>
              </a:tabLst>
            </a:pPr>
            <a:r>
              <a:rPr lang="en-US" altLang="en-US" dirty="0">
                <a:solidFill>
                  <a:srgbClr val="0000FF"/>
                </a:solidFill>
              </a:rPr>
              <a:t> </a:t>
            </a:r>
            <a:r>
              <a:rPr lang="en-US" altLang="en-US" dirty="0" smtClean="0">
                <a:solidFill>
                  <a:srgbClr val="0000FF"/>
                </a:solidFill>
              </a:rPr>
              <a:t>     temp = *a</a:t>
            </a:r>
          </a:p>
          <a:p>
            <a:pPr>
              <a:lnSpc>
                <a:spcPct val="100000"/>
              </a:lnSpc>
              <a:buFont typeface="Monotype Sorts" pitchFamily="-84" charset="2"/>
              <a:buNone/>
              <a:tabLst>
                <a:tab pos="739775" algn="l"/>
                <a:tab pos="1020763" algn="l"/>
                <a:tab pos="1257300" algn="l"/>
              </a:tabLst>
            </a:pPr>
            <a:r>
              <a:rPr lang="en-US" altLang="en-US" dirty="0">
                <a:solidFill>
                  <a:srgbClr val="0000FF"/>
                </a:solidFill>
              </a:rPr>
              <a:t> </a:t>
            </a:r>
            <a:r>
              <a:rPr lang="en-US" altLang="en-US" dirty="0" smtClean="0">
                <a:solidFill>
                  <a:srgbClr val="0000FF"/>
                </a:solidFill>
              </a:rPr>
              <a:t>     *a = *b</a:t>
            </a:r>
          </a:p>
          <a:p>
            <a:pPr>
              <a:lnSpc>
                <a:spcPct val="100000"/>
              </a:lnSpc>
              <a:buFont typeface="Monotype Sorts" pitchFamily="-84" charset="2"/>
              <a:buNone/>
              <a:tabLst>
                <a:tab pos="739775" algn="l"/>
                <a:tab pos="1020763" algn="l"/>
                <a:tab pos="1257300" algn="l"/>
              </a:tabLst>
            </a:pPr>
            <a:r>
              <a:rPr lang="en-US" altLang="en-US" dirty="0">
                <a:solidFill>
                  <a:srgbClr val="0000FF"/>
                </a:solidFill>
              </a:rPr>
              <a:t> </a:t>
            </a:r>
            <a:r>
              <a:rPr lang="en-US" altLang="en-US" dirty="0" smtClean="0">
                <a:solidFill>
                  <a:srgbClr val="0000FF"/>
                </a:solidFill>
              </a:rPr>
              <a:t>      *b = temp }</a:t>
            </a:r>
          </a:p>
          <a:p>
            <a:pPr>
              <a:lnSpc>
                <a:spcPct val="100000"/>
              </a:lnSpc>
              <a:buFont typeface="Monotype Sorts" pitchFamily="-84" charset="2"/>
              <a:buNone/>
              <a:tabLst>
                <a:tab pos="739775" algn="l"/>
                <a:tab pos="1020763" algn="l"/>
                <a:tab pos="1257300" algn="l"/>
              </a:tabLst>
            </a:pPr>
            <a:r>
              <a:rPr lang="en-US" altLang="en-US" dirty="0">
                <a:solidFill>
                  <a:srgbClr val="0000FF"/>
                </a:solidFill>
              </a:rPr>
              <a:t>Code for Mutual </a:t>
            </a:r>
            <a:r>
              <a:rPr lang="en-US" altLang="en-US" dirty="0" smtClean="0">
                <a:solidFill>
                  <a:srgbClr val="0000FF"/>
                </a:solidFill>
              </a:rPr>
              <a:t>Exclusion</a:t>
            </a:r>
          </a:p>
          <a:p>
            <a:pPr>
              <a:lnSpc>
                <a:spcPct val="100000"/>
              </a:lnSpc>
              <a:buFont typeface="Monotype Sorts" pitchFamily="-84" charset="2"/>
              <a:buNone/>
              <a:tabLst>
                <a:tab pos="739775" algn="l"/>
                <a:tab pos="1020763" algn="l"/>
                <a:tab pos="1257300" algn="l"/>
              </a:tabLst>
            </a:pPr>
            <a:r>
              <a:rPr lang="en-US" altLang="en-US" dirty="0">
                <a:solidFill>
                  <a:srgbClr val="0000FF"/>
                </a:solidFill>
              </a:rPr>
              <a:t> </a:t>
            </a:r>
            <a:r>
              <a:rPr lang="en-US" altLang="en-US" dirty="0" smtClean="0">
                <a:solidFill>
                  <a:srgbClr val="0000FF"/>
                </a:solidFill>
              </a:rPr>
              <a:t>do{ key = true</a:t>
            </a:r>
          </a:p>
          <a:p>
            <a:pPr>
              <a:lnSpc>
                <a:spcPct val="100000"/>
              </a:lnSpc>
              <a:buFont typeface="Monotype Sorts" pitchFamily="-84" charset="2"/>
              <a:buNone/>
              <a:tabLst>
                <a:tab pos="739775" algn="l"/>
                <a:tab pos="1020763" algn="l"/>
                <a:tab pos="1257300" algn="l"/>
              </a:tabLst>
            </a:pPr>
            <a:r>
              <a:rPr lang="en-US" altLang="en-US" dirty="0">
                <a:solidFill>
                  <a:srgbClr val="0000FF"/>
                </a:solidFill>
              </a:rPr>
              <a:t> </a:t>
            </a:r>
            <a:r>
              <a:rPr lang="en-US" altLang="en-US" dirty="0" smtClean="0">
                <a:solidFill>
                  <a:srgbClr val="0000FF"/>
                </a:solidFill>
              </a:rPr>
              <a:t>  while (key ==true);</a:t>
            </a:r>
          </a:p>
          <a:p>
            <a:pPr>
              <a:lnSpc>
                <a:spcPct val="100000"/>
              </a:lnSpc>
              <a:buFont typeface="Monotype Sorts" pitchFamily="-84" charset="2"/>
              <a:buNone/>
              <a:tabLst>
                <a:tab pos="739775" algn="l"/>
                <a:tab pos="1020763" algn="l"/>
                <a:tab pos="1257300" algn="l"/>
              </a:tabLst>
            </a:pPr>
            <a:r>
              <a:rPr lang="en-US" altLang="en-US" dirty="0">
                <a:solidFill>
                  <a:srgbClr val="0000FF"/>
                </a:solidFill>
              </a:rPr>
              <a:t> </a:t>
            </a:r>
            <a:r>
              <a:rPr lang="en-US" altLang="en-US" dirty="0" smtClean="0">
                <a:solidFill>
                  <a:srgbClr val="0000FF"/>
                </a:solidFill>
              </a:rPr>
              <a:t>   swap(&amp;</a:t>
            </a:r>
            <a:r>
              <a:rPr lang="en-US" altLang="en-US" dirty="0" err="1" smtClean="0">
                <a:solidFill>
                  <a:srgbClr val="0000FF"/>
                </a:solidFill>
              </a:rPr>
              <a:t>lock,&amp;key</a:t>
            </a:r>
            <a:r>
              <a:rPr lang="en-US" altLang="en-US" dirty="0" smtClean="0">
                <a:solidFill>
                  <a:srgbClr val="0000FF"/>
                </a:solidFill>
              </a:rPr>
              <a:t>)</a:t>
            </a:r>
          </a:p>
          <a:p>
            <a:pPr>
              <a:lnSpc>
                <a:spcPct val="100000"/>
              </a:lnSpc>
              <a:buFont typeface="Monotype Sorts" pitchFamily="-84" charset="2"/>
              <a:buNone/>
              <a:tabLst>
                <a:tab pos="739775" algn="l"/>
                <a:tab pos="1020763" algn="l"/>
                <a:tab pos="1257300" algn="l"/>
              </a:tabLst>
            </a:pPr>
            <a:r>
              <a:rPr lang="en-US" altLang="en-US" dirty="0">
                <a:solidFill>
                  <a:srgbClr val="0000FF"/>
                </a:solidFill>
              </a:rPr>
              <a:t> </a:t>
            </a:r>
            <a:r>
              <a:rPr lang="en-US" altLang="en-US" dirty="0" smtClean="0">
                <a:solidFill>
                  <a:srgbClr val="0000FF"/>
                </a:solidFill>
              </a:rPr>
              <a:t>   # Critical section</a:t>
            </a:r>
          </a:p>
          <a:p>
            <a:pPr>
              <a:lnSpc>
                <a:spcPct val="100000"/>
              </a:lnSpc>
              <a:buFont typeface="Monotype Sorts" pitchFamily="-84" charset="2"/>
              <a:buNone/>
              <a:tabLst>
                <a:tab pos="739775" algn="l"/>
                <a:tab pos="1020763" algn="l"/>
                <a:tab pos="1257300" algn="l"/>
              </a:tabLst>
            </a:pPr>
            <a:r>
              <a:rPr lang="en-US" altLang="en-US" dirty="0" smtClean="0">
                <a:solidFill>
                  <a:srgbClr val="0000FF"/>
                </a:solidFill>
              </a:rPr>
              <a:t>    lock = false</a:t>
            </a:r>
          </a:p>
          <a:p>
            <a:pPr>
              <a:lnSpc>
                <a:spcPct val="100000"/>
              </a:lnSpc>
              <a:buFont typeface="Monotype Sorts" pitchFamily="-84" charset="2"/>
              <a:buNone/>
              <a:tabLst>
                <a:tab pos="739775" algn="l"/>
                <a:tab pos="1020763" algn="l"/>
                <a:tab pos="1257300" algn="l"/>
              </a:tabLst>
            </a:pPr>
            <a:r>
              <a:rPr lang="en-US" altLang="en-US" dirty="0" smtClean="0">
                <a:solidFill>
                  <a:srgbClr val="0000FF"/>
                </a:solidFill>
              </a:rPr>
              <a:t>}while(True)</a:t>
            </a:r>
          </a:p>
        </p:txBody>
      </p:sp>
      <p:sp>
        <p:nvSpPr>
          <p:cNvPr id="5" name="Rectangle 3"/>
          <p:cNvSpPr txBox="1">
            <a:spLocks noChangeArrowheads="1"/>
          </p:cNvSpPr>
          <p:nvPr/>
        </p:nvSpPr>
        <p:spPr>
          <a:xfrm>
            <a:off x="5686698" y="1392578"/>
            <a:ext cx="5573485" cy="4686118"/>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1. Initially the lock is always set to zero.</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2. Each process have key values</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3. Key is set to true</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4.After swapping key becomes false(b) and lock becomes true(a)</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5.It comes to the while loop and now key is false , so the condition fails, hence it enters the critical section</a:t>
            </a:r>
          </a:p>
          <a:p>
            <a:pPr marL="342866" indent="-342866">
              <a:buFont typeface="Monotype Sorts" charset="0"/>
              <a:buChar char="n"/>
              <a:tabLst>
                <a:tab pos="742278" algn="l"/>
                <a:tab pos="1023411" algn="l"/>
                <a:tab pos="1258984" algn="l"/>
              </a:tabLst>
              <a:defRPr/>
            </a:pPr>
            <a:r>
              <a:rPr lang="en-US" sz="4500" b="1" dirty="0" smtClean="0">
                <a:latin typeface="Courier New"/>
                <a:ea typeface="ＭＳ Ｐゴシック" charset="0"/>
                <a:cs typeface="Courier New"/>
              </a:rPr>
              <a:t>6.Once the process comes out of the critical section it will make lock as zero, so other process can come.</a:t>
            </a:r>
          </a:p>
          <a:p>
            <a:pPr marL="342866" indent="-342866">
              <a:buFont typeface="Monotype Sorts" charset="0"/>
              <a:buChar char="n"/>
              <a:tabLst>
                <a:tab pos="742278" algn="l"/>
                <a:tab pos="1023411" algn="l"/>
                <a:tab pos="1258984" algn="l"/>
              </a:tabLst>
              <a:defRPr/>
            </a:pPr>
            <a:r>
              <a:rPr lang="en-US" sz="4500" b="1" i="1" u="sng" dirty="0" smtClean="0">
                <a:solidFill>
                  <a:srgbClr val="FF0000"/>
                </a:solidFill>
                <a:latin typeface="Courier New"/>
                <a:ea typeface="ＭＳ Ｐゴシック" charset="0"/>
                <a:cs typeface="Courier New"/>
              </a:rPr>
              <a:t>7.Both Test and set and compare and swap provide the Mutual Exclusion but not Bounded waiting </a:t>
            </a:r>
            <a:endParaRPr lang="en-US" sz="1600" b="1" i="1" u="sng" dirty="0" smtClean="0">
              <a:solidFill>
                <a:srgbClr val="FF0000"/>
              </a:solidFill>
              <a:latin typeface="Courier New"/>
              <a:ea typeface="ＭＳ Ｐゴシック" charset="0"/>
              <a:cs typeface="Courier New"/>
            </a:endParaRPr>
          </a:p>
          <a:p>
            <a:pPr marL="0" indent="0">
              <a:buFont typeface="Monotype Sorts" pitchFamily="-84" charset="2"/>
              <a:buNone/>
              <a:defRPr/>
            </a:pPr>
            <a:r>
              <a:rPr lang="en-US" sz="1600" b="1" dirty="0" smtClean="0">
                <a:latin typeface="Courier New"/>
                <a:ea typeface="ＭＳ Ｐゴシック" pitchFamily="-84" charset="-128"/>
                <a:cs typeface="Courier New"/>
              </a:rPr>
              <a:t>       </a:t>
            </a:r>
            <a:endParaRPr lang="en-US" sz="3400" dirty="0" smtClean="0">
              <a:solidFill>
                <a:srgbClr val="0000FF"/>
              </a:solidFill>
              <a:ea typeface="ＭＳ Ｐゴシック" charset="0"/>
              <a:cs typeface="ＭＳ Ｐゴシック" charset="0"/>
            </a:endParaRPr>
          </a:p>
          <a:p>
            <a:pPr marL="0" indent="0">
              <a:buFont typeface="Monotype Sorts" pitchFamily="-84" charset="2"/>
              <a:buNone/>
              <a:tabLst>
                <a:tab pos="742278" algn="l"/>
                <a:tab pos="1023411" algn="l"/>
                <a:tab pos="1258984" algn="l"/>
              </a:tabLst>
              <a:defRPr/>
            </a:pPr>
            <a:r>
              <a:rPr lang="en-US" dirty="0" smtClean="0">
                <a:ea typeface="ＭＳ Ｐゴシック" charset="0"/>
                <a:cs typeface="ＭＳ Ｐゴシック" charset="0"/>
              </a:rPr>
              <a:t>               </a:t>
            </a:r>
            <a:endParaRPr lang="en-US" dirty="0">
              <a:ea typeface="ＭＳ Ｐゴシック" charset="0"/>
              <a:cs typeface="ＭＳ Ｐゴシック" charset="0"/>
            </a:endParaRPr>
          </a:p>
        </p:txBody>
      </p:sp>
    </p:spTree>
    <p:extLst>
      <p:ext uri="{BB962C8B-B14F-4D97-AF65-F5344CB8AC3E}">
        <p14:creationId xmlns:p14="http://schemas.microsoft.com/office/powerpoint/2010/main" val="27786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275" y="221277"/>
            <a:ext cx="6198023" cy="501534"/>
          </a:xfrm>
        </p:spPr>
        <p:txBody>
          <a:bodyPr>
            <a:normAutofit fontScale="90000"/>
          </a:bodyPr>
          <a:lstStyle/>
          <a:p>
            <a:pPr algn="ctr"/>
            <a:r>
              <a:rPr lang="en-US" altLang="en-US" b="1" dirty="0"/>
              <a:t>Process Synchronization</a:t>
            </a:r>
            <a:endParaRPr lang="en-IN" b="1" dirty="0"/>
          </a:p>
        </p:txBody>
      </p:sp>
      <p:sp>
        <p:nvSpPr>
          <p:cNvPr id="3" name="Rectangle 2"/>
          <p:cNvSpPr/>
          <p:nvPr/>
        </p:nvSpPr>
        <p:spPr>
          <a:xfrm>
            <a:off x="697753" y="997523"/>
            <a:ext cx="11431976" cy="5909310"/>
          </a:xfrm>
          <a:prstGeom prst="rect">
            <a:avLst/>
          </a:prstGeom>
        </p:spPr>
        <p:txBody>
          <a:bodyPr wrap="none">
            <a:spAutoFit/>
          </a:bodyPr>
          <a:lstStyle/>
          <a:p>
            <a:r>
              <a:rPr lang="en-IN" b="1" dirty="0" smtClean="0"/>
              <a:t>Cooperating  processes : The Process that can affect or be affected by the other process executing in the system.</a:t>
            </a:r>
          </a:p>
          <a:p>
            <a:endParaRPr lang="en-IN" b="1" dirty="0"/>
          </a:p>
          <a:p>
            <a:r>
              <a:rPr lang="en-IN" b="1" dirty="0" smtClean="0"/>
              <a:t>Cooperating Process : </a:t>
            </a:r>
            <a:r>
              <a:rPr lang="en-IN" b="1" dirty="0" smtClean="0">
                <a:solidFill>
                  <a:srgbClr val="FF0000"/>
                </a:solidFill>
              </a:rPr>
              <a:t>Share the data directly </a:t>
            </a:r>
            <a:r>
              <a:rPr lang="en-IN" b="1" dirty="0" smtClean="0"/>
              <a:t>or they can be in the </a:t>
            </a:r>
            <a:r>
              <a:rPr lang="en-IN" b="1" dirty="0" smtClean="0">
                <a:solidFill>
                  <a:srgbClr val="FF0000"/>
                </a:solidFill>
              </a:rPr>
              <a:t>shared memory.</a:t>
            </a:r>
          </a:p>
          <a:p>
            <a:endParaRPr lang="en-IN" b="1" dirty="0">
              <a:solidFill>
                <a:srgbClr val="FF0000"/>
              </a:solidFill>
            </a:endParaRPr>
          </a:p>
          <a:p>
            <a:r>
              <a:rPr lang="en-US" altLang="en-US" dirty="0"/>
              <a:t>Concurrent access to shared data may result in data </a:t>
            </a:r>
            <a:r>
              <a:rPr lang="en-US" altLang="en-US" dirty="0" smtClean="0"/>
              <a:t>inconsistency</a:t>
            </a:r>
          </a:p>
          <a:p>
            <a:endParaRPr lang="en-US" altLang="en-US" dirty="0"/>
          </a:p>
          <a:p>
            <a:r>
              <a:rPr lang="en-US" altLang="en-US" dirty="0"/>
              <a:t>Maintaining data consistency requires mechanisms to ensure the orderly execution of cooperating processes</a:t>
            </a:r>
          </a:p>
          <a:p>
            <a:endParaRPr lang="en-IN" b="1" dirty="0" smtClean="0">
              <a:solidFill>
                <a:srgbClr val="FF0000"/>
              </a:solidFill>
            </a:endParaRPr>
          </a:p>
          <a:p>
            <a:endParaRPr lang="en-IN" b="1" dirty="0">
              <a:solidFill>
                <a:srgbClr val="FF0000"/>
              </a:solidFill>
            </a:endParaRPr>
          </a:p>
          <a:p>
            <a:r>
              <a:rPr lang="en-IN" b="1" dirty="0" smtClean="0">
                <a:solidFill>
                  <a:srgbClr val="FF0000"/>
                </a:solidFill>
              </a:rPr>
              <a:t>Concurrent access to the shared memory may result in Data Inconsistency ( If the two or more process try to access </a:t>
            </a:r>
          </a:p>
          <a:p>
            <a:r>
              <a:rPr lang="en-IN" b="1" dirty="0" smtClean="0">
                <a:solidFill>
                  <a:srgbClr val="FF0000"/>
                </a:solidFill>
              </a:rPr>
              <a:t>the same data in the shared memory, there will be a problem- to address this issue we need </a:t>
            </a:r>
            <a:r>
              <a:rPr lang="en-IN" b="1" dirty="0" smtClean="0">
                <a:solidFill>
                  <a:schemeClr val="accent1">
                    <a:lumMod val="75000"/>
                  </a:schemeClr>
                </a:solidFill>
              </a:rPr>
              <a:t>Process Synchronization)</a:t>
            </a:r>
            <a:r>
              <a:rPr lang="en-IN" b="1" dirty="0" smtClean="0">
                <a:solidFill>
                  <a:srgbClr val="FF0000"/>
                </a:solidFill>
              </a:rPr>
              <a:t>.</a:t>
            </a:r>
          </a:p>
          <a:p>
            <a:endParaRPr lang="en-IN" b="1" dirty="0">
              <a:solidFill>
                <a:srgbClr val="FF0000"/>
              </a:solidFill>
            </a:endParaRPr>
          </a:p>
          <a:p>
            <a:r>
              <a:rPr lang="en-IN" b="1" dirty="0" smtClean="0"/>
              <a:t>For Example</a:t>
            </a:r>
          </a:p>
          <a:p>
            <a:endParaRPr lang="en-IN" b="1" dirty="0">
              <a:solidFill>
                <a:srgbClr val="FF0000"/>
              </a:solidFill>
            </a:endParaRPr>
          </a:p>
          <a:p>
            <a:pPr lvl="1">
              <a:buNone/>
            </a:pPr>
            <a:endParaRPr lang="en-US" altLang="en-US" b="1" dirty="0" smtClean="0">
              <a:sym typeface="Symbol" panose="05050102010706020507" pitchFamily="18" charset="2"/>
            </a:endParaRPr>
          </a:p>
          <a:p>
            <a:pPr lvl="1">
              <a:buNone/>
            </a:pPr>
            <a:r>
              <a:rPr lang="en-US" altLang="en-US" b="1" dirty="0" smtClean="0">
                <a:sym typeface="Symbol" panose="05050102010706020507" pitchFamily="18" charset="2"/>
              </a:rPr>
              <a:t>Bounded </a:t>
            </a:r>
            <a:r>
              <a:rPr lang="en-US" altLang="en-US" b="1" dirty="0">
                <a:sym typeface="Symbol" panose="05050102010706020507" pitchFamily="18" charset="2"/>
              </a:rPr>
              <a:t>Buffer Problem also termed as the Producer Consumer Problem.</a:t>
            </a:r>
          </a:p>
          <a:p>
            <a:pPr lvl="1">
              <a:buNone/>
            </a:pPr>
            <a:endParaRPr lang="en-US" altLang="en-US" b="1" dirty="0">
              <a:sym typeface="Symbol" panose="05050102010706020507" pitchFamily="18" charset="2"/>
            </a:endParaRPr>
          </a:p>
          <a:p>
            <a:pPr lvl="1">
              <a:buNone/>
            </a:pPr>
            <a:r>
              <a:rPr lang="en-US" altLang="en-US" b="1" dirty="0">
                <a:sym typeface="Symbol" panose="05050102010706020507" pitchFamily="18" charset="2"/>
              </a:rPr>
              <a:t>There is buffer of n slots, and each slot have capable of storing one unit of</a:t>
            </a:r>
          </a:p>
          <a:p>
            <a:pPr lvl="1">
              <a:buNone/>
            </a:pPr>
            <a:r>
              <a:rPr lang="en-US" altLang="en-US" b="1" dirty="0">
                <a:sym typeface="Symbol" panose="05050102010706020507" pitchFamily="18" charset="2"/>
              </a:rPr>
              <a:t>Data</a:t>
            </a:r>
            <a:r>
              <a:rPr lang="en-US" altLang="en-US" b="1" dirty="0" smtClean="0">
                <a:sym typeface="Symbol" panose="05050102010706020507" pitchFamily="18" charset="2"/>
              </a:rPr>
              <a:t>.</a:t>
            </a:r>
          </a:p>
          <a:p>
            <a:pPr lvl="1">
              <a:buNone/>
            </a:pPr>
            <a:endParaRPr lang="en-US" altLang="en-US" b="1" dirty="0" smtClean="0">
              <a:sym typeface="Symbol" panose="05050102010706020507" pitchFamily="18" charset="2"/>
            </a:endParaRPr>
          </a:p>
          <a:p>
            <a:pPr lvl="1">
              <a:buNone/>
            </a:pPr>
            <a:endParaRPr lang="en-US" altLang="en-US" b="1" dirty="0">
              <a:sym typeface="Symbol" panose="05050102010706020507" pitchFamily="18" charset="2"/>
            </a:endParaRPr>
          </a:p>
        </p:txBody>
      </p:sp>
      <p:pic>
        <p:nvPicPr>
          <p:cNvPr id="4" name="Picture 3"/>
          <p:cNvPicPr>
            <a:picLocks noChangeAspect="1"/>
          </p:cNvPicPr>
          <p:nvPr/>
        </p:nvPicPr>
        <p:blipFill>
          <a:blip r:embed="rId2"/>
          <a:stretch>
            <a:fillRect/>
          </a:stretch>
        </p:blipFill>
        <p:spPr>
          <a:xfrm>
            <a:off x="8316685" y="4215504"/>
            <a:ext cx="3526971" cy="1915330"/>
          </a:xfrm>
          <a:prstGeom prst="rect">
            <a:avLst/>
          </a:prstGeom>
        </p:spPr>
      </p:pic>
    </p:spTree>
    <p:extLst>
      <p:ext uri="{BB962C8B-B14F-4D97-AF65-F5344CB8AC3E}">
        <p14:creationId xmlns:p14="http://schemas.microsoft.com/office/powerpoint/2010/main" val="3208070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ctr"/>
            <a:r>
              <a:rPr lang="en-US" altLang="en-US" dirty="0"/>
              <a:t> </a:t>
            </a:r>
            <a:r>
              <a:rPr lang="en-US" altLang="en-US" dirty="0" smtClean="0"/>
              <a:t>Mutex Locks</a:t>
            </a:r>
            <a:endParaRPr lang="en-US" altLang="en-US" b="1" dirty="0" smtClean="0"/>
          </a:p>
        </p:txBody>
      </p:sp>
      <p:sp>
        <p:nvSpPr>
          <p:cNvPr id="4" name="Rectangle 3"/>
          <p:cNvSpPr>
            <a:spLocks noGrp="1" noChangeArrowheads="1"/>
          </p:cNvSpPr>
          <p:nvPr>
            <p:ph idx="1"/>
          </p:nvPr>
        </p:nvSpPr>
        <p:spPr>
          <a:xfrm>
            <a:off x="556759" y="783681"/>
            <a:ext cx="11060112" cy="5903913"/>
          </a:xfrm>
        </p:spPr>
        <p:txBody>
          <a:bodyPr>
            <a:normAutofit/>
          </a:bodyPr>
          <a:lstStyle/>
          <a:p>
            <a:r>
              <a:rPr lang="en-GB" dirty="0"/>
              <a:t>It takes two values 0 and 1. </a:t>
            </a:r>
          </a:p>
          <a:p>
            <a:r>
              <a:rPr lang="en-GB" dirty="0"/>
              <a:t>0 means unlock and 1 means lock</a:t>
            </a:r>
            <a:r>
              <a:rPr lang="en-GB" dirty="0" smtClean="0"/>
              <a:t>.</a:t>
            </a:r>
          </a:p>
          <a:p>
            <a:r>
              <a:rPr lang="en-GB" dirty="0" smtClean="0"/>
              <a:t>If it is zero means, process can </a:t>
            </a:r>
            <a:r>
              <a:rPr lang="en-GB" dirty="0" smtClean="0">
                <a:solidFill>
                  <a:srgbClr val="FF0000"/>
                </a:solidFill>
              </a:rPr>
              <a:t>acquire</a:t>
            </a:r>
            <a:r>
              <a:rPr lang="en-GB" dirty="0" smtClean="0"/>
              <a:t> the lock and change the value of lock to 1 and enter to critical section.</a:t>
            </a:r>
          </a:p>
          <a:p>
            <a:r>
              <a:rPr lang="en-GB" dirty="0" smtClean="0"/>
              <a:t>Once the process is finished executing in the critical section it will </a:t>
            </a:r>
            <a:r>
              <a:rPr lang="en-GB" dirty="0" smtClean="0">
                <a:solidFill>
                  <a:srgbClr val="FF0000"/>
                </a:solidFill>
              </a:rPr>
              <a:t>release </a:t>
            </a:r>
            <a:r>
              <a:rPr lang="en-GB" dirty="0" smtClean="0"/>
              <a:t>the lock.</a:t>
            </a:r>
          </a:p>
          <a:p>
            <a:pPr marL="0" indent="0"/>
            <a:r>
              <a:rPr lang="en-US" altLang="en-US" b="1" dirty="0">
                <a:latin typeface="Courier New" panose="02070309020205020404" pitchFamily="49" charset="0"/>
                <a:cs typeface="Courier New" panose="02070309020205020404" pitchFamily="49" charset="0"/>
              </a:rPr>
              <a:t> do { </a:t>
            </a:r>
          </a:p>
          <a:p>
            <a:pPr marL="0" indent="0">
              <a:buFont typeface="Monotype Sorts" pitchFamily="-84" charset="2"/>
              <a:buNone/>
            </a:pPr>
            <a:r>
              <a:rPr lang="en-US" altLang="en-US" b="1" i="1" dirty="0">
                <a:latin typeface="Courier New" panose="02070309020205020404" pitchFamily="49" charset="0"/>
                <a:cs typeface="Courier New" panose="02070309020205020404" pitchFamily="49" charset="0"/>
              </a:rPr>
              <a:t>    acquire lock</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critical section</a:t>
            </a:r>
          </a:p>
          <a:p>
            <a:pPr marL="0" indent="0">
              <a:buFont typeface="Monotype Sorts" pitchFamily="-84" charset="2"/>
              <a:buNone/>
            </a:pPr>
            <a:r>
              <a:rPr lang="en-US" altLang="en-US" b="1" i="1" dirty="0">
                <a:latin typeface="Courier New" panose="02070309020205020404" pitchFamily="49" charset="0"/>
                <a:cs typeface="Courier New" panose="02070309020205020404" pitchFamily="49" charset="0"/>
              </a:rPr>
              <a:t>    release lock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remainder section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 while (true); </a:t>
            </a:r>
            <a:endParaRPr lang="en-GB" dirty="0" smtClean="0"/>
          </a:p>
          <a:p>
            <a:endParaRPr lang="en-GB" dirty="0"/>
          </a:p>
        </p:txBody>
      </p:sp>
    </p:spTree>
    <p:extLst>
      <p:ext uri="{BB962C8B-B14F-4D97-AF65-F5344CB8AC3E}">
        <p14:creationId xmlns:p14="http://schemas.microsoft.com/office/powerpoint/2010/main" val="392132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78525" y="89036"/>
            <a:ext cx="11665131" cy="576262"/>
          </a:xfrm>
        </p:spPr>
        <p:txBody>
          <a:bodyPr>
            <a:normAutofit fontScale="90000"/>
          </a:bodyPr>
          <a:lstStyle/>
          <a:p>
            <a:pPr algn="ctr"/>
            <a:r>
              <a:rPr lang="en-US" altLang="en-US" dirty="0"/>
              <a:t> </a:t>
            </a:r>
            <a:r>
              <a:rPr lang="en-US" altLang="en-US" dirty="0" smtClean="0"/>
              <a:t>Mutex Locks</a:t>
            </a:r>
            <a:endParaRPr lang="en-US" altLang="en-US" b="1" dirty="0" smtClean="0"/>
          </a:p>
        </p:txBody>
      </p:sp>
      <p:sp>
        <p:nvSpPr>
          <p:cNvPr id="4" name="Rectangle 3"/>
          <p:cNvSpPr>
            <a:spLocks noGrp="1" noChangeArrowheads="1"/>
          </p:cNvSpPr>
          <p:nvPr>
            <p:ph idx="1"/>
          </p:nvPr>
        </p:nvSpPr>
        <p:spPr>
          <a:xfrm>
            <a:off x="556759" y="783681"/>
            <a:ext cx="11060112" cy="5903913"/>
          </a:xfrm>
        </p:spPr>
        <p:txBody>
          <a:bodyPr>
            <a:normAutofit/>
          </a:bodyPr>
          <a:lstStyle/>
          <a:p>
            <a:pPr marL="0" indent="0"/>
            <a:r>
              <a:rPr lang="en-GB" dirty="0" smtClean="0"/>
              <a:t>The Boolean variable acquire is shared between the process and initially it is zero </a:t>
            </a:r>
          </a:p>
          <a:p>
            <a:pPr marL="0" indent="0"/>
            <a:endParaRPr lang="en-GB" altLang="en-US" b="1" dirty="0">
              <a:latin typeface="Courier New" panose="02070309020205020404" pitchFamily="49" charset="0"/>
              <a:cs typeface="Courier New" panose="02070309020205020404" pitchFamily="49" charset="0"/>
            </a:endParaRPr>
          </a:p>
          <a:p>
            <a:pPr marL="457200" lvl="1" indent="0"/>
            <a:r>
              <a:rPr lang="en-US" altLang="en-US" b="1" dirty="0" smtClean="0">
                <a:latin typeface="Courier New" panose="02070309020205020404" pitchFamily="49" charset="0"/>
                <a:cs typeface="Courier New" panose="02070309020205020404" pitchFamily="49" charset="0"/>
              </a:rPr>
              <a:t>acquire</a:t>
            </a: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(lock! = 0)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 /* busy wait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available = false;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 </a:t>
            </a:r>
          </a:p>
          <a:p>
            <a:pPr marL="0" indent="0"/>
            <a:r>
              <a:rPr lang="en-US" altLang="en-US" b="1" dirty="0">
                <a:latin typeface="Courier New" panose="02070309020205020404" pitchFamily="49" charset="0"/>
                <a:cs typeface="Courier New" panose="02070309020205020404" pitchFamily="49" charset="0"/>
              </a:rPr>
              <a:t>   release()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available = true;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 </a:t>
            </a:r>
          </a:p>
          <a:p>
            <a:endParaRPr lang="en-GB" dirty="0"/>
          </a:p>
        </p:txBody>
      </p:sp>
    </p:spTree>
    <p:extLst>
      <p:ext uri="{BB962C8B-B14F-4D97-AF65-F5344CB8AC3E}">
        <p14:creationId xmlns:p14="http://schemas.microsoft.com/office/powerpoint/2010/main" val="274118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5732"/>
          </a:xfrm>
        </p:spPr>
        <p:txBody>
          <a:bodyPr>
            <a:normAutofit fontScale="90000"/>
          </a:bodyPr>
          <a:lstStyle/>
          <a:p>
            <a:pPr algn="ctr"/>
            <a:r>
              <a:rPr lang="en-IN" dirty="0" smtClean="0"/>
              <a:t>Semaphores</a:t>
            </a:r>
            <a:endParaRPr lang="en-IN" dirty="0"/>
          </a:p>
        </p:txBody>
      </p:sp>
      <p:sp>
        <p:nvSpPr>
          <p:cNvPr id="3" name="Content Placeholder 2"/>
          <p:cNvSpPr>
            <a:spLocks noGrp="1"/>
          </p:cNvSpPr>
          <p:nvPr>
            <p:ph idx="1"/>
          </p:nvPr>
        </p:nvSpPr>
        <p:spPr>
          <a:xfrm>
            <a:off x="838200" y="571590"/>
            <a:ext cx="10515600" cy="6286409"/>
          </a:xfrm>
        </p:spPr>
        <p:txBody>
          <a:bodyPr>
            <a:noAutofit/>
          </a:bodyPr>
          <a:lstStyle/>
          <a:p>
            <a:r>
              <a:rPr lang="en-US" altLang="en-US" sz="1600" b="1" dirty="0" smtClean="0"/>
              <a:t>Semaphore is  integer variable which is non negative and shared between the variables (Resource) .</a:t>
            </a:r>
            <a:endParaRPr lang="en-US" altLang="en-US" sz="1600" b="1" i="1" dirty="0" smtClean="0">
              <a:solidFill>
                <a:schemeClr val="tx2"/>
              </a:solidFill>
            </a:endParaRPr>
          </a:p>
          <a:p>
            <a:r>
              <a:rPr lang="en-US" altLang="en-US" sz="1600" b="1" dirty="0" smtClean="0"/>
              <a:t>Semaphore </a:t>
            </a:r>
            <a:r>
              <a:rPr lang="en-US" altLang="en-US" sz="1600" b="1" i="1" dirty="0" smtClean="0"/>
              <a:t>S</a:t>
            </a:r>
            <a:r>
              <a:rPr lang="en-US" altLang="en-US" sz="1600" b="1" dirty="0" smtClean="0"/>
              <a:t> – integer variable</a:t>
            </a:r>
          </a:p>
          <a:p>
            <a:r>
              <a:rPr lang="en-US" altLang="en-US" sz="1600" b="1" dirty="0" smtClean="0"/>
              <a:t>Can only be accessed via two indivisible  operations</a:t>
            </a:r>
          </a:p>
          <a:p>
            <a:pPr lvl="1"/>
            <a:r>
              <a:rPr lang="en-US" altLang="en-US" b="1" dirty="0" smtClean="0">
                <a:solidFill>
                  <a:srgbClr val="000000"/>
                </a:solidFill>
                <a:latin typeface="Courier New" panose="02070309020205020404" pitchFamily="49" charset="0"/>
              </a:rPr>
              <a:t>wait()</a:t>
            </a:r>
            <a:r>
              <a:rPr lang="en-US" altLang="en-US" dirty="0" smtClean="0">
                <a:solidFill>
                  <a:srgbClr val="000000"/>
                </a:solidFill>
              </a:rPr>
              <a:t> </a:t>
            </a:r>
            <a:r>
              <a:rPr lang="en-US" altLang="en-US" sz="1600" dirty="0" smtClean="0">
                <a:solidFill>
                  <a:srgbClr val="000000"/>
                </a:solidFill>
              </a:rPr>
              <a:t>and </a:t>
            </a:r>
            <a:r>
              <a:rPr lang="en-US" altLang="en-US" b="1" dirty="0" smtClean="0">
                <a:solidFill>
                  <a:srgbClr val="000000"/>
                </a:solidFill>
                <a:latin typeface="Courier New" panose="02070309020205020404" pitchFamily="49" charset="0"/>
              </a:rPr>
              <a:t>signal()</a:t>
            </a:r>
          </a:p>
          <a:p>
            <a:pPr lvl="2"/>
            <a:r>
              <a:rPr lang="en-US" altLang="en-US" sz="1600" dirty="0" smtClean="0"/>
              <a:t>Originally called </a:t>
            </a:r>
            <a:r>
              <a:rPr lang="en-US" altLang="en-US" b="1" dirty="0" smtClean="0">
                <a:solidFill>
                  <a:srgbClr val="000000"/>
                </a:solidFill>
                <a:latin typeface="Courier New" panose="02070309020205020404" pitchFamily="49" charset="0"/>
              </a:rPr>
              <a:t>P()</a:t>
            </a:r>
            <a:r>
              <a:rPr lang="en-US" altLang="en-US" dirty="0" smtClean="0"/>
              <a:t> </a:t>
            </a:r>
            <a:r>
              <a:rPr lang="en-US" altLang="en-US" sz="1600" dirty="0" smtClean="0"/>
              <a:t>and </a:t>
            </a:r>
            <a:r>
              <a:rPr lang="en-US" altLang="en-US" b="1" dirty="0" smtClean="0">
                <a:solidFill>
                  <a:srgbClr val="000000"/>
                </a:solidFill>
                <a:latin typeface="Courier New" panose="02070309020205020404" pitchFamily="49" charset="0"/>
              </a:rPr>
              <a:t>V()</a:t>
            </a:r>
          </a:p>
          <a:p>
            <a:r>
              <a:rPr lang="en-US" altLang="en-US" sz="1600" dirty="0" smtClean="0"/>
              <a:t>Definition of  the </a:t>
            </a:r>
            <a:r>
              <a:rPr lang="en-US" altLang="en-US" b="1" dirty="0" smtClean="0">
                <a:solidFill>
                  <a:srgbClr val="000000"/>
                </a:solidFill>
                <a:latin typeface="Courier New" panose="02070309020205020404" pitchFamily="49" charset="0"/>
                <a:cs typeface="Courier New" panose="02070309020205020404" pitchFamily="49" charset="0"/>
              </a:rPr>
              <a:t>wait() operation</a:t>
            </a:r>
          </a:p>
          <a:p>
            <a:pPr lvl="1">
              <a:buNone/>
            </a:pPr>
            <a:r>
              <a:rPr lang="en-US" altLang="en-US" b="1" dirty="0" smtClean="0">
                <a:latin typeface="Courier New" panose="02070309020205020404" pitchFamily="49" charset="0"/>
                <a:sym typeface="Symbol" panose="05050102010706020507" pitchFamily="18" charset="2"/>
              </a:rPr>
              <a:t>wait(S)</a:t>
            </a:r>
            <a:r>
              <a:rPr lang="en-US" altLang="en-US" sz="1600" b="1" dirty="0" smtClean="0">
                <a:latin typeface="Courier New" panose="02070309020205020404" pitchFamily="49" charset="0"/>
                <a:sym typeface="Symbol" panose="05050102010706020507" pitchFamily="18" charset="2"/>
              </a:rPr>
              <a:t> { </a:t>
            </a:r>
          </a:p>
          <a:p>
            <a:pPr lvl="1">
              <a:buNone/>
            </a:pPr>
            <a:r>
              <a:rPr lang="en-US" altLang="en-US" sz="1600" b="1" dirty="0" smtClean="0">
                <a:latin typeface="Courier New" panose="02070309020205020404" pitchFamily="49" charset="0"/>
                <a:sym typeface="Symbol" panose="05050102010706020507" pitchFamily="18" charset="2"/>
              </a:rPr>
              <a:t>    while (S &lt;= 0)</a:t>
            </a:r>
          </a:p>
          <a:p>
            <a:pPr lvl="1">
              <a:buNone/>
            </a:pPr>
            <a:r>
              <a:rPr lang="en-US" altLang="en-US" sz="1600" b="1" dirty="0" smtClean="0">
                <a:latin typeface="Courier New" panose="02070309020205020404" pitchFamily="49" charset="0"/>
                <a:sym typeface="Symbol" panose="05050102010706020507" pitchFamily="18" charset="2"/>
              </a:rPr>
              <a:t>       ; // busy wait</a:t>
            </a:r>
          </a:p>
          <a:p>
            <a:pPr lvl="1">
              <a:buNone/>
            </a:pPr>
            <a:r>
              <a:rPr lang="en-US" altLang="en-US" sz="1600" b="1" dirty="0" smtClean="0">
                <a:latin typeface="Courier New" panose="02070309020205020404" pitchFamily="49" charset="0"/>
                <a:sym typeface="Symbol" panose="05050102010706020507" pitchFamily="18" charset="2"/>
              </a:rPr>
              <a:t>    S--;</a:t>
            </a:r>
          </a:p>
          <a:p>
            <a:pPr lvl="1">
              <a:buNone/>
            </a:pPr>
            <a:r>
              <a:rPr lang="en-US" altLang="en-US" sz="1600" b="1" dirty="0" smtClean="0">
                <a:latin typeface="Courier New" panose="02070309020205020404" pitchFamily="49" charset="0"/>
                <a:sym typeface="Symbol" panose="05050102010706020507" pitchFamily="18" charset="2"/>
              </a:rPr>
              <a:t>} (It will check S is less than or equal to Zero, it will stay in while loop, but if S becomes greater than Zero, it will break the loop and decrement the S)</a:t>
            </a:r>
          </a:p>
          <a:p>
            <a:pPr algn="just"/>
            <a:r>
              <a:rPr lang="en-IN" dirty="0" smtClean="0"/>
              <a:t>It tells the process that, whether the resource(S) is available, if it is not available it will wait, if it is available that resource will be taken by the process and it will decrement one resource value.</a:t>
            </a:r>
            <a:endParaRPr lang="en-IN" dirty="0"/>
          </a:p>
        </p:txBody>
      </p:sp>
    </p:spTree>
    <p:extLst>
      <p:ext uri="{BB962C8B-B14F-4D97-AF65-F5344CB8AC3E}">
        <p14:creationId xmlns:p14="http://schemas.microsoft.com/office/powerpoint/2010/main" val="4156176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5732"/>
          </a:xfrm>
        </p:spPr>
        <p:txBody>
          <a:bodyPr>
            <a:normAutofit fontScale="90000"/>
          </a:bodyPr>
          <a:lstStyle/>
          <a:p>
            <a:pPr algn="ctr"/>
            <a:r>
              <a:rPr lang="en-IN" dirty="0" smtClean="0"/>
              <a:t>Semaphores</a:t>
            </a:r>
            <a:endParaRPr lang="en-IN" dirty="0"/>
          </a:p>
        </p:txBody>
      </p:sp>
      <p:sp>
        <p:nvSpPr>
          <p:cNvPr id="3" name="Content Placeholder 2"/>
          <p:cNvSpPr>
            <a:spLocks noGrp="1"/>
          </p:cNvSpPr>
          <p:nvPr>
            <p:ph idx="1"/>
          </p:nvPr>
        </p:nvSpPr>
        <p:spPr>
          <a:xfrm>
            <a:off x="838200" y="1015728"/>
            <a:ext cx="10515600" cy="5480866"/>
          </a:xfrm>
        </p:spPr>
        <p:txBody>
          <a:bodyPr>
            <a:normAutofit/>
          </a:bodyPr>
          <a:lstStyle/>
          <a:p>
            <a:pPr lvl="1">
              <a:buNone/>
            </a:pPr>
            <a:endParaRPr lang="en-US" altLang="en-US" sz="1600" b="1" dirty="0" smtClean="0">
              <a:latin typeface="Courier New" panose="02070309020205020404" pitchFamily="49" charset="0"/>
              <a:sym typeface="Symbol" panose="05050102010706020507" pitchFamily="18" charset="2"/>
            </a:endParaRPr>
          </a:p>
          <a:p>
            <a:r>
              <a:rPr lang="en-US" altLang="en-US" b="1" dirty="0">
                <a:solidFill>
                  <a:srgbClr val="000000"/>
                </a:solidFill>
                <a:latin typeface="Courier New" panose="02070309020205020404" pitchFamily="49" charset="0"/>
                <a:cs typeface="Courier New" panose="02070309020205020404" pitchFamily="49" charset="0"/>
              </a:rPr>
              <a:t>Definition of  the </a:t>
            </a:r>
            <a:r>
              <a:rPr lang="en-US" altLang="en-US" b="1" dirty="0" smtClean="0">
                <a:solidFill>
                  <a:srgbClr val="000000"/>
                </a:solidFill>
                <a:latin typeface="Courier New" panose="02070309020205020404" pitchFamily="49" charset="0"/>
                <a:cs typeface="Courier New" panose="02070309020205020404" pitchFamily="49" charset="0"/>
              </a:rPr>
              <a:t>signal() operation</a:t>
            </a:r>
            <a:endParaRPr lang="en-US" altLang="en-US" sz="1600" b="1" dirty="0" smtClean="0">
              <a:latin typeface="Courier New" panose="02070309020205020404" pitchFamily="49" charset="0"/>
              <a:cs typeface="Courier New" panose="02070309020205020404" pitchFamily="49" charset="0"/>
              <a:sym typeface="Symbol" panose="05050102010706020507" pitchFamily="18" charset="2"/>
            </a:endParaRPr>
          </a:p>
          <a:p>
            <a:pPr lvl="1">
              <a:buNone/>
            </a:pPr>
            <a:r>
              <a:rPr lang="en-US" altLang="en-US" b="1" dirty="0" smtClean="0">
                <a:latin typeface="Courier New" panose="02070309020205020404" pitchFamily="49" charset="0"/>
                <a:sym typeface="Symbol" panose="05050102010706020507" pitchFamily="18" charset="2"/>
              </a:rPr>
              <a:t>signal(S)</a:t>
            </a:r>
            <a:r>
              <a:rPr lang="en-US" altLang="en-US" sz="1600" b="1" dirty="0" smtClean="0">
                <a:latin typeface="Courier New" panose="02070309020205020404" pitchFamily="49" charset="0"/>
                <a:sym typeface="Symbol" panose="05050102010706020507" pitchFamily="18" charset="2"/>
              </a:rPr>
              <a:t> { </a:t>
            </a:r>
          </a:p>
          <a:p>
            <a:pPr lvl="1">
              <a:buNone/>
            </a:pPr>
            <a:r>
              <a:rPr lang="en-US" altLang="en-US" sz="1600" b="1" dirty="0" smtClean="0">
                <a:latin typeface="Courier New" panose="02070309020205020404" pitchFamily="49" charset="0"/>
                <a:sym typeface="Symbol" panose="05050102010706020507" pitchFamily="18" charset="2"/>
              </a:rPr>
              <a:t>    S++;</a:t>
            </a:r>
          </a:p>
          <a:p>
            <a:pPr lvl="1">
              <a:buNone/>
            </a:pPr>
            <a:r>
              <a:rPr lang="en-US" altLang="en-US" sz="1600" b="1" dirty="0" smtClean="0">
                <a:latin typeface="Courier New" panose="02070309020205020404" pitchFamily="49" charset="0"/>
                <a:sym typeface="Symbol" panose="05050102010706020507" pitchFamily="18" charset="2"/>
              </a:rPr>
              <a:t>}</a:t>
            </a:r>
            <a:endParaRPr lang="en-US" altLang="en-US" sz="1600" b="1" dirty="0">
              <a:latin typeface="Courier New" panose="02070309020205020404" pitchFamily="49" charset="0"/>
              <a:sym typeface="Symbol" panose="05050102010706020507" pitchFamily="18" charset="2"/>
            </a:endParaRPr>
          </a:p>
          <a:p>
            <a:pPr lvl="1">
              <a:buNone/>
            </a:pPr>
            <a:endParaRPr lang="en-US" altLang="en-US" sz="1600" b="1" dirty="0" smtClean="0">
              <a:latin typeface="Courier New" panose="02070309020205020404" pitchFamily="49" charset="0"/>
              <a:sym typeface="Symbol" panose="05050102010706020507" pitchFamily="18" charset="2"/>
            </a:endParaRPr>
          </a:p>
          <a:p>
            <a:pPr lvl="1"/>
            <a:r>
              <a:rPr lang="en-US" altLang="en-US" sz="1800" b="1" dirty="0" smtClean="0">
                <a:latin typeface="Courier New" panose="02070309020205020404" pitchFamily="49" charset="0"/>
                <a:sym typeface="Symbol" panose="05050102010706020507" pitchFamily="18" charset="2"/>
              </a:rPr>
              <a:t>Once the process is completed using the resource, it will return back the resource, hence the S is incremented.</a:t>
            </a:r>
          </a:p>
          <a:p>
            <a:pPr lvl="1"/>
            <a:endParaRPr lang="en-US" altLang="en-US" sz="1800" b="1" dirty="0">
              <a:latin typeface="Courier New" panose="02070309020205020404" pitchFamily="49" charset="0"/>
              <a:sym typeface="Symbol" panose="05050102010706020507" pitchFamily="18" charset="2"/>
            </a:endParaRPr>
          </a:p>
          <a:p>
            <a:pPr lvl="1" algn="just"/>
            <a:r>
              <a:rPr lang="en-US" altLang="en-US" sz="1800" b="1" dirty="0" smtClean="0">
                <a:latin typeface="Courier New" panose="02070309020205020404" pitchFamily="49" charset="0"/>
                <a:sym typeface="Symbol" panose="05050102010706020507" pitchFamily="18" charset="2"/>
              </a:rPr>
              <a:t>Wait and Signal Operations are executed indivisibly(If the one process modifies the semaphores value, no other process can simultaneously   modify that semaphore value   </a:t>
            </a:r>
            <a:endParaRPr lang="en-US" altLang="en-US" sz="1800" b="1" dirty="0">
              <a:latin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1416159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5732"/>
          </a:xfrm>
        </p:spPr>
        <p:txBody>
          <a:bodyPr>
            <a:normAutofit fontScale="90000"/>
          </a:bodyPr>
          <a:lstStyle/>
          <a:p>
            <a:pPr algn="ctr"/>
            <a:r>
              <a:rPr lang="en-IN" dirty="0" smtClean="0"/>
              <a:t>Types of Semaphores</a:t>
            </a:r>
            <a:endParaRPr lang="en-IN" dirty="0"/>
          </a:p>
        </p:txBody>
      </p:sp>
      <p:sp>
        <p:nvSpPr>
          <p:cNvPr id="3" name="Content Placeholder 2"/>
          <p:cNvSpPr>
            <a:spLocks noGrp="1"/>
          </p:cNvSpPr>
          <p:nvPr>
            <p:ph idx="1"/>
          </p:nvPr>
        </p:nvSpPr>
        <p:spPr>
          <a:xfrm>
            <a:off x="838200" y="1015728"/>
            <a:ext cx="10515600" cy="5480866"/>
          </a:xfrm>
        </p:spPr>
        <p:txBody>
          <a:bodyPr>
            <a:normAutofit lnSpcReduction="10000"/>
          </a:bodyPr>
          <a:lstStyle/>
          <a:p>
            <a:pPr lvl="1">
              <a:buNone/>
            </a:pPr>
            <a:endParaRPr lang="en-US" altLang="en-US" sz="1600" b="1" dirty="0" smtClean="0">
              <a:latin typeface="Courier New" panose="02070309020205020404" pitchFamily="49" charset="0"/>
              <a:sym typeface="Symbol" panose="05050102010706020507" pitchFamily="18" charset="2"/>
            </a:endParaRPr>
          </a:p>
          <a:p>
            <a:pPr lvl="1">
              <a:buNone/>
            </a:pPr>
            <a:endParaRPr lang="en-US" altLang="en-US" sz="1600" b="1" dirty="0">
              <a:latin typeface="Courier New" panose="02070309020205020404" pitchFamily="49" charset="0"/>
              <a:sym typeface="Symbol" panose="05050102010706020507" pitchFamily="18" charset="2"/>
            </a:endParaRPr>
          </a:p>
          <a:p>
            <a:pPr lvl="1">
              <a:buNone/>
            </a:pPr>
            <a:r>
              <a:rPr lang="en-US" altLang="en-US" sz="1600" b="1" dirty="0" smtClean="0">
                <a:solidFill>
                  <a:schemeClr val="accent1">
                    <a:lumMod val="75000"/>
                  </a:schemeClr>
                </a:solidFill>
                <a:latin typeface="Courier New" panose="02070309020205020404" pitchFamily="49" charset="0"/>
                <a:sym typeface="Symbol" panose="05050102010706020507" pitchFamily="18" charset="2"/>
              </a:rPr>
              <a:t>Binary Semaphore : </a:t>
            </a:r>
            <a:r>
              <a:rPr lang="en-US" altLang="en-US" sz="1600" b="1" dirty="0" smtClean="0">
                <a:latin typeface="Courier New" panose="02070309020205020404" pitchFamily="49" charset="0"/>
                <a:sym typeface="Symbol" panose="05050102010706020507" pitchFamily="18" charset="2"/>
              </a:rPr>
              <a:t>The value of the binary semaphore can range between 0 and 1. They are also called as mutex locks, as they are the locks that provide the Mutex exclusion.</a:t>
            </a:r>
          </a:p>
          <a:p>
            <a:pPr lvl="1">
              <a:buNone/>
            </a:pPr>
            <a:r>
              <a:rPr lang="en-US" altLang="en-US" sz="1600" b="1" dirty="0" smtClean="0">
                <a:latin typeface="Courier New" panose="02070309020205020404" pitchFamily="49" charset="0"/>
                <a:sym typeface="Symbol" panose="05050102010706020507" pitchFamily="18" charset="2"/>
              </a:rPr>
              <a:t>(If the value is 0, it means some process is already using the resource, if the value is 1, the resource is available for the process to use.)</a:t>
            </a:r>
          </a:p>
          <a:p>
            <a:pPr lvl="1">
              <a:buNone/>
            </a:pPr>
            <a:endParaRPr lang="en-US" altLang="en-US" sz="1600" b="1" dirty="0">
              <a:latin typeface="Courier New" panose="02070309020205020404" pitchFamily="49" charset="0"/>
              <a:sym typeface="Symbol" panose="05050102010706020507" pitchFamily="18" charset="2"/>
            </a:endParaRPr>
          </a:p>
          <a:p>
            <a:pPr lvl="1">
              <a:buNone/>
            </a:pPr>
            <a:endParaRPr lang="en-US" altLang="en-US" sz="1600" b="1" dirty="0">
              <a:latin typeface="Courier New" panose="02070309020205020404" pitchFamily="49" charset="0"/>
              <a:sym typeface="Symbol" panose="05050102010706020507" pitchFamily="18" charset="2"/>
            </a:endParaRPr>
          </a:p>
          <a:p>
            <a:pPr lvl="1">
              <a:buNone/>
            </a:pPr>
            <a:r>
              <a:rPr lang="en-US" altLang="en-US" sz="1600" b="1" dirty="0" smtClean="0">
                <a:solidFill>
                  <a:schemeClr val="accent1">
                    <a:lumMod val="75000"/>
                  </a:schemeClr>
                </a:solidFill>
                <a:latin typeface="Courier New" panose="02070309020205020404" pitchFamily="49" charset="0"/>
                <a:sym typeface="Symbol" panose="05050102010706020507" pitchFamily="18" charset="2"/>
              </a:rPr>
              <a:t>Counting Semaphore : </a:t>
            </a:r>
            <a:r>
              <a:rPr lang="en-US" altLang="en-US" sz="1600" b="1" dirty="0">
                <a:latin typeface="Courier New" panose="02070309020205020404" pitchFamily="49" charset="0"/>
                <a:sym typeface="Symbol" panose="05050102010706020507" pitchFamily="18" charset="2"/>
              </a:rPr>
              <a:t>Its value can range over an unrestricted </a:t>
            </a:r>
            <a:r>
              <a:rPr lang="en-US" altLang="en-US" sz="1600" b="1" dirty="0" smtClean="0">
                <a:latin typeface="Courier New" panose="02070309020205020404" pitchFamily="49" charset="0"/>
                <a:sym typeface="Symbol" panose="05050102010706020507" pitchFamily="18" charset="2"/>
              </a:rPr>
              <a:t>domain, it is used to control the access to resources, that have multiple instances.</a:t>
            </a:r>
          </a:p>
          <a:p>
            <a:pPr lvl="1">
              <a:buNone/>
            </a:pPr>
            <a:endParaRPr lang="en-US" altLang="en-US" sz="1600" b="1" dirty="0">
              <a:latin typeface="Courier New" panose="02070309020205020404" pitchFamily="49" charset="0"/>
              <a:sym typeface="Symbol" panose="05050102010706020507" pitchFamily="18" charset="2"/>
            </a:endParaRPr>
          </a:p>
          <a:p>
            <a:pPr lvl="1">
              <a:buNone/>
            </a:pPr>
            <a:r>
              <a:rPr lang="en-US" altLang="en-US" sz="1600" b="1" dirty="0" smtClean="0">
                <a:latin typeface="Courier New" panose="02070309020205020404" pitchFamily="49" charset="0"/>
                <a:sym typeface="Symbol" panose="05050102010706020507" pitchFamily="18" charset="2"/>
              </a:rPr>
              <a:t>Lets assume that we have three process P1,P2,P3 and there is resource with two instances ( means that resource can be used by two process at the same time)</a:t>
            </a:r>
          </a:p>
          <a:p>
            <a:pPr lvl="1">
              <a:buNone/>
            </a:pPr>
            <a:r>
              <a:rPr lang="en-US" altLang="en-US" sz="1600" b="1" dirty="0" smtClean="0">
                <a:solidFill>
                  <a:srgbClr val="FF0000"/>
                </a:solidFill>
                <a:latin typeface="Courier New" panose="02070309020205020404" pitchFamily="49" charset="0"/>
                <a:sym typeface="Symbol" panose="05050102010706020507" pitchFamily="18" charset="2"/>
              </a:rPr>
              <a:t>wait(S) { </a:t>
            </a:r>
          </a:p>
          <a:p>
            <a:pPr lvl="1">
              <a:buNone/>
            </a:pPr>
            <a:r>
              <a:rPr lang="en-US" altLang="en-US" sz="1600" b="1" dirty="0" smtClean="0">
                <a:solidFill>
                  <a:srgbClr val="FF0000"/>
                </a:solidFill>
                <a:latin typeface="Courier New" panose="02070309020205020404" pitchFamily="49" charset="0"/>
                <a:sym typeface="Symbol" panose="05050102010706020507" pitchFamily="18" charset="2"/>
              </a:rPr>
              <a:t>    while (S &gt;= 0)</a:t>
            </a:r>
          </a:p>
          <a:p>
            <a:pPr lvl="1">
              <a:buNone/>
            </a:pPr>
            <a:r>
              <a:rPr lang="en-US" altLang="en-US" sz="1600" b="1" dirty="0" smtClean="0">
                <a:solidFill>
                  <a:srgbClr val="FF0000"/>
                </a:solidFill>
                <a:latin typeface="Courier New" panose="02070309020205020404" pitchFamily="49" charset="0"/>
                <a:sym typeface="Symbol" panose="05050102010706020507" pitchFamily="18" charset="2"/>
              </a:rPr>
              <a:t>       ; // busy wait</a:t>
            </a:r>
          </a:p>
          <a:p>
            <a:pPr lvl="1">
              <a:buNone/>
            </a:pPr>
            <a:r>
              <a:rPr lang="en-US" altLang="en-US" sz="1600" b="1" dirty="0" smtClean="0">
                <a:solidFill>
                  <a:srgbClr val="FF0000"/>
                </a:solidFill>
                <a:latin typeface="Courier New" panose="02070309020205020404" pitchFamily="49" charset="0"/>
                <a:sym typeface="Symbol" panose="05050102010706020507" pitchFamily="18" charset="2"/>
              </a:rPr>
              <a:t>    S--;</a:t>
            </a:r>
          </a:p>
          <a:p>
            <a:pPr lvl="1">
              <a:buNone/>
            </a:pPr>
            <a:r>
              <a:rPr lang="en-US" altLang="en-US" sz="1600" b="1" dirty="0" smtClean="0">
                <a:latin typeface="Courier New" panose="02070309020205020404" pitchFamily="49" charset="0"/>
                <a:sym typeface="Symbol" panose="05050102010706020507" pitchFamily="18" charset="2"/>
              </a:rPr>
              <a:t>S is set to 2, after first loop, it will become S=1, P1 take the process, after second loop P2 take the process, at third iteration, S will be zero, P3 will wait.  </a:t>
            </a:r>
            <a:endParaRPr lang="en-US" altLang="en-US" sz="1600" b="1" dirty="0">
              <a:latin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02509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670175" y="185738"/>
            <a:ext cx="8077200" cy="609600"/>
          </a:xfrm>
        </p:spPr>
        <p:txBody>
          <a:bodyPr>
            <a:normAutofit fontScale="90000"/>
          </a:bodyPr>
          <a:lstStyle/>
          <a:p>
            <a:pPr eaLnBrk="1" hangingPunct="1"/>
            <a:r>
              <a:rPr lang="en-US" altLang="en-US" smtClean="0"/>
              <a:t>Classical Problems of Synchronization</a:t>
            </a:r>
          </a:p>
        </p:txBody>
      </p:sp>
      <p:sp>
        <p:nvSpPr>
          <p:cNvPr id="63491" name="Rectangle 3"/>
          <p:cNvSpPr>
            <a:spLocks noGrp="1" noChangeArrowheads="1"/>
          </p:cNvSpPr>
          <p:nvPr>
            <p:ph idx="1"/>
          </p:nvPr>
        </p:nvSpPr>
        <p:spPr>
          <a:xfrm>
            <a:off x="2330450" y="1233489"/>
            <a:ext cx="7524750" cy="4530725"/>
          </a:xfrm>
        </p:spPr>
        <p:txBody>
          <a:bodyPr/>
          <a:lstStyle/>
          <a:p>
            <a:r>
              <a:rPr lang="en-US" altLang="en-US" smtClean="0"/>
              <a:t>Classical problems used to test newly-proposed synchronization schemes</a:t>
            </a:r>
          </a:p>
          <a:p>
            <a:pPr lvl="1"/>
            <a:r>
              <a:rPr lang="en-US" altLang="en-US" smtClean="0"/>
              <a:t>Bounded-Buffer Problem</a:t>
            </a:r>
          </a:p>
          <a:p>
            <a:pPr lvl="1"/>
            <a:r>
              <a:rPr lang="en-US" altLang="en-US" smtClean="0"/>
              <a:t>Readers and Writers Problem</a:t>
            </a:r>
          </a:p>
          <a:p>
            <a:pPr lvl="1"/>
            <a:r>
              <a:rPr lang="en-US" altLang="en-US" smtClean="0"/>
              <a:t>Dining-Philosophers Problem</a:t>
            </a:r>
          </a:p>
        </p:txBody>
      </p:sp>
    </p:spTree>
    <p:extLst>
      <p:ext uri="{BB962C8B-B14F-4D97-AF65-F5344CB8AC3E}">
        <p14:creationId xmlns:p14="http://schemas.microsoft.com/office/powerpoint/2010/main" val="532717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0"/>
            <a:ext cx="10515600" cy="505732"/>
          </a:xfrm>
        </p:spPr>
        <p:txBody>
          <a:bodyPr>
            <a:normAutofit fontScale="90000"/>
          </a:bodyPr>
          <a:lstStyle/>
          <a:p>
            <a:pPr algn="ctr"/>
            <a:r>
              <a:rPr lang="en-IN" dirty="0" smtClean="0"/>
              <a:t>Bounded Buffer Problem</a:t>
            </a:r>
            <a:endParaRPr lang="en-IN" dirty="0"/>
          </a:p>
        </p:txBody>
      </p:sp>
      <p:sp>
        <p:nvSpPr>
          <p:cNvPr id="3" name="Content Placeholder 2"/>
          <p:cNvSpPr>
            <a:spLocks noGrp="1"/>
          </p:cNvSpPr>
          <p:nvPr>
            <p:ph idx="1"/>
          </p:nvPr>
        </p:nvSpPr>
        <p:spPr>
          <a:xfrm>
            <a:off x="243840" y="641258"/>
            <a:ext cx="11948159" cy="6094821"/>
          </a:xfrm>
        </p:spPr>
        <p:txBody>
          <a:bodyPr>
            <a:normAutofit fontScale="85000" lnSpcReduction="20000"/>
          </a:bodyPr>
          <a:lstStyle/>
          <a:p>
            <a:pPr lvl="1">
              <a:buNone/>
            </a:pPr>
            <a:r>
              <a:rPr lang="en-US" altLang="en-US" sz="1600" b="1" dirty="0" smtClean="0">
                <a:latin typeface="Courier New" panose="02070309020205020404" pitchFamily="49" charset="0"/>
                <a:sym typeface="Symbol" panose="05050102010706020507" pitchFamily="18" charset="2"/>
              </a:rPr>
              <a:t>Bounded Buffer Problem also termed as the Producer Consumer Problem.</a:t>
            </a:r>
          </a:p>
          <a:p>
            <a:pPr lvl="1">
              <a:buNone/>
            </a:pPr>
            <a:endParaRPr lang="en-US" altLang="en-US" sz="1600" b="1" dirty="0">
              <a:latin typeface="Courier New" panose="02070309020205020404" pitchFamily="49" charset="0"/>
              <a:sym typeface="Symbol" panose="05050102010706020507" pitchFamily="18" charset="2"/>
            </a:endParaRPr>
          </a:p>
          <a:p>
            <a:pPr lvl="1">
              <a:buNone/>
            </a:pPr>
            <a:r>
              <a:rPr lang="en-US" altLang="en-US" sz="1600" b="1" dirty="0" smtClean="0">
                <a:latin typeface="Courier New" panose="02070309020205020404" pitchFamily="49" charset="0"/>
                <a:sym typeface="Symbol" panose="05050102010706020507" pitchFamily="18" charset="2"/>
              </a:rPr>
              <a:t>There is buffer of n slots, and each slot have capable of storing one unit of</a:t>
            </a:r>
          </a:p>
          <a:p>
            <a:pPr lvl="1">
              <a:buNone/>
            </a:pPr>
            <a:r>
              <a:rPr lang="en-US" altLang="en-US" sz="1600" b="1" dirty="0" smtClean="0">
                <a:latin typeface="Courier New" panose="02070309020205020404" pitchFamily="49" charset="0"/>
                <a:sym typeface="Symbol" panose="05050102010706020507" pitchFamily="18" charset="2"/>
              </a:rPr>
              <a:t>Data.</a:t>
            </a:r>
            <a:endParaRPr lang="en-US" altLang="en-US" sz="1600" b="1" dirty="0">
              <a:latin typeface="Courier New" panose="02070309020205020404" pitchFamily="49" charset="0"/>
              <a:sym typeface="Symbol" panose="05050102010706020507" pitchFamily="18" charset="2"/>
            </a:endParaRPr>
          </a:p>
          <a:p>
            <a:pPr lvl="1">
              <a:buNone/>
            </a:pPr>
            <a:r>
              <a:rPr lang="en-US" altLang="en-US" sz="1600" b="1" dirty="0" smtClean="0">
                <a:latin typeface="Courier New" panose="02070309020205020404" pitchFamily="49" charset="0"/>
                <a:sym typeface="Symbol" panose="05050102010706020507" pitchFamily="18" charset="2"/>
              </a:rPr>
              <a:t>There are the two process</a:t>
            </a:r>
          </a:p>
          <a:p>
            <a:pPr lvl="1">
              <a:buNone/>
            </a:pPr>
            <a:r>
              <a:rPr lang="en-US" altLang="en-US" sz="1600" b="1" dirty="0">
                <a:latin typeface="Courier New" panose="02070309020205020404" pitchFamily="49" charset="0"/>
                <a:sym typeface="Symbol" panose="05050102010706020507" pitchFamily="18" charset="2"/>
              </a:rPr>
              <a:t> </a:t>
            </a:r>
            <a:r>
              <a:rPr lang="en-US" altLang="en-US" sz="1600" b="1" dirty="0" smtClean="0">
                <a:solidFill>
                  <a:srgbClr val="FF0000"/>
                </a:solidFill>
                <a:latin typeface="Courier New" panose="02070309020205020404" pitchFamily="49" charset="0"/>
                <a:sym typeface="Symbol" panose="05050102010706020507" pitchFamily="18" charset="2"/>
              </a:rPr>
              <a:t>Producer </a:t>
            </a:r>
            <a:r>
              <a:rPr lang="en-US" altLang="en-US" sz="1600" b="1" dirty="0" smtClean="0">
                <a:latin typeface="Courier New" panose="02070309020205020404" pitchFamily="49" charset="0"/>
                <a:sym typeface="Symbol" panose="05050102010706020507" pitchFamily="18" charset="2"/>
              </a:rPr>
              <a:t>: Produce the Data and Store in the Buffer </a:t>
            </a:r>
          </a:p>
          <a:p>
            <a:pPr lvl="1">
              <a:buNone/>
            </a:pPr>
            <a:r>
              <a:rPr lang="en-US" altLang="en-US" sz="1600" b="1" dirty="0" smtClean="0">
                <a:latin typeface="Courier New" panose="02070309020205020404" pitchFamily="49" charset="0"/>
                <a:sym typeface="Symbol" panose="05050102010706020507" pitchFamily="18" charset="2"/>
              </a:rPr>
              <a:t> </a:t>
            </a:r>
            <a:r>
              <a:rPr lang="en-US" altLang="en-US" sz="1600" b="1" dirty="0" smtClean="0">
                <a:solidFill>
                  <a:srgbClr val="FF0000"/>
                </a:solidFill>
                <a:latin typeface="Courier New" panose="02070309020205020404" pitchFamily="49" charset="0"/>
                <a:sym typeface="Symbol" panose="05050102010706020507" pitchFamily="18" charset="2"/>
              </a:rPr>
              <a:t>Consumer</a:t>
            </a:r>
            <a:r>
              <a:rPr lang="en-US" altLang="en-US" sz="1600" b="1" dirty="0" smtClean="0">
                <a:latin typeface="Courier New" panose="02070309020205020404" pitchFamily="49" charset="0"/>
                <a:sym typeface="Symbol" panose="05050102010706020507" pitchFamily="18" charset="2"/>
              </a:rPr>
              <a:t> : Remove the data from the Buffer</a:t>
            </a:r>
            <a:endParaRPr lang="en-US" altLang="en-US" sz="1600" b="1" dirty="0">
              <a:latin typeface="Courier New" panose="02070309020205020404" pitchFamily="49" charset="0"/>
              <a:sym typeface="Symbol" panose="05050102010706020507" pitchFamily="18" charset="2"/>
            </a:endParaRPr>
          </a:p>
          <a:p>
            <a:pPr lvl="1">
              <a:buNone/>
            </a:pPr>
            <a:endParaRPr lang="en-US" altLang="en-US" sz="1600" b="1" dirty="0" smtClean="0">
              <a:latin typeface="Courier New" panose="02070309020205020404" pitchFamily="49" charset="0"/>
              <a:sym typeface="Symbol" panose="05050102010706020507" pitchFamily="18" charset="2"/>
            </a:endParaRPr>
          </a:p>
          <a:p>
            <a:pPr lvl="1">
              <a:buNone/>
            </a:pPr>
            <a:endParaRPr lang="en-US" altLang="en-US" sz="1600" b="1" dirty="0">
              <a:latin typeface="Courier New" panose="02070309020205020404" pitchFamily="49" charset="0"/>
              <a:sym typeface="Symbol" panose="05050102010706020507" pitchFamily="18" charset="2"/>
            </a:endParaRPr>
          </a:p>
          <a:p>
            <a:pPr lvl="1">
              <a:buNone/>
            </a:pPr>
            <a:endParaRPr lang="en-US" altLang="en-US" sz="1600" b="1" dirty="0" smtClean="0">
              <a:latin typeface="Courier New" panose="02070309020205020404" pitchFamily="49" charset="0"/>
              <a:sym typeface="Symbol" panose="05050102010706020507" pitchFamily="18" charset="2"/>
            </a:endParaRPr>
          </a:p>
          <a:p>
            <a:pPr lvl="1">
              <a:buNone/>
            </a:pPr>
            <a:endParaRPr lang="en-US" altLang="en-US" sz="1600" b="1" dirty="0">
              <a:latin typeface="Courier New" panose="02070309020205020404" pitchFamily="49" charset="0"/>
              <a:sym typeface="Symbol" panose="05050102010706020507" pitchFamily="18" charset="2"/>
            </a:endParaRPr>
          </a:p>
          <a:p>
            <a:pPr lvl="1">
              <a:buNone/>
            </a:pPr>
            <a:endParaRPr lang="en-US" altLang="en-US" sz="1600" b="1" dirty="0" smtClean="0">
              <a:latin typeface="Courier New" panose="02070309020205020404" pitchFamily="49" charset="0"/>
              <a:sym typeface="Symbol" panose="05050102010706020507" pitchFamily="18" charset="2"/>
            </a:endParaRPr>
          </a:p>
          <a:p>
            <a:pPr lvl="1">
              <a:buNone/>
            </a:pPr>
            <a:r>
              <a:rPr lang="en-US" altLang="en-US" sz="1600" b="1" dirty="0" smtClean="0">
                <a:latin typeface="Courier New" panose="02070309020205020404" pitchFamily="49" charset="0"/>
                <a:sym typeface="Symbol" panose="05050102010706020507" pitchFamily="18" charset="2"/>
              </a:rPr>
              <a:t>    </a:t>
            </a:r>
          </a:p>
          <a:p>
            <a:pPr lvl="1">
              <a:buNone/>
            </a:pPr>
            <a:endParaRPr lang="en-US" altLang="en-US" sz="1600" b="1" dirty="0" smtClean="0">
              <a:latin typeface="Courier New" panose="02070309020205020404" pitchFamily="49" charset="0"/>
              <a:sym typeface="Symbol" panose="05050102010706020507" pitchFamily="18" charset="2"/>
            </a:endParaRPr>
          </a:p>
          <a:p>
            <a:pPr lvl="1">
              <a:buNone/>
            </a:pPr>
            <a:endParaRPr lang="en-US" altLang="en-US" sz="1600" b="1" dirty="0">
              <a:latin typeface="Courier New" panose="02070309020205020404" pitchFamily="49" charset="0"/>
              <a:sym typeface="Symbol" panose="05050102010706020507" pitchFamily="18" charset="2"/>
            </a:endParaRPr>
          </a:p>
          <a:p>
            <a:pPr lvl="1">
              <a:buNone/>
            </a:pPr>
            <a:endParaRPr lang="en-US" altLang="en-US" sz="1600" b="1" dirty="0" smtClean="0">
              <a:latin typeface="Courier New" panose="02070309020205020404" pitchFamily="49" charset="0"/>
              <a:sym typeface="Symbol" panose="05050102010706020507" pitchFamily="18" charset="2"/>
            </a:endParaRPr>
          </a:p>
          <a:p>
            <a:pPr lvl="1">
              <a:buNone/>
            </a:pPr>
            <a:endParaRPr lang="en-US" altLang="en-US" sz="1600" b="1" dirty="0">
              <a:latin typeface="Courier New" panose="02070309020205020404" pitchFamily="49" charset="0"/>
              <a:sym typeface="Symbol" panose="05050102010706020507" pitchFamily="18" charset="2"/>
            </a:endParaRPr>
          </a:p>
          <a:p>
            <a:pPr lvl="1">
              <a:buNone/>
            </a:pPr>
            <a:endParaRPr lang="en-US" altLang="en-US" sz="1600" b="1" dirty="0" smtClean="0">
              <a:latin typeface="Courier New" panose="02070309020205020404" pitchFamily="49" charset="0"/>
              <a:sym typeface="Symbol" panose="05050102010706020507" pitchFamily="18" charset="2"/>
            </a:endParaRPr>
          </a:p>
          <a:p>
            <a:pPr lvl="1">
              <a:buNone/>
            </a:pPr>
            <a:endParaRPr lang="en-US" altLang="en-US" sz="1600" b="1" dirty="0">
              <a:latin typeface="Courier New" panose="02070309020205020404" pitchFamily="49" charset="0"/>
              <a:sym typeface="Symbol" panose="05050102010706020507" pitchFamily="18" charset="2"/>
            </a:endParaRPr>
          </a:p>
          <a:p>
            <a:pPr lvl="1">
              <a:buNone/>
            </a:pPr>
            <a:r>
              <a:rPr lang="en-US" altLang="en-US" sz="1600" b="1" dirty="0" smtClean="0">
                <a:latin typeface="Courier New" panose="02070309020205020404" pitchFamily="49" charset="0"/>
                <a:sym typeface="Symbol" panose="05050102010706020507" pitchFamily="18" charset="2"/>
              </a:rPr>
              <a:t>Rules:</a:t>
            </a:r>
          </a:p>
          <a:p>
            <a:pPr marL="800100" lvl="1" indent="-342900">
              <a:lnSpc>
                <a:spcPct val="200000"/>
              </a:lnSpc>
              <a:buAutoNum type="arabicPeriod"/>
            </a:pPr>
            <a:r>
              <a:rPr lang="en-US" altLang="en-US" sz="1600" b="1" dirty="0" smtClean="0">
                <a:latin typeface="Courier New" panose="02070309020205020404" pitchFamily="49" charset="0"/>
                <a:sym typeface="Symbol" panose="05050102010706020507" pitchFamily="18" charset="2"/>
              </a:rPr>
              <a:t>Producer must not insert the data when the Buffer is full.</a:t>
            </a:r>
          </a:p>
          <a:p>
            <a:pPr marL="800100" lvl="1" indent="-342900">
              <a:lnSpc>
                <a:spcPct val="200000"/>
              </a:lnSpc>
              <a:buAutoNum type="arabicPeriod"/>
            </a:pPr>
            <a:r>
              <a:rPr lang="en-US" altLang="en-US" sz="1600" b="1" dirty="0" smtClean="0">
                <a:latin typeface="Courier New" panose="02070309020205020404" pitchFamily="49" charset="0"/>
                <a:sym typeface="Symbol" panose="05050102010706020507" pitchFamily="18" charset="2"/>
              </a:rPr>
              <a:t>Consumer should not retrieve the data when the Buffer is empty.</a:t>
            </a:r>
          </a:p>
          <a:p>
            <a:pPr marL="800100" lvl="1" indent="-342900">
              <a:lnSpc>
                <a:spcPct val="200000"/>
              </a:lnSpc>
              <a:buAutoNum type="arabicPeriod"/>
            </a:pPr>
            <a:r>
              <a:rPr lang="en-US" altLang="en-US" sz="1600" b="1" dirty="0" smtClean="0">
                <a:latin typeface="Courier New" panose="02070309020205020404" pitchFamily="49" charset="0"/>
                <a:sym typeface="Symbol" panose="05050102010706020507" pitchFamily="18" charset="2"/>
              </a:rPr>
              <a:t>Producer and Consumer should not insert and remove the data simultaneously.</a:t>
            </a:r>
          </a:p>
          <a:p>
            <a:pPr marL="457200" lvl="1" indent="0">
              <a:lnSpc>
                <a:spcPct val="200000"/>
              </a:lnSpc>
              <a:buNone/>
            </a:pPr>
            <a:r>
              <a:rPr lang="en-US" altLang="en-US" sz="1600" b="1" dirty="0" smtClean="0">
                <a:latin typeface="Courier New" panose="02070309020205020404" pitchFamily="49" charset="0"/>
                <a:sym typeface="Symbol" panose="05050102010706020507" pitchFamily="18" charset="2"/>
              </a:rPr>
              <a:t>                                                       </a:t>
            </a:r>
            <a:endParaRPr lang="en-US" altLang="en-US" sz="1600" b="1" dirty="0">
              <a:latin typeface="Courier New" panose="02070309020205020404" pitchFamily="49" charset="0"/>
              <a:sym typeface="Symbol" panose="05050102010706020507" pitchFamily="18" charset="2"/>
            </a:endParaRPr>
          </a:p>
        </p:txBody>
      </p:sp>
      <p:pic>
        <p:nvPicPr>
          <p:cNvPr id="40" name="Picture 39"/>
          <p:cNvPicPr>
            <a:picLocks noChangeAspect="1"/>
          </p:cNvPicPr>
          <p:nvPr/>
        </p:nvPicPr>
        <p:blipFill>
          <a:blip r:embed="rId2"/>
          <a:stretch>
            <a:fillRect/>
          </a:stretch>
        </p:blipFill>
        <p:spPr>
          <a:xfrm>
            <a:off x="3054410" y="3022427"/>
            <a:ext cx="6068324" cy="1620694"/>
          </a:xfrm>
          <a:prstGeom prst="rect">
            <a:avLst/>
          </a:prstGeom>
        </p:spPr>
      </p:pic>
    </p:spTree>
    <p:extLst>
      <p:ext uri="{BB962C8B-B14F-4D97-AF65-F5344CB8AC3E}">
        <p14:creationId xmlns:p14="http://schemas.microsoft.com/office/powerpoint/2010/main" val="1163284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960" y="1"/>
            <a:ext cx="10515600" cy="894080"/>
          </a:xfrm>
        </p:spPr>
        <p:txBody>
          <a:bodyPr>
            <a:normAutofit/>
          </a:bodyPr>
          <a:lstStyle/>
          <a:p>
            <a:pPr algn="ctr"/>
            <a:r>
              <a:rPr lang="en-IN" sz="3600" dirty="0" smtClean="0"/>
              <a:t>Solution using Semaphore </a:t>
            </a:r>
            <a:endParaRPr lang="en-IN" sz="3600" dirty="0"/>
          </a:p>
        </p:txBody>
      </p:sp>
      <p:sp>
        <p:nvSpPr>
          <p:cNvPr id="3" name="Content Placeholder 2"/>
          <p:cNvSpPr>
            <a:spLocks noGrp="1"/>
          </p:cNvSpPr>
          <p:nvPr>
            <p:ph idx="1"/>
          </p:nvPr>
        </p:nvSpPr>
        <p:spPr>
          <a:xfrm>
            <a:off x="121920" y="789304"/>
            <a:ext cx="11887200" cy="5641975"/>
          </a:xfrm>
        </p:spPr>
        <p:txBody>
          <a:bodyPr/>
          <a:lstStyle/>
          <a:p>
            <a:r>
              <a:rPr lang="en-IN" dirty="0" smtClean="0"/>
              <a:t>We will make use of 3 Semaphores</a:t>
            </a:r>
          </a:p>
          <a:p>
            <a:pPr>
              <a:lnSpc>
                <a:spcPct val="150000"/>
              </a:lnSpc>
            </a:pPr>
            <a:r>
              <a:rPr lang="en-IN" dirty="0"/>
              <a:t> </a:t>
            </a:r>
            <a:r>
              <a:rPr lang="en-IN" dirty="0" smtClean="0"/>
              <a:t>1. </a:t>
            </a:r>
            <a:r>
              <a:rPr lang="en-IN" dirty="0" smtClean="0">
                <a:solidFill>
                  <a:srgbClr val="FF0000"/>
                </a:solidFill>
              </a:rPr>
              <a:t>Binary Semaphore (Mutex) : </a:t>
            </a:r>
            <a:r>
              <a:rPr lang="en-IN" dirty="0" smtClean="0"/>
              <a:t>Used to acquire and release  Lock</a:t>
            </a:r>
            <a:endParaRPr lang="en-IN" dirty="0"/>
          </a:p>
          <a:p>
            <a:pPr>
              <a:lnSpc>
                <a:spcPct val="150000"/>
              </a:lnSpc>
            </a:pPr>
            <a:r>
              <a:rPr lang="en-IN" dirty="0" smtClean="0"/>
              <a:t> 2. </a:t>
            </a:r>
            <a:r>
              <a:rPr lang="en-IN" dirty="0" smtClean="0">
                <a:solidFill>
                  <a:srgbClr val="FF0000"/>
                </a:solidFill>
              </a:rPr>
              <a:t>Empty Semaphore : </a:t>
            </a:r>
            <a:r>
              <a:rPr lang="en-IN" dirty="0" smtClean="0"/>
              <a:t>Counting Semaphore, whose initial value is number of free slots in the buffer, since initially the buffer is empty its value is equal the number of slots in the buffer</a:t>
            </a:r>
          </a:p>
          <a:p>
            <a:pPr>
              <a:lnSpc>
                <a:spcPct val="150000"/>
              </a:lnSpc>
            </a:pPr>
            <a:r>
              <a:rPr lang="en-IN" dirty="0" smtClean="0"/>
              <a:t>3.</a:t>
            </a:r>
            <a:r>
              <a:rPr lang="en-IN" dirty="0" smtClean="0">
                <a:solidFill>
                  <a:srgbClr val="FF0000"/>
                </a:solidFill>
              </a:rPr>
              <a:t>Full Semaphore : </a:t>
            </a:r>
            <a:r>
              <a:rPr lang="en-IN" dirty="0" smtClean="0"/>
              <a:t>Counting Semaphore, whose initial value is Zero</a:t>
            </a:r>
          </a:p>
          <a:p>
            <a:pPr marL="0" indent="0">
              <a:lnSpc>
                <a:spcPct val="150000"/>
              </a:lnSpc>
              <a:buNone/>
            </a:pPr>
            <a:r>
              <a:rPr lang="en-IN" dirty="0" smtClean="0"/>
              <a:t>(It is used to track how many number of slots are full, basically it will keep track of filled slots in the buffer) </a:t>
            </a:r>
            <a:endParaRPr lang="en-IN" dirty="0"/>
          </a:p>
        </p:txBody>
      </p:sp>
    </p:spTree>
    <p:extLst>
      <p:ext uri="{BB962C8B-B14F-4D97-AF65-F5344CB8AC3E}">
        <p14:creationId xmlns:p14="http://schemas.microsoft.com/office/powerpoint/2010/main" val="4090365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960" y="1"/>
            <a:ext cx="10515600" cy="894080"/>
          </a:xfrm>
        </p:spPr>
        <p:txBody>
          <a:bodyPr>
            <a:normAutofit/>
          </a:bodyPr>
          <a:lstStyle/>
          <a:p>
            <a:pPr algn="ctr"/>
            <a:r>
              <a:rPr lang="en-IN" sz="3600" b="1" dirty="0" smtClean="0"/>
              <a:t>Solution using Semaphore </a:t>
            </a:r>
            <a:endParaRPr lang="en-IN" sz="3600" b="1" dirty="0"/>
          </a:p>
        </p:txBody>
      </p:sp>
      <p:sp>
        <p:nvSpPr>
          <p:cNvPr id="3" name="Content Placeholder 2"/>
          <p:cNvSpPr>
            <a:spLocks noGrp="1"/>
          </p:cNvSpPr>
          <p:nvPr>
            <p:ph idx="1"/>
          </p:nvPr>
        </p:nvSpPr>
        <p:spPr>
          <a:xfrm>
            <a:off x="121920" y="789304"/>
            <a:ext cx="11887200" cy="5641975"/>
          </a:xfrm>
        </p:spPr>
        <p:txBody>
          <a:bodyPr/>
          <a:lstStyle/>
          <a:p>
            <a:r>
              <a:rPr lang="en-IN" dirty="0" smtClean="0"/>
              <a:t>We will make use of 3 Semaphores</a:t>
            </a:r>
          </a:p>
          <a:p>
            <a:pPr>
              <a:lnSpc>
                <a:spcPct val="150000"/>
              </a:lnSpc>
            </a:pPr>
            <a:r>
              <a:rPr lang="en-IN" dirty="0"/>
              <a:t> </a:t>
            </a:r>
            <a:r>
              <a:rPr lang="en-IN" dirty="0" smtClean="0"/>
              <a:t>1. </a:t>
            </a:r>
            <a:r>
              <a:rPr lang="en-IN" dirty="0" smtClean="0">
                <a:solidFill>
                  <a:srgbClr val="FF0000"/>
                </a:solidFill>
              </a:rPr>
              <a:t>Binary Semaphore (Mutex) : </a:t>
            </a:r>
            <a:r>
              <a:rPr lang="en-IN" dirty="0" smtClean="0"/>
              <a:t>Used to acquire and release  Lock</a:t>
            </a:r>
            <a:endParaRPr lang="en-IN" dirty="0"/>
          </a:p>
          <a:p>
            <a:pPr>
              <a:lnSpc>
                <a:spcPct val="150000"/>
              </a:lnSpc>
            </a:pPr>
            <a:r>
              <a:rPr lang="en-IN" dirty="0" smtClean="0"/>
              <a:t> 2. </a:t>
            </a:r>
            <a:r>
              <a:rPr lang="en-IN" dirty="0" smtClean="0">
                <a:solidFill>
                  <a:srgbClr val="FF0000"/>
                </a:solidFill>
              </a:rPr>
              <a:t>Empty Semaphore : </a:t>
            </a:r>
            <a:r>
              <a:rPr lang="en-IN" dirty="0" smtClean="0"/>
              <a:t>Counting Semaphore, whose initial value is number of free slots in the buffer, since initially the buffer is empty its value is equal the number of slots in the buffer</a:t>
            </a:r>
          </a:p>
          <a:p>
            <a:pPr>
              <a:lnSpc>
                <a:spcPct val="150000"/>
              </a:lnSpc>
            </a:pPr>
            <a:r>
              <a:rPr lang="en-IN" dirty="0" smtClean="0"/>
              <a:t>3.</a:t>
            </a:r>
            <a:r>
              <a:rPr lang="en-IN" dirty="0" smtClean="0">
                <a:solidFill>
                  <a:srgbClr val="FF0000"/>
                </a:solidFill>
              </a:rPr>
              <a:t>Full Semaphore : </a:t>
            </a:r>
            <a:r>
              <a:rPr lang="en-IN" dirty="0" smtClean="0"/>
              <a:t>Counting Semaphore, whose initial value is Zero</a:t>
            </a:r>
          </a:p>
          <a:p>
            <a:pPr marL="0" indent="0">
              <a:lnSpc>
                <a:spcPct val="150000"/>
              </a:lnSpc>
              <a:buNone/>
            </a:pPr>
            <a:r>
              <a:rPr lang="en-IN" dirty="0" smtClean="0"/>
              <a:t>(It is used to track how many number of slots are full, basically it will keep track of filled slots in the buffer) </a:t>
            </a:r>
            <a:endParaRPr lang="en-IN" dirty="0"/>
          </a:p>
        </p:txBody>
      </p:sp>
    </p:spTree>
    <p:extLst>
      <p:ext uri="{BB962C8B-B14F-4D97-AF65-F5344CB8AC3E}">
        <p14:creationId xmlns:p14="http://schemas.microsoft.com/office/powerpoint/2010/main" val="4154509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85"/>
            <a:ext cx="10515600" cy="823595"/>
          </a:xfrm>
        </p:spPr>
        <p:txBody>
          <a:bodyPr/>
          <a:lstStyle/>
          <a:p>
            <a:pPr algn="ctr"/>
            <a:r>
              <a:rPr lang="en-IN" dirty="0" smtClean="0"/>
              <a:t>Producer and Consumer Code </a:t>
            </a:r>
            <a:endParaRPr lang="en-IN" dirty="0"/>
          </a:p>
        </p:txBody>
      </p:sp>
      <p:sp>
        <p:nvSpPr>
          <p:cNvPr id="3" name="Content Placeholder 2"/>
          <p:cNvSpPr>
            <a:spLocks noGrp="1"/>
          </p:cNvSpPr>
          <p:nvPr>
            <p:ph sz="half" idx="1"/>
          </p:nvPr>
        </p:nvSpPr>
        <p:spPr>
          <a:xfrm>
            <a:off x="838200" y="1012825"/>
            <a:ext cx="5181600" cy="4351338"/>
          </a:xfrm>
        </p:spPr>
        <p:txBody>
          <a:bodyPr>
            <a:normAutofit fontScale="70000" lnSpcReduction="20000"/>
          </a:bodyPr>
          <a:lstStyle/>
          <a:p>
            <a:pPr marL="0" indent="0" algn="ctr">
              <a:buNone/>
            </a:pPr>
            <a:r>
              <a:rPr lang="en-IN" dirty="0" smtClean="0">
                <a:solidFill>
                  <a:srgbClr val="00B0F0"/>
                </a:solidFill>
              </a:rPr>
              <a:t>Producer Code </a:t>
            </a:r>
          </a:p>
          <a:p>
            <a:pPr marL="0" indent="0">
              <a:lnSpc>
                <a:spcPct val="120000"/>
              </a:lnSpc>
              <a:buNone/>
            </a:pPr>
            <a:r>
              <a:rPr lang="en-IN" dirty="0" smtClean="0">
                <a:solidFill>
                  <a:srgbClr val="FF0000"/>
                </a:solidFill>
              </a:rPr>
              <a:t>do</a:t>
            </a:r>
          </a:p>
          <a:p>
            <a:pPr marL="0" indent="0">
              <a:lnSpc>
                <a:spcPct val="120000"/>
              </a:lnSpc>
              <a:buNone/>
            </a:pPr>
            <a:r>
              <a:rPr lang="en-IN" dirty="0" smtClean="0">
                <a:solidFill>
                  <a:srgbClr val="FF0000"/>
                </a:solidFill>
              </a:rPr>
              <a:t>{</a:t>
            </a:r>
          </a:p>
          <a:p>
            <a:pPr marL="0" indent="0">
              <a:lnSpc>
                <a:spcPct val="120000"/>
              </a:lnSpc>
              <a:buNone/>
            </a:pPr>
            <a:r>
              <a:rPr lang="en-IN" dirty="0" smtClean="0">
                <a:solidFill>
                  <a:srgbClr val="FF0000"/>
                </a:solidFill>
              </a:rPr>
              <a:t>wait(empty); #wait until </a:t>
            </a:r>
          </a:p>
          <a:p>
            <a:pPr marL="0" indent="0">
              <a:lnSpc>
                <a:spcPct val="120000"/>
              </a:lnSpc>
              <a:buNone/>
            </a:pPr>
            <a:r>
              <a:rPr lang="en-IN" dirty="0" smtClean="0">
                <a:solidFill>
                  <a:srgbClr val="FF0000"/>
                </a:solidFill>
              </a:rPr>
              <a:t>empty is &gt; 0  and decrement empty</a:t>
            </a:r>
          </a:p>
          <a:p>
            <a:pPr marL="0" indent="0">
              <a:lnSpc>
                <a:spcPct val="120000"/>
              </a:lnSpc>
              <a:buNone/>
            </a:pPr>
            <a:r>
              <a:rPr lang="en-IN" dirty="0" smtClean="0">
                <a:solidFill>
                  <a:srgbClr val="FF0000"/>
                </a:solidFill>
              </a:rPr>
              <a:t>wait (mutex);acquire lock</a:t>
            </a:r>
          </a:p>
          <a:p>
            <a:pPr marL="0" indent="0">
              <a:lnSpc>
                <a:spcPct val="120000"/>
              </a:lnSpc>
              <a:buNone/>
            </a:pPr>
            <a:r>
              <a:rPr lang="en-IN" dirty="0" smtClean="0">
                <a:solidFill>
                  <a:srgbClr val="FF0000"/>
                </a:solidFill>
              </a:rPr>
              <a:t>#adding of data happen</a:t>
            </a:r>
          </a:p>
          <a:p>
            <a:pPr marL="0" indent="0">
              <a:lnSpc>
                <a:spcPct val="120000"/>
              </a:lnSpc>
              <a:buNone/>
            </a:pPr>
            <a:r>
              <a:rPr lang="en-IN" dirty="0" smtClean="0">
                <a:solidFill>
                  <a:srgbClr val="FF0000"/>
                </a:solidFill>
              </a:rPr>
              <a:t>signal(mutex); release lock</a:t>
            </a:r>
          </a:p>
          <a:p>
            <a:pPr marL="0" indent="0">
              <a:lnSpc>
                <a:spcPct val="120000"/>
              </a:lnSpc>
              <a:buNone/>
            </a:pPr>
            <a:r>
              <a:rPr lang="en-IN" dirty="0" smtClean="0">
                <a:solidFill>
                  <a:srgbClr val="FF0000"/>
                </a:solidFill>
              </a:rPr>
              <a:t>signal (Full);Increment Full</a:t>
            </a:r>
          </a:p>
          <a:p>
            <a:pPr marL="0" indent="0">
              <a:lnSpc>
                <a:spcPct val="120000"/>
              </a:lnSpc>
              <a:buNone/>
            </a:pPr>
            <a:r>
              <a:rPr lang="en-IN" dirty="0" smtClean="0">
                <a:solidFill>
                  <a:srgbClr val="FF0000"/>
                </a:solidFill>
              </a:rPr>
              <a:t>}while (True)</a:t>
            </a:r>
          </a:p>
          <a:p>
            <a:pPr marL="0" indent="0">
              <a:lnSpc>
                <a:spcPct val="120000"/>
              </a:lnSpc>
              <a:buNone/>
            </a:pPr>
            <a:endParaRPr lang="en-IN" dirty="0" smtClean="0">
              <a:solidFill>
                <a:srgbClr val="FF0000"/>
              </a:solidFill>
            </a:endParaRPr>
          </a:p>
          <a:p>
            <a:endParaRPr lang="en-IN" dirty="0"/>
          </a:p>
        </p:txBody>
      </p:sp>
      <p:sp>
        <p:nvSpPr>
          <p:cNvPr id="4" name="Content Placeholder 3"/>
          <p:cNvSpPr>
            <a:spLocks noGrp="1"/>
          </p:cNvSpPr>
          <p:nvPr>
            <p:ph sz="half" idx="2"/>
          </p:nvPr>
        </p:nvSpPr>
        <p:spPr>
          <a:xfrm>
            <a:off x="6294120" y="1012825"/>
            <a:ext cx="5181600" cy="4351338"/>
          </a:xfrm>
        </p:spPr>
        <p:txBody>
          <a:bodyPr>
            <a:normAutofit fontScale="70000" lnSpcReduction="20000"/>
          </a:bodyPr>
          <a:lstStyle/>
          <a:p>
            <a:pPr marL="0" indent="0" algn="ctr">
              <a:lnSpc>
                <a:spcPct val="120000"/>
              </a:lnSpc>
              <a:buNone/>
            </a:pPr>
            <a:r>
              <a:rPr lang="en-IN" dirty="0" smtClean="0">
                <a:solidFill>
                  <a:srgbClr val="00B0F0"/>
                </a:solidFill>
              </a:rPr>
              <a:t>Consumer  Code </a:t>
            </a:r>
            <a:endParaRPr lang="en-IN" dirty="0">
              <a:solidFill>
                <a:srgbClr val="00B0F0"/>
              </a:solidFill>
            </a:endParaRPr>
          </a:p>
          <a:p>
            <a:pPr marL="0" indent="0">
              <a:lnSpc>
                <a:spcPct val="120000"/>
              </a:lnSpc>
              <a:buNone/>
            </a:pPr>
            <a:r>
              <a:rPr lang="en-IN" dirty="0" smtClean="0">
                <a:solidFill>
                  <a:srgbClr val="002060"/>
                </a:solidFill>
              </a:rPr>
              <a:t>do</a:t>
            </a:r>
          </a:p>
          <a:p>
            <a:pPr marL="0" indent="0">
              <a:lnSpc>
                <a:spcPct val="120000"/>
              </a:lnSpc>
              <a:buNone/>
            </a:pPr>
            <a:r>
              <a:rPr lang="en-IN" dirty="0" smtClean="0">
                <a:solidFill>
                  <a:srgbClr val="002060"/>
                </a:solidFill>
              </a:rPr>
              <a:t>{</a:t>
            </a:r>
          </a:p>
          <a:p>
            <a:pPr marL="0" indent="0">
              <a:lnSpc>
                <a:spcPct val="120000"/>
              </a:lnSpc>
              <a:buNone/>
            </a:pPr>
            <a:r>
              <a:rPr lang="en-IN" dirty="0" smtClean="0">
                <a:solidFill>
                  <a:srgbClr val="002060"/>
                </a:solidFill>
              </a:rPr>
              <a:t>wait(full); #wait until </a:t>
            </a:r>
          </a:p>
          <a:p>
            <a:pPr marL="0" indent="0">
              <a:lnSpc>
                <a:spcPct val="120000"/>
              </a:lnSpc>
              <a:buNone/>
            </a:pPr>
            <a:r>
              <a:rPr lang="en-IN" dirty="0" smtClean="0">
                <a:solidFill>
                  <a:srgbClr val="002060"/>
                </a:solidFill>
              </a:rPr>
              <a:t>full is &gt; 0  and decrement</a:t>
            </a:r>
          </a:p>
          <a:p>
            <a:pPr marL="0" indent="0">
              <a:lnSpc>
                <a:spcPct val="120000"/>
              </a:lnSpc>
              <a:buNone/>
            </a:pPr>
            <a:r>
              <a:rPr lang="en-IN" dirty="0" smtClean="0">
                <a:solidFill>
                  <a:srgbClr val="002060"/>
                </a:solidFill>
              </a:rPr>
              <a:t>wait (mutex);acquire lock</a:t>
            </a:r>
          </a:p>
          <a:p>
            <a:pPr marL="0" indent="0">
              <a:lnSpc>
                <a:spcPct val="120000"/>
              </a:lnSpc>
              <a:buNone/>
            </a:pPr>
            <a:r>
              <a:rPr lang="en-IN" dirty="0" smtClean="0">
                <a:solidFill>
                  <a:srgbClr val="002060"/>
                </a:solidFill>
              </a:rPr>
              <a:t>#adding of data happen</a:t>
            </a:r>
          </a:p>
          <a:p>
            <a:pPr marL="0" indent="0">
              <a:lnSpc>
                <a:spcPct val="120000"/>
              </a:lnSpc>
              <a:buNone/>
            </a:pPr>
            <a:r>
              <a:rPr lang="en-IN" dirty="0" smtClean="0">
                <a:solidFill>
                  <a:srgbClr val="002060"/>
                </a:solidFill>
              </a:rPr>
              <a:t>signal(empty); release lock</a:t>
            </a:r>
          </a:p>
          <a:p>
            <a:pPr marL="0" indent="0">
              <a:lnSpc>
                <a:spcPct val="120000"/>
              </a:lnSpc>
              <a:buNone/>
            </a:pPr>
            <a:r>
              <a:rPr lang="en-IN" dirty="0" smtClean="0">
                <a:solidFill>
                  <a:srgbClr val="002060"/>
                </a:solidFill>
              </a:rPr>
              <a:t>signal (empty);Increment Full</a:t>
            </a:r>
          </a:p>
          <a:p>
            <a:pPr marL="0" indent="0">
              <a:lnSpc>
                <a:spcPct val="120000"/>
              </a:lnSpc>
              <a:buNone/>
            </a:pPr>
            <a:r>
              <a:rPr lang="en-IN" dirty="0" smtClean="0">
                <a:solidFill>
                  <a:srgbClr val="002060"/>
                </a:solidFill>
              </a:rPr>
              <a:t>}while (True)</a:t>
            </a:r>
          </a:p>
          <a:p>
            <a:pPr marL="0" indent="0">
              <a:buNone/>
            </a:pPr>
            <a:endParaRPr lang="en-IN" dirty="0" smtClean="0">
              <a:solidFill>
                <a:srgbClr val="00B0F0"/>
              </a:solidFill>
            </a:endParaRPr>
          </a:p>
        </p:txBody>
      </p:sp>
    </p:spTree>
    <p:extLst>
      <p:ext uri="{BB962C8B-B14F-4D97-AF65-F5344CB8AC3E}">
        <p14:creationId xmlns:p14="http://schemas.microsoft.com/office/powerpoint/2010/main" val="136653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275" y="221277"/>
            <a:ext cx="6198023" cy="501534"/>
          </a:xfrm>
        </p:spPr>
        <p:txBody>
          <a:bodyPr>
            <a:normAutofit fontScale="90000"/>
          </a:bodyPr>
          <a:lstStyle/>
          <a:p>
            <a:pPr algn="ctr"/>
            <a:r>
              <a:rPr lang="en-US" altLang="en-US" b="1" dirty="0"/>
              <a:t>Process Synchronization</a:t>
            </a:r>
            <a:endParaRPr lang="en-IN" b="1" dirty="0"/>
          </a:p>
        </p:txBody>
      </p:sp>
      <p:sp>
        <p:nvSpPr>
          <p:cNvPr id="3" name="Rectangle 2"/>
          <p:cNvSpPr/>
          <p:nvPr/>
        </p:nvSpPr>
        <p:spPr>
          <a:xfrm>
            <a:off x="697753" y="997523"/>
            <a:ext cx="10875938" cy="2585323"/>
          </a:xfrm>
          <a:prstGeom prst="rect">
            <a:avLst/>
          </a:prstGeom>
        </p:spPr>
        <p:txBody>
          <a:bodyPr wrap="square">
            <a:spAutoFit/>
          </a:bodyPr>
          <a:lstStyle/>
          <a:p>
            <a:r>
              <a:rPr lang="en-IN" altLang="en-US" b="1" dirty="0" smtClean="0">
                <a:sym typeface="Symbol" panose="05050102010706020507" pitchFamily="18" charset="2"/>
              </a:rPr>
              <a:t>We need to have the synchronization between producer and consumer i.e Consumer should not try to consume the data that has not yet produced.</a:t>
            </a:r>
            <a:endParaRPr lang="en-US" altLang="en-US" b="1" dirty="0" smtClean="0">
              <a:sym typeface="Symbol" panose="05050102010706020507" pitchFamily="18" charset="2"/>
            </a:endParaRPr>
          </a:p>
          <a:p>
            <a:pPr lvl="1">
              <a:buNone/>
            </a:pPr>
            <a:endParaRPr lang="en-US" altLang="en-US" b="1" dirty="0" smtClean="0">
              <a:sym typeface="Symbol" panose="05050102010706020507" pitchFamily="18" charset="2"/>
            </a:endParaRPr>
          </a:p>
          <a:p>
            <a:r>
              <a:rPr lang="en-US" altLang="en-US" dirty="0" smtClean="0"/>
              <a:t>Illustration </a:t>
            </a:r>
            <a:r>
              <a:rPr lang="en-US" altLang="en-US" dirty="0"/>
              <a:t>of the problem:</a:t>
            </a:r>
            <a:br>
              <a:rPr lang="en-US" altLang="en-US" dirty="0"/>
            </a:br>
            <a:r>
              <a:rPr lang="en-US" altLang="en-US" dirty="0"/>
              <a:t>Suppose that we wanted to provide a solution to the consumer-producer problem that fills </a:t>
            </a:r>
            <a:r>
              <a:rPr lang="en-US" altLang="en-US" b="1" i="1" dirty="0">
                <a:solidFill>
                  <a:srgbClr val="000000"/>
                </a:solidFill>
              </a:rPr>
              <a:t>all</a:t>
            </a:r>
            <a:r>
              <a:rPr lang="en-US" altLang="en-US" dirty="0">
                <a:solidFill>
                  <a:srgbClr val="000000"/>
                </a:solidFill>
              </a:rPr>
              <a:t> </a:t>
            </a:r>
            <a:r>
              <a:rPr lang="en-US" altLang="en-US" dirty="0"/>
              <a:t>the buffers. We can do so by having an </a:t>
            </a:r>
            <a:r>
              <a:rPr lang="en-US" altLang="en-US" b="1" dirty="0">
                <a:solidFill>
                  <a:srgbClr val="FF0000"/>
                </a:solidFill>
              </a:rPr>
              <a:t>integer </a:t>
            </a:r>
            <a:r>
              <a:rPr lang="en-US" altLang="en-US" b="1" dirty="0">
                <a:solidFill>
                  <a:srgbClr val="FF0000"/>
                </a:solidFill>
                <a:latin typeface="Courier" pitchFamily="-84" charset="0"/>
              </a:rPr>
              <a:t>counter</a:t>
            </a:r>
            <a:r>
              <a:rPr lang="en-US" altLang="en-US" b="1" dirty="0">
                <a:solidFill>
                  <a:srgbClr val="FF0000"/>
                </a:solidFill>
              </a:rPr>
              <a:t> </a:t>
            </a:r>
            <a:r>
              <a:rPr lang="en-US" altLang="en-US" dirty="0"/>
              <a:t>that keeps track of the number of full buffers.  </a:t>
            </a:r>
            <a:endParaRPr lang="en-US" altLang="en-US" dirty="0" smtClean="0"/>
          </a:p>
          <a:p>
            <a:r>
              <a:rPr lang="en-US" altLang="en-US" dirty="0" smtClean="0"/>
              <a:t>Initially</a:t>
            </a:r>
            <a:r>
              <a:rPr lang="en-US" altLang="en-US" dirty="0"/>
              <a:t>, </a:t>
            </a:r>
            <a:r>
              <a:rPr lang="en-US" altLang="en-US" b="1" dirty="0">
                <a:latin typeface="Courier" pitchFamily="-84" charset="0"/>
              </a:rPr>
              <a:t>counter</a:t>
            </a:r>
            <a:r>
              <a:rPr lang="en-US" altLang="en-US" dirty="0">
                <a:latin typeface="Courier" pitchFamily="-84" charset="0"/>
              </a:rPr>
              <a:t> </a:t>
            </a:r>
            <a:r>
              <a:rPr lang="en-US" altLang="en-US" dirty="0"/>
              <a:t>is set to 0. </a:t>
            </a:r>
            <a:endParaRPr lang="en-US" altLang="en-US" dirty="0" smtClean="0"/>
          </a:p>
          <a:p>
            <a:r>
              <a:rPr lang="en-US" altLang="en-US" dirty="0" smtClean="0"/>
              <a:t>It </a:t>
            </a:r>
            <a:r>
              <a:rPr lang="en-US" altLang="en-US" dirty="0"/>
              <a:t>is incremented by the producer after it produces a new buffer and is decremented by the consumer after it consumes a buffer</a:t>
            </a:r>
            <a:endParaRPr lang="en-IN" b="1" dirty="0" smtClean="0">
              <a:solidFill>
                <a:srgbClr val="FF0000"/>
              </a:solidFill>
            </a:endParaRPr>
          </a:p>
        </p:txBody>
      </p:sp>
      <p:pic>
        <p:nvPicPr>
          <p:cNvPr id="5" name="Picture 4"/>
          <p:cNvPicPr>
            <a:picLocks noChangeAspect="1"/>
          </p:cNvPicPr>
          <p:nvPr/>
        </p:nvPicPr>
        <p:blipFill>
          <a:blip r:embed="rId2"/>
          <a:stretch>
            <a:fillRect/>
          </a:stretch>
        </p:blipFill>
        <p:spPr>
          <a:xfrm>
            <a:off x="6911923" y="4076165"/>
            <a:ext cx="4661768" cy="1793412"/>
          </a:xfrm>
          <a:prstGeom prst="rect">
            <a:avLst/>
          </a:prstGeom>
        </p:spPr>
      </p:pic>
    </p:spTree>
    <p:extLst>
      <p:ext uri="{BB962C8B-B14F-4D97-AF65-F5344CB8AC3E}">
        <p14:creationId xmlns:p14="http://schemas.microsoft.com/office/powerpoint/2010/main" val="3516274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035"/>
          </a:xfrm>
        </p:spPr>
        <p:txBody>
          <a:bodyPr>
            <a:normAutofit fontScale="90000"/>
          </a:bodyPr>
          <a:lstStyle/>
          <a:p>
            <a:pPr algn="ctr"/>
            <a:r>
              <a:rPr lang="en-GB" b="1" dirty="0"/>
              <a:t>I</a:t>
            </a:r>
            <a:r>
              <a:rPr lang="en-GB" b="1" dirty="0" smtClean="0"/>
              <a:t>mportant methods that can be used with semaphore in c</a:t>
            </a:r>
            <a:endParaRPr lang="en-GB" b="1" dirty="0"/>
          </a:p>
        </p:txBody>
      </p:sp>
      <p:sp>
        <p:nvSpPr>
          <p:cNvPr id="3" name="Content Placeholder 2"/>
          <p:cNvSpPr>
            <a:spLocks noGrp="1"/>
          </p:cNvSpPr>
          <p:nvPr>
            <p:ph idx="1"/>
          </p:nvPr>
        </p:nvSpPr>
        <p:spPr>
          <a:xfrm>
            <a:off x="767080" y="1368425"/>
            <a:ext cx="11353800" cy="4351338"/>
          </a:xfrm>
        </p:spPr>
        <p:txBody>
          <a:bodyPr>
            <a:normAutofit lnSpcReduction="10000"/>
          </a:bodyPr>
          <a:lstStyle/>
          <a:p>
            <a:r>
              <a:rPr lang="en-GB" dirty="0"/>
              <a:t>Some </a:t>
            </a:r>
            <a:r>
              <a:rPr lang="en-GB" b="1" dirty="0" err="1" smtClean="0"/>
              <a:t>sem_init</a:t>
            </a:r>
            <a:r>
              <a:rPr lang="en-GB" dirty="0"/>
              <a:t> -&gt; Initialise the semaphore to some initial value</a:t>
            </a:r>
          </a:p>
          <a:p>
            <a:pPr lvl="1"/>
            <a:r>
              <a:rPr lang="en-GB" b="1" dirty="0" err="1"/>
              <a:t>sem_wait</a:t>
            </a:r>
            <a:r>
              <a:rPr lang="en-GB" dirty="0"/>
              <a:t> -&gt; Same as wait() operation</a:t>
            </a:r>
          </a:p>
          <a:p>
            <a:pPr lvl="1"/>
            <a:r>
              <a:rPr lang="en-GB" b="1" dirty="0" err="1"/>
              <a:t>sem_post</a:t>
            </a:r>
            <a:r>
              <a:rPr lang="en-GB" dirty="0"/>
              <a:t> -&gt; Same as Signal() operation</a:t>
            </a:r>
          </a:p>
          <a:p>
            <a:pPr lvl="1"/>
            <a:r>
              <a:rPr lang="en-GB" b="1" dirty="0" err="1"/>
              <a:t>sem_destroy</a:t>
            </a:r>
            <a:r>
              <a:rPr lang="en-GB" dirty="0"/>
              <a:t> -&gt; Destroy the semaphore to avoid memory leak</a:t>
            </a:r>
          </a:p>
          <a:p>
            <a:r>
              <a:rPr lang="en-GB" dirty="0"/>
              <a:t>One can use include header file and declare a mutex of type </a:t>
            </a:r>
            <a:r>
              <a:rPr lang="en-GB" dirty="0" err="1"/>
              <a:t>pthread_mutex_t</a:t>
            </a:r>
            <a:r>
              <a:rPr lang="en-GB" dirty="0"/>
              <a:t> in c.</a:t>
            </a:r>
          </a:p>
          <a:p>
            <a:r>
              <a:rPr lang="en-GB" dirty="0"/>
              <a:t>Some important methods that can be used with semaphore in c</a:t>
            </a:r>
          </a:p>
          <a:p>
            <a:pPr lvl="1"/>
            <a:r>
              <a:rPr lang="en-GB" b="1" dirty="0" err="1"/>
              <a:t>pthread_mutex_init</a:t>
            </a:r>
            <a:r>
              <a:rPr lang="en-GB" dirty="0"/>
              <a:t> -&gt; Initialise the mutex</a:t>
            </a:r>
          </a:p>
          <a:p>
            <a:pPr lvl="1"/>
            <a:r>
              <a:rPr lang="en-GB" b="1" dirty="0" err="1"/>
              <a:t>pthread_mutex_lock</a:t>
            </a:r>
            <a:r>
              <a:rPr lang="en-GB" b="1" dirty="0"/>
              <a:t>()</a:t>
            </a:r>
            <a:r>
              <a:rPr lang="en-GB" dirty="0"/>
              <a:t> -&gt; Same as wait() operation</a:t>
            </a:r>
          </a:p>
          <a:p>
            <a:pPr lvl="1"/>
            <a:r>
              <a:rPr lang="en-GB" b="1" dirty="0" err="1"/>
              <a:t>pthread_mutex_unlock</a:t>
            </a:r>
            <a:r>
              <a:rPr lang="en-GB" b="1" dirty="0"/>
              <a:t>()</a:t>
            </a:r>
            <a:r>
              <a:rPr lang="en-GB" dirty="0"/>
              <a:t> -&gt; Same as Signal() operation</a:t>
            </a:r>
          </a:p>
          <a:p>
            <a:pPr lvl="1"/>
            <a:r>
              <a:rPr lang="en-GB" b="1" dirty="0" err="1"/>
              <a:t>pthread_mutex_destroy</a:t>
            </a:r>
            <a:r>
              <a:rPr lang="en-GB" b="1" dirty="0"/>
              <a:t>()</a:t>
            </a:r>
            <a:r>
              <a:rPr lang="en-GB" dirty="0"/>
              <a:t> -&gt; Destroy the mutex to avoid memory leak</a:t>
            </a:r>
          </a:p>
          <a:p>
            <a:endParaRPr lang="en-IN" dirty="0"/>
          </a:p>
        </p:txBody>
      </p:sp>
    </p:spTree>
    <p:extLst>
      <p:ext uri="{BB962C8B-B14F-4D97-AF65-F5344CB8AC3E}">
        <p14:creationId xmlns:p14="http://schemas.microsoft.com/office/powerpoint/2010/main" val="4116836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035"/>
          </a:xfrm>
        </p:spPr>
        <p:txBody>
          <a:bodyPr>
            <a:normAutofit fontScale="90000"/>
          </a:bodyPr>
          <a:lstStyle/>
          <a:p>
            <a:pPr algn="ctr"/>
            <a:r>
              <a:rPr lang="en-GB" b="1" dirty="0"/>
              <a:t>I</a:t>
            </a:r>
            <a:r>
              <a:rPr lang="en-GB" b="1" dirty="0" smtClean="0"/>
              <a:t>mportant methods that can be used with semaphore in c</a:t>
            </a:r>
            <a:endParaRPr lang="en-GB" b="1" dirty="0"/>
          </a:p>
        </p:txBody>
      </p:sp>
      <p:sp>
        <p:nvSpPr>
          <p:cNvPr id="3" name="Content Placeholder 2"/>
          <p:cNvSpPr>
            <a:spLocks noGrp="1"/>
          </p:cNvSpPr>
          <p:nvPr>
            <p:ph idx="1"/>
          </p:nvPr>
        </p:nvSpPr>
        <p:spPr>
          <a:xfrm>
            <a:off x="563880" y="1266825"/>
            <a:ext cx="11353800" cy="4351338"/>
          </a:xfrm>
        </p:spPr>
        <p:txBody>
          <a:bodyPr>
            <a:normAutofit fontScale="92500" lnSpcReduction="10000"/>
          </a:bodyPr>
          <a:lstStyle/>
          <a:p>
            <a:pPr marL="0" indent="0">
              <a:buNone/>
            </a:pPr>
            <a:endParaRPr lang="en-GB" dirty="0"/>
          </a:p>
          <a:p>
            <a:pPr lvl="1" algn="just"/>
            <a:r>
              <a:rPr lang="en-GB" b="1" dirty="0" err="1"/>
              <a:t>pthread_mutex_init</a:t>
            </a:r>
            <a:r>
              <a:rPr lang="en-GB" dirty="0"/>
              <a:t> -&gt; Initialise the </a:t>
            </a:r>
            <a:r>
              <a:rPr lang="en-GB" dirty="0" smtClean="0"/>
              <a:t>mutex #</a:t>
            </a:r>
            <a:r>
              <a:rPr lang="en-GB" dirty="0"/>
              <a:t>This initializes *mutex with the attributes specified by </a:t>
            </a:r>
            <a:r>
              <a:rPr lang="en-GB" dirty="0" err="1"/>
              <a:t>attr</a:t>
            </a:r>
            <a:r>
              <a:rPr lang="en-GB" dirty="0"/>
              <a:t>. If </a:t>
            </a:r>
            <a:r>
              <a:rPr lang="en-GB" dirty="0" err="1"/>
              <a:t>attr</a:t>
            </a:r>
            <a:r>
              <a:rPr lang="en-GB" dirty="0"/>
              <a:t> is NULL, a default set of attributes is used. The initial state of *mutex will be "initialized and unlocked</a:t>
            </a:r>
            <a:r>
              <a:rPr lang="en-GB" dirty="0" smtClean="0"/>
              <a:t>".</a:t>
            </a:r>
          </a:p>
          <a:p>
            <a:pPr lvl="1" algn="just"/>
            <a:endParaRPr lang="en-GB" dirty="0"/>
          </a:p>
          <a:p>
            <a:pPr lvl="1" algn="just"/>
            <a:r>
              <a:rPr lang="en-GB" b="1" dirty="0" err="1" smtClean="0"/>
              <a:t>sem_init</a:t>
            </a:r>
            <a:r>
              <a:rPr lang="en-GB" b="1" dirty="0" smtClean="0"/>
              <a:t> : </a:t>
            </a:r>
            <a:r>
              <a:rPr lang="en-GB" dirty="0"/>
              <a:t>This initializes the semaphore *sem. The initial value of the semaphore will be value. If </a:t>
            </a:r>
            <a:r>
              <a:rPr lang="en-GB" dirty="0" err="1"/>
              <a:t>pshared</a:t>
            </a:r>
            <a:r>
              <a:rPr lang="en-GB" dirty="0"/>
              <a:t> is 0, the semaphore is shared among all threads of a process (and hence need to be visible to all of them such as a global variable). If </a:t>
            </a:r>
            <a:r>
              <a:rPr lang="en-GB" dirty="0" err="1"/>
              <a:t>pshared</a:t>
            </a:r>
            <a:r>
              <a:rPr lang="en-GB" dirty="0"/>
              <a:t> is not zero, the semaphore is shared but should be in shared </a:t>
            </a:r>
            <a:r>
              <a:rPr lang="en-GB" dirty="0" smtClean="0"/>
              <a:t>memory</a:t>
            </a:r>
          </a:p>
          <a:p>
            <a:pPr lvl="1" algn="just"/>
            <a:r>
              <a:rPr lang="en-GB" dirty="0"/>
              <a:t> </a:t>
            </a:r>
            <a:r>
              <a:rPr lang="en-GB" dirty="0" err="1"/>
              <a:t>int</a:t>
            </a:r>
            <a:r>
              <a:rPr lang="en-GB" dirty="0"/>
              <a:t> </a:t>
            </a:r>
            <a:r>
              <a:rPr lang="en-GB" dirty="0" err="1"/>
              <a:t>sem_init</a:t>
            </a:r>
            <a:r>
              <a:rPr lang="en-GB" dirty="0"/>
              <a:t>(</a:t>
            </a:r>
            <a:r>
              <a:rPr lang="en-GB" dirty="0" err="1"/>
              <a:t>sem_t</a:t>
            </a:r>
            <a:r>
              <a:rPr lang="en-GB" dirty="0"/>
              <a:t> * </a:t>
            </a:r>
            <a:r>
              <a:rPr lang="en-GB" dirty="0" err="1"/>
              <a:t>sem</a:t>
            </a:r>
            <a:r>
              <a:rPr lang="en-GB" dirty="0"/>
              <a:t>, </a:t>
            </a:r>
            <a:r>
              <a:rPr lang="en-GB" dirty="0" err="1"/>
              <a:t>int</a:t>
            </a:r>
            <a:r>
              <a:rPr lang="en-GB" dirty="0"/>
              <a:t> </a:t>
            </a:r>
            <a:r>
              <a:rPr lang="en-GB" dirty="0" err="1"/>
              <a:t>pshared</a:t>
            </a:r>
            <a:r>
              <a:rPr lang="en-GB" dirty="0"/>
              <a:t>, unsigned </a:t>
            </a:r>
            <a:r>
              <a:rPr lang="en-GB" dirty="0" err="1"/>
              <a:t>int</a:t>
            </a:r>
            <a:r>
              <a:rPr lang="en-GB" dirty="0"/>
              <a:t> value)</a:t>
            </a:r>
          </a:p>
          <a:p>
            <a:pPr lvl="1"/>
            <a:r>
              <a:rPr lang="en-GB" b="1" dirty="0" err="1"/>
              <a:t>pthread_mutex_lock</a:t>
            </a:r>
            <a:r>
              <a:rPr lang="en-GB" b="1" dirty="0"/>
              <a:t>()</a:t>
            </a:r>
            <a:r>
              <a:rPr lang="en-GB" dirty="0"/>
              <a:t> -&gt; Same as wait() operation</a:t>
            </a:r>
          </a:p>
          <a:p>
            <a:pPr lvl="1"/>
            <a:r>
              <a:rPr lang="en-GB" b="1" dirty="0" err="1"/>
              <a:t>pthread_mutex_unlock</a:t>
            </a:r>
            <a:r>
              <a:rPr lang="en-GB" b="1" dirty="0"/>
              <a:t>()</a:t>
            </a:r>
            <a:r>
              <a:rPr lang="en-GB" dirty="0"/>
              <a:t> -&gt; Same as Signal() operation</a:t>
            </a:r>
          </a:p>
          <a:p>
            <a:pPr lvl="1"/>
            <a:r>
              <a:rPr lang="en-GB" b="1" dirty="0" err="1"/>
              <a:t>pthread_mutex_destroy</a:t>
            </a:r>
            <a:r>
              <a:rPr lang="en-GB" b="1" dirty="0"/>
              <a:t>()</a:t>
            </a:r>
            <a:r>
              <a:rPr lang="en-GB" dirty="0"/>
              <a:t> -&gt; Destroy the mutex to avoid memory </a:t>
            </a:r>
            <a:r>
              <a:rPr lang="en-GB" dirty="0" smtClean="0"/>
              <a:t>leak </a:t>
            </a:r>
            <a:endParaRPr lang="en-GB" dirty="0"/>
          </a:p>
          <a:p>
            <a:endParaRPr lang="en-IN" dirty="0"/>
          </a:p>
        </p:txBody>
      </p:sp>
    </p:spTree>
    <p:extLst>
      <p:ext uri="{BB962C8B-B14F-4D97-AF65-F5344CB8AC3E}">
        <p14:creationId xmlns:p14="http://schemas.microsoft.com/office/powerpoint/2010/main" val="3788809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85"/>
            <a:ext cx="10515600" cy="823595"/>
          </a:xfrm>
        </p:spPr>
        <p:txBody>
          <a:bodyPr/>
          <a:lstStyle/>
          <a:p>
            <a:pPr algn="ctr"/>
            <a:r>
              <a:rPr lang="en-IN" dirty="0" smtClean="0"/>
              <a:t>Producer Code </a:t>
            </a:r>
            <a:endParaRPr lang="en-IN" dirty="0"/>
          </a:p>
        </p:txBody>
      </p:sp>
      <p:sp>
        <p:nvSpPr>
          <p:cNvPr id="3" name="Content Placeholder 2"/>
          <p:cNvSpPr>
            <a:spLocks noGrp="1"/>
          </p:cNvSpPr>
          <p:nvPr>
            <p:ph sz="half" idx="1"/>
          </p:nvPr>
        </p:nvSpPr>
        <p:spPr>
          <a:xfrm>
            <a:off x="838200" y="1012825"/>
            <a:ext cx="5181600" cy="4351338"/>
          </a:xfrm>
        </p:spPr>
        <p:txBody>
          <a:bodyPr>
            <a:normAutofit fontScale="70000" lnSpcReduction="20000"/>
          </a:bodyPr>
          <a:lstStyle/>
          <a:p>
            <a:pPr marL="0" indent="0" algn="ctr">
              <a:buNone/>
            </a:pPr>
            <a:r>
              <a:rPr lang="en-IN" dirty="0" smtClean="0">
                <a:solidFill>
                  <a:srgbClr val="00B0F0"/>
                </a:solidFill>
              </a:rPr>
              <a:t>Producer Code </a:t>
            </a:r>
          </a:p>
          <a:p>
            <a:pPr marL="0" indent="0">
              <a:lnSpc>
                <a:spcPct val="120000"/>
              </a:lnSpc>
              <a:buNone/>
            </a:pPr>
            <a:r>
              <a:rPr lang="en-IN" dirty="0" smtClean="0">
                <a:solidFill>
                  <a:srgbClr val="FF0000"/>
                </a:solidFill>
              </a:rPr>
              <a:t>do</a:t>
            </a:r>
          </a:p>
          <a:p>
            <a:pPr marL="0" indent="0">
              <a:lnSpc>
                <a:spcPct val="120000"/>
              </a:lnSpc>
              <a:buNone/>
            </a:pPr>
            <a:r>
              <a:rPr lang="en-IN" dirty="0" smtClean="0">
                <a:solidFill>
                  <a:srgbClr val="FF0000"/>
                </a:solidFill>
              </a:rPr>
              <a:t>{</a:t>
            </a:r>
          </a:p>
          <a:p>
            <a:pPr marL="0" indent="0">
              <a:lnSpc>
                <a:spcPct val="120000"/>
              </a:lnSpc>
              <a:buNone/>
            </a:pPr>
            <a:r>
              <a:rPr lang="en-IN" dirty="0" smtClean="0">
                <a:solidFill>
                  <a:srgbClr val="FF0000"/>
                </a:solidFill>
              </a:rPr>
              <a:t>wait(empty); #wait until </a:t>
            </a:r>
          </a:p>
          <a:p>
            <a:pPr marL="0" indent="0">
              <a:lnSpc>
                <a:spcPct val="120000"/>
              </a:lnSpc>
              <a:buNone/>
            </a:pPr>
            <a:r>
              <a:rPr lang="en-IN" dirty="0" smtClean="0">
                <a:solidFill>
                  <a:srgbClr val="FF0000"/>
                </a:solidFill>
              </a:rPr>
              <a:t>empty is &gt; 0  and decrement empty</a:t>
            </a:r>
          </a:p>
          <a:p>
            <a:pPr marL="0" indent="0">
              <a:lnSpc>
                <a:spcPct val="120000"/>
              </a:lnSpc>
              <a:buNone/>
            </a:pPr>
            <a:r>
              <a:rPr lang="en-IN" dirty="0" smtClean="0">
                <a:solidFill>
                  <a:srgbClr val="FF0000"/>
                </a:solidFill>
              </a:rPr>
              <a:t>wait (mutex);acquire lock</a:t>
            </a:r>
          </a:p>
          <a:p>
            <a:pPr marL="0" indent="0">
              <a:lnSpc>
                <a:spcPct val="120000"/>
              </a:lnSpc>
              <a:buNone/>
            </a:pPr>
            <a:r>
              <a:rPr lang="en-IN" dirty="0" smtClean="0">
                <a:solidFill>
                  <a:srgbClr val="FF0000"/>
                </a:solidFill>
              </a:rPr>
              <a:t>#adding of data happen</a:t>
            </a:r>
          </a:p>
          <a:p>
            <a:pPr marL="0" indent="0">
              <a:lnSpc>
                <a:spcPct val="120000"/>
              </a:lnSpc>
              <a:buNone/>
            </a:pPr>
            <a:r>
              <a:rPr lang="en-IN" dirty="0" smtClean="0">
                <a:solidFill>
                  <a:srgbClr val="FF0000"/>
                </a:solidFill>
              </a:rPr>
              <a:t>signal(mutex); release lock</a:t>
            </a:r>
          </a:p>
          <a:p>
            <a:pPr marL="0" indent="0">
              <a:lnSpc>
                <a:spcPct val="120000"/>
              </a:lnSpc>
              <a:buNone/>
            </a:pPr>
            <a:r>
              <a:rPr lang="en-IN" dirty="0" smtClean="0">
                <a:solidFill>
                  <a:srgbClr val="FF0000"/>
                </a:solidFill>
              </a:rPr>
              <a:t>signal (Full);Increment Full</a:t>
            </a:r>
          </a:p>
          <a:p>
            <a:pPr marL="0" indent="0">
              <a:lnSpc>
                <a:spcPct val="120000"/>
              </a:lnSpc>
              <a:buNone/>
            </a:pPr>
            <a:r>
              <a:rPr lang="en-IN" dirty="0" smtClean="0">
                <a:solidFill>
                  <a:srgbClr val="FF0000"/>
                </a:solidFill>
              </a:rPr>
              <a:t>}while (True)</a:t>
            </a:r>
          </a:p>
          <a:p>
            <a:pPr marL="0" indent="0">
              <a:lnSpc>
                <a:spcPct val="120000"/>
              </a:lnSpc>
              <a:buNone/>
            </a:pPr>
            <a:endParaRPr lang="en-IN" dirty="0" smtClean="0">
              <a:solidFill>
                <a:srgbClr val="FF0000"/>
              </a:solidFill>
            </a:endParaRPr>
          </a:p>
          <a:p>
            <a:endParaRPr lang="en-IN" dirty="0"/>
          </a:p>
        </p:txBody>
      </p:sp>
      <p:sp>
        <p:nvSpPr>
          <p:cNvPr id="4" name="Content Placeholder 3"/>
          <p:cNvSpPr>
            <a:spLocks noGrp="1"/>
          </p:cNvSpPr>
          <p:nvPr>
            <p:ph sz="half" idx="2"/>
          </p:nvPr>
        </p:nvSpPr>
        <p:spPr>
          <a:xfrm>
            <a:off x="6255210" y="1012825"/>
            <a:ext cx="5181600" cy="4351338"/>
          </a:xfrm>
        </p:spPr>
        <p:txBody>
          <a:bodyPr>
            <a:normAutofit fontScale="70000" lnSpcReduction="20000"/>
          </a:bodyPr>
          <a:lstStyle/>
          <a:p>
            <a:pPr marL="0" indent="0" algn="ctr">
              <a:lnSpc>
                <a:spcPct val="120000"/>
              </a:lnSpc>
              <a:buNone/>
            </a:pPr>
            <a:r>
              <a:rPr lang="en-IN" dirty="0" smtClean="0">
                <a:solidFill>
                  <a:srgbClr val="00B0F0"/>
                </a:solidFill>
              </a:rPr>
              <a:t>Producer  Code </a:t>
            </a:r>
            <a:endParaRPr lang="en-IN" dirty="0">
              <a:solidFill>
                <a:srgbClr val="00B0F0"/>
              </a:solidFill>
            </a:endParaRPr>
          </a:p>
          <a:p>
            <a:r>
              <a:rPr lang="en-IN" dirty="0" err="1"/>
              <a:t>int</a:t>
            </a:r>
            <a:r>
              <a:rPr lang="en-IN" dirty="0"/>
              <a:t> </a:t>
            </a:r>
            <a:r>
              <a:rPr lang="en-IN" dirty="0" err="1"/>
              <a:t>waittime,item,i</a:t>
            </a:r>
            <a:r>
              <a:rPr lang="en-IN" dirty="0"/>
              <a:t>;</a:t>
            </a:r>
          </a:p>
          <a:p>
            <a:r>
              <a:rPr lang="en-IN" dirty="0"/>
              <a:t>	item=rand()%5;</a:t>
            </a:r>
          </a:p>
          <a:p>
            <a:r>
              <a:rPr lang="en-IN" dirty="0"/>
              <a:t>	</a:t>
            </a:r>
            <a:r>
              <a:rPr lang="en-IN" dirty="0" err="1"/>
              <a:t>waittime</a:t>
            </a:r>
            <a:r>
              <a:rPr lang="en-IN" dirty="0"/>
              <a:t>=rand()%5;</a:t>
            </a:r>
          </a:p>
          <a:p>
            <a:r>
              <a:rPr lang="en-IN" dirty="0"/>
              <a:t>	</a:t>
            </a:r>
            <a:r>
              <a:rPr lang="en-IN" dirty="0" err="1"/>
              <a:t>sem_wait</a:t>
            </a:r>
            <a:r>
              <a:rPr lang="en-IN" dirty="0"/>
              <a:t>(&amp;empty);</a:t>
            </a:r>
          </a:p>
          <a:p>
            <a:r>
              <a:rPr lang="en-IN" dirty="0"/>
              <a:t>	</a:t>
            </a:r>
            <a:r>
              <a:rPr lang="en-IN" dirty="0" err="1"/>
              <a:t>pthread_mutex_lock</a:t>
            </a:r>
            <a:r>
              <a:rPr lang="en-IN" dirty="0"/>
              <a:t>(&amp;mutex);</a:t>
            </a:r>
          </a:p>
          <a:p>
            <a:r>
              <a:rPr lang="en-IN" dirty="0"/>
              <a:t>	</a:t>
            </a:r>
            <a:r>
              <a:rPr lang="en-IN" dirty="0" err="1"/>
              <a:t>printf</a:t>
            </a:r>
            <a:r>
              <a:rPr lang="en-IN" dirty="0"/>
              <a:t>("\</a:t>
            </a:r>
            <a:r>
              <a:rPr lang="en-IN" dirty="0" err="1"/>
              <a:t>nProducer</a:t>
            </a:r>
            <a:r>
              <a:rPr lang="en-IN" dirty="0"/>
              <a:t> has produced item: %d\</a:t>
            </a:r>
            <a:r>
              <a:rPr lang="en-IN" dirty="0" err="1"/>
              <a:t>n",item</a:t>
            </a:r>
            <a:r>
              <a:rPr lang="en-IN" dirty="0"/>
              <a:t>);</a:t>
            </a:r>
          </a:p>
          <a:p>
            <a:r>
              <a:rPr lang="en-IN" dirty="0"/>
              <a:t>	write(item);</a:t>
            </a:r>
          </a:p>
          <a:p>
            <a:r>
              <a:rPr lang="en-IN" dirty="0"/>
              <a:t>	</a:t>
            </a:r>
            <a:r>
              <a:rPr lang="en-IN" dirty="0" err="1"/>
              <a:t>pthread_mutex_unlock</a:t>
            </a:r>
            <a:r>
              <a:rPr lang="en-IN" dirty="0"/>
              <a:t>(&amp;mutex);</a:t>
            </a:r>
          </a:p>
          <a:p>
            <a:r>
              <a:rPr lang="en-IN" dirty="0"/>
              <a:t>	</a:t>
            </a:r>
            <a:r>
              <a:rPr lang="en-IN" dirty="0" err="1"/>
              <a:t>sem_post</a:t>
            </a:r>
            <a:r>
              <a:rPr lang="en-IN" dirty="0"/>
              <a:t>(&amp;full);</a:t>
            </a:r>
          </a:p>
          <a:p>
            <a:pPr marL="0" indent="0">
              <a:lnSpc>
                <a:spcPct val="120000"/>
              </a:lnSpc>
              <a:buNone/>
            </a:pPr>
            <a:endParaRPr lang="en-IN" dirty="0">
              <a:solidFill>
                <a:srgbClr val="00B0F0"/>
              </a:solidFill>
            </a:endParaRPr>
          </a:p>
        </p:txBody>
      </p:sp>
    </p:spTree>
    <p:extLst>
      <p:ext uri="{BB962C8B-B14F-4D97-AF65-F5344CB8AC3E}">
        <p14:creationId xmlns:p14="http://schemas.microsoft.com/office/powerpoint/2010/main" val="1403039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85"/>
            <a:ext cx="10515600" cy="823595"/>
          </a:xfrm>
        </p:spPr>
        <p:txBody>
          <a:bodyPr/>
          <a:lstStyle/>
          <a:p>
            <a:pPr algn="ctr"/>
            <a:r>
              <a:rPr lang="en-IN" dirty="0" smtClean="0"/>
              <a:t>Producer and Consumer Code </a:t>
            </a:r>
            <a:endParaRPr lang="en-IN" dirty="0"/>
          </a:p>
        </p:txBody>
      </p:sp>
      <p:sp>
        <p:nvSpPr>
          <p:cNvPr id="3" name="Content Placeholder 2"/>
          <p:cNvSpPr>
            <a:spLocks noGrp="1"/>
          </p:cNvSpPr>
          <p:nvPr>
            <p:ph sz="half" idx="1"/>
          </p:nvPr>
        </p:nvSpPr>
        <p:spPr>
          <a:xfrm>
            <a:off x="838200" y="1012825"/>
            <a:ext cx="5181600" cy="4351338"/>
          </a:xfrm>
        </p:spPr>
        <p:txBody>
          <a:bodyPr>
            <a:normAutofit fontScale="70000" lnSpcReduction="20000"/>
          </a:bodyPr>
          <a:lstStyle/>
          <a:p>
            <a:pPr marL="0" indent="0" algn="ctr">
              <a:buNone/>
            </a:pPr>
            <a:r>
              <a:rPr lang="en-IN" dirty="0" smtClean="0">
                <a:solidFill>
                  <a:srgbClr val="00B0F0"/>
                </a:solidFill>
              </a:rPr>
              <a:t>Producer Code </a:t>
            </a:r>
          </a:p>
          <a:p>
            <a:pPr marL="0" indent="0">
              <a:lnSpc>
                <a:spcPct val="120000"/>
              </a:lnSpc>
              <a:buNone/>
            </a:pPr>
            <a:r>
              <a:rPr lang="en-IN" dirty="0" smtClean="0">
                <a:solidFill>
                  <a:srgbClr val="FF0000"/>
                </a:solidFill>
              </a:rPr>
              <a:t>do</a:t>
            </a:r>
          </a:p>
          <a:p>
            <a:pPr marL="0" indent="0">
              <a:lnSpc>
                <a:spcPct val="120000"/>
              </a:lnSpc>
              <a:buNone/>
            </a:pPr>
            <a:r>
              <a:rPr lang="en-IN" dirty="0" smtClean="0">
                <a:solidFill>
                  <a:srgbClr val="FF0000"/>
                </a:solidFill>
              </a:rPr>
              <a:t>{</a:t>
            </a:r>
          </a:p>
          <a:p>
            <a:pPr marL="0" indent="0">
              <a:lnSpc>
                <a:spcPct val="120000"/>
              </a:lnSpc>
              <a:buNone/>
            </a:pPr>
            <a:r>
              <a:rPr lang="en-IN" dirty="0" smtClean="0">
                <a:solidFill>
                  <a:srgbClr val="FF0000"/>
                </a:solidFill>
              </a:rPr>
              <a:t>wait(empty); #wait until </a:t>
            </a:r>
          </a:p>
          <a:p>
            <a:pPr marL="0" indent="0">
              <a:lnSpc>
                <a:spcPct val="120000"/>
              </a:lnSpc>
              <a:buNone/>
            </a:pPr>
            <a:r>
              <a:rPr lang="en-IN" dirty="0" smtClean="0">
                <a:solidFill>
                  <a:srgbClr val="FF0000"/>
                </a:solidFill>
              </a:rPr>
              <a:t>empty is &gt; 0  and decrement empty</a:t>
            </a:r>
          </a:p>
          <a:p>
            <a:pPr marL="0" indent="0">
              <a:lnSpc>
                <a:spcPct val="120000"/>
              </a:lnSpc>
              <a:buNone/>
            </a:pPr>
            <a:r>
              <a:rPr lang="en-IN" dirty="0" smtClean="0">
                <a:solidFill>
                  <a:srgbClr val="FF0000"/>
                </a:solidFill>
              </a:rPr>
              <a:t>wait (mutex);acquire lock</a:t>
            </a:r>
          </a:p>
          <a:p>
            <a:pPr marL="0" indent="0">
              <a:lnSpc>
                <a:spcPct val="120000"/>
              </a:lnSpc>
              <a:buNone/>
            </a:pPr>
            <a:r>
              <a:rPr lang="en-IN" dirty="0" smtClean="0">
                <a:solidFill>
                  <a:srgbClr val="FF0000"/>
                </a:solidFill>
              </a:rPr>
              <a:t>#adding of data happen</a:t>
            </a:r>
          </a:p>
          <a:p>
            <a:pPr marL="0" indent="0">
              <a:lnSpc>
                <a:spcPct val="120000"/>
              </a:lnSpc>
              <a:buNone/>
            </a:pPr>
            <a:r>
              <a:rPr lang="en-IN" dirty="0" smtClean="0">
                <a:solidFill>
                  <a:srgbClr val="FF0000"/>
                </a:solidFill>
              </a:rPr>
              <a:t>signal(mutex); release lock</a:t>
            </a:r>
          </a:p>
          <a:p>
            <a:pPr marL="0" indent="0">
              <a:lnSpc>
                <a:spcPct val="120000"/>
              </a:lnSpc>
              <a:buNone/>
            </a:pPr>
            <a:r>
              <a:rPr lang="en-IN" dirty="0" smtClean="0">
                <a:solidFill>
                  <a:srgbClr val="FF0000"/>
                </a:solidFill>
              </a:rPr>
              <a:t>signal (Full);Increment Full</a:t>
            </a:r>
          </a:p>
          <a:p>
            <a:pPr marL="0" indent="0">
              <a:lnSpc>
                <a:spcPct val="120000"/>
              </a:lnSpc>
              <a:buNone/>
            </a:pPr>
            <a:r>
              <a:rPr lang="en-IN" dirty="0" smtClean="0">
                <a:solidFill>
                  <a:srgbClr val="FF0000"/>
                </a:solidFill>
              </a:rPr>
              <a:t>}while (True)</a:t>
            </a:r>
          </a:p>
          <a:p>
            <a:pPr marL="0" indent="0">
              <a:lnSpc>
                <a:spcPct val="120000"/>
              </a:lnSpc>
              <a:buNone/>
            </a:pPr>
            <a:endParaRPr lang="en-IN" dirty="0" smtClean="0">
              <a:solidFill>
                <a:srgbClr val="FF0000"/>
              </a:solidFill>
            </a:endParaRPr>
          </a:p>
          <a:p>
            <a:endParaRPr lang="en-IN" dirty="0"/>
          </a:p>
        </p:txBody>
      </p:sp>
      <p:sp>
        <p:nvSpPr>
          <p:cNvPr id="4" name="Content Placeholder 3"/>
          <p:cNvSpPr>
            <a:spLocks noGrp="1"/>
          </p:cNvSpPr>
          <p:nvPr>
            <p:ph sz="half" idx="2"/>
          </p:nvPr>
        </p:nvSpPr>
        <p:spPr>
          <a:xfrm>
            <a:off x="6294120" y="1012825"/>
            <a:ext cx="5181600" cy="4351338"/>
          </a:xfrm>
        </p:spPr>
        <p:txBody>
          <a:bodyPr>
            <a:normAutofit fontScale="70000" lnSpcReduction="20000"/>
          </a:bodyPr>
          <a:lstStyle/>
          <a:p>
            <a:pPr marL="0" indent="0" algn="ctr">
              <a:lnSpc>
                <a:spcPct val="120000"/>
              </a:lnSpc>
              <a:buNone/>
            </a:pPr>
            <a:r>
              <a:rPr lang="en-IN" dirty="0" smtClean="0">
                <a:solidFill>
                  <a:srgbClr val="00B0F0"/>
                </a:solidFill>
              </a:rPr>
              <a:t>Consumer  Code </a:t>
            </a:r>
            <a:endParaRPr lang="en-IN" dirty="0">
              <a:solidFill>
                <a:srgbClr val="00B0F0"/>
              </a:solidFill>
            </a:endParaRPr>
          </a:p>
          <a:p>
            <a:pPr marL="0" indent="0">
              <a:lnSpc>
                <a:spcPct val="120000"/>
              </a:lnSpc>
              <a:buNone/>
            </a:pPr>
            <a:r>
              <a:rPr lang="en-IN" dirty="0" smtClean="0">
                <a:solidFill>
                  <a:srgbClr val="002060"/>
                </a:solidFill>
              </a:rPr>
              <a:t>do</a:t>
            </a:r>
          </a:p>
          <a:p>
            <a:pPr marL="0" indent="0">
              <a:lnSpc>
                <a:spcPct val="120000"/>
              </a:lnSpc>
              <a:buNone/>
            </a:pPr>
            <a:r>
              <a:rPr lang="en-IN" dirty="0" smtClean="0">
                <a:solidFill>
                  <a:srgbClr val="002060"/>
                </a:solidFill>
              </a:rPr>
              <a:t>{</a:t>
            </a:r>
          </a:p>
          <a:p>
            <a:pPr marL="0" indent="0">
              <a:lnSpc>
                <a:spcPct val="120000"/>
              </a:lnSpc>
              <a:buNone/>
            </a:pPr>
            <a:r>
              <a:rPr lang="en-IN" dirty="0" smtClean="0">
                <a:solidFill>
                  <a:srgbClr val="002060"/>
                </a:solidFill>
              </a:rPr>
              <a:t>wait(full); #wait until </a:t>
            </a:r>
          </a:p>
          <a:p>
            <a:pPr marL="0" indent="0">
              <a:lnSpc>
                <a:spcPct val="120000"/>
              </a:lnSpc>
              <a:buNone/>
            </a:pPr>
            <a:r>
              <a:rPr lang="en-IN" dirty="0" smtClean="0">
                <a:solidFill>
                  <a:srgbClr val="002060"/>
                </a:solidFill>
              </a:rPr>
              <a:t>full is &gt; 0  and decrement empty</a:t>
            </a:r>
          </a:p>
          <a:p>
            <a:pPr marL="0" indent="0">
              <a:lnSpc>
                <a:spcPct val="120000"/>
              </a:lnSpc>
              <a:buNone/>
            </a:pPr>
            <a:r>
              <a:rPr lang="en-IN" dirty="0" smtClean="0">
                <a:solidFill>
                  <a:srgbClr val="002060"/>
                </a:solidFill>
              </a:rPr>
              <a:t>wait (mutex);acquire lock</a:t>
            </a:r>
          </a:p>
          <a:p>
            <a:pPr marL="0" indent="0">
              <a:lnSpc>
                <a:spcPct val="120000"/>
              </a:lnSpc>
              <a:buNone/>
            </a:pPr>
            <a:r>
              <a:rPr lang="en-IN" dirty="0" smtClean="0">
                <a:solidFill>
                  <a:srgbClr val="002060"/>
                </a:solidFill>
              </a:rPr>
              <a:t>#adding of data happen</a:t>
            </a:r>
          </a:p>
          <a:p>
            <a:pPr marL="0" indent="0">
              <a:lnSpc>
                <a:spcPct val="120000"/>
              </a:lnSpc>
              <a:buNone/>
            </a:pPr>
            <a:r>
              <a:rPr lang="en-IN" dirty="0" smtClean="0">
                <a:solidFill>
                  <a:srgbClr val="002060"/>
                </a:solidFill>
              </a:rPr>
              <a:t>signal(empty); release lock</a:t>
            </a:r>
          </a:p>
          <a:p>
            <a:pPr marL="0" indent="0">
              <a:lnSpc>
                <a:spcPct val="120000"/>
              </a:lnSpc>
              <a:buNone/>
            </a:pPr>
            <a:r>
              <a:rPr lang="en-IN" dirty="0" smtClean="0">
                <a:solidFill>
                  <a:srgbClr val="002060"/>
                </a:solidFill>
              </a:rPr>
              <a:t>signal (empty);Increment Full</a:t>
            </a:r>
          </a:p>
          <a:p>
            <a:pPr marL="0" indent="0">
              <a:lnSpc>
                <a:spcPct val="120000"/>
              </a:lnSpc>
              <a:buNone/>
            </a:pPr>
            <a:r>
              <a:rPr lang="en-IN" dirty="0" smtClean="0">
                <a:solidFill>
                  <a:srgbClr val="002060"/>
                </a:solidFill>
              </a:rPr>
              <a:t>}while (True)</a:t>
            </a:r>
          </a:p>
          <a:p>
            <a:pPr marL="0" indent="0">
              <a:buNone/>
            </a:pPr>
            <a:endParaRPr lang="en-IN" dirty="0" smtClean="0">
              <a:solidFill>
                <a:srgbClr val="00B0F0"/>
              </a:solidFill>
            </a:endParaRPr>
          </a:p>
        </p:txBody>
      </p:sp>
    </p:spTree>
    <p:extLst>
      <p:ext uri="{BB962C8B-B14F-4D97-AF65-F5344CB8AC3E}">
        <p14:creationId xmlns:p14="http://schemas.microsoft.com/office/powerpoint/2010/main" val="1833886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035"/>
          </a:xfrm>
        </p:spPr>
        <p:txBody>
          <a:bodyPr>
            <a:normAutofit fontScale="90000"/>
          </a:bodyPr>
          <a:lstStyle/>
          <a:p>
            <a:pPr algn="ctr"/>
            <a:r>
              <a:rPr lang="en-GB" b="1" dirty="0" smtClean="0"/>
              <a:t>Reader Writer Problem</a:t>
            </a:r>
            <a:endParaRPr lang="en-GB" b="1" dirty="0"/>
          </a:p>
        </p:txBody>
      </p:sp>
      <p:sp>
        <p:nvSpPr>
          <p:cNvPr id="3" name="Content Placeholder 2"/>
          <p:cNvSpPr>
            <a:spLocks noGrp="1"/>
          </p:cNvSpPr>
          <p:nvPr>
            <p:ph idx="1"/>
          </p:nvPr>
        </p:nvSpPr>
        <p:spPr>
          <a:xfrm>
            <a:off x="563880" y="1266825"/>
            <a:ext cx="11353800" cy="5447484"/>
          </a:xfrm>
        </p:spPr>
        <p:txBody>
          <a:bodyPr>
            <a:normAutofit lnSpcReduction="10000"/>
          </a:bodyPr>
          <a:lstStyle/>
          <a:p>
            <a:pPr marL="0" indent="0">
              <a:buNone/>
            </a:pPr>
            <a:endParaRPr lang="en-GB" dirty="0"/>
          </a:p>
          <a:p>
            <a:r>
              <a:rPr lang="en-IN" dirty="0" smtClean="0"/>
              <a:t>A database is shared between the concurrent process </a:t>
            </a:r>
          </a:p>
          <a:p>
            <a:r>
              <a:rPr lang="en-IN" dirty="0" smtClean="0"/>
              <a:t>Some of these process may want to only read and some may want to update(Read and Write)</a:t>
            </a:r>
          </a:p>
          <a:p>
            <a:r>
              <a:rPr lang="en-IN" dirty="0" smtClean="0"/>
              <a:t>Those Process who wants to only read  - Readers</a:t>
            </a:r>
          </a:p>
          <a:p>
            <a:r>
              <a:rPr lang="en-IN" dirty="0" smtClean="0"/>
              <a:t>Those process who wants to Read and Write – Writers</a:t>
            </a:r>
          </a:p>
          <a:p>
            <a:r>
              <a:rPr lang="en-IN" dirty="0" smtClean="0"/>
              <a:t>If the two readers access the data at same time then there will be no problem</a:t>
            </a:r>
          </a:p>
          <a:p>
            <a:r>
              <a:rPr lang="en-IN" dirty="0" smtClean="0"/>
              <a:t>But if two writers want to access the data at same time then there may be chaos</a:t>
            </a:r>
          </a:p>
          <a:p>
            <a:r>
              <a:rPr lang="en-IN" dirty="0" smtClean="0"/>
              <a:t>To Solve this we should make sure that – Writers get the exclusive access to the shared database system</a:t>
            </a:r>
          </a:p>
          <a:p>
            <a:endParaRPr lang="en-IN" dirty="0" smtClean="0"/>
          </a:p>
        </p:txBody>
      </p:sp>
    </p:spTree>
    <p:extLst>
      <p:ext uri="{BB962C8B-B14F-4D97-AF65-F5344CB8AC3E}">
        <p14:creationId xmlns:p14="http://schemas.microsoft.com/office/powerpoint/2010/main" val="2376487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035"/>
          </a:xfrm>
        </p:spPr>
        <p:txBody>
          <a:bodyPr>
            <a:normAutofit fontScale="90000"/>
          </a:bodyPr>
          <a:lstStyle/>
          <a:p>
            <a:pPr algn="ctr"/>
            <a:r>
              <a:rPr lang="en-GB" b="1" dirty="0" smtClean="0"/>
              <a:t>Reader Writer Problem</a:t>
            </a:r>
            <a:endParaRPr lang="en-GB" b="1" dirty="0"/>
          </a:p>
        </p:txBody>
      </p:sp>
      <p:sp>
        <p:nvSpPr>
          <p:cNvPr id="3" name="Content Placeholder 2"/>
          <p:cNvSpPr>
            <a:spLocks noGrp="1"/>
          </p:cNvSpPr>
          <p:nvPr>
            <p:ph idx="1"/>
          </p:nvPr>
        </p:nvSpPr>
        <p:spPr>
          <a:xfrm>
            <a:off x="419100" y="874940"/>
            <a:ext cx="11353800" cy="5447484"/>
          </a:xfrm>
        </p:spPr>
        <p:txBody>
          <a:bodyPr>
            <a:normAutofit/>
          </a:bodyPr>
          <a:lstStyle/>
          <a:p>
            <a:pPr marL="0" indent="0">
              <a:buNone/>
            </a:pPr>
            <a:r>
              <a:rPr lang="en-GB" dirty="0" smtClean="0"/>
              <a:t>To Solve this we will use two semaphores and 1 Integer </a:t>
            </a:r>
            <a:endParaRPr lang="en-GB" dirty="0"/>
          </a:p>
          <a:p>
            <a:r>
              <a:rPr lang="en-IN" dirty="0" smtClean="0"/>
              <a:t>Mutex : (Semaphore) Initialised to 1 – Which is used to maintain the mutual exclusion, when the read count variable is updated i.e when any reader enter and exit from the database</a:t>
            </a:r>
          </a:p>
          <a:p>
            <a:r>
              <a:rPr lang="en-IN" dirty="0" err="1" smtClean="0"/>
              <a:t>Wrt</a:t>
            </a:r>
            <a:r>
              <a:rPr lang="en-IN" dirty="0" smtClean="0"/>
              <a:t>(Semaphore) - </a:t>
            </a:r>
            <a:r>
              <a:rPr lang="en-IN" dirty="0"/>
              <a:t>: Initialised to 1 </a:t>
            </a:r>
            <a:r>
              <a:rPr lang="en-IN" dirty="0" smtClean="0"/>
              <a:t>– common to both reader and writer process and which is used to write.</a:t>
            </a:r>
          </a:p>
          <a:p>
            <a:r>
              <a:rPr lang="en-IN" dirty="0" smtClean="0"/>
              <a:t>Read count (Variable ) – Initialised to 0 – Keeps track of how many process are reading the data </a:t>
            </a:r>
          </a:p>
          <a:p>
            <a:endParaRPr lang="en-IN" dirty="0" smtClean="0"/>
          </a:p>
        </p:txBody>
      </p:sp>
    </p:spTree>
    <p:extLst>
      <p:ext uri="{BB962C8B-B14F-4D97-AF65-F5344CB8AC3E}">
        <p14:creationId xmlns:p14="http://schemas.microsoft.com/office/powerpoint/2010/main" val="320044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85"/>
            <a:ext cx="10515600" cy="823595"/>
          </a:xfrm>
        </p:spPr>
        <p:txBody>
          <a:bodyPr/>
          <a:lstStyle/>
          <a:p>
            <a:pPr algn="ctr"/>
            <a:r>
              <a:rPr lang="en-IN" dirty="0" smtClean="0"/>
              <a:t>Reader and Writer Code</a:t>
            </a:r>
            <a:endParaRPr lang="en-IN" dirty="0"/>
          </a:p>
        </p:txBody>
      </p:sp>
      <p:sp>
        <p:nvSpPr>
          <p:cNvPr id="3" name="Content Placeholder 2"/>
          <p:cNvSpPr>
            <a:spLocks noGrp="1"/>
          </p:cNvSpPr>
          <p:nvPr>
            <p:ph sz="half" idx="1"/>
          </p:nvPr>
        </p:nvSpPr>
        <p:spPr>
          <a:xfrm>
            <a:off x="3505200" y="1004116"/>
            <a:ext cx="5181600" cy="4351338"/>
          </a:xfrm>
        </p:spPr>
        <p:txBody>
          <a:bodyPr>
            <a:normAutofit fontScale="77500" lnSpcReduction="20000"/>
          </a:bodyPr>
          <a:lstStyle/>
          <a:p>
            <a:pPr marL="0" indent="0" algn="ctr">
              <a:buNone/>
            </a:pPr>
            <a:r>
              <a:rPr lang="en-IN" dirty="0" smtClean="0">
                <a:solidFill>
                  <a:srgbClr val="00B0F0"/>
                </a:solidFill>
              </a:rPr>
              <a:t>Writer Code </a:t>
            </a:r>
          </a:p>
          <a:p>
            <a:pPr marL="0" indent="0">
              <a:lnSpc>
                <a:spcPct val="120000"/>
              </a:lnSpc>
              <a:buNone/>
            </a:pPr>
            <a:r>
              <a:rPr lang="en-IN" dirty="0" smtClean="0">
                <a:solidFill>
                  <a:srgbClr val="FF0000"/>
                </a:solidFill>
              </a:rPr>
              <a:t>do</a:t>
            </a:r>
          </a:p>
          <a:p>
            <a:pPr marL="0" indent="0">
              <a:lnSpc>
                <a:spcPct val="120000"/>
              </a:lnSpc>
              <a:buNone/>
            </a:pPr>
            <a:r>
              <a:rPr lang="en-IN" dirty="0" smtClean="0">
                <a:solidFill>
                  <a:srgbClr val="FF0000"/>
                </a:solidFill>
              </a:rPr>
              <a:t>{</a:t>
            </a:r>
          </a:p>
          <a:p>
            <a:pPr marL="0" indent="0">
              <a:lnSpc>
                <a:spcPct val="120000"/>
              </a:lnSpc>
              <a:buNone/>
            </a:pPr>
            <a:r>
              <a:rPr lang="en-IN" dirty="0" smtClean="0">
                <a:solidFill>
                  <a:srgbClr val="FF0000"/>
                </a:solidFill>
              </a:rPr>
              <a:t>#Writer request for the access</a:t>
            </a:r>
          </a:p>
          <a:p>
            <a:pPr marL="0" indent="0">
              <a:lnSpc>
                <a:spcPct val="120000"/>
              </a:lnSpc>
              <a:buNone/>
            </a:pPr>
            <a:r>
              <a:rPr lang="en-IN" dirty="0" smtClean="0">
                <a:solidFill>
                  <a:srgbClr val="FF0000"/>
                </a:solidFill>
              </a:rPr>
              <a:t>wait(</a:t>
            </a:r>
            <a:r>
              <a:rPr lang="en-IN" dirty="0" err="1" smtClean="0">
                <a:solidFill>
                  <a:srgbClr val="FF0000"/>
                </a:solidFill>
              </a:rPr>
              <a:t>wrt</a:t>
            </a:r>
            <a:r>
              <a:rPr lang="en-IN" dirty="0" smtClean="0">
                <a:solidFill>
                  <a:srgbClr val="FF0000"/>
                </a:solidFill>
              </a:rPr>
              <a:t>); - #Performs the write and during this time no reader or writer will be allowed</a:t>
            </a:r>
          </a:p>
          <a:p>
            <a:pPr marL="0" indent="0">
              <a:lnSpc>
                <a:spcPct val="120000"/>
              </a:lnSpc>
              <a:buNone/>
            </a:pPr>
            <a:r>
              <a:rPr lang="en-IN" dirty="0" smtClean="0">
                <a:solidFill>
                  <a:srgbClr val="FF0000"/>
                </a:solidFill>
              </a:rPr>
              <a:t>#Performs the write operation</a:t>
            </a:r>
          </a:p>
          <a:p>
            <a:pPr marL="0" indent="0">
              <a:lnSpc>
                <a:spcPct val="120000"/>
              </a:lnSpc>
              <a:buNone/>
            </a:pPr>
            <a:r>
              <a:rPr lang="en-IN" dirty="0" smtClean="0">
                <a:solidFill>
                  <a:srgbClr val="FF0000"/>
                </a:solidFill>
              </a:rPr>
              <a:t>Signal(</a:t>
            </a:r>
            <a:r>
              <a:rPr lang="en-IN" dirty="0" err="1" smtClean="0">
                <a:solidFill>
                  <a:srgbClr val="FF0000"/>
                </a:solidFill>
              </a:rPr>
              <a:t>wrt</a:t>
            </a:r>
            <a:r>
              <a:rPr lang="en-IN" dirty="0" smtClean="0">
                <a:solidFill>
                  <a:srgbClr val="FF0000"/>
                </a:solidFill>
              </a:rPr>
              <a:t>);</a:t>
            </a:r>
          </a:p>
          <a:p>
            <a:pPr marL="0" indent="0">
              <a:lnSpc>
                <a:spcPct val="120000"/>
              </a:lnSpc>
              <a:buNone/>
            </a:pPr>
            <a:r>
              <a:rPr lang="en-IN" dirty="0" smtClean="0">
                <a:solidFill>
                  <a:srgbClr val="FF0000"/>
                </a:solidFill>
              </a:rPr>
              <a:t>}while (True)</a:t>
            </a:r>
          </a:p>
          <a:p>
            <a:pPr marL="0" indent="0">
              <a:lnSpc>
                <a:spcPct val="120000"/>
              </a:lnSpc>
              <a:buNone/>
            </a:pPr>
            <a:endParaRPr lang="en-IN" dirty="0" smtClean="0">
              <a:solidFill>
                <a:srgbClr val="FF0000"/>
              </a:solidFill>
            </a:endParaRPr>
          </a:p>
          <a:p>
            <a:endParaRPr lang="en-IN" dirty="0"/>
          </a:p>
        </p:txBody>
      </p:sp>
    </p:spTree>
    <p:extLst>
      <p:ext uri="{BB962C8B-B14F-4D97-AF65-F5344CB8AC3E}">
        <p14:creationId xmlns:p14="http://schemas.microsoft.com/office/powerpoint/2010/main" val="1514329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74" y="14242"/>
            <a:ext cx="10515600" cy="4351338"/>
          </a:xfrm>
        </p:spPr>
        <p:txBody>
          <a:bodyPr/>
          <a:lstStyle/>
          <a:p>
            <a:r>
              <a:rPr lang="en-IN" dirty="0"/>
              <a:t>.</a:t>
            </a:r>
          </a:p>
        </p:txBody>
      </p:sp>
      <p:sp>
        <p:nvSpPr>
          <p:cNvPr id="4" name="Content Placeholder 3"/>
          <p:cNvSpPr txBox="1">
            <a:spLocks/>
          </p:cNvSpPr>
          <p:nvPr/>
        </p:nvSpPr>
        <p:spPr>
          <a:xfrm>
            <a:off x="3246120" y="114390"/>
            <a:ext cx="5181600" cy="4351338"/>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IN" sz="6400" b="1" dirty="0" smtClean="0">
                <a:solidFill>
                  <a:srgbClr val="00B0F0"/>
                </a:solidFill>
              </a:rPr>
              <a:t>Reader   Code </a:t>
            </a:r>
          </a:p>
          <a:p>
            <a:pPr marL="0" indent="0">
              <a:lnSpc>
                <a:spcPct val="120000"/>
              </a:lnSpc>
              <a:buFont typeface="Arial" panose="020B0604020202020204" pitchFamily="34" charset="0"/>
              <a:buNone/>
            </a:pPr>
            <a:r>
              <a:rPr lang="en-IN" sz="6400" dirty="0" smtClean="0">
                <a:solidFill>
                  <a:srgbClr val="002060"/>
                </a:solidFill>
              </a:rPr>
              <a:t>do</a:t>
            </a:r>
          </a:p>
          <a:p>
            <a:pPr marL="0" indent="0">
              <a:lnSpc>
                <a:spcPct val="120000"/>
              </a:lnSpc>
              <a:buFont typeface="Arial" panose="020B0604020202020204" pitchFamily="34" charset="0"/>
              <a:buNone/>
            </a:pPr>
            <a:r>
              <a:rPr lang="en-IN" sz="6400" dirty="0" smtClean="0">
                <a:solidFill>
                  <a:srgbClr val="002060"/>
                </a:solidFill>
              </a:rPr>
              <a:t>{</a:t>
            </a:r>
          </a:p>
          <a:p>
            <a:pPr marL="0" indent="0">
              <a:lnSpc>
                <a:spcPct val="120000"/>
              </a:lnSpc>
              <a:buFont typeface="Arial" panose="020B0604020202020204" pitchFamily="34" charset="0"/>
              <a:buNone/>
            </a:pPr>
            <a:r>
              <a:rPr lang="en-IN" sz="6400" dirty="0" smtClean="0">
                <a:solidFill>
                  <a:srgbClr val="002060"/>
                </a:solidFill>
              </a:rPr>
              <a:t>wait(mutex); #wait until </a:t>
            </a:r>
          </a:p>
          <a:p>
            <a:pPr marL="0" indent="0">
              <a:lnSpc>
                <a:spcPct val="120000"/>
              </a:lnSpc>
              <a:buFont typeface="Arial" panose="020B0604020202020204" pitchFamily="34" charset="0"/>
              <a:buNone/>
            </a:pPr>
            <a:r>
              <a:rPr lang="en-IN" sz="6400" dirty="0" err="1" smtClean="0">
                <a:solidFill>
                  <a:srgbClr val="002060"/>
                </a:solidFill>
              </a:rPr>
              <a:t>readcount</a:t>
            </a:r>
            <a:r>
              <a:rPr lang="en-IN" sz="6400" dirty="0" smtClean="0">
                <a:solidFill>
                  <a:srgbClr val="002060"/>
                </a:solidFill>
              </a:rPr>
              <a:t>++ // The number of readers are increase by 1</a:t>
            </a:r>
          </a:p>
          <a:p>
            <a:pPr marL="0" indent="0">
              <a:lnSpc>
                <a:spcPct val="120000"/>
              </a:lnSpc>
              <a:buFont typeface="Arial" panose="020B0604020202020204" pitchFamily="34" charset="0"/>
              <a:buNone/>
            </a:pPr>
            <a:r>
              <a:rPr lang="en-IN" sz="6400" dirty="0" smtClean="0">
                <a:solidFill>
                  <a:srgbClr val="002060"/>
                </a:solidFill>
              </a:rPr>
              <a:t>if(</a:t>
            </a:r>
            <a:r>
              <a:rPr lang="en-IN" sz="6400" dirty="0" err="1" smtClean="0">
                <a:solidFill>
                  <a:srgbClr val="002060"/>
                </a:solidFill>
              </a:rPr>
              <a:t>readcount</a:t>
            </a:r>
            <a:r>
              <a:rPr lang="en-IN" sz="6400" dirty="0" smtClean="0">
                <a:solidFill>
                  <a:srgbClr val="002060"/>
                </a:solidFill>
              </a:rPr>
              <a:t> ==1) // If I have at least one reader, we should not allow the writers to come , so this will be achieved by calling </a:t>
            </a:r>
            <a:r>
              <a:rPr lang="en-IN" sz="6400" dirty="0" err="1" smtClean="0">
                <a:solidFill>
                  <a:srgbClr val="002060"/>
                </a:solidFill>
              </a:rPr>
              <a:t>wrt</a:t>
            </a:r>
            <a:r>
              <a:rPr lang="en-IN" sz="6400" dirty="0" smtClean="0">
                <a:solidFill>
                  <a:srgbClr val="002060"/>
                </a:solidFill>
              </a:rPr>
              <a:t>  </a:t>
            </a:r>
          </a:p>
          <a:p>
            <a:pPr marL="0" indent="0">
              <a:lnSpc>
                <a:spcPct val="120000"/>
              </a:lnSpc>
              <a:buFont typeface="Arial" panose="020B0604020202020204" pitchFamily="34" charset="0"/>
              <a:buNone/>
            </a:pPr>
            <a:r>
              <a:rPr lang="en-IN" sz="6400" dirty="0" smtClean="0">
                <a:solidFill>
                  <a:srgbClr val="002060"/>
                </a:solidFill>
              </a:rPr>
              <a:t>Wait(</a:t>
            </a:r>
            <a:r>
              <a:rPr lang="en-IN" sz="6400" dirty="0" err="1" smtClean="0">
                <a:solidFill>
                  <a:srgbClr val="002060"/>
                </a:solidFill>
              </a:rPr>
              <a:t>wrt</a:t>
            </a:r>
            <a:r>
              <a:rPr lang="en-IN" sz="6400" dirty="0" smtClean="0">
                <a:solidFill>
                  <a:srgbClr val="002060"/>
                </a:solidFill>
              </a:rPr>
              <a:t>)</a:t>
            </a:r>
          </a:p>
          <a:p>
            <a:pPr marL="0" indent="0">
              <a:lnSpc>
                <a:spcPct val="120000"/>
              </a:lnSpc>
              <a:buFont typeface="Arial" panose="020B0604020202020204" pitchFamily="34" charset="0"/>
              <a:buNone/>
            </a:pPr>
            <a:r>
              <a:rPr lang="en-IN" sz="6400" dirty="0" smtClean="0">
                <a:solidFill>
                  <a:srgbClr val="002060"/>
                </a:solidFill>
              </a:rPr>
              <a:t>Signal(mutex) // other readers can enter while one reader is in the data system</a:t>
            </a:r>
          </a:p>
          <a:p>
            <a:pPr marL="0" indent="0">
              <a:lnSpc>
                <a:spcPct val="120000"/>
              </a:lnSpc>
              <a:buFont typeface="Arial" panose="020B0604020202020204" pitchFamily="34" charset="0"/>
              <a:buNone/>
            </a:pPr>
            <a:endParaRPr lang="en-IN" sz="6400" dirty="0" smtClean="0">
              <a:solidFill>
                <a:srgbClr val="002060"/>
              </a:solidFill>
            </a:endParaRPr>
          </a:p>
          <a:p>
            <a:pPr marL="0" indent="0">
              <a:lnSpc>
                <a:spcPct val="120000"/>
              </a:lnSpc>
              <a:buFont typeface="Arial" panose="020B0604020202020204" pitchFamily="34" charset="0"/>
              <a:buNone/>
            </a:pPr>
            <a:r>
              <a:rPr lang="en-IN" sz="6400" dirty="0" smtClean="0">
                <a:solidFill>
                  <a:srgbClr val="002060"/>
                </a:solidFill>
              </a:rPr>
              <a:t>## Perform the Read operation</a:t>
            </a:r>
          </a:p>
          <a:p>
            <a:pPr marL="0" indent="0">
              <a:buFont typeface="Arial" panose="020B0604020202020204" pitchFamily="34" charset="0"/>
              <a:buNone/>
            </a:pPr>
            <a:r>
              <a:rPr lang="en-IN" sz="6400" dirty="0" smtClean="0">
                <a:solidFill>
                  <a:srgbClr val="00B0F0"/>
                </a:solidFill>
              </a:rPr>
              <a:t>## Now read wants to leave</a:t>
            </a:r>
          </a:p>
          <a:p>
            <a:pPr marL="0" indent="0">
              <a:buFont typeface="Arial" panose="020B0604020202020204" pitchFamily="34" charset="0"/>
              <a:buNone/>
            </a:pPr>
            <a:r>
              <a:rPr lang="en-IN" sz="6400" dirty="0" smtClean="0">
                <a:solidFill>
                  <a:srgbClr val="00B0F0"/>
                </a:solidFill>
              </a:rPr>
              <a:t>Wait(mutex)</a:t>
            </a:r>
          </a:p>
          <a:p>
            <a:pPr marL="0" indent="0">
              <a:buFont typeface="Arial" panose="020B0604020202020204" pitchFamily="34" charset="0"/>
              <a:buNone/>
            </a:pPr>
            <a:r>
              <a:rPr lang="en-IN" sz="6400" dirty="0" err="1" smtClean="0">
                <a:solidFill>
                  <a:srgbClr val="00B0F0"/>
                </a:solidFill>
              </a:rPr>
              <a:t>Readcount</a:t>
            </a:r>
            <a:r>
              <a:rPr lang="en-IN" sz="6400" dirty="0" smtClean="0">
                <a:solidFill>
                  <a:srgbClr val="00B0F0"/>
                </a:solidFill>
              </a:rPr>
              <a:t>-- </a:t>
            </a:r>
          </a:p>
          <a:p>
            <a:pPr marL="0" indent="0">
              <a:lnSpc>
                <a:spcPct val="120000"/>
              </a:lnSpc>
              <a:buFont typeface="Arial" panose="020B0604020202020204" pitchFamily="34" charset="0"/>
              <a:buNone/>
            </a:pPr>
            <a:r>
              <a:rPr lang="en-IN" sz="6400" dirty="0" smtClean="0">
                <a:solidFill>
                  <a:srgbClr val="002060"/>
                </a:solidFill>
              </a:rPr>
              <a:t>if(</a:t>
            </a:r>
            <a:r>
              <a:rPr lang="en-IN" sz="6400" dirty="0" err="1" smtClean="0">
                <a:solidFill>
                  <a:srgbClr val="002060"/>
                </a:solidFill>
              </a:rPr>
              <a:t>readcount</a:t>
            </a:r>
            <a:r>
              <a:rPr lang="en-IN" sz="6400" dirty="0" smtClean="0">
                <a:solidFill>
                  <a:srgbClr val="002060"/>
                </a:solidFill>
              </a:rPr>
              <a:t> ==0) // If I don’t have any readers, writer can come </a:t>
            </a:r>
          </a:p>
          <a:p>
            <a:pPr marL="0" indent="0">
              <a:lnSpc>
                <a:spcPct val="120000"/>
              </a:lnSpc>
              <a:buFont typeface="Arial" panose="020B0604020202020204" pitchFamily="34" charset="0"/>
              <a:buNone/>
            </a:pPr>
            <a:r>
              <a:rPr lang="en-IN" sz="6400" dirty="0" smtClean="0">
                <a:solidFill>
                  <a:srgbClr val="002060"/>
                </a:solidFill>
              </a:rPr>
              <a:t>signal(</a:t>
            </a:r>
            <a:r>
              <a:rPr lang="en-IN" sz="6400" dirty="0" err="1" smtClean="0">
                <a:solidFill>
                  <a:srgbClr val="002060"/>
                </a:solidFill>
              </a:rPr>
              <a:t>wrt</a:t>
            </a:r>
            <a:r>
              <a:rPr lang="en-IN" sz="6400" dirty="0" smtClean="0">
                <a:solidFill>
                  <a:srgbClr val="002060"/>
                </a:solidFill>
              </a:rPr>
              <a:t>) # </a:t>
            </a:r>
          </a:p>
          <a:p>
            <a:pPr marL="0" indent="0">
              <a:lnSpc>
                <a:spcPct val="120000"/>
              </a:lnSpc>
              <a:buFont typeface="Arial" panose="020B0604020202020204" pitchFamily="34" charset="0"/>
              <a:buNone/>
            </a:pPr>
            <a:r>
              <a:rPr lang="en-IN" sz="6400" dirty="0" smtClean="0">
                <a:solidFill>
                  <a:srgbClr val="002060"/>
                </a:solidFill>
              </a:rPr>
              <a:t>Signal(mutex) // It will free the mutex</a:t>
            </a:r>
          </a:p>
          <a:p>
            <a:pPr marL="0" indent="0">
              <a:buFont typeface="Arial" panose="020B0604020202020204" pitchFamily="34" charset="0"/>
              <a:buNone/>
            </a:pPr>
            <a:endParaRPr lang="en-IN" dirty="0" smtClean="0">
              <a:solidFill>
                <a:srgbClr val="00B0F0"/>
              </a:solidFill>
            </a:endParaRPr>
          </a:p>
        </p:txBody>
      </p:sp>
    </p:spTree>
    <p:extLst>
      <p:ext uri="{BB962C8B-B14F-4D97-AF65-F5344CB8AC3E}">
        <p14:creationId xmlns:p14="http://schemas.microsoft.com/office/powerpoint/2010/main" val="3086701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74" y="14242"/>
            <a:ext cx="10515600" cy="4351338"/>
          </a:xfrm>
        </p:spPr>
        <p:txBody>
          <a:bodyPr/>
          <a:lstStyle/>
          <a:p>
            <a:r>
              <a:rPr lang="en-IN" dirty="0"/>
              <a:t>.</a:t>
            </a:r>
          </a:p>
        </p:txBody>
      </p:sp>
      <p:sp>
        <p:nvSpPr>
          <p:cNvPr id="4" name="Content Placeholder 3"/>
          <p:cNvSpPr txBox="1">
            <a:spLocks/>
          </p:cNvSpPr>
          <p:nvPr/>
        </p:nvSpPr>
        <p:spPr>
          <a:xfrm>
            <a:off x="3246120" y="114390"/>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solidFill>
                  <a:srgbClr val="00B0F0"/>
                </a:solidFill>
              </a:rPr>
              <a:t>Dining Philosopher Problem</a:t>
            </a:r>
          </a:p>
        </p:txBody>
      </p:sp>
      <p:sp>
        <p:nvSpPr>
          <p:cNvPr id="5" name="Rectangle 4"/>
          <p:cNvSpPr/>
          <p:nvPr/>
        </p:nvSpPr>
        <p:spPr>
          <a:xfrm>
            <a:off x="5259978" y="1096910"/>
            <a:ext cx="6096000" cy="2862322"/>
          </a:xfrm>
          <a:prstGeom prst="rect">
            <a:avLst/>
          </a:prstGeom>
        </p:spPr>
        <p:txBody>
          <a:bodyPr>
            <a:spAutoFit/>
          </a:bodyPr>
          <a:lstStyle/>
          <a:p>
            <a:r>
              <a:rPr lang="en-IN" dirty="0"/>
              <a:t>do {</a:t>
            </a:r>
          </a:p>
          <a:p>
            <a:r>
              <a:rPr lang="en-IN" dirty="0" smtClean="0"/>
              <a:t>.</a:t>
            </a:r>
          </a:p>
          <a:p>
            <a:r>
              <a:rPr lang="en-IN" dirty="0" err="1"/>
              <a:t>t</a:t>
            </a:r>
            <a:r>
              <a:rPr lang="en-IN" dirty="0" err="1" smtClean="0"/>
              <a:t>akefork</a:t>
            </a:r>
            <a:r>
              <a:rPr lang="en-IN" dirty="0" smtClean="0"/>
              <a:t>(</a:t>
            </a:r>
            <a:r>
              <a:rPr lang="en-IN" dirty="0" err="1" smtClean="0"/>
              <a:t>i</a:t>
            </a:r>
            <a:r>
              <a:rPr lang="en-IN" dirty="0" smtClean="0"/>
              <a:t>)</a:t>
            </a:r>
          </a:p>
          <a:p>
            <a:r>
              <a:rPr lang="en-IN" dirty="0" err="1"/>
              <a:t>t</a:t>
            </a:r>
            <a:r>
              <a:rPr lang="en-IN" dirty="0" err="1" smtClean="0"/>
              <a:t>akefork</a:t>
            </a:r>
            <a:r>
              <a:rPr lang="en-IN" dirty="0" smtClean="0"/>
              <a:t>(i+1%N))</a:t>
            </a:r>
          </a:p>
          <a:p>
            <a:endParaRPr lang="en-IN" dirty="0"/>
          </a:p>
          <a:p>
            <a:r>
              <a:rPr lang="en-IN" dirty="0" smtClean="0"/>
              <a:t>Eat();</a:t>
            </a:r>
          </a:p>
          <a:p>
            <a:endParaRPr lang="en-IN" dirty="0"/>
          </a:p>
          <a:p>
            <a:r>
              <a:rPr lang="en-IN" dirty="0" err="1" smtClean="0"/>
              <a:t>putfork</a:t>
            </a:r>
            <a:r>
              <a:rPr lang="en-IN" dirty="0" smtClean="0"/>
              <a:t>(</a:t>
            </a:r>
            <a:r>
              <a:rPr lang="en-IN" dirty="0" err="1" smtClean="0"/>
              <a:t>i</a:t>
            </a:r>
            <a:r>
              <a:rPr lang="en-IN" dirty="0"/>
              <a:t>)</a:t>
            </a:r>
          </a:p>
          <a:p>
            <a:r>
              <a:rPr lang="en-IN" dirty="0" err="1" smtClean="0"/>
              <a:t>Putfork</a:t>
            </a:r>
            <a:r>
              <a:rPr lang="en-IN" dirty="0" smtClean="0"/>
              <a:t>((i+1)%N))</a:t>
            </a:r>
            <a:endParaRPr lang="en-IN" dirty="0"/>
          </a:p>
          <a:p>
            <a:endParaRPr lang="en-IN" dirty="0"/>
          </a:p>
        </p:txBody>
      </p:sp>
      <p:pic>
        <p:nvPicPr>
          <p:cNvPr id="6" name="Picture 5"/>
          <p:cNvPicPr>
            <a:picLocks noChangeAspect="1"/>
          </p:cNvPicPr>
          <p:nvPr/>
        </p:nvPicPr>
        <p:blipFill>
          <a:blip r:embed="rId2"/>
          <a:stretch>
            <a:fillRect/>
          </a:stretch>
        </p:blipFill>
        <p:spPr>
          <a:xfrm>
            <a:off x="422744" y="643171"/>
            <a:ext cx="3817951" cy="4038950"/>
          </a:xfrm>
          <a:prstGeom prst="rect">
            <a:avLst/>
          </a:prstGeom>
        </p:spPr>
      </p:pic>
      <p:sp>
        <p:nvSpPr>
          <p:cNvPr id="7" name="Rectangle 3"/>
          <p:cNvSpPr txBox="1">
            <a:spLocks noChangeArrowheads="1"/>
          </p:cNvSpPr>
          <p:nvPr/>
        </p:nvSpPr>
        <p:spPr>
          <a:xfrm>
            <a:off x="4973320" y="4065535"/>
            <a:ext cx="6908800"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1600" smtClean="0"/>
              <a:t>Philosophers spend their lives alternating thinking and eating</a:t>
            </a:r>
          </a:p>
          <a:p>
            <a:pPr>
              <a:tabLst>
                <a:tab pos="1365250" algn="l"/>
                <a:tab pos="1538288" algn="l"/>
              </a:tabLst>
            </a:pPr>
            <a:r>
              <a:rPr lang="en-US" altLang="en-US" sz="1600" smtClean="0"/>
              <a:t>Don’</a:t>
            </a:r>
            <a:r>
              <a:rPr lang="en-US" altLang="ja-JP" sz="1600" smtClean="0"/>
              <a:t>t interact with their neighbors, occasionally try to pick up 2 chopsticks (one at a time) to eat from bowl</a:t>
            </a:r>
          </a:p>
          <a:p>
            <a:pPr lvl="1">
              <a:tabLst>
                <a:tab pos="1365250" algn="l"/>
                <a:tab pos="1538288" algn="l"/>
              </a:tabLst>
            </a:pPr>
            <a:r>
              <a:rPr lang="en-US" altLang="en-US" sz="1600" smtClean="0"/>
              <a:t>Need both to eat, then release both when done</a:t>
            </a:r>
          </a:p>
          <a:p>
            <a:pPr>
              <a:tabLst>
                <a:tab pos="1365250" algn="l"/>
                <a:tab pos="1538288" algn="l"/>
              </a:tabLst>
            </a:pPr>
            <a:r>
              <a:rPr lang="en-US" altLang="en-US" sz="1600" smtClean="0"/>
              <a:t>In the case of 5 philosophers</a:t>
            </a:r>
          </a:p>
          <a:p>
            <a:pPr lvl="1">
              <a:tabLst>
                <a:tab pos="1365250" algn="l"/>
                <a:tab pos="1538288" algn="l"/>
              </a:tabLst>
            </a:pPr>
            <a:r>
              <a:rPr lang="en-US" altLang="en-US" sz="1600" smtClean="0"/>
              <a:t>Shared data </a:t>
            </a:r>
          </a:p>
          <a:p>
            <a:pPr lvl="2">
              <a:tabLst>
                <a:tab pos="1365250" algn="l"/>
                <a:tab pos="1538288" algn="l"/>
              </a:tabLst>
            </a:pPr>
            <a:r>
              <a:rPr lang="en-US" altLang="en-US" sz="1600" smtClean="0"/>
              <a:t>Bowl of rice (data set)</a:t>
            </a:r>
          </a:p>
          <a:p>
            <a:pPr lvl="2">
              <a:tabLst>
                <a:tab pos="1365250" algn="l"/>
                <a:tab pos="1538288" algn="l"/>
              </a:tabLst>
            </a:pPr>
            <a:r>
              <a:rPr lang="en-US" altLang="en-US" sz="1600" smtClean="0"/>
              <a:t>Semaphore </a:t>
            </a:r>
            <a:r>
              <a:rPr lang="en-US" altLang="en-US" sz="1600" smtClean="0">
                <a:solidFill>
                  <a:srgbClr val="FF0000"/>
                </a:solidFill>
              </a:rPr>
              <a:t>chopstick [5]</a:t>
            </a:r>
            <a:r>
              <a:rPr lang="en-US" altLang="en-US" sz="1600" smtClean="0"/>
              <a:t> initialized to 1</a:t>
            </a:r>
            <a:endParaRPr lang="en-US" altLang="en-US" sz="1600" dirty="0" smtClean="0"/>
          </a:p>
        </p:txBody>
      </p:sp>
    </p:spTree>
    <p:extLst>
      <p:ext uri="{BB962C8B-B14F-4D97-AF65-F5344CB8AC3E}">
        <p14:creationId xmlns:p14="http://schemas.microsoft.com/office/powerpoint/2010/main" val="2778243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74" y="14242"/>
            <a:ext cx="10515600" cy="4351338"/>
          </a:xfrm>
        </p:spPr>
        <p:txBody>
          <a:bodyPr/>
          <a:lstStyle/>
          <a:p>
            <a:r>
              <a:rPr lang="en-IN" dirty="0"/>
              <a:t>.</a:t>
            </a:r>
          </a:p>
        </p:txBody>
      </p:sp>
      <p:sp>
        <p:nvSpPr>
          <p:cNvPr id="4" name="Content Placeholder 3"/>
          <p:cNvSpPr txBox="1">
            <a:spLocks/>
          </p:cNvSpPr>
          <p:nvPr/>
        </p:nvSpPr>
        <p:spPr>
          <a:xfrm>
            <a:off x="3246120" y="114390"/>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solidFill>
                  <a:srgbClr val="00B0F0"/>
                </a:solidFill>
              </a:rPr>
              <a:t>Dining </a:t>
            </a:r>
            <a:r>
              <a:rPr lang="en-IN" dirty="0" smtClean="0">
                <a:solidFill>
                  <a:srgbClr val="00B0F0"/>
                </a:solidFill>
              </a:rPr>
              <a:t>Philosopher </a:t>
            </a:r>
            <a:r>
              <a:rPr lang="en-IN" dirty="0" smtClean="0">
                <a:solidFill>
                  <a:srgbClr val="00B0F0"/>
                </a:solidFill>
              </a:rPr>
              <a:t>Problem- Some General Solutions  </a:t>
            </a:r>
            <a:endParaRPr lang="en-IN" dirty="0" smtClean="0">
              <a:solidFill>
                <a:srgbClr val="00B0F0"/>
              </a:solidFill>
            </a:endParaRPr>
          </a:p>
        </p:txBody>
      </p:sp>
      <p:pic>
        <p:nvPicPr>
          <p:cNvPr id="6" name="Picture 5"/>
          <p:cNvPicPr>
            <a:picLocks noChangeAspect="1"/>
          </p:cNvPicPr>
          <p:nvPr/>
        </p:nvPicPr>
        <p:blipFill>
          <a:blip r:embed="rId2"/>
          <a:stretch>
            <a:fillRect/>
          </a:stretch>
        </p:blipFill>
        <p:spPr>
          <a:xfrm>
            <a:off x="103083" y="1591935"/>
            <a:ext cx="3817951" cy="4038950"/>
          </a:xfrm>
          <a:prstGeom prst="rect">
            <a:avLst/>
          </a:prstGeom>
        </p:spPr>
      </p:pic>
      <p:sp>
        <p:nvSpPr>
          <p:cNvPr id="7" name="Rectangle 3"/>
          <p:cNvSpPr txBox="1">
            <a:spLocks noChangeArrowheads="1"/>
          </p:cNvSpPr>
          <p:nvPr/>
        </p:nvSpPr>
        <p:spPr>
          <a:xfrm>
            <a:off x="5128682" y="2135413"/>
            <a:ext cx="6442075"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Deadlock handling</a:t>
            </a:r>
          </a:p>
          <a:p>
            <a:pPr lvl="1"/>
            <a:r>
              <a:rPr lang="en-US" altLang="en-US" smtClean="0"/>
              <a:t> Allow at most 4 philosophers to be sitting simultaneously at  the table.</a:t>
            </a:r>
          </a:p>
          <a:p>
            <a:pPr lvl="1"/>
            <a:r>
              <a:rPr lang="en-US" altLang="en-US" smtClean="0"/>
              <a:t> Allow a philosopher to pick up  the forks only if both are available (picking must be done in a critical section.</a:t>
            </a:r>
          </a:p>
          <a:p>
            <a:pPr lvl="1"/>
            <a:r>
              <a:rPr lang="en-US" altLang="en-US" smtClean="0"/>
              <a:t> Use an asymmetric solution  -- an odd-numbered  philosopher picks  up first the left chopstick and then the right chopstick. Even-numbered  philosopher picks  up first the right chopstick and then the left chopstick. </a:t>
            </a:r>
          </a:p>
          <a:p>
            <a:pPr lvl="1"/>
            <a:endParaRPr lang="en-US" altLang="en-US" smtClean="0"/>
          </a:p>
          <a:p>
            <a:pPr>
              <a:buFont typeface="Monotype Sorts" pitchFamily="-84" charset="2"/>
              <a:buNone/>
            </a:pPr>
            <a:endParaRPr lang="en-US" altLang="en-US" smtClean="0"/>
          </a:p>
          <a:p>
            <a:endParaRPr lang="en-US" altLang="en-US" smtClean="0"/>
          </a:p>
          <a:p>
            <a:endParaRPr lang="en-US" altLang="en-US" dirty="0" smtClean="0"/>
          </a:p>
        </p:txBody>
      </p:sp>
    </p:spTree>
    <p:extLst>
      <p:ext uri="{BB962C8B-B14F-4D97-AF65-F5344CB8AC3E}">
        <p14:creationId xmlns:p14="http://schemas.microsoft.com/office/powerpoint/2010/main" val="242197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lstStyle/>
          <a:p>
            <a:pPr algn="ctr"/>
            <a:r>
              <a:rPr lang="en-IN" dirty="0" smtClean="0"/>
              <a:t>Producer and Consumer Code</a:t>
            </a:r>
            <a:endParaRPr lang="en-IN" dirty="0"/>
          </a:p>
        </p:txBody>
      </p:sp>
      <p:sp>
        <p:nvSpPr>
          <p:cNvPr id="3" name="Content Placeholder 2"/>
          <p:cNvSpPr>
            <a:spLocks noGrp="1"/>
          </p:cNvSpPr>
          <p:nvPr>
            <p:ph sz="half" idx="1"/>
          </p:nvPr>
        </p:nvSpPr>
        <p:spPr/>
        <p:txBody>
          <a:bodyPr>
            <a:normAutofit fontScale="70000" lnSpcReduction="20000"/>
          </a:bodyPr>
          <a:lstStyle/>
          <a:p>
            <a:r>
              <a:rPr lang="en-IN" b="1" dirty="0" smtClean="0">
                <a:solidFill>
                  <a:srgbClr val="FF0000"/>
                </a:solidFill>
              </a:rPr>
              <a:t>Producer Code.</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while (true)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produce an item in next produced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while (counter == BUFFER_SIZE)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 do nothing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buffer[in] = </a:t>
            </a:r>
            <a:r>
              <a:rPr lang="en-US" altLang="en-US" b="1" dirty="0" err="1">
                <a:latin typeface="Courier New" panose="02070309020205020404" pitchFamily="49" charset="0"/>
                <a:cs typeface="Courier New" panose="02070309020205020404" pitchFamily="49" charset="0"/>
              </a:rPr>
              <a:t>next_produced</a:t>
            </a:r>
            <a:r>
              <a:rPr lang="en-US" altLang="en-US" b="1"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in = (in + 1) % BUFFER_SIZE;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p>
          <a:p>
            <a:endParaRPr lang="en-IN" b="1" dirty="0"/>
          </a:p>
        </p:txBody>
      </p:sp>
      <p:sp>
        <p:nvSpPr>
          <p:cNvPr id="4" name="Content Placeholder 3"/>
          <p:cNvSpPr>
            <a:spLocks noGrp="1"/>
          </p:cNvSpPr>
          <p:nvPr>
            <p:ph sz="half" idx="2"/>
          </p:nvPr>
        </p:nvSpPr>
        <p:spPr/>
        <p:txBody>
          <a:bodyPr>
            <a:normAutofit fontScale="70000" lnSpcReduction="20000"/>
          </a:bodyPr>
          <a:lstStyle/>
          <a:p>
            <a:r>
              <a:rPr lang="en-IN" b="1" dirty="0" smtClean="0">
                <a:solidFill>
                  <a:srgbClr val="FF0000"/>
                </a:solidFill>
              </a:rPr>
              <a:t>Consumer Code</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while (true)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while (counter == 0)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 /* do nothing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next_consumed</a:t>
            </a:r>
            <a:r>
              <a:rPr lang="en-US" altLang="en-US" b="1" dirty="0">
                <a:latin typeface="Courier New" panose="02070309020205020404" pitchFamily="49" charset="0"/>
                <a:cs typeface="Courier New" panose="02070309020205020404" pitchFamily="49" charset="0"/>
              </a:rPr>
              <a:t> = buffer[out];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out = (out + 1) % BUFFER_SIZE;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 consume the item in next consumed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p>
          <a:p>
            <a:pPr marL="0" indent="0">
              <a:buNone/>
            </a:pPr>
            <a:endParaRPr lang="en-IN" b="1" dirty="0"/>
          </a:p>
        </p:txBody>
      </p:sp>
      <p:sp>
        <p:nvSpPr>
          <p:cNvPr id="5" name="Date Placeholder 4"/>
          <p:cNvSpPr>
            <a:spLocks noGrp="1"/>
          </p:cNvSpPr>
          <p:nvPr>
            <p:ph type="dt" sz="half" idx="10"/>
          </p:nvPr>
        </p:nvSpPr>
        <p:spPr/>
        <p:txBody>
          <a:bodyPr/>
          <a:lstStyle/>
          <a:p>
            <a:fld id="{C9726F37-165B-467A-AB2A-076E0C22322E}" type="datetime1">
              <a:rPr lang="en-US" smtClean="0"/>
              <a:t>2/10/2023</a:t>
            </a:fld>
            <a:endParaRPr lang="en-IN" dirty="0"/>
          </a:p>
        </p:txBody>
      </p:sp>
    </p:spTree>
    <p:extLst>
      <p:ext uri="{BB962C8B-B14F-4D97-AF65-F5344CB8AC3E}">
        <p14:creationId xmlns:p14="http://schemas.microsoft.com/office/powerpoint/2010/main" val="2970922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74" y="14242"/>
            <a:ext cx="10515600" cy="4351338"/>
          </a:xfrm>
        </p:spPr>
        <p:txBody>
          <a:bodyPr/>
          <a:lstStyle/>
          <a:p>
            <a:r>
              <a:rPr lang="en-IN" dirty="0"/>
              <a:t>.</a:t>
            </a:r>
          </a:p>
        </p:txBody>
      </p:sp>
      <p:sp>
        <p:nvSpPr>
          <p:cNvPr id="4" name="Content Placeholder 3"/>
          <p:cNvSpPr txBox="1">
            <a:spLocks/>
          </p:cNvSpPr>
          <p:nvPr/>
        </p:nvSpPr>
        <p:spPr>
          <a:xfrm>
            <a:off x="3106783" y="14242"/>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solidFill>
                  <a:srgbClr val="00B0F0"/>
                </a:solidFill>
              </a:rPr>
              <a:t>Dining </a:t>
            </a:r>
            <a:r>
              <a:rPr lang="en-IN" dirty="0" smtClean="0">
                <a:solidFill>
                  <a:srgbClr val="00B0F0"/>
                </a:solidFill>
              </a:rPr>
              <a:t>Philosopher </a:t>
            </a:r>
            <a:r>
              <a:rPr lang="en-IN" dirty="0" smtClean="0">
                <a:solidFill>
                  <a:srgbClr val="00B0F0"/>
                </a:solidFill>
              </a:rPr>
              <a:t>Problem – Solution using Semaphore</a:t>
            </a:r>
            <a:endParaRPr lang="en-IN" dirty="0" smtClean="0">
              <a:solidFill>
                <a:srgbClr val="00B0F0"/>
              </a:solidFill>
            </a:endParaRPr>
          </a:p>
        </p:txBody>
      </p:sp>
      <p:sp>
        <p:nvSpPr>
          <p:cNvPr id="5" name="Rectangle 4"/>
          <p:cNvSpPr/>
          <p:nvPr/>
        </p:nvSpPr>
        <p:spPr>
          <a:xfrm>
            <a:off x="5070566" y="2106998"/>
            <a:ext cx="6096000" cy="3693319"/>
          </a:xfrm>
          <a:prstGeom prst="rect">
            <a:avLst/>
          </a:prstGeom>
        </p:spPr>
        <p:txBody>
          <a:bodyPr>
            <a:spAutoFit/>
          </a:bodyPr>
          <a:lstStyle/>
          <a:p>
            <a:r>
              <a:rPr lang="en-IN" dirty="0" smtClean="0"/>
              <a:t>We will take 5 Semaphores and all are initialised to 1</a:t>
            </a:r>
            <a:endParaRPr lang="en-IN" dirty="0"/>
          </a:p>
          <a:p>
            <a:endParaRPr lang="en-IN" dirty="0" smtClean="0"/>
          </a:p>
          <a:p>
            <a:r>
              <a:rPr lang="en-IN" dirty="0" smtClean="0"/>
              <a:t>do </a:t>
            </a:r>
            <a:r>
              <a:rPr lang="en-IN" dirty="0"/>
              <a:t>{</a:t>
            </a:r>
          </a:p>
          <a:p>
            <a:r>
              <a:rPr lang="en-IN" dirty="0" smtClean="0"/>
              <a:t>.</a:t>
            </a:r>
          </a:p>
          <a:p>
            <a:r>
              <a:rPr lang="en-IN" dirty="0"/>
              <a:t>w</a:t>
            </a:r>
            <a:r>
              <a:rPr lang="en-IN" dirty="0" smtClean="0"/>
              <a:t>ait (</a:t>
            </a:r>
            <a:r>
              <a:rPr lang="en-IN" dirty="0" err="1" smtClean="0"/>
              <a:t>takefork</a:t>
            </a:r>
            <a:r>
              <a:rPr lang="en-IN" dirty="0" smtClean="0"/>
              <a:t>(Si))</a:t>
            </a:r>
          </a:p>
          <a:p>
            <a:r>
              <a:rPr lang="en-IN" dirty="0" smtClean="0"/>
              <a:t>wait(</a:t>
            </a:r>
            <a:r>
              <a:rPr lang="en-IN" dirty="0" err="1" smtClean="0"/>
              <a:t>takefork</a:t>
            </a:r>
            <a:r>
              <a:rPr lang="en-IN" dirty="0" smtClean="0"/>
              <a:t>(Si+1%N))</a:t>
            </a:r>
          </a:p>
          <a:p>
            <a:endParaRPr lang="en-IN" dirty="0"/>
          </a:p>
          <a:p>
            <a:r>
              <a:rPr lang="en-IN" dirty="0" smtClean="0"/>
              <a:t>Eat();</a:t>
            </a:r>
          </a:p>
          <a:p>
            <a:endParaRPr lang="en-IN" dirty="0"/>
          </a:p>
          <a:p>
            <a:r>
              <a:rPr lang="en-IN" dirty="0" smtClean="0"/>
              <a:t>signal(</a:t>
            </a:r>
            <a:r>
              <a:rPr lang="en-IN" dirty="0" err="1" smtClean="0"/>
              <a:t>putfork</a:t>
            </a:r>
            <a:r>
              <a:rPr lang="en-IN" dirty="0" smtClean="0"/>
              <a:t>(Si))</a:t>
            </a:r>
            <a:endParaRPr lang="en-IN" dirty="0"/>
          </a:p>
          <a:p>
            <a:r>
              <a:rPr lang="en-IN" dirty="0" smtClean="0"/>
              <a:t>Signal(</a:t>
            </a:r>
            <a:r>
              <a:rPr lang="en-IN" dirty="0" err="1" smtClean="0"/>
              <a:t>putfork</a:t>
            </a:r>
            <a:r>
              <a:rPr lang="en-IN" dirty="0" smtClean="0"/>
              <a:t>((Si+1)%N))</a:t>
            </a:r>
            <a:endParaRPr lang="en-IN" dirty="0"/>
          </a:p>
          <a:p>
            <a:r>
              <a:rPr lang="en-IN" dirty="0" smtClean="0"/>
              <a:t>}</a:t>
            </a:r>
          </a:p>
          <a:p>
            <a:r>
              <a:rPr lang="en-IN" dirty="0"/>
              <a:t>w</a:t>
            </a:r>
            <a:r>
              <a:rPr lang="en-IN" dirty="0" smtClean="0"/>
              <a:t>hile(true</a:t>
            </a:r>
            <a:endParaRPr lang="en-IN" dirty="0"/>
          </a:p>
        </p:txBody>
      </p:sp>
      <p:pic>
        <p:nvPicPr>
          <p:cNvPr id="6" name="Picture 5"/>
          <p:cNvPicPr>
            <a:picLocks noChangeAspect="1"/>
          </p:cNvPicPr>
          <p:nvPr/>
        </p:nvPicPr>
        <p:blipFill>
          <a:blip r:embed="rId2"/>
          <a:stretch>
            <a:fillRect/>
          </a:stretch>
        </p:blipFill>
        <p:spPr>
          <a:xfrm>
            <a:off x="340392" y="1934182"/>
            <a:ext cx="3817951" cy="4038950"/>
          </a:xfrm>
          <a:prstGeom prst="rect">
            <a:avLst/>
          </a:prstGeom>
        </p:spPr>
      </p:pic>
    </p:spTree>
    <p:extLst>
      <p:ext uri="{BB962C8B-B14F-4D97-AF65-F5344CB8AC3E}">
        <p14:creationId xmlns:p14="http://schemas.microsoft.com/office/powerpoint/2010/main" val="3403258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33304" y="266429"/>
            <a:ext cx="9866811" cy="576263"/>
          </a:xfrm>
        </p:spPr>
        <p:txBody>
          <a:bodyPr>
            <a:normAutofit fontScale="90000"/>
          </a:bodyPr>
          <a:lstStyle/>
          <a:p>
            <a:pPr eaLnBrk="1" hangingPunct="1"/>
            <a:r>
              <a:rPr lang="en-US" altLang="en-US" dirty="0" smtClean="0"/>
              <a:t>Deadlock and </a:t>
            </a:r>
            <a:r>
              <a:rPr lang="en-US" altLang="en-US" dirty="0" smtClean="0"/>
              <a:t>Starvation(Drawbacks of Semaphores </a:t>
            </a:r>
            <a:endParaRPr lang="en-US" altLang="en-US" dirty="0" smtClean="0"/>
          </a:p>
        </p:txBody>
      </p:sp>
      <p:sp>
        <p:nvSpPr>
          <p:cNvPr id="61443" name="Rectangle 3"/>
          <p:cNvSpPr>
            <a:spLocks noGrp="1" noChangeArrowheads="1"/>
          </p:cNvSpPr>
          <p:nvPr>
            <p:ph idx="1"/>
          </p:nvPr>
        </p:nvSpPr>
        <p:spPr>
          <a:xfrm>
            <a:off x="269966" y="1743711"/>
            <a:ext cx="11634651" cy="4906963"/>
          </a:xfrm>
        </p:spPr>
        <p:txBody>
          <a:bodyPr>
            <a:normAutofit fontScale="85000" lnSpcReduction="20000"/>
          </a:bodyPr>
          <a:lstStyle/>
          <a:p>
            <a:pPr>
              <a:tabLst>
                <a:tab pos="1882775" algn="ctr"/>
                <a:tab pos="4568825" algn="ctr"/>
              </a:tabLst>
            </a:pPr>
            <a:r>
              <a:rPr lang="en-US" altLang="en-US" b="1" dirty="0" smtClean="0">
                <a:solidFill>
                  <a:srgbClr val="3366FF"/>
                </a:solidFill>
              </a:rPr>
              <a:t>Deadlock </a:t>
            </a:r>
            <a:r>
              <a:rPr lang="en-US" altLang="en-US" dirty="0" smtClean="0"/>
              <a:t>– two or more processes are waiting indefinitely for an event that can be caused by only one of the waiting processes</a:t>
            </a:r>
          </a:p>
          <a:p>
            <a:pPr>
              <a:tabLst>
                <a:tab pos="1882775" algn="ctr"/>
                <a:tab pos="4568825" algn="ctr"/>
              </a:tabLst>
            </a:pPr>
            <a:r>
              <a:rPr lang="en-US" altLang="en-US" dirty="0" smtClean="0">
                <a:solidFill>
                  <a:srgbClr val="000000"/>
                </a:solidFill>
              </a:rPr>
              <a:t>Let </a:t>
            </a:r>
            <a:r>
              <a:rPr lang="en-US" altLang="en-US" sz="2000" b="1" i="1" dirty="0">
                <a:solidFill>
                  <a:srgbClr val="000000"/>
                </a:solidFill>
                <a:latin typeface="Courier New" panose="02070309020205020404" pitchFamily="49" charset="0"/>
                <a:cs typeface="Courier New" panose="02070309020205020404" pitchFamily="49" charset="0"/>
              </a:rPr>
              <a:t>S</a:t>
            </a:r>
            <a:r>
              <a:rPr lang="en-US" altLang="en-US" dirty="0" smtClean="0">
                <a:solidFill>
                  <a:srgbClr val="000000"/>
                </a:solidFill>
              </a:rPr>
              <a:t> and</a:t>
            </a: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2000" b="1" i="1" dirty="0">
                <a:solidFill>
                  <a:srgbClr val="000000"/>
                </a:solidFill>
                <a:latin typeface="Courier New" panose="02070309020205020404" pitchFamily="49" charset="0"/>
                <a:cs typeface="Courier New" panose="02070309020205020404" pitchFamily="49" charset="0"/>
              </a:rPr>
              <a:t>Q</a:t>
            </a: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rPr>
              <a:t>be </a:t>
            </a:r>
            <a:r>
              <a:rPr lang="en-US" altLang="en-US" dirty="0" smtClean="0"/>
              <a:t>two semaphores initialized to 1</a:t>
            </a:r>
          </a:p>
          <a:p>
            <a:pPr>
              <a:buNone/>
              <a:tabLst>
                <a:tab pos="1882775" algn="ctr"/>
                <a:tab pos="4568825" algn="ctr"/>
              </a:tabLst>
            </a:pPr>
            <a:r>
              <a:rPr lang="en-US" altLang="en-US" i="1" dirty="0" smtClean="0">
                <a:solidFill>
                  <a:srgbClr val="000000"/>
                </a:solidFill>
              </a:rPr>
              <a:t>		        P</a:t>
            </a:r>
            <a:r>
              <a:rPr lang="en-US" altLang="en-US" baseline="-25000" dirty="0" smtClean="0">
                <a:solidFill>
                  <a:srgbClr val="000000"/>
                </a:solidFill>
              </a:rPr>
              <a:t>0</a:t>
            </a:r>
            <a:r>
              <a:rPr lang="en-US" altLang="en-US" dirty="0" smtClean="0">
                <a:solidFill>
                  <a:srgbClr val="000000"/>
                </a:solidFill>
              </a:rPr>
              <a:t>	                            </a:t>
            </a:r>
            <a:r>
              <a:rPr lang="en-US" altLang="en-US" i="1" dirty="0" smtClean="0">
                <a:solidFill>
                  <a:srgbClr val="000000"/>
                </a:solidFill>
              </a:rPr>
              <a:t>P</a:t>
            </a:r>
            <a:r>
              <a:rPr lang="en-US" altLang="en-US" baseline="-25000" dirty="0" smtClean="0">
                <a:solidFill>
                  <a:srgbClr val="000000"/>
                </a:solidFill>
              </a:rPr>
              <a:t>1</a:t>
            </a:r>
          </a:p>
          <a:p>
            <a:pPr>
              <a:buNone/>
              <a:tabLst>
                <a:tab pos="1882775" algn="ctr"/>
                <a:tab pos="4568825" algn="ctr"/>
              </a:tabLst>
            </a:pPr>
            <a:r>
              <a:rPr lang="en-US" altLang="en-US" b="1" dirty="0" smtClean="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wait(S); 	              wait(Q);</a:t>
            </a:r>
          </a:p>
          <a:p>
            <a:pPr>
              <a:buNone/>
              <a:tabLst>
                <a:tab pos="1882775" algn="ctr"/>
                <a:tab pos="4568825" algn="ctr"/>
              </a:tabLst>
            </a:pP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smtClean="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wait(Q); 	              wait(S);</a:t>
            </a:r>
          </a:p>
          <a:p>
            <a:pPr>
              <a:buNone/>
              <a:tabLst>
                <a:tab pos="1882775" algn="ctr"/>
                <a:tab pos="4568825" algn="ctr"/>
              </a:tabLst>
            </a:pPr>
            <a:r>
              <a:rPr lang="en-US" altLang="en-US" sz="1600" b="1" dirty="0">
                <a:solidFill>
                  <a:srgbClr val="000000"/>
                </a:solidFill>
                <a:latin typeface="Courier New" panose="02070309020205020404" pitchFamily="49" charset="0"/>
                <a:cs typeface="Courier New" panose="02070309020205020404" pitchFamily="49" charset="0"/>
              </a:rPr>
              <a:t>		 ...		     ...</a:t>
            </a:r>
          </a:p>
          <a:p>
            <a:pPr>
              <a:buNone/>
              <a:tabLst>
                <a:tab pos="1882775" algn="ctr"/>
                <a:tab pos="4568825" algn="ctr"/>
              </a:tabLst>
            </a:pP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smtClean="0">
                <a:solidFill>
                  <a:srgbClr val="000000"/>
                </a:solidFill>
                <a:latin typeface="Courier New" panose="02070309020205020404" pitchFamily="49" charset="0"/>
                <a:cs typeface="Courier New" panose="02070309020205020404" pitchFamily="49" charset="0"/>
              </a:rPr>
              <a:t>     signal(S</a:t>
            </a:r>
            <a:r>
              <a:rPr lang="en-US" altLang="en-US" sz="1600" b="1" dirty="0">
                <a:solidFill>
                  <a:srgbClr val="000000"/>
                </a:solidFill>
                <a:latin typeface="Courier New" panose="02070309020205020404" pitchFamily="49" charset="0"/>
                <a:cs typeface="Courier New" panose="02070309020205020404" pitchFamily="49" charset="0"/>
              </a:rPr>
              <a:t>);                 signal(Q);</a:t>
            </a:r>
          </a:p>
          <a:p>
            <a:pPr>
              <a:buNone/>
              <a:tabLst>
                <a:tab pos="1882775" algn="ctr"/>
                <a:tab pos="4568825" algn="ctr"/>
              </a:tabLst>
            </a:pP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sz="1600" b="1" dirty="0" smtClean="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signal(Q);                 signal(S);</a:t>
            </a:r>
          </a:p>
          <a:p>
            <a:pPr>
              <a:buNone/>
              <a:tabLst>
                <a:tab pos="1882775" algn="ctr"/>
                <a:tab pos="4568825" algn="ctr"/>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1882775" algn="ctr"/>
                <a:tab pos="4568825" algn="ctr"/>
              </a:tabLst>
            </a:pPr>
            <a:r>
              <a:rPr lang="en-US" altLang="en-US" b="1" dirty="0" smtClean="0">
                <a:solidFill>
                  <a:srgbClr val="3366FF"/>
                </a:solidFill>
                <a:sym typeface="MT Extra" panose="05050102010205020202" pitchFamily="18" charset="2"/>
              </a:rPr>
              <a:t>Starvation</a:t>
            </a:r>
            <a:r>
              <a:rPr lang="en-US" altLang="en-US" dirty="0" smtClean="0">
                <a:solidFill>
                  <a:srgbClr val="3366FF"/>
                </a:solidFill>
                <a:sym typeface="MT Extra" panose="05050102010205020202" pitchFamily="18" charset="2"/>
              </a:rPr>
              <a:t> </a:t>
            </a:r>
            <a:r>
              <a:rPr lang="en-US" altLang="en-US" dirty="0" smtClean="0"/>
              <a:t>– </a:t>
            </a:r>
            <a:r>
              <a:rPr lang="en-US" altLang="en-US" b="1" dirty="0" smtClean="0">
                <a:solidFill>
                  <a:srgbClr val="3366FF"/>
                </a:solidFill>
              </a:rPr>
              <a:t>indefinite blocking  </a:t>
            </a:r>
          </a:p>
          <a:p>
            <a:pPr lvl="1">
              <a:tabLst>
                <a:tab pos="1882775" algn="ctr"/>
                <a:tab pos="4568825" algn="ctr"/>
              </a:tabLst>
            </a:pPr>
            <a:r>
              <a:rPr lang="en-US" altLang="en-US" sz="1600" dirty="0"/>
              <a:t>A process may never be removed from the semaphore queue in which it is suspended</a:t>
            </a:r>
          </a:p>
          <a:p>
            <a:pPr>
              <a:tabLst>
                <a:tab pos="1882775" algn="ctr"/>
                <a:tab pos="4568825" algn="ctr"/>
              </a:tabLst>
            </a:pPr>
            <a:r>
              <a:rPr lang="en-US" altLang="en-US" b="1" dirty="0" smtClean="0">
                <a:solidFill>
                  <a:srgbClr val="3366FF"/>
                </a:solidFill>
              </a:rPr>
              <a:t>Priority Inversion</a:t>
            </a:r>
            <a:r>
              <a:rPr lang="en-US" altLang="en-US" dirty="0" smtClean="0">
                <a:solidFill>
                  <a:srgbClr val="3366FF"/>
                </a:solidFill>
              </a:rPr>
              <a:t> </a:t>
            </a:r>
            <a:r>
              <a:rPr lang="en-US" altLang="en-US" dirty="0" smtClean="0"/>
              <a:t>– Scheduling problem when lower-priority process holds a lock needed by higher-priority process</a:t>
            </a:r>
          </a:p>
          <a:p>
            <a:pPr lvl="1">
              <a:tabLst>
                <a:tab pos="1882775" algn="ctr"/>
                <a:tab pos="4568825" algn="ctr"/>
              </a:tabLst>
            </a:pPr>
            <a:r>
              <a:rPr lang="en-US" altLang="en-US" sz="1600" dirty="0"/>
              <a:t>Solved via </a:t>
            </a:r>
            <a:r>
              <a:rPr lang="en-US" altLang="en-US" sz="1600" b="1" dirty="0">
                <a:solidFill>
                  <a:srgbClr val="3366FF"/>
                </a:solidFill>
              </a:rPr>
              <a:t>priority-inheritance protocol</a:t>
            </a:r>
          </a:p>
        </p:txBody>
      </p:sp>
    </p:spTree>
    <p:extLst>
      <p:ext uri="{BB962C8B-B14F-4D97-AF65-F5344CB8AC3E}">
        <p14:creationId xmlns:p14="http://schemas.microsoft.com/office/powerpoint/2010/main" val="821730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10515600" cy="697321"/>
          </a:xfrm>
        </p:spPr>
        <p:txBody>
          <a:bodyPr/>
          <a:lstStyle/>
          <a:p>
            <a:pPr algn="ctr"/>
            <a:r>
              <a:rPr lang="en-IN" b="1" dirty="0" smtClean="0"/>
              <a:t>Producer Consumer Problem </a:t>
            </a:r>
            <a:endParaRPr lang="en-IN" b="1" dirty="0"/>
          </a:p>
        </p:txBody>
      </p:sp>
      <p:sp>
        <p:nvSpPr>
          <p:cNvPr id="3" name="Content Placeholder 2"/>
          <p:cNvSpPr>
            <a:spLocks noGrp="1"/>
          </p:cNvSpPr>
          <p:nvPr>
            <p:ph idx="1"/>
          </p:nvPr>
        </p:nvSpPr>
        <p:spPr>
          <a:xfrm>
            <a:off x="478971" y="697321"/>
            <a:ext cx="11538858" cy="5601244"/>
          </a:xfrm>
        </p:spPr>
        <p:txBody>
          <a:bodyPr/>
          <a:lstStyle/>
          <a:p>
            <a:pPr algn="just"/>
            <a:r>
              <a:rPr lang="en-IN" dirty="0" smtClean="0"/>
              <a:t>Let us assume the value of Counter is  5.</a:t>
            </a:r>
          </a:p>
          <a:p>
            <a:pPr algn="just"/>
            <a:r>
              <a:rPr lang="en-IN" dirty="0" smtClean="0"/>
              <a:t>Now </a:t>
            </a:r>
            <a:r>
              <a:rPr lang="en-GB" dirty="0" smtClean="0"/>
              <a:t>producer </a:t>
            </a:r>
            <a:r>
              <a:rPr lang="en-GB" dirty="0"/>
              <a:t>and consumer processes </a:t>
            </a:r>
            <a:r>
              <a:rPr lang="en-GB" dirty="0">
                <a:solidFill>
                  <a:srgbClr val="FF0000"/>
                </a:solidFill>
              </a:rPr>
              <a:t>concurrently execute </a:t>
            </a:r>
            <a:r>
              <a:rPr lang="en-GB" dirty="0"/>
              <a:t>the statements “counter++” and “counter-</a:t>
            </a:r>
            <a:r>
              <a:rPr lang="en-GB" dirty="0" smtClean="0"/>
              <a:t>-”</a:t>
            </a:r>
          </a:p>
          <a:p>
            <a:pPr algn="just"/>
            <a:r>
              <a:rPr lang="en-GB" dirty="0" smtClean="0"/>
              <a:t>The value of the counter may be 4, 5 or 6, 5….. Which is the correct value in this if there is a synchronization between process and consumer.</a:t>
            </a:r>
          </a:p>
          <a:p>
            <a:pPr algn="just"/>
            <a:r>
              <a:rPr lang="en-GB" dirty="0"/>
              <a:t>The only correct result, though, is counter == 5, which is generated correctly if the producer and consumer execute separately. </a:t>
            </a:r>
            <a:endParaRPr lang="en-GB" dirty="0" smtClean="0"/>
          </a:p>
          <a:p>
            <a:pPr algn="just"/>
            <a:r>
              <a:rPr lang="en-GB" dirty="0" smtClean="0"/>
              <a:t>Do we really get the value of Counter = 5 if </a:t>
            </a:r>
            <a:r>
              <a:rPr lang="en-GB" dirty="0" smtClean="0">
                <a:solidFill>
                  <a:srgbClr val="FF0000"/>
                </a:solidFill>
              </a:rPr>
              <a:t>both producer and consumer execute concurrently.   </a:t>
            </a:r>
            <a:endParaRPr lang="en-IN" dirty="0">
              <a:solidFill>
                <a:srgbClr val="FF0000"/>
              </a:solidFill>
            </a:endParaRPr>
          </a:p>
        </p:txBody>
      </p:sp>
      <p:sp>
        <p:nvSpPr>
          <p:cNvPr id="4" name="Date Placeholder 3"/>
          <p:cNvSpPr>
            <a:spLocks noGrp="1"/>
          </p:cNvSpPr>
          <p:nvPr>
            <p:ph type="dt" sz="half" idx="10"/>
          </p:nvPr>
        </p:nvSpPr>
        <p:spPr/>
        <p:txBody>
          <a:bodyPr/>
          <a:lstStyle/>
          <a:p>
            <a:fld id="{62784F89-24B1-4B0B-9B76-0F007CF234E0}" type="datetime1">
              <a:rPr lang="en-US" smtClean="0"/>
              <a:t>2/10/2023</a:t>
            </a:fld>
            <a:endParaRPr lang="en-IN" dirty="0"/>
          </a:p>
        </p:txBody>
      </p:sp>
    </p:spTree>
    <p:extLst>
      <p:ext uri="{BB962C8B-B14F-4D97-AF65-F5344CB8AC3E}">
        <p14:creationId xmlns:p14="http://schemas.microsoft.com/office/powerpoint/2010/main" val="335329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10515600" cy="697321"/>
          </a:xfrm>
        </p:spPr>
        <p:txBody>
          <a:bodyPr/>
          <a:lstStyle/>
          <a:p>
            <a:pPr algn="ctr"/>
            <a:r>
              <a:rPr lang="en-IN" b="1" dirty="0" smtClean="0"/>
              <a:t>Producer Consumer Problem </a:t>
            </a:r>
            <a:endParaRPr lang="en-IN" b="1" dirty="0"/>
          </a:p>
        </p:txBody>
      </p:sp>
      <p:sp>
        <p:nvSpPr>
          <p:cNvPr id="3" name="Content Placeholder 2"/>
          <p:cNvSpPr>
            <a:spLocks noGrp="1"/>
          </p:cNvSpPr>
          <p:nvPr>
            <p:ph idx="1"/>
          </p:nvPr>
        </p:nvSpPr>
        <p:spPr>
          <a:xfrm>
            <a:off x="478971" y="697321"/>
            <a:ext cx="11538858" cy="5601244"/>
          </a:xfrm>
        </p:spPr>
        <p:txBody>
          <a:bodyPr>
            <a:normAutofit fontScale="92500" lnSpcReduction="10000"/>
          </a:bodyPr>
          <a:lstStyle/>
          <a:p>
            <a:pPr algn="just"/>
            <a:r>
              <a:rPr lang="en-IN" sz="2600" dirty="0" smtClean="0">
                <a:solidFill>
                  <a:srgbClr val="FF0000"/>
                </a:solidFill>
              </a:rPr>
              <a:t>When the counter statement is executed at the </a:t>
            </a:r>
            <a:r>
              <a:rPr lang="en-IN" sz="2600" b="1" dirty="0" smtClean="0"/>
              <a:t>machine level </a:t>
            </a:r>
            <a:r>
              <a:rPr lang="en-IN" sz="2600" dirty="0" smtClean="0">
                <a:solidFill>
                  <a:srgbClr val="FF0000"/>
                </a:solidFill>
              </a:rPr>
              <a:t>it will be executed as below.</a:t>
            </a:r>
          </a:p>
          <a:p>
            <a:pPr algn="just"/>
            <a:r>
              <a:rPr lang="en-IN" sz="2600" dirty="0" smtClean="0">
                <a:solidFill>
                  <a:srgbClr val="FF0000"/>
                </a:solidFill>
              </a:rPr>
              <a:t>Let us take the value of the counter  = 5</a:t>
            </a:r>
            <a:endParaRPr lang="en-IN" sz="2600" dirty="0">
              <a:solidFill>
                <a:srgbClr val="FF0000"/>
              </a:solidFill>
            </a:endParaRPr>
          </a:p>
          <a:p>
            <a:pPr algn="just"/>
            <a:r>
              <a:rPr lang="en-GB" sz="2600" dirty="0"/>
              <a:t>“counter++” may be implemented in machine </a:t>
            </a:r>
            <a:r>
              <a:rPr lang="en-GB" sz="2600" dirty="0" smtClean="0"/>
              <a:t>language.</a:t>
            </a:r>
            <a:endParaRPr lang="en-IN" sz="2600" dirty="0"/>
          </a:p>
          <a:p>
            <a:pPr algn="just"/>
            <a:r>
              <a:rPr lang="en-IN" sz="2600" dirty="0"/>
              <a:t> register1 = counter </a:t>
            </a:r>
            <a:r>
              <a:rPr lang="en-IN" sz="2600" dirty="0" smtClean="0"/>
              <a:t> = (register1 =5 &amp; counter = 5)</a:t>
            </a:r>
          </a:p>
          <a:p>
            <a:pPr algn="just"/>
            <a:r>
              <a:rPr lang="en-IN" sz="2600" dirty="0" smtClean="0"/>
              <a:t>register1 = register1 + 1 = </a:t>
            </a:r>
            <a:r>
              <a:rPr lang="en-IN" sz="2600" dirty="0"/>
              <a:t>(register1 </a:t>
            </a:r>
            <a:r>
              <a:rPr lang="en-IN" sz="2600" dirty="0" smtClean="0"/>
              <a:t>=6 </a:t>
            </a:r>
            <a:r>
              <a:rPr lang="en-IN" sz="2600" dirty="0"/>
              <a:t>&amp; counter = 5</a:t>
            </a:r>
            <a:r>
              <a:rPr lang="en-IN" sz="2600" dirty="0" smtClean="0"/>
              <a:t>)</a:t>
            </a:r>
          </a:p>
          <a:p>
            <a:pPr algn="just"/>
            <a:r>
              <a:rPr lang="en-IN" sz="2600" dirty="0" smtClean="0"/>
              <a:t>counter </a:t>
            </a:r>
            <a:r>
              <a:rPr lang="en-IN" sz="2600" dirty="0"/>
              <a:t>= </a:t>
            </a:r>
            <a:r>
              <a:rPr lang="en-IN" sz="2600" dirty="0" smtClean="0"/>
              <a:t>register1 = counter = 6</a:t>
            </a:r>
          </a:p>
          <a:p>
            <a:pPr algn="just"/>
            <a:r>
              <a:rPr lang="en-IN" sz="2600" dirty="0" smtClean="0"/>
              <a:t>First the value of counter will be stored in register, register will be incremented and then that will stored back to counter</a:t>
            </a:r>
          </a:p>
          <a:p>
            <a:pPr algn="just"/>
            <a:r>
              <a:rPr lang="en-GB" sz="2600" dirty="0" smtClean="0"/>
              <a:t>Counter--” </a:t>
            </a:r>
            <a:r>
              <a:rPr lang="en-GB" sz="2600" dirty="0"/>
              <a:t>may be implemented in machine language.</a:t>
            </a:r>
            <a:endParaRPr lang="en-IN" sz="2600" dirty="0"/>
          </a:p>
          <a:p>
            <a:pPr algn="just"/>
            <a:r>
              <a:rPr lang="en-IN" sz="2600" dirty="0"/>
              <a:t> register1 = counter  = (register1 =5 &amp; counter = 5)</a:t>
            </a:r>
          </a:p>
          <a:p>
            <a:pPr algn="just"/>
            <a:r>
              <a:rPr lang="en-IN" sz="2600" dirty="0"/>
              <a:t>register1 = register1 </a:t>
            </a:r>
            <a:r>
              <a:rPr lang="en-IN" sz="2600" dirty="0" smtClean="0"/>
              <a:t>- </a:t>
            </a:r>
            <a:r>
              <a:rPr lang="en-IN" sz="2600" dirty="0"/>
              <a:t>1 = (register1 </a:t>
            </a:r>
            <a:r>
              <a:rPr lang="en-IN" sz="2600" dirty="0" smtClean="0"/>
              <a:t>=</a:t>
            </a:r>
            <a:r>
              <a:rPr lang="en-IN" sz="2600" dirty="0"/>
              <a:t>4</a:t>
            </a:r>
            <a:r>
              <a:rPr lang="en-IN" sz="2600" dirty="0" smtClean="0"/>
              <a:t>&amp; </a:t>
            </a:r>
            <a:r>
              <a:rPr lang="en-IN" sz="2600" dirty="0"/>
              <a:t>counter = 5)</a:t>
            </a:r>
          </a:p>
          <a:p>
            <a:pPr algn="just"/>
            <a:r>
              <a:rPr lang="en-IN" sz="2600" dirty="0"/>
              <a:t>counter = register1 = counter = </a:t>
            </a:r>
            <a:r>
              <a:rPr lang="en-IN" sz="2600" dirty="0" smtClean="0"/>
              <a:t>4</a:t>
            </a:r>
            <a:endParaRPr lang="en-IN" sz="2600" dirty="0"/>
          </a:p>
          <a:p>
            <a:pPr algn="just"/>
            <a:endParaRPr lang="en-GB" dirty="0" smtClean="0"/>
          </a:p>
        </p:txBody>
      </p:sp>
      <p:sp>
        <p:nvSpPr>
          <p:cNvPr id="4" name="Date Placeholder 3"/>
          <p:cNvSpPr>
            <a:spLocks noGrp="1"/>
          </p:cNvSpPr>
          <p:nvPr>
            <p:ph type="dt" sz="half" idx="10"/>
          </p:nvPr>
        </p:nvSpPr>
        <p:spPr/>
        <p:txBody>
          <a:bodyPr/>
          <a:lstStyle/>
          <a:p>
            <a:fld id="{62784F89-24B1-4B0B-9B76-0F007CF234E0}" type="datetime1">
              <a:rPr lang="en-US" smtClean="0"/>
              <a:t>2/10/2023</a:t>
            </a:fld>
            <a:endParaRPr lang="en-IN" dirty="0"/>
          </a:p>
        </p:txBody>
      </p:sp>
    </p:spTree>
    <p:extLst>
      <p:ext uri="{BB962C8B-B14F-4D97-AF65-F5344CB8AC3E}">
        <p14:creationId xmlns:p14="http://schemas.microsoft.com/office/powerpoint/2010/main" val="347888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981200" y="141288"/>
            <a:ext cx="8229600" cy="576262"/>
          </a:xfrm>
        </p:spPr>
        <p:txBody>
          <a:bodyPr>
            <a:normAutofit fontScale="90000"/>
          </a:bodyPr>
          <a:lstStyle/>
          <a:p>
            <a:pPr eaLnBrk="1" hangingPunct="1"/>
            <a:r>
              <a:rPr lang="en-US" altLang="en-US" dirty="0" smtClean="0"/>
              <a:t>                       </a:t>
            </a:r>
            <a:r>
              <a:rPr lang="en-US" altLang="en-US" b="1" dirty="0" smtClean="0"/>
              <a:t>Race Condition</a:t>
            </a:r>
          </a:p>
        </p:txBody>
      </p:sp>
      <p:sp>
        <p:nvSpPr>
          <p:cNvPr id="17411" name="Rectangle 1027"/>
          <p:cNvSpPr>
            <a:spLocks noGrp="1" noChangeArrowheads="1"/>
          </p:cNvSpPr>
          <p:nvPr>
            <p:ph idx="1"/>
          </p:nvPr>
        </p:nvSpPr>
        <p:spPr>
          <a:xfrm>
            <a:off x="531223" y="717550"/>
            <a:ext cx="12131040" cy="5173663"/>
          </a:xfrm>
        </p:spPr>
        <p:txBody>
          <a:bodyPr>
            <a:noAutofit/>
          </a:bodyPr>
          <a:lstStyle/>
          <a:p>
            <a:pPr>
              <a:lnSpc>
                <a:spcPct val="90000"/>
              </a:lnSpc>
            </a:pPr>
            <a:r>
              <a:rPr lang="en-US" altLang="en-US" b="1" dirty="0" smtClean="0">
                <a:solidFill>
                  <a:srgbClr val="000000"/>
                </a:solidFill>
                <a:latin typeface="Courier New" panose="02070309020205020404" pitchFamily="49" charset="0"/>
                <a:cs typeface="Courier New" panose="02070309020205020404" pitchFamily="49" charset="0"/>
              </a:rPr>
              <a:t>counter++ </a:t>
            </a:r>
            <a:r>
              <a:rPr lang="en-US" altLang="en-US" sz="1600" dirty="0"/>
              <a:t>could be implemented as</a:t>
            </a:r>
            <a:br>
              <a:rPr lang="en-US" altLang="en-US" sz="1600" dirty="0"/>
            </a:br>
            <a:r>
              <a:rPr lang="en-US" altLang="en-US" sz="1600" dirty="0"/>
              <a:t/>
            </a:r>
            <a:br>
              <a:rPr lang="en-US" altLang="en-US" sz="1600" dirty="0"/>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register1 = counter</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register1 = register1 + 1</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counter = register1</a:t>
            </a:r>
            <a:endParaRPr lang="en-US" altLang="en-US" sz="800" dirty="0">
              <a:solidFill>
                <a:srgbClr val="0000FF"/>
              </a:solidFill>
            </a:endParaRPr>
          </a:p>
          <a:p>
            <a:pPr>
              <a:lnSpc>
                <a:spcPct val="90000"/>
              </a:lnSpc>
            </a:pPr>
            <a:r>
              <a:rPr lang="en-US" altLang="en-US" b="1" dirty="0" smtClean="0">
                <a:solidFill>
                  <a:srgbClr val="000000"/>
                </a:solidFill>
                <a:latin typeface="Courier New" panose="02070309020205020404" pitchFamily="49" charset="0"/>
                <a:cs typeface="Courier New" panose="02070309020205020404" pitchFamily="49" charset="0"/>
              </a:rPr>
              <a:t>counter--</a:t>
            </a:r>
            <a:r>
              <a:rPr lang="en-US" altLang="en-US" sz="1600" b="1" dirty="0">
                <a:solidFill>
                  <a:schemeClr val="tx2"/>
                </a:solidFill>
                <a:latin typeface="Courier New" panose="02070309020205020404" pitchFamily="49" charset="0"/>
                <a:cs typeface="Courier New" panose="02070309020205020404" pitchFamily="49" charset="0"/>
              </a:rPr>
              <a:t> </a:t>
            </a:r>
            <a:r>
              <a:rPr lang="en-US" altLang="en-US" sz="1600" dirty="0"/>
              <a:t>could be implemented as</a:t>
            </a:r>
            <a:br>
              <a:rPr lang="en-US" altLang="en-US" sz="1600" dirty="0"/>
            </a:br>
            <a:r>
              <a:rPr lang="en-US" altLang="en-US" sz="1600" dirty="0"/>
              <a:t/>
            </a:r>
            <a:br>
              <a:rPr lang="en-US" altLang="en-US" sz="1600" dirty="0"/>
            </a:br>
            <a:r>
              <a:rPr lang="en-US" altLang="en-US" sz="1600" b="1" dirty="0">
                <a:latin typeface="Courier New" panose="02070309020205020404" pitchFamily="49" charset="0"/>
                <a:cs typeface="Courier New" panose="02070309020205020404" pitchFamily="49" charset="0"/>
              </a:rPr>
              <a:t>     </a:t>
            </a:r>
            <a:r>
              <a:rPr lang="en-US" altLang="en-US" sz="1600" b="1" dirty="0">
                <a:solidFill>
                  <a:schemeClr val="tx2"/>
                </a:solidFill>
                <a:latin typeface="Courier New" panose="02070309020205020404" pitchFamily="49" charset="0"/>
                <a:cs typeface="Courier New" panose="02070309020205020404" pitchFamily="49" charset="0"/>
              </a:rPr>
              <a:t>register2 = counter</a:t>
            </a:r>
            <a:br>
              <a:rPr lang="en-US" altLang="en-US" sz="1600" b="1" dirty="0">
                <a:solidFill>
                  <a:schemeClr val="tx2"/>
                </a:solidFill>
                <a:latin typeface="Courier New" panose="02070309020205020404" pitchFamily="49" charset="0"/>
                <a:cs typeface="Courier New" panose="02070309020205020404" pitchFamily="49" charset="0"/>
              </a:rPr>
            </a:br>
            <a:r>
              <a:rPr lang="en-US" altLang="en-US" sz="1600" b="1" dirty="0">
                <a:solidFill>
                  <a:schemeClr val="tx2"/>
                </a:solidFill>
                <a:latin typeface="Courier New" panose="02070309020205020404" pitchFamily="49" charset="0"/>
                <a:cs typeface="Courier New" panose="02070309020205020404" pitchFamily="49" charset="0"/>
              </a:rPr>
              <a:t>     register2 = register2 - 1</a:t>
            </a:r>
            <a:br>
              <a:rPr lang="en-US" altLang="en-US" sz="1600" b="1" dirty="0">
                <a:solidFill>
                  <a:schemeClr val="tx2"/>
                </a:solidFill>
                <a:latin typeface="Courier New" panose="02070309020205020404" pitchFamily="49" charset="0"/>
                <a:cs typeface="Courier New" panose="02070309020205020404" pitchFamily="49" charset="0"/>
              </a:rPr>
            </a:br>
            <a:r>
              <a:rPr lang="en-US" altLang="en-US" sz="1600" b="1" dirty="0">
                <a:solidFill>
                  <a:schemeClr val="tx2"/>
                </a:solidFill>
                <a:latin typeface="Courier New" panose="02070309020205020404" pitchFamily="49" charset="0"/>
                <a:cs typeface="Courier New" panose="02070309020205020404" pitchFamily="49" charset="0"/>
              </a:rPr>
              <a:t>     counter = register2</a:t>
            </a:r>
          </a:p>
          <a:p>
            <a:pPr>
              <a:lnSpc>
                <a:spcPct val="90000"/>
              </a:lnSpc>
              <a:buFont typeface="Monotype Sorts" pitchFamily="-84" charset="2"/>
              <a:buNone/>
            </a:pPr>
            <a:endParaRPr lang="en-US" altLang="en-US" sz="800" dirty="0">
              <a:solidFill>
                <a:schemeClr val="tx2"/>
              </a:solidFill>
            </a:endParaRPr>
          </a:p>
          <a:p>
            <a:pPr>
              <a:lnSpc>
                <a:spcPct val="90000"/>
              </a:lnSpc>
            </a:pPr>
            <a:r>
              <a:rPr lang="en-US" altLang="en-US" sz="1600" dirty="0"/>
              <a:t>Consider this execution interleaving with </a:t>
            </a:r>
            <a:r>
              <a:rPr lang="ja-JP" altLang="en-US" sz="1600" dirty="0"/>
              <a:t>“</a:t>
            </a:r>
            <a:r>
              <a:rPr lang="en-US" altLang="ja-JP" sz="1600" dirty="0"/>
              <a:t>count = 5</a:t>
            </a:r>
            <a:r>
              <a:rPr lang="ja-JP" altLang="en-US" sz="1600" dirty="0"/>
              <a:t>”</a:t>
            </a:r>
            <a:r>
              <a:rPr lang="en-US" altLang="ja-JP" sz="1600" dirty="0"/>
              <a:t> initially:</a:t>
            </a:r>
          </a:p>
          <a:p>
            <a:pPr lvl="1">
              <a:lnSpc>
                <a:spcPct val="90000"/>
              </a:lnSpc>
              <a:buFont typeface="Monotype Sorts" pitchFamily="-84" charset="2"/>
              <a:buNone/>
            </a:pPr>
            <a:r>
              <a:rPr lang="en-US" altLang="en-US" sz="1600" dirty="0"/>
              <a:t>	S0: producer execute </a:t>
            </a:r>
            <a:r>
              <a:rPr lang="en-US" altLang="en-US" sz="1600" b="1" dirty="0">
                <a:solidFill>
                  <a:srgbClr val="0000FF"/>
                </a:solidFill>
                <a:latin typeface="Courier New" panose="02070309020205020404" pitchFamily="49" charset="0"/>
              </a:rPr>
              <a:t>register1 = counter</a:t>
            </a:r>
            <a:r>
              <a:rPr lang="en-US" altLang="en-US" sz="1600" b="1" dirty="0">
                <a:latin typeface="Courier New" panose="02070309020205020404" pitchFamily="49" charset="0"/>
              </a:rPr>
              <a:t>         </a:t>
            </a:r>
            <a:r>
              <a:rPr lang="en-US" altLang="en-US" sz="1600" dirty="0"/>
              <a:t>{register1 = 5}</a:t>
            </a:r>
            <a:br>
              <a:rPr lang="en-US" altLang="en-US" sz="1600" dirty="0"/>
            </a:br>
            <a:r>
              <a:rPr lang="en-US" altLang="en-US" sz="1600" dirty="0"/>
              <a:t>S1: producer execute </a:t>
            </a:r>
            <a:r>
              <a:rPr lang="en-US" altLang="en-US" sz="1600" b="1" dirty="0">
                <a:solidFill>
                  <a:srgbClr val="0000FF"/>
                </a:solidFill>
                <a:latin typeface="Courier New" panose="02070309020205020404" pitchFamily="49" charset="0"/>
              </a:rPr>
              <a:t>register1 = register1 + 1   </a:t>
            </a:r>
            <a:r>
              <a:rPr lang="en-US" altLang="en-US" sz="1600" dirty="0"/>
              <a:t>{register1 = 6} </a:t>
            </a:r>
            <a:br>
              <a:rPr lang="en-US" altLang="en-US" sz="1600" dirty="0"/>
            </a:br>
            <a:r>
              <a:rPr lang="en-US" altLang="en-US" sz="1600" dirty="0"/>
              <a:t>S2: consumer execute </a:t>
            </a:r>
            <a:r>
              <a:rPr lang="en-US" altLang="en-US" sz="1600" b="1" dirty="0">
                <a:solidFill>
                  <a:schemeClr val="tx2"/>
                </a:solidFill>
                <a:latin typeface="Courier New" panose="02070309020205020404" pitchFamily="49" charset="0"/>
              </a:rPr>
              <a:t>register2 = counter</a:t>
            </a:r>
            <a:r>
              <a:rPr lang="en-US" altLang="en-US" sz="1600" b="1" dirty="0">
                <a:latin typeface="Courier New" panose="02070309020205020404" pitchFamily="49" charset="0"/>
              </a:rPr>
              <a:t>        </a:t>
            </a:r>
            <a:r>
              <a:rPr lang="en-US" altLang="en-US" sz="1600" dirty="0"/>
              <a:t>{register2 = 5} </a:t>
            </a:r>
            <a:br>
              <a:rPr lang="en-US" altLang="en-US" sz="1600" dirty="0"/>
            </a:br>
            <a:r>
              <a:rPr lang="en-US" altLang="en-US" sz="1600" dirty="0"/>
              <a:t>S3: consumer execute </a:t>
            </a:r>
            <a:r>
              <a:rPr lang="en-US" altLang="en-US" sz="1600" b="1" dirty="0">
                <a:solidFill>
                  <a:schemeClr val="tx2"/>
                </a:solidFill>
                <a:latin typeface="Courier New" panose="02070309020205020404" pitchFamily="49" charset="0"/>
              </a:rPr>
              <a:t>register2 = register2 – 1  </a:t>
            </a:r>
            <a:r>
              <a:rPr lang="en-US" altLang="en-US" sz="1600" dirty="0"/>
              <a:t>{register2 = 4} </a:t>
            </a:r>
            <a:br>
              <a:rPr lang="en-US" altLang="en-US" sz="1600" dirty="0"/>
            </a:br>
            <a:r>
              <a:rPr lang="en-US" altLang="en-US" sz="1600" dirty="0"/>
              <a:t>S4: producer execute </a:t>
            </a:r>
            <a:r>
              <a:rPr lang="en-US" altLang="en-US" sz="1600" b="1" dirty="0">
                <a:solidFill>
                  <a:srgbClr val="0000FF"/>
                </a:solidFill>
                <a:latin typeface="Courier New" panose="02070309020205020404" pitchFamily="49" charset="0"/>
              </a:rPr>
              <a:t>counter = register1         </a:t>
            </a:r>
            <a:r>
              <a:rPr lang="en-US" altLang="en-US" sz="1600" dirty="0"/>
              <a:t>{counter = 6 } </a:t>
            </a:r>
            <a:br>
              <a:rPr lang="en-US" altLang="en-US" sz="1600" dirty="0"/>
            </a:br>
            <a:r>
              <a:rPr lang="en-US" altLang="en-US" sz="1600" dirty="0"/>
              <a:t>S5: consumer execute </a:t>
            </a:r>
            <a:r>
              <a:rPr lang="en-US" altLang="en-US" sz="1600" b="1" dirty="0">
                <a:solidFill>
                  <a:schemeClr val="tx2"/>
                </a:solidFill>
                <a:latin typeface="Courier New" panose="02070309020205020404" pitchFamily="49" charset="0"/>
              </a:rPr>
              <a:t>counter = register2        </a:t>
            </a:r>
            <a:r>
              <a:rPr lang="en-US" altLang="en-US" sz="1600" dirty="0"/>
              <a:t>{counter = 4}</a:t>
            </a:r>
          </a:p>
          <a:p>
            <a:pPr lvl="1">
              <a:buNone/>
            </a:pPr>
            <a:endParaRPr lang="en-GB" dirty="0" smtClean="0"/>
          </a:p>
          <a:p>
            <a:pPr lvl="1" algn="just">
              <a:buNone/>
            </a:pPr>
            <a:r>
              <a:rPr lang="en-GB" dirty="0" smtClean="0"/>
              <a:t>  A </a:t>
            </a:r>
            <a:r>
              <a:rPr lang="en-GB" dirty="0"/>
              <a:t>situation like this, where several processes access and manipulate the same </a:t>
            </a:r>
            <a:r>
              <a:rPr lang="en-GB" dirty="0" smtClean="0"/>
              <a:t>data concurrently </a:t>
            </a:r>
            <a:r>
              <a:rPr lang="en-GB" dirty="0"/>
              <a:t>and the outcome of the execution depends on the particular order in which the access takes place, is called a </a:t>
            </a:r>
            <a:r>
              <a:rPr lang="en-GB" dirty="0">
                <a:solidFill>
                  <a:srgbClr val="FF0000"/>
                </a:solidFill>
              </a:rPr>
              <a:t>race condition</a:t>
            </a:r>
            <a:endParaRPr lang="en-US" altLang="en-US" dirty="0" smtClean="0">
              <a:solidFill>
                <a:srgbClr val="FF0000"/>
              </a:solidFill>
            </a:endParaRPr>
          </a:p>
        </p:txBody>
      </p:sp>
    </p:spTree>
    <p:extLst>
      <p:ext uri="{BB962C8B-B14F-4D97-AF65-F5344CB8AC3E}">
        <p14:creationId xmlns:p14="http://schemas.microsoft.com/office/powerpoint/2010/main" val="107978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981200" y="141288"/>
            <a:ext cx="8229600" cy="576262"/>
          </a:xfrm>
        </p:spPr>
        <p:txBody>
          <a:bodyPr>
            <a:normAutofit fontScale="90000"/>
          </a:bodyPr>
          <a:lstStyle/>
          <a:p>
            <a:pPr eaLnBrk="1" hangingPunct="1"/>
            <a:r>
              <a:rPr lang="en-US" altLang="en-US" dirty="0" smtClean="0"/>
              <a:t>                     Critical Section  </a:t>
            </a:r>
            <a:endParaRPr lang="en-US" altLang="en-US" b="1" dirty="0" smtClean="0"/>
          </a:p>
        </p:txBody>
      </p:sp>
      <p:sp>
        <p:nvSpPr>
          <p:cNvPr id="17411" name="Rectangle 1027"/>
          <p:cNvSpPr>
            <a:spLocks noGrp="1" noChangeArrowheads="1"/>
          </p:cNvSpPr>
          <p:nvPr>
            <p:ph idx="1"/>
          </p:nvPr>
        </p:nvSpPr>
        <p:spPr>
          <a:xfrm>
            <a:off x="383178" y="879565"/>
            <a:ext cx="11059885" cy="5904412"/>
          </a:xfrm>
        </p:spPr>
        <p:txBody>
          <a:bodyPr>
            <a:noAutofit/>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smtClean="0"/>
              <a:t>}</a:t>
            </a:r>
          </a:p>
          <a:p>
            <a:r>
              <a:rPr lang="en-US" altLang="en-US" dirty="0" smtClean="0"/>
              <a:t>Each Process have segment of code called Critical Section</a:t>
            </a:r>
          </a:p>
          <a:p>
            <a:pPr algn="just"/>
            <a:r>
              <a:rPr lang="en-US" altLang="en-US" b="1" dirty="0" smtClean="0"/>
              <a:t>Critical Section </a:t>
            </a:r>
            <a:r>
              <a:rPr lang="en-US" altLang="en-US" dirty="0" smtClean="0"/>
              <a:t>: Segment of the code of the process, in which the process will be changing the data in the shared region of the memory.</a:t>
            </a:r>
          </a:p>
          <a:p>
            <a:pPr algn="just"/>
            <a:r>
              <a:rPr lang="en-US" altLang="en-US" dirty="0" smtClean="0"/>
              <a:t>I.E whenever the process is accessing the shared memory and doing some changes, the code responsible for that is called </a:t>
            </a:r>
            <a:r>
              <a:rPr lang="en-US" altLang="en-US" b="1" dirty="0" smtClean="0"/>
              <a:t>Critical Section</a:t>
            </a:r>
            <a:endParaRPr lang="en-US" altLang="en-US" b="1" dirty="0"/>
          </a:p>
          <a:p>
            <a:r>
              <a:rPr lang="en-US" altLang="en-US" dirty="0"/>
              <a:t>Each process has </a:t>
            </a:r>
            <a:r>
              <a:rPr lang="en-US" altLang="en-US" b="1" dirty="0">
                <a:solidFill>
                  <a:srgbClr val="3366FF"/>
                </a:solidFill>
              </a:rPr>
              <a:t>critical section </a:t>
            </a:r>
            <a:r>
              <a:rPr lang="en-US" altLang="en-US" dirty="0"/>
              <a:t>segment of code</a:t>
            </a:r>
          </a:p>
          <a:p>
            <a:pPr lvl="1"/>
            <a:r>
              <a:rPr lang="en-US" altLang="en-US" dirty="0"/>
              <a:t>Process may be changing </a:t>
            </a:r>
            <a:r>
              <a:rPr lang="en-US" altLang="en-US" b="1" dirty="0"/>
              <a:t>common variables, updating table, writing file</a:t>
            </a:r>
            <a:r>
              <a:rPr lang="en-US" altLang="en-US" dirty="0"/>
              <a:t>, </a:t>
            </a:r>
            <a:r>
              <a:rPr lang="en-US" altLang="en-US" dirty="0" smtClean="0"/>
              <a:t>etc.</a:t>
            </a:r>
            <a:endParaRPr lang="en-US" altLang="en-US" dirty="0"/>
          </a:p>
          <a:p>
            <a:pPr lvl="1"/>
            <a:r>
              <a:rPr lang="en-US" altLang="en-US" dirty="0"/>
              <a:t>When one process in critical section, no other may be in its critical </a:t>
            </a:r>
            <a:r>
              <a:rPr lang="en-US" altLang="en-US" dirty="0" smtClean="0"/>
              <a:t>section.</a:t>
            </a:r>
            <a:endParaRPr lang="en-US" altLang="en-US" dirty="0"/>
          </a:p>
          <a:p>
            <a:r>
              <a:rPr lang="en-US" altLang="en-US" b="1" i="1" dirty="0"/>
              <a:t>Critical section problem </a:t>
            </a:r>
            <a:r>
              <a:rPr lang="en-US" altLang="en-US" dirty="0"/>
              <a:t>is to design </a:t>
            </a:r>
            <a:r>
              <a:rPr lang="en-US" altLang="en-US" dirty="0" smtClean="0"/>
              <a:t>protocol </a:t>
            </a:r>
            <a:r>
              <a:rPr lang="en-GB" dirty="0" smtClean="0"/>
              <a:t>that </a:t>
            </a:r>
            <a:r>
              <a:rPr lang="en-GB" dirty="0"/>
              <a:t>the processes can </a:t>
            </a:r>
            <a:r>
              <a:rPr lang="en-GB" dirty="0" smtClean="0"/>
              <a:t>use in order to be synchronized (Process should not change the shared data concurrently) .</a:t>
            </a:r>
          </a:p>
          <a:p>
            <a:pPr marL="0" indent="0">
              <a:buNone/>
            </a:pPr>
            <a:endParaRPr lang="en-US" altLang="en-US" b="1" dirty="0">
              <a:solidFill>
                <a:srgbClr val="3366FF"/>
              </a:solidFill>
            </a:endParaRPr>
          </a:p>
          <a:p>
            <a:pPr>
              <a:lnSpc>
                <a:spcPct val="90000"/>
              </a:lnSpc>
            </a:pPr>
            <a:endParaRPr lang="en-US" altLang="en-US" dirty="0" smtClean="0">
              <a:solidFill>
                <a:srgbClr val="FF0000"/>
              </a:solidFill>
            </a:endParaRPr>
          </a:p>
        </p:txBody>
      </p:sp>
    </p:spTree>
    <p:extLst>
      <p:ext uri="{BB962C8B-B14F-4D97-AF65-F5344CB8AC3E}">
        <p14:creationId xmlns:p14="http://schemas.microsoft.com/office/powerpoint/2010/main" val="136655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981200" y="141288"/>
            <a:ext cx="8229600" cy="576262"/>
          </a:xfrm>
        </p:spPr>
        <p:txBody>
          <a:bodyPr>
            <a:normAutofit fontScale="90000"/>
          </a:bodyPr>
          <a:lstStyle/>
          <a:p>
            <a:pPr eaLnBrk="1" hangingPunct="1"/>
            <a:r>
              <a:rPr lang="en-US" altLang="en-US" dirty="0" smtClean="0"/>
              <a:t>                     Critical Section  </a:t>
            </a:r>
            <a:endParaRPr lang="en-US" altLang="en-US" b="1" dirty="0" smtClean="0"/>
          </a:p>
        </p:txBody>
      </p:sp>
      <p:sp>
        <p:nvSpPr>
          <p:cNvPr id="17411" name="Rectangle 1027"/>
          <p:cNvSpPr>
            <a:spLocks noGrp="1" noChangeArrowheads="1"/>
          </p:cNvSpPr>
          <p:nvPr>
            <p:ph idx="1"/>
          </p:nvPr>
        </p:nvSpPr>
        <p:spPr>
          <a:xfrm>
            <a:off x="383178" y="879565"/>
            <a:ext cx="11059885" cy="5904412"/>
          </a:xfrm>
        </p:spPr>
        <p:txBody>
          <a:bodyPr>
            <a:noAutofit/>
          </a:bodyPr>
          <a:lstStyle/>
          <a:p>
            <a:r>
              <a:rPr lang="en-GB" altLang="en-US" dirty="0" smtClean="0"/>
              <a:t>                          Rules </a:t>
            </a:r>
            <a:r>
              <a:rPr lang="en-GB" altLang="en-US" dirty="0"/>
              <a:t>to Operate in Critical Section</a:t>
            </a:r>
            <a:endParaRPr lang="en-US" altLang="en-US" dirty="0"/>
          </a:p>
          <a:p>
            <a:r>
              <a:rPr lang="en-US" altLang="en-US" dirty="0"/>
              <a:t>Each process must ask permission to enter critical </a:t>
            </a:r>
            <a:r>
              <a:rPr lang="en-US" altLang="en-US" dirty="0" smtClean="0"/>
              <a:t>section and the </a:t>
            </a:r>
            <a:r>
              <a:rPr lang="en-GB" dirty="0"/>
              <a:t>The section of code implementing </a:t>
            </a:r>
            <a:r>
              <a:rPr lang="en-GB" dirty="0" smtClean="0"/>
              <a:t>this request </a:t>
            </a:r>
            <a:r>
              <a:rPr lang="en-GB" dirty="0"/>
              <a:t>is the </a:t>
            </a:r>
            <a:r>
              <a:rPr lang="en-GB" b="1" dirty="0"/>
              <a:t>entry </a:t>
            </a:r>
            <a:r>
              <a:rPr lang="en-GB" b="1" dirty="0" smtClean="0"/>
              <a:t>section.</a:t>
            </a:r>
          </a:p>
          <a:p>
            <a:r>
              <a:rPr lang="en-GB" dirty="0"/>
              <a:t>The critical section may be followed by an </a:t>
            </a:r>
            <a:r>
              <a:rPr lang="en-GB" b="1" dirty="0" smtClean="0"/>
              <a:t>exit section</a:t>
            </a:r>
            <a:r>
              <a:rPr lang="en-GB" dirty="0"/>
              <a:t>. </a:t>
            </a:r>
            <a:endParaRPr lang="en-GB" dirty="0" smtClean="0"/>
          </a:p>
          <a:p>
            <a:r>
              <a:rPr lang="en-GB" dirty="0" smtClean="0"/>
              <a:t>The </a:t>
            </a:r>
            <a:r>
              <a:rPr lang="en-GB" dirty="0"/>
              <a:t>remaining code is the </a:t>
            </a:r>
            <a:r>
              <a:rPr lang="en-GB" b="1" dirty="0"/>
              <a:t>remainder </a:t>
            </a:r>
            <a:r>
              <a:rPr lang="en-GB" b="1" dirty="0" smtClean="0"/>
              <a:t>section.</a:t>
            </a:r>
          </a:p>
          <a:p>
            <a:r>
              <a:rPr lang="en-US" altLang="en-US" dirty="0"/>
              <a:t>General structure of process </a:t>
            </a:r>
            <a:r>
              <a:rPr lang="en-US" altLang="en-US" b="1" i="1" dirty="0"/>
              <a:t>P</a:t>
            </a:r>
            <a:r>
              <a:rPr lang="en-US" altLang="en-US" b="1" i="1" baseline="-25000" dirty="0"/>
              <a:t>i  </a:t>
            </a:r>
            <a:endParaRPr lang="en-US" altLang="en-US" dirty="0"/>
          </a:p>
          <a:p>
            <a:endParaRPr lang="en-US" altLang="en-US" dirty="0" smtClean="0">
              <a:solidFill>
                <a:srgbClr val="FF0000"/>
              </a:solidFill>
            </a:endParaRPr>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6525" y="3831771"/>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8445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42966</TotalTime>
  <Words>3340</Words>
  <Application>Microsoft Office PowerPoint</Application>
  <PresentationFormat>Widescreen</PresentationFormat>
  <Paragraphs>518</Paragraphs>
  <Slides>41</Slides>
  <Notes>18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41</vt:i4>
      </vt:variant>
    </vt:vector>
  </HeadingPairs>
  <TitlesOfParts>
    <vt:vector size="57" baseType="lpstr">
      <vt:lpstr>MS PGothic</vt:lpstr>
      <vt:lpstr>MS PGothic</vt:lpstr>
      <vt:lpstr>Arial</vt:lpstr>
      <vt:lpstr>Calibri</vt:lpstr>
      <vt:lpstr>Calibri Light</vt:lpstr>
      <vt:lpstr>Courier</vt:lpstr>
      <vt:lpstr>Courier New</vt:lpstr>
      <vt:lpstr>Helvetica-Bold</vt:lpstr>
      <vt:lpstr>HelveticaNeue-Italic</vt:lpstr>
      <vt:lpstr>HelveticaNeue-Roman</vt:lpstr>
      <vt:lpstr>Monotype Sorts</vt:lpstr>
      <vt:lpstr>MT Extra</vt:lpstr>
      <vt:lpstr>Playfair Display</vt:lpstr>
      <vt:lpstr>Symbol</vt:lpstr>
      <vt:lpstr>Times New Roman</vt:lpstr>
      <vt:lpstr>Office Theme</vt:lpstr>
      <vt:lpstr>Go, change the world</vt:lpstr>
      <vt:lpstr>Process Synchronization</vt:lpstr>
      <vt:lpstr>Process Synchronization</vt:lpstr>
      <vt:lpstr>Producer and Consumer Code</vt:lpstr>
      <vt:lpstr>Producer Consumer Problem </vt:lpstr>
      <vt:lpstr>Producer Consumer Problem </vt:lpstr>
      <vt:lpstr>                       Race Condition</vt:lpstr>
      <vt:lpstr>                     Critical Section  </vt:lpstr>
      <vt:lpstr>                     Critical Section  </vt:lpstr>
      <vt:lpstr> Solution Critical Section - must satisfy the following threerequirements </vt:lpstr>
      <vt:lpstr> </vt:lpstr>
      <vt:lpstr> </vt:lpstr>
      <vt:lpstr> Peterson’s Solution</vt:lpstr>
      <vt:lpstr> Peterson’s Solution- Algorithm </vt:lpstr>
      <vt:lpstr> Peterson’s Solution</vt:lpstr>
      <vt:lpstr> Synchronization Hardware</vt:lpstr>
      <vt:lpstr> test_and_set  Instruction</vt:lpstr>
      <vt:lpstr> test_and_set  Instruction</vt:lpstr>
      <vt:lpstr> Compare and Swap Instruction</vt:lpstr>
      <vt:lpstr> Mutex Locks</vt:lpstr>
      <vt:lpstr> Mutex Locks</vt:lpstr>
      <vt:lpstr>Semaphores</vt:lpstr>
      <vt:lpstr>Semaphores</vt:lpstr>
      <vt:lpstr>Types of Semaphores</vt:lpstr>
      <vt:lpstr>Classical Problems of Synchronization</vt:lpstr>
      <vt:lpstr>Bounded Buffer Problem</vt:lpstr>
      <vt:lpstr>Solution using Semaphore </vt:lpstr>
      <vt:lpstr>Solution using Semaphore </vt:lpstr>
      <vt:lpstr>Producer and Consumer Code </vt:lpstr>
      <vt:lpstr>Important methods that can be used with semaphore in c</vt:lpstr>
      <vt:lpstr>Important methods that can be used with semaphore in c</vt:lpstr>
      <vt:lpstr>Producer Code </vt:lpstr>
      <vt:lpstr>Producer and Consumer Code </vt:lpstr>
      <vt:lpstr>Reader Writer Problem</vt:lpstr>
      <vt:lpstr>Reader Writer Problem</vt:lpstr>
      <vt:lpstr>Reader and Writer Code</vt:lpstr>
      <vt:lpstr>PowerPoint Presentation</vt:lpstr>
      <vt:lpstr>PowerPoint Presentation</vt:lpstr>
      <vt:lpstr>PowerPoint Presentation</vt:lpstr>
      <vt:lpstr>PowerPoint Presentation</vt:lpstr>
      <vt:lpstr>Deadlock and Starvation(Drawbacks of Semaphores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Somesh</dc:creator>
  <cp:lastModifiedBy>Somesh</cp:lastModifiedBy>
  <cp:revision>245</cp:revision>
  <dcterms:created xsi:type="dcterms:W3CDTF">2022-12-03T04:01:55Z</dcterms:created>
  <dcterms:modified xsi:type="dcterms:W3CDTF">2023-02-10T14:36:29Z</dcterms:modified>
</cp:coreProperties>
</file>