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6"/>
  </p:notesMasterIdLst>
  <p:sldIdLst>
    <p:sldId id="257" r:id="rId2"/>
    <p:sldId id="258" r:id="rId3"/>
    <p:sldId id="259" r:id="rId4"/>
    <p:sldId id="260" r:id="rId5"/>
    <p:sldId id="261" r:id="rId6"/>
    <p:sldId id="263" r:id="rId7"/>
    <p:sldId id="264" r:id="rId8"/>
    <p:sldId id="266" r:id="rId9"/>
    <p:sldId id="268" r:id="rId10"/>
    <p:sldId id="267" r:id="rId11"/>
    <p:sldId id="28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9" r:id="rId41"/>
    <p:sldId id="301" r:id="rId42"/>
    <p:sldId id="300" r:id="rId43"/>
    <p:sldId id="302" r:id="rId44"/>
    <p:sldId id="303" r:id="rId45"/>
    <p:sldId id="308" r:id="rId46"/>
    <p:sldId id="309" r:id="rId47"/>
    <p:sldId id="310" r:id="rId48"/>
    <p:sldId id="304" r:id="rId49"/>
    <p:sldId id="305" r:id="rId50"/>
    <p:sldId id="306" r:id="rId51"/>
    <p:sldId id="307" r:id="rId52"/>
    <p:sldId id="311" r:id="rId53"/>
    <p:sldId id="312" r:id="rId54"/>
    <p:sldId id="313" r:id="rId55"/>
    <p:sldId id="314" r:id="rId56"/>
    <p:sldId id="315" r:id="rId57"/>
    <p:sldId id="317" r:id="rId58"/>
    <p:sldId id="318" r:id="rId59"/>
    <p:sldId id="320" r:id="rId60"/>
    <p:sldId id="321" r:id="rId61"/>
    <p:sldId id="322" r:id="rId62"/>
    <p:sldId id="323" r:id="rId63"/>
    <p:sldId id="324" r:id="rId64"/>
    <p:sldId id="325" r:id="rId65"/>
    <p:sldId id="326" r:id="rId66"/>
    <p:sldId id="327" r:id="rId67"/>
    <p:sldId id="328" r:id="rId68"/>
    <p:sldId id="330" r:id="rId69"/>
    <p:sldId id="332" r:id="rId70"/>
    <p:sldId id="336" r:id="rId71"/>
    <p:sldId id="333" r:id="rId72"/>
    <p:sldId id="334" r:id="rId73"/>
    <p:sldId id="335" r:id="rId74"/>
    <p:sldId id="337" r:id="rId75"/>
    <p:sldId id="338" r:id="rId76"/>
    <p:sldId id="340" r:id="rId77"/>
    <p:sldId id="341" r:id="rId78"/>
    <p:sldId id="342" r:id="rId79"/>
    <p:sldId id="343" r:id="rId80"/>
    <p:sldId id="344" r:id="rId81"/>
    <p:sldId id="345" r:id="rId82"/>
    <p:sldId id="346" r:id="rId83"/>
    <p:sldId id="347" r:id="rId84"/>
    <p:sldId id="348" r:id="rId85"/>
    <p:sldId id="350" r:id="rId86"/>
    <p:sldId id="351" r:id="rId87"/>
    <p:sldId id="352" r:id="rId88"/>
    <p:sldId id="358" r:id="rId89"/>
    <p:sldId id="353" r:id="rId90"/>
    <p:sldId id="355" r:id="rId91"/>
    <p:sldId id="356" r:id="rId92"/>
    <p:sldId id="357" r:id="rId93"/>
    <p:sldId id="359" r:id="rId94"/>
    <p:sldId id="354"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varScale="1">
        <p:scale>
          <a:sx n="88" d="100"/>
          <a:sy n="88" d="100"/>
        </p:scale>
        <p:origin x="89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B4284-21B9-46DF-9C5F-5A81BC58E792}" type="datetimeFigureOut">
              <a:rPr lang="en-IN" smtClean="0"/>
              <a:t>17-03-2023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99649-1DB4-41D3-A6A1-A56FEE65AB38}" type="slidenum">
              <a:rPr lang="en-IN" smtClean="0"/>
              <a:t>‹#›</a:t>
            </a:fld>
            <a:endParaRPr lang="en-IN" dirty="0"/>
          </a:p>
        </p:txBody>
      </p:sp>
    </p:spTree>
    <p:extLst>
      <p:ext uri="{BB962C8B-B14F-4D97-AF65-F5344CB8AC3E}">
        <p14:creationId xmlns:p14="http://schemas.microsoft.com/office/powerpoint/2010/main" val="145036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a:t>
            </a:fld>
            <a:endParaRPr lang="en-US" altLang="en-US" dirty="0">
              <a:cs typeface="Arial" panose="020B0604020202020204" pitchFamily="34" charset="0"/>
            </a:endParaRPr>
          </a:p>
        </p:txBody>
      </p:sp>
    </p:spTree>
    <p:extLst>
      <p:ext uri="{BB962C8B-B14F-4D97-AF65-F5344CB8AC3E}">
        <p14:creationId xmlns:p14="http://schemas.microsoft.com/office/powerpoint/2010/main" val="375325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6B3ADC-70A8-4165-B7BF-9AFCBA8F4F8C}" type="datetime1">
              <a:rPr lang="en-US" smtClean="0"/>
              <a:t>3/17/2023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65237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40FF7-560B-4D76-BF87-AC6DE42F410E}" type="datetime1">
              <a:rPr lang="en-US" smtClean="0"/>
              <a:t>3/17/2023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34567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F5069D-0326-4427-9BE7-C66BD5D41F3D}" type="datetime1">
              <a:rPr lang="en-US" smtClean="0"/>
              <a:t>3/17/2023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1507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p:cNvSpPr>
            <a:spLocks/>
          </p:cNvSpPr>
          <p:nvPr userDrawn="1"/>
        </p:nvSpPr>
        <p:spPr bwMode="auto">
          <a:xfrm>
            <a:off x="611333" y="722959"/>
            <a:ext cx="11236010"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5" name="object 5"/>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dirty="0"/>
          </a:p>
        </p:txBody>
      </p:sp>
      <p:sp>
        <p:nvSpPr>
          <p:cNvPr id="6" name="object 6"/>
          <p:cNvSpPr>
            <a:spLocks/>
          </p:cNvSpPr>
          <p:nvPr userDrawn="1"/>
        </p:nvSpPr>
        <p:spPr bwMode="auto">
          <a:xfrm>
            <a:off x="1808968" y="432235"/>
            <a:ext cx="34658"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7" name="object 7"/>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extBox 8"/>
          <p:cNvSpPr txBox="1"/>
          <p:nvPr userDrawn="1"/>
        </p:nvSpPr>
        <p:spPr>
          <a:xfrm>
            <a:off x="0" y="6617335"/>
            <a:ext cx="12192000" cy="260392"/>
          </a:xfrm>
          <a:prstGeom prst="rect">
            <a:avLst/>
          </a:prstGeom>
          <a:solidFill>
            <a:schemeClr val="tx2">
              <a:lumMod val="75000"/>
            </a:schemeClr>
          </a:solidFill>
        </p:spPr>
        <p:txBody>
          <a:bodyPr>
            <a:spAutoFit/>
          </a:bodyPr>
          <a:lstStyle/>
          <a:p>
            <a:pPr>
              <a:defRPr/>
            </a:pPr>
            <a:endParaRPr lang="en-US" sz="1092" dirty="0">
              <a:solidFill>
                <a:schemeClr val="bg1"/>
              </a:solidFill>
              <a:ea typeface="ＭＳ Ｐゴシック" pitchFamily="34" charset="-128"/>
              <a:cs typeface="Arial" pitchFamily="34" charset="0"/>
            </a:endParaRPr>
          </a:p>
        </p:txBody>
      </p:sp>
      <p:sp>
        <p:nvSpPr>
          <p:cNvPr id="10" name="TextBox 3"/>
          <p:cNvSpPr txBox="1">
            <a:spLocks noChangeArrowheads="1"/>
          </p:cNvSpPr>
          <p:nvPr userDrawn="1"/>
        </p:nvSpPr>
        <p:spPr bwMode="auto">
          <a:xfrm>
            <a:off x="5828323" y="6605747"/>
            <a:ext cx="1561585"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D89AAD3E-6AA6-4605-AB42-20C09F7E7923}" type="datetime3">
              <a:rPr lang="en-US" sz="1213" b="1" smtClean="0">
                <a:solidFill>
                  <a:schemeClr val="bg1"/>
                </a:solidFill>
                <a:ea typeface="ＭＳ Ｐゴシック" pitchFamily="34" charset="-128"/>
              </a:rPr>
              <a:pPr algn="ctr" eaLnBrk="1" hangingPunct="1">
                <a:defRPr/>
              </a:pPr>
              <a:t>17 March 2023</a:t>
            </a:fld>
            <a:endParaRPr lang="en-US" sz="970" b="1" dirty="0">
              <a:solidFill>
                <a:schemeClr val="bg1"/>
              </a:solidFill>
              <a:ea typeface="ＭＳ Ｐゴシック" pitchFamily="34" charset="-128"/>
            </a:endParaRPr>
          </a:p>
        </p:txBody>
      </p:sp>
      <p:sp>
        <p:nvSpPr>
          <p:cNvPr id="11" name="TextBox 3"/>
          <p:cNvSpPr txBox="1">
            <a:spLocks noChangeArrowheads="1"/>
          </p:cNvSpPr>
          <p:nvPr userDrawn="1"/>
        </p:nvSpPr>
        <p:spPr bwMode="auto">
          <a:xfrm>
            <a:off x="0" y="6605747"/>
            <a:ext cx="4663459"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sz="1213" b="1" dirty="0">
                <a:solidFill>
                  <a:schemeClr val="bg1"/>
                </a:solidFill>
                <a:ea typeface="ＭＳ Ｐゴシック" pitchFamily="34" charset="-128"/>
              </a:rPr>
              <a:t>DEPARTMENT OF ARTIFICIAL INTELLIGENCE AND MACHINE LEARNING</a:t>
            </a:r>
          </a:p>
        </p:txBody>
      </p:sp>
      <p:sp>
        <p:nvSpPr>
          <p:cNvPr id="12" name="TextBox 3"/>
          <p:cNvSpPr txBox="1">
            <a:spLocks noChangeArrowheads="1"/>
          </p:cNvSpPr>
          <p:nvPr userDrawn="1"/>
        </p:nvSpPr>
        <p:spPr bwMode="auto">
          <a:xfrm>
            <a:off x="11779952" y="6617335"/>
            <a:ext cx="415899" cy="260392"/>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44225482-1F73-4A47-9E3B-1A7D9FA81CA6}" type="slidenum">
              <a:rPr lang="en-US" sz="1092" b="1" smtClean="0">
                <a:solidFill>
                  <a:schemeClr val="bg1"/>
                </a:solidFill>
                <a:ea typeface="ＭＳ Ｐゴシック" pitchFamily="34" charset="-128"/>
              </a:rPr>
              <a:pPr algn="ctr" eaLnBrk="1" hangingPunct="1">
                <a:defRPr/>
              </a:pPr>
              <a:t>‹#›</a:t>
            </a:fld>
            <a:endParaRPr lang="en-US" sz="1092" b="1" dirty="0">
              <a:solidFill>
                <a:schemeClr val="bg1"/>
              </a:solidFill>
              <a:ea typeface="ＭＳ Ｐゴシック" pitchFamily="34" charset="-128"/>
            </a:endParaRPr>
          </a:p>
        </p:txBody>
      </p:sp>
      <p:sp>
        <p:nvSpPr>
          <p:cNvPr id="14" name="Title 10"/>
          <p:cNvSpPr>
            <a:spLocks noGrp="1"/>
          </p:cNvSpPr>
          <p:nvPr>
            <p:ph type="title"/>
          </p:nvPr>
        </p:nvSpPr>
        <p:spPr>
          <a:xfrm>
            <a:off x="9608036" y="247404"/>
            <a:ext cx="2231606" cy="280134"/>
          </a:xfrm>
        </p:spPr>
        <p:txBody>
          <a:bodyPr/>
          <a:lstStyle/>
          <a:p>
            <a:r>
              <a:rPr lang="en-US" altLang="en-US" dirty="0"/>
              <a:t>Go, change the world</a:t>
            </a:r>
          </a:p>
        </p:txBody>
      </p:sp>
    </p:spTree>
    <p:extLst>
      <p:ext uri="{BB962C8B-B14F-4D97-AF65-F5344CB8AC3E}">
        <p14:creationId xmlns:p14="http://schemas.microsoft.com/office/powerpoint/2010/main" val="41730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784F89-24B1-4B0B-9B76-0F007CF234E0}" type="datetime1">
              <a:rPr lang="en-US" smtClean="0"/>
              <a:t>3/17/2023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35592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CFAB9-5C11-45DD-B390-399D9F1DF79E}" type="datetime1">
              <a:rPr lang="en-US" smtClean="0"/>
              <a:t>3/17/2023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478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726F37-165B-467A-AB2A-076E0C22322E}" type="datetime1">
              <a:rPr lang="en-US" smtClean="0"/>
              <a:t>3/17/2023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7029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BA6BF-F8F8-4DAD-A3F3-EA367ABAAF61}" type="datetime1">
              <a:rPr lang="en-US" smtClean="0"/>
              <a:t>3/17/2023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41428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E0D092-E090-4099-B9EB-6270D3C473A5}" type="datetime1">
              <a:rPr lang="en-US" smtClean="0"/>
              <a:t>3/17/2023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0962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9A15-E6EA-4111-9DE2-316CBFE2A8DA}" type="datetime1">
              <a:rPr lang="en-US" smtClean="0"/>
              <a:t>3/17/2023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97724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4640E-D557-4C11-9F2D-429DCD167DB8}" type="datetime1">
              <a:rPr lang="en-US" smtClean="0"/>
              <a:t>3/17/2023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13369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59FCF-CD32-4DF3-BE41-BE881D9DE1CC}" type="datetime1">
              <a:rPr lang="en-US" smtClean="0"/>
              <a:t>3/17/2023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76224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A177-CF29-4A0B-BF0F-D8ADE309057D}" type="datetime1">
              <a:rPr lang="en-US" smtClean="0"/>
              <a:t>3/17/2023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B5B95-3AD3-4740-9219-37A75DF3E3F0}" type="slidenum">
              <a:rPr lang="en-IN" smtClean="0"/>
              <a:t>‹#›</a:t>
            </a:fld>
            <a:endParaRPr lang="en-IN" dirty="0"/>
          </a:p>
        </p:txBody>
      </p:sp>
    </p:spTree>
    <p:extLst>
      <p:ext uri="{BB962C8B-B14F-4D97-AF65-F5344CB8AC3E}">
        <p14:creationId xmlns:p14="http://schemas.microsoft.com/office/powerpoint/2010/main" val="278339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4.emf"/><Relationship Id="rId5" Type="http://schemas.openxmlformats.org/officeDocument/2006/relationships/oleObject" Target="../embeddings/oleObject2.bin"/><Relationship Id="rId4" Type="http://schemas.openxmlformats.org/officeDocument/2006/relationships/image" Target="../media/image53.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4.emf"/><Relationship Id="rId5" Type="http://schemas.openxmlformats.org/officeDocument/2006/relationships/oleObject" Target="../embeddings/oleObject4.bin"/><Relationship Id="rId4" Type="http://schemas.openxmlformats.org/officeDocument/2006/relationships/image" Target="../media/image53.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3" name="Rectangle 2"/>
          <p:cNvSpPr/>
          <p:nvPr/>
        </p:nvSpPr>
        <p:spPr>
          <a:xfrm>
            <a:off x="1316170" y="794802"/>
            <a:ext cx="10083350" cy="5201424"/>
          </a:xfrm>
          <a:prstGeom prst="rect">
            <a:avLst/>
          </a:prstGeom>
        </p:spPr>
        <p:txBody>
          <a:bodyPr wrap="square">
            <a:spAutoFit/>
          </a:bodyPr>
          <a:lstStyle/>
          <a:p>
            <a:pPr algn="ctr"/>
            <a:endParaRPr lang="en-US" altLang="en-US" sz="2800" dirty="0" smtClean="0"/>
          </a:p>
          <a:p>
            <a:pPr algn="ctr"/>
            <a:endParaRPr lang="en-US" altLang="en-US" sz="2800" dirty="0"/>
          </a:p>
          <a:p>
            <a:pPr algn="ctr"/>
            <a:endParaRPr lang="en-US" altLang="en-US" sz="2800" dirty="0" smtClean="0"/>
          </a:p>
          <a:p>
            <a:pPr algn="ctr"/>
            <a:r>
              <a:rPr lang="en-US" altLang="en-US" sz="9600" dirty="0" smtClean="0"/>
              <a:t>Operating Systems (UNIT-4)</a:t>
            </a:r>
          </a:p>
          <a:p>
            <a:endParaRPr lang="en-US" altLang="en-US" sz="2800" dirty="0"/>
          </a:p>
          <a:p>
            <a:endParaRPr lang="en-US" altLang="en-US" sz="2800" dirty="0"/>
          </a:p>
        </p:txBody>
      </p:sp>
    </p:spTree>
    <p:extLst>
      <p:ext uri="{BB962C8B-B14F-4D97-AF65-F5344CB8AC3E}">
        <p14:creationId xmlns:p14="http://schemas.microsoft.com/office/powerpoint/2010/main" val="2679765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115459" y="746520"/>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Static and Dynamic </a:t>
            </a:r>
            <a:r>
              <a:rPr lang="en-US" altLang="en-US" sz="2800" b="1" dirty="0"/>
              <a:t>Linking</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 y="803774"/>
            <a:ext cx="12418423" cy="4660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t>Static </a:t>
            </a:r>
            <a:endParaRPr lang="en-GB" dirty="0"/>
          </a:p>
          <a:p>
            <a:pPr marL="0" indent="0">
              <a:buNone/>
            </a:pPr>
            <a:r>
              <a:rPr lang="en-GB" dirty="0"/>
              <a:t>A</a:t>
            </a:r>
            <a:r>
              <a:rPr lang="en-GB" dirty="0" smtClean="0"/>
              <a:t>t </a:t>
            </a:r>
            <a:r>
              <a:rPr lang="en-GB" dirty="0"/>
              <a:t>the time of compilation, the complete programs will be compiled and linked without leaving any external program or module dependency. </a:t>
            </a:r>
            <a:endParaRPr lang="en-GB" dirty="0" smtClean="0"/>
          </a:p>
          <a:p>
            <a:pPr marL="0" indent="0">
              <a:buNone/>
            </a:pPr>
            <a:endParaRPr lang="en-GB" altLang="en-US" sz="1050" dirty="0"/>
          </a:p>
          <a:p>
            <a:pPr marL="0" indent="0">
              <a:buNone/>
            </a:pPr>
            <a:r>
              <a:rPr lang="en-US" altLang="en-US" b="1" dirty="0"/>
              <a:t>Dynamic Linking</a:t>
            </a:r>
            <a:endParaRPr lang="en-GB" altLang="en-US" b="1" dirty="0"/>
          </a:p>
          <a:p>
            <a:pPr marL="0" indent="0">
              <a:buNone/>
            </a:pPr>
            <a:r>
              <a:rPr lang="en-GB" dirty="0"/>
              <a:t>your compiler will compile the program and for all the modules which you want to include dynamically, only references will be provided and rest of the work will be done at the time of execution.</a:t>
            </a:r>
            <a:endParaRPr lang="en-US" altLang="en-US"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Tree>
    <p:extLst>
      <p:ext uri="{BB962C8B-B14F-4D97-AF65-F5344CB8AC3E}">
        <p14:creationId xmlns:p14="http://schemas.microsoft.com/office/powerpoint/2010/main" val="171236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Dynamic </a:t>
            </a:r>
            <a:r>
              <a:rPr lang="en-US" altLang="en-US" sz="2800" b="1" dirty="0"/>
              <a:t>Linking</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0" y="803774"/>
            <a:ext cx="8656320" cy="4660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Dynamically linked libraries </a:t>
            </a:r>
            <a:r>
              <a:rPr lang="en-GB" dirty="0"/>
              <a:t>are system libraries that are linked to </a:t>
            </a:r>
            <a:r>
              <a:rPr lang="en-GB" dirty="0" smtClean="0"/>
              <a:t>user programs </a:t>
            </a:r>
            <a:r>
              <a:rPr lang="en-GB" dirty="0"/>
              <a:t>when the programs are </a:t>
            </a:r>
            <a:r>
              <a:rPr lang="en-GB" dirty="0" smtClean="0"/>
              <a:t>run.</a:t>
            </a:r>
            <a:endParaRPr lang="en-GB" dirty="0"/>
          </a:p>
          <a:p>
            <a:r>
              <a:rPr lang="en-US" altLang="en-US" dirty="0"/>
              <a:t>Dynamic linking –linking postponed until execution time</a:t>
            </a:r>
            <a:endParaRPr lang="en-US" altLang="en-US" sz="1050" dirty="0"/>
          </a:p>
          <a:p>
            <a:r>
              <a:rPr lang="en-US" altLang="en-US" dirty="0"/>
              <a:t>Small piece of code, </a:t>
            </a:r>
            <a:r>
              <a:rPr lang="en-US" altLang="en-US" b="1" dirty="0">
                <a:solidFill>
                  <a:srgbClr val="3366FF"/>
                </a:solidFill>
              </a:rPr>
              <a:t>stub</a:t>
            </a:r>
            <a:r>
              <a:rPr lang="en-US" altLang="en-US" dirty="0"/>
              <a:t>, used to locate the appropriate memory-resident library </a:t>
            </a:r>
            <a:r>
              <a:rPr lang="en-US" altLang="en-US" dirty="0" smtClean="0"/>
              <a:t>routine.</a:t>
            </a:r>
          </a:p>
          <a:p>
            <a:r>
              <a:rPr lang="en-US" altLang="en-US" dirty="0"/>
              <a:t>Stub replaces itself with the address of the routine, and executes the routine</a:t>
            </a:r>
            <a:endParaRPr lang="en-US" altLang="en-US" sz="800" dirty="0"/>
          </a:p>
          <a:p>
            <a:r>
              <a:rPr lang="en-US" altLang="en-US" dirty="0"/>
              <a:t>Operating system checks if routine is in processes</a:t>
            </a:r>
            <a:r>
              <a:rPr lang="ja-JP" altLang="en-US" dirty="0"/>
              <a:t>’</a:t>
            </a:r>
            <a:r>
              <a:rPr lang="en-US" altLang="ja-JP" dirty="0"/>
              <a:t> memory address</a:t>
            </a:r>
          </a:p>
          <a:p>
            <a:pPr lvl="1"/>
            <a:r>
              <a:rPr lang="en-US" altLang="en-US" dirty="0"/>
              <a:t>If not in address space, add to address space</a:t>
            </a:r>
            <a:endParaRPr lang="en-US" altLang="en-US" sz="800" dirty="0"/>
          </a:p>
          <a:p>
            <a:r>
              <a:rPr lang="en-US" altLang="en-US" dirty="0"/>
              <a:t>Dynamic linking is particularly useful for libraries</a:t>
            </a:r>
            <a:endParaRPr lang="en-US" altLang="en-US" sz="800" dirty="0"/>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pic>
        <p:nvPicPr>
          <p:cNvPr id="12" name="Picture 11"/>
          <p:cNvPicPr>
            <a:picLocks noChangeAspect="1"/>
          </p:cNvPicPr>
          <p:nvPr/>
        </p:nvPicPr>
        <p:blipFill>
          <a:blip r:embed="rId2"/>
          <a:stretch>
            <a:fillRect/>
          </a:stretch>
        </p:blipFill>
        <p:spPr>
          <a:xfrm>
            <a:off x="8538943" y="803774"/>
            <a:ext cx="3496304" cy="5327107"/>
          </a:xfrm>
          <a:prstGeom prst="rect">
            <a:avLst/>
          </a:prstGeom>
        </p:spPr>
      </p:pic>
    </p:spTree>
    <p:extLst>
      <p:ext uri="{BB962C8B-B14F-4D97-AF65-F5344CB8AC3E}">
        <p14:creationId xmlns:p14="http://schemas.microsoft.com/office/powerpoint/2010/main" val="424028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r>
              <a:rPr lang="en-US" altLang="en-US" sz="2800" b="1" dirty="0"/>
              <a:t>Swapping</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0" y="803774"/>
            <a:ext cx="8656320" cy="4660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A process can be </a:t>
            </a:r>
            <a:r>
              <a:rPr lang="en-US" altLang="en-US" b="1" dirty="0">
                <a:solidFill>
                  <a:srgbClr val="3366FF"/>
                </a:solidFill>
              </a:rPr>
              <a:t>swapped</a:t>
            </a:r>
            <a:r>
              <a:rPr lang="en-US" altLang="en-US" dirty="0"/>
              <a:t> temporarily out of memory to a backing store, and then brought back into memory for continued execution</a:t>
            </a:r>
          </a:p>
          <a:p>
            <a:pPr>
              <a:lnSpc>
                <a:spcPct val="80000"/>
              </a:lnSpc>
            </a:pPr>
            <a:r>
              <a:rPr lang="en-US" altLang="en-US" b="1" dirty="0" smtClean="0">
                <a:solidFill>
                  <a:srgbClr val="3366FF"/>
                </a:solidFill>
              </a:rPr>
              <a:t>Backing </a:t>
            </a:r>
            <a:r>
              <a:rPr lang="en-US" altLang="en-US" b="1" dirty="0">
                <a:solidFill>
                  <a:srgbClr val="3366FF"/>
                </a:solidFill>
              </a:rPr>
              <a:t>store</a:t>
            </a:r>
            <a:r>
              <a:rPr lang="en-US" altLang="en-US" dirty="0">
                <a:solidFill>
                  <a:srgbClr val="3366FF"/>
                </a:solidFill>
              </a:rPr>
              <a:t> </a:t>
            </a:r>
            <a:r>
              <a:rPr lang="en-US" altLang="en-US" dirty="0"/>
              <a:t>– fast disk large enough to accommodate copies of all memory images for all users; must provide direct access to these memory images</a:t>
            </a:r>
          </a:p>
          <a:p>
            <a:pPr>
              <a:lnSpc>
                <a:spcPct val="80000"/>
              </a:lnSpc>
            </a:pPr>
            <a:r>
              <a:rPr lang="en-US" altLang="en-US" b="1" dirty="0">
                <a:solidFill>
                  <a:srgbClr val="3366FF"/>
                </a:solidFill>
              </a:rPr>
              <a:t>Roll out, roll in</a:t>
            </a:r>
            <a:r>
              <a:rPr lang="en-US" altLang="en-US" dirty="0">
                <a:solidFill>
                  <a:srgbClr val="3366FF"/>
                </a:solidFill>
              </a:rPr>
              <a:t> </a:t>
            </a:r>
            <a:r>
              <a:rPr lang="en-US" altLang="en-US" dirty="0"/>
              <a:t>– swapping variant used for priority-based scheduling algorithms; lower-priority process is swapped out so higher-priority process can be loaded and executed</a:t>
            </a:r>
          </a:p>
          <a:p>
            <a:pPr>
              <a:lnSpc>
                <a:spcPct val="80000"/>
              </a:lnSpc>
            </a:pPr>
            <a:r>
              <a:rPr lang="en-US" altLang="en-US" dirty="0">
                <a:solidFill>
                  <a:srgbClr val="FF0000"/>
                </a:solidFill>
              </a:rPr>
              <a:t>Major part of swap time is transfer time</a:t>
            </a:r>
            <a:r>
              <a:rPr lang="en-US" altLang="en-US" dirty="0"/>
              <a:t>; total transfer time is directly proportional to the amount of memory swapped</a:t>
            </a:r>
          </a:p>
          <a:p>
            <a:pPr>
              <a:lnSpc>
                <a:spcPct val="80000"/>
              </a:lnSpc>
            </a:pPr>
            <a:r>
              <a:rPr lang="en-US" altLang="en-US" dirty="0"/>
              <a:t>System maintains a </a:t>
            </a:r>
            <a:r>
              <a:rPr lang="en-US" altLang="en-US" b="1" dirty="0">
                <a:solidFill>
                  <a:srgbClr val="3366FF"/>
                </a:solidFill>
              </a:rPr>
              <a:t>ready queue</a:t>
            </a:r>
            <a:r>
              <a:rPr lang="en-US" altLang="en-US" dirty="0">
                <a:solidFill>
                  <a:srgbClr val="3366FF"/>
                </a:solidFill>
              </a:rPr>
              <a:t> </a:t>
            </a:r>
            <a:r>
              <a:rPr lang="en-US" altLang="en-US" dirty="0"/>
              <a:t>of ready-to-run processes which have memory images on disk</a:t>
            </a:r>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pic>
        <p:nvPicPr>
          <p:cNvPr id="13"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063" y="1515325"/>
            <a:ext cx="3561806" cy="486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87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Does the swapped out process need to swap back in to same physical addresses</a:t>
            </a:r>
            <a:r>
              <a:rPr lang="en-US" altLang="en-US" dirty="0" smtClean="0"/>
              <a:t>?</a:t>
            </a:r>
          </a:p>
          <a:p>
            <a:pPr>
              <a:lnSpc>
                <a:spcPct val="80000"/>
              </a:lnSpc>
            </a:pPr>
            <a:r>
              <a:rPr lang="en-US" altLang="en-US" dirty="0" smtClean="0"/>
              <a:t>You cannot just swap out the process and put that into same memory</a:t>
            </a:r>
            <a:endParaRPr lang="en-US" altLang="en-US" dirty="0"/>
          </a:p>
          <a:p>
            <a:pPr>
              <a:lnSpc>
                <a:spcPct val="80000"/>
              </a:lnSpc>
            </a:pPr>
            <a:r>
              <a:rPr lang="en-US" altLang="en-US" dirty="0">
                <a:solidFill>
                  <a:srgbClr val="FF0000"/>
                </a:solidFill>
              </a:rPr>
              <a:t>Depends on address binding </a:t>
            </a:r>
            <a:r>
              <a:rPr lang="en-US" altLang="en-US" dirty="0" smtClean="0">
                <a:solidFill>
                  <a:srgbClr val="FF0000"/>
                </a:solidFill>
              </a:rPr>
              <a:t>method</a:t>
            </a:r>
          </a:p>
          <a:p>
            <a:pPr>
              <a:lnSpc>
                <a:spcPct val="80000"/>
              </a:lnSpc>
            </a:pPr>
            <a:r>
              <a:rPr lang="en-US" altLang="en-US" dirty="0" smtClean="0"/>
              <a:t>Plus </a:t>
            </a:r>
            <a:r>
              <a:rPr lang="en-US" altLang="en-US" dirty="0"/>
              <a:t>consider pending I/O to </a:t>
            </a:r>
            <a:r>
              <a:rPr lang="en-US" altLang="en-US" dirty="0" smtClean="0"/>
              <a:t>from </a:t>
            </a:r>
            <a:r>
              <a:rPr lang="en-US" altLang="en-US" dirty="0"/>
              <a:t>process memory </a:t>
            </a:r>
            <a:r>
              <a:rPr lang="en-US" altLang="en-US" dirty="0" smtClean="0"/>
              <a:t>space.(If some process is using the I/O devices, if it is swapped at that time, I/O devices may be </a:t>
            </a:r>
            <a:r>
              <a:rPr lang="en-US" altLang="en-US" dirty="0" err="1" smtClean="0"/>
              <a:t>yused</a:t>
            </a:r>
            <a:r>
              <a:rPr lang="en-US" altLang="en-US" dirty="0" smtClean="0"/>
              <a:t> by another process)</a:t>
            </a:r>
            <a:endParaRPr lang="en-US" altLang="en-US" dirty="0"/>
          </a:p>
          <a:p>
            <a:pPr>
              <a:lnSpc>
                <a:spcPct val="80000"/>
              </a:lnSpc>
            </a:pPr>
            <a:r>
              <a:rPr lang="en-US" altLang="en-US" dirty="0"/>
              <a:t>Modified versions of swapping are found on many systems (i.e., UNIX, Linux, and Windows)</a:t>
            </a:r>
          </a:p>
          <a:p>
            <a:pPr lvl="1"/>
            <a:r>
              <a:rPr lang="en-US" altLang="en-US" dirty="0"/>
              <a:t>Swapping normally disabled</a:t>
            </a:r>
          </a:p>
          <a:p>
            <a:pPr lvl="1"/>
            <a:r>
              <a:rPr lang="en-US" altLang="en-US" dirty="0"/>
              <a:t>Started if more than threshold amount of memory allocated</a:t>
            </a:r>
          </a:p>
          <a:p>
            <a:pPr lvl="1"/>
            <a:r>
              <a:rPr lang="en-US" altLang="en-US" dirty="0"/>
              <a:t>Disabled again once memory demand reduced below threshold</a:t>
            </a:r>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4480560" y="63005"/>
            <a:ext cx="3161212" cy="584775"/>
          </a:xfrm>
          <a:prstGeom prst="rect">
            <a:avLst/>
          </a:prstGeom>
        </p:spPr>
        <p:txBody>
          <a:bodyPr wrap="square">
            <a:spAutoFit/>
          </a:bodyPr>
          <a:lstStyle/>
          <a:p>
            <a:r>
              <a:rPr lang="en-US" altLang="en-US" b="1" dirty="0" smtClean="0"/>
              <a:t>      </a:t>
            </a:r>
            <a:r>
              <a:rPr lang="en-US" altLang="en-US" sz="3200" b="1" dirty="0" smtClean="0"/>
              <a:t>Swapping</a:t>
            </a:r>
            <a:endParaRPr lang="en-IN" sz="3200" dirty="0"/>
          </a:p>
        </p:txBody>
      </p:sp>
    </p:spTree>
    <p:extLst>
      <p:ext uri="{BB962C8B-B14F-4D97-AF65-F5344CB8AC3E}">
        <p14:creationId xmlns:p14="http://schemas.microsoft.com/office/powerpoint/2010/main" val="115707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If next processes to be put on CPU is not in memory, need to swap out a process and swap in target process</a:t>
            </a:r>
          </a:p>
          <a:p>
            <a:r>
              <a:rPr lang="en-US" altLang="en-US" dirty="0"/>
              <a:t>Context switch time can then be very high</a:t>
            </a:r>
          </a:p>
          <a:p>
            <a:r>
              <a:rPr lang="en-US" altLang="en-US" dirty="0"/>
              <a:t>100MB process swapping to hard disk with transfer rate of 50MB/sec</a:t>
            </a:r>
          </a:p>
          <a:p>
            <a:pPr lvl="1"/>
            <a:r>
              <a:rPr lang="en-US" altLang="en-US" dirty="0"/>
              <a:t>Swap out time of 2000 </a:t>
            </a:r>
            <a:r>
              <a:rPr lang="en-US" altLang="en-US" dirty="0" err="1"/>
              <a:t>ms</a:t>
            </a:r>
            <a:endParaRPr lang="en-US" altLang="en-US" dirty="0"/>
          </a:p>
          <a:p>
            <a:pPr lvl="1"/>
            <a:r>
              <a:rPr lang="en-US" altLang="en-US" dirty="0"/>
              <a:t>Plus swap in of same sized process</a:t>
            </a:r>
          </a:p>
          <a:p>
            <a:pPr lvl="1"/>
            <a:r>
              <a:rPr lang="en-US" altLang="en-US" dirty="0"/>
              <a:t>Total context switch swapping component time of 4000ms (4 seconds)</a:t>
            </a:r>
          </a:p>
          <a:p>
            <a:r>
              <a:rPr lang="en-US" altLang="en-US" dirty="0"/>
              <a:t>Can reduce if reduce size of memory swapped – by knowing how much memory really being used</a:t>
            </a:r>
          </a:p>
          <a:p>
            <a:pPr lvl="1"/>
            <a:r>
              <a:rPr lang="en-US" altLang="en-US" dirty="0"/>
              <a:t>System calls to inform OS of memory use via </a:t>
            </a:r>
            <a:r>
              <a:rPr lang="en-US" altLang="en-US" dirty="0" err="1">
                <a:latin typeface="Courier New" panose="02070309020205020404" pitchFamily="49" charset="0"/>
                <a:cs typeface="Courier New" panose="02070309020205020404" pitchFamily="49" charset="0"/>
              </a:rPr>
              <a:t>request_memory</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err="1">
                <a:latin typeface="Courier New" panose="02070309020205020404" pitchFamily="49" charset="0"/>
                <a:cs typeface="Courier New" panose="02070309020205020404" pitchFamily="49" charset="0"/>
              </a:rPr>
              <a:t>release_memory</a:t>
            </a:r>
            <a:r>
              <a:rPr lang="en-US" altLang="en-US" dirty="0">
                <a:latin typeface="Courier New" panose="02070309020205020404" pitchFamily="49" charset="0"/>
                <a:cs typeface="Courier New" panose="02070309020205020404" pitchFamily="49" charset="0"/>
              </a:rPr>
              <a:t>()</a:t>
            </a:r>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629989" y="63005"/>
            <a:ext cx="8055427" cy="584775"/>
          </a:xfrm>
          <a:prstGeom prst="rect">
            <a:avLst/>
          </a:prstGeom>
        </p:spPr>
        <p:txBody>
          <a:bodyPr wrap="square">
            <a:spAutoFit/>
          </a:bodyPr>
          <a:lstStyle/>
          <a:p>
            <a:r>
              <a:rPr lang="en-US" altLang="en-US" b="1" dirty="0" smtClean="0"/>
              <a:t>      </a:t>
            </a:r>
            <a:r>
              <a:rPr lang="en-US" altLang="en-US" sz="3200" dirty="0"/>
              <a:t>Context Switch Time including Swapping</a:t>
            </a:r>
            <a:endParaRPr lang="en-IN" sz="3200" dirty="0"/>
          </a:p>
        </p:txBody>
      </p:sp>
    </p:spTree>
    <p:extLst>
      <p:ext uri="{BB962C8B-B14F-4D97-AF65-F5344CB8AC3E}">
        <p14:creationId xmlns:p14="http://schemas.microsoft.com/office/powerpoint/2010/main" val="193000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Other constraints as well on swapping</a:t>
            </a:r>
          </a:p>
          <a:p>
            <a:pPr lvl="1"/>
            <a:r>
              <a:rPr lang="en-US" altLang="en-US" dirty="0"/>
              <a:t>Pending I/O – can’t swap out as I/O would occur to wrong process</a:t>
            </a:r>
          </a:p>
          <a:p>
            <a:pPr lvl="1"/>
            <a:r>
              <a:rPr lang="en-US" altLang="en-US" dirty="0"/>
              <a:t>Or always transfer I/O to kernel space, then to I/O device</a:t>
            </a:r>
          </a:p>
          <a:p>
            <a:pPr lvl="2"/>
            <a:r>
              <a:rPr lang="en-US" altLang="en-US" dirty="0"/>
              <a:t>Known as </a:t>
            </a:r>
            <a:r>
              <a:rPr lang="en-US" altLang="en-US" b="1" dirty="0">
                <a:solidFill>
                  <a:srgbClr val="3366FF"/>
                </a:solidFill>
              </a:rPr>
              <a:t>double buffering</a:t>
            </a:r>
            <a:r>
              <a:rPr lang="en-US" altLang="en-US" dirty="0"/>
              <a:t>, adds overhead</a:t>
            </a:r>
          </a:p>
          <a:p>
            <a:r>
              <a:rPr lang="en-US" altLang="en-US" dirty="0"/>
              <a:t>Standard swapping not used in modern operating systems</a:t>
            </a:r>
          </a:p>
          <a:p>
            <a:pPr lvl="1"/>
            <a:r>
              <a:rPr lang="en-US" altLang="en-US" dirty="0"/>
              <a:t>But modified version common</a:t>
            </a:r>
          </a:p>
          <a:p>
            <a:pPr lvl="2"/>
            <a:r>
              <a:rPr lang="en-US" altLang="en-US" dirty="0"/>
              <a:t>Swap only when free memory extremely low</a:t>
            </a:r>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629989" y="63005"/>
            <a:ext cx="8055427" cy="584775"/>
          </a:xfrm>
          <a:prstGeom prst="rect">
            <a:avLst/>
          </a:prstGeom>
        </p:spPr>
        <p:txBody>
          <a:bodyPr wrap="square">
            <a:spAutoFit/>
          </a:bodyPr>
          <a:lstStyle/>
          <a:p>
            <a:r>
              <a:rPr lang="en-US" altLang="en-US" b="1" dirty="0" smtClean="0"/>
              <a:t>      </a:t>
            </a:r>
            <a:r>
              <a:rPr lang="en-US" altLang="en-US" sz="3200" dirty="0"/>
              <a:t>Context Switch Time including Swapping</a:t>
            </a:r>
            <a:endParaRPr lang="en-IN" sz="3200" dirty="0"/>
          </a:p>
        </p:txBody>
      </p:sp>
      <p:pic>
        <p:nvPicPr>
          <p:cNvPr id="12" name="Picture 11"/>
          <p:cNvPicPr>
            <a:picLocks noChangeAspect="1"/>
          </p:cNvPicPr>
          <p:nvPr/>
        </p:nvPicPr>
        <p:blipFill>
          <a:blip r:embed="rId2"/>
          <a:stretch>
            <a:fillRect/>
          </a:stretch>
        </p:blipFill>
        <p:spPr>
          <a:xfrm>
            <a:off x="6362145" y="3869047"/>
            <a:ext cx="4291015" cy="2363519"/>
          </a:xfrm>
          <a:prstGeom prst="rect">
            <a:avLst/>
          </a:prstGeom>
        </p:spPr>
      </p:pic>
    </p:spTree>
    <p:extLst>
      <p:ext uri="{BB962C8B-B14F-4D97-AF65-F5344CB8AC3E}">
        <p14:creationId xmlns:p14="http://schemas.microsoft.com/office/powerpoint/2010/main" val="220361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Other constraints as well on swapping</a:t>
            </a:r>
          </a:p>
          <a:p>
            <a:pPr lvl="1"/>
            <a:r>
              <a:rPr lang="en-US" altLang="en-US" dirty="0"/>
              <a:t>Pending I/O – can’t swap out as I/O would occur to wrong process</a:t>
            </a:r>
          </a:p>
          <a:p>
            <a:pPr lvl="1"/>
            <a:r>
              <a:rPr lang="en-US" altLang="en-US" dirty="0"/>
              <a:t>Or always transfer I/O to kernel space, then to I/O device</a:t>
            </a:r>
          </a:p>
          <a:p>
            <a:pPr lvl="2"/>
            <a:r>
              <a:rPr lang="en-US" altLang="en-US" dirty="0"/>
              <a:t>Known as </a:t>
            </a:r>
            <a:r>
              <a:rPr lang="en-US" altLang="en-US" b="1" dirty="0">
                <a:solidFill>
                  <a:srgbClr val="3366FF"/>
                </a:solidFill>
              </a:rPr>
              <a:t>double buffering</a:t>
            </a:r>
            <a:r>
              <a:rPr lang="en-US" altLang="en-US" dirty="0"/>
              <a:t>, adds overhead</a:t>
            </a:r>
          </a:p>
          <a:p>
            <a:r>
              <a:rPr lang="en-US" altLang="en-US" dirty="0"/>
              <a:t>Standard swapping not used in modern operating systems</a:t>
            </a:r>
          </a:p>
          <a:p>
            <a:pPr lvl="1"/>
            <a:r>
              <a:rPr lang="en-US" altLang="en-US" dirty="0"/>
              <a:t>But modified version common</a:t>
            </a:r>
          </a:p>
          <a:p>
            <a:pPr lvl="2"/>
            <a:r>
              <a:rPr lang="en-US" altLang="en-US" dirty="0"/>
              <a:t>Swap only when free memory extremely low</a:t>
            </a:r>
          </a:p>
          <a:p>
            <a:pPr marL="0" indent="0">
              <a:buNone/>
            </a:pPr>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629989" y="63005"/>
            <a:ext cx="8055427" cy="584775"/>
          </a:xfrm>
          <a:prstGeom prst="rect">
            <a:avLst/>
          </a:prstGeom>
        </p:spPr>
        <p:txBody>
          <a:bodyPr wrap="square">
            <a:spAutoFit/>
          </a:bodyPr>
          <a:lstStyle/>
          <a:p>
            <a:r>
              <a:rPr lang="en-US" altLang="en-US" b="1" dirty="0" smtClean="0"/>
              <a:t>      </a:t>
            </a:r>
            <a:r>
              <a:rPr lang="en-US" altLang="en-US" sz="3200" dirty="0"/>
              <a:t>Context Switch Time including Swapping</a:t>
            </a:r>
            <a:endParaRPr lang="en-IN" sz="3200" dirty="0"/>
          </a:p>
        </p:txBody>
      </p:sp>
      <p:pic>
        <p:nvPicPr>
          <p:cNvPr id="12" name="Picture 11"/>
          <p:cNvPicPr>
            <a:picLocks noChangeAspect="1"/>
          </p:cNvPicPr>
          <p:nvPr/>
        </p:nvPicPr>
        <p:blipFill>
          <a:blip r:embed="rId2"/>
          <a:stretch>
            <a:fillRect/>
          </a:stretch>
        </p:blipFill>
        <p:spPr>
          <a:xfrm>
            <a:off x="6362145" y="3869047"/>
            <a:ext cx="4291015" cy="2363519"/>
          </a:xfrm>
          <a:prstGeom prst="rect">
            <a:avLst/>
          </a:prstGeom>
        </p:spPr>
      </p:pic>
    </p:spTree>
    <p:extLst>
      <p:ext uri="{BB962C8B-B14F-4D97-AF65-F5344CB8AC3E}">
        <p14:creationId xmlns:p14="http://schemas.microsoft.com/office/powerpoint/2010/main" val="8819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smtClean="0"/>
          </a:p>
          <a:p>
            <a:r>
              <a:rPr lang="en-US" altLang="en-US" dirty="0" smtClean="0"/>
              <a:t>Swapping Not </a:t>
            </a:r>
            <a:r>
              <a:rPr lang="en-US" altLang="en-US" dirty="0"/>
              <a:t>typically </a:t>
            </a:r>
            <a:r>
              <a:rPr lang="en-US" altLang="en-US" dirty="0" smtClean="0"/>
              <a:t>supported in Mobile Systems.</a:t>
            </a:r>
            <a:endParaRPr lang="en-US" altLang="en-US" dirty="0"/>
          </a:p>
          <a:p>
            <a:pPr lvl="1"/>
            <a:r>
              <a:rPr lang="en-US" altLang="en-US" dirty="0" smtClean="0"/>
              <a:t>Mobiles are Flash </a:t>
            </a:r>
            <a:r>
              <a:rPr lang="en-US" altLang="en-US" dirty="0"/>
              <a:t>memory </a:t>
            </a:r>
            <a:r>
              <a:rPr lang="en-US" altLang="en-US" dirty="0" smtClean="0"/>
              <a:t>based, which are</a:t>
            </a:r>
            <a:endParaRPr lang="en-US" altLang="en-US" dirty="0"/>
          </a:p>
          <a:p>
            <a:pPr lvl="2"/>
            <a:r>
              <a:rPr lang="en-US" altLang="en-US" dirty="0"/>
              <a:t>Small amount of space</a:t>
            </a:r>
          </a:p>
          <a:p>
            <a:pPr lvl="2"/>
            <a:r>
              <a:rPr lang="en-US" altLang="en-US" dirty="0"/>
              <a:t>Limited number of write cycles</a:t>
            </a:r>
          </a:p>
          <a:p>
            <a:pPr lvl="2"/>
            <a:r>
              <a:rPr lang="en-US" altLang="en-US" dirty="0"/>
              <a:t>Poor throughput between flash memory and CPU on mobile platform</a:t>
            </a:r>
          </a:p>
          <a:p>
            <a:r>
              <a:rPr lang="en-US" altLang="en-US" dirty="0"/>
              <a:t>Instead use other methods to free memory if low</a:t>
            </a:r>
          </a:p>
          <a:p>
            <a:pPr lvl="1"/>
            <a:r>
              <a:rPr lang="en-US" altLang="en-US" dirty="0" err="1"/>
              <a:t>iOS</a:t>
            </a:r>
            <a:r>
              <a:rPr lang="en-US" altLang="en-US" dirty="0"/>
              <a:t> </a:t>
            </a:r>
            <a:r>
              <a:rPr lang="en-US" altLang="en-US" b="1" i="1" dirty="0"/>
              <a:t>asks</a:t>
            </a:r>
            <a:r>
              <a:rPr lang="en-US" altLang="en-US" dirty="0"/>
              <a:t> apps to voluntarily relinquish allocated memory</a:t>
            </a:r>
          </a:p>
          <a:p>
            <a:pPr lvl="2"/>
            <a:r>
              <a:rPr lang="en-US" altLang="en-US" dirty="0"/>
              <a:t>Read-only data thrown out and reloaded from flash if needed</a:t>
            </a:r>
          </a:p>
          <a:p>
            <a:pPr lvl="2"/>
            <a:r>
              <a:rPr lang="en-US" altLang="en-US" dirty="0"/>
              <a:t>Failure to free can result in </a:t>
            </a:r>
            <a:r>
              <a:rPr lang="en-US" altLang="en-US" dirty="0" smtClean="0"/>
              <a:t>termination of app</a:t>
            </a:r>
            <a:endParaRPr lang="en-US" altLang="en-US" dirty="0"/>
          </a:p>
          <a:p>
            <a:pPr lvl="1"/>
            <a:r>
              <a:rPr lang="en-US" altLang="en-US" dirty="0"/>
              <a:t>Android terminates apps if low free memory, but first writes </a:t>
            </a:r>
            <a:r>
              <a:rPr lang="en-US" altLang="en-US" b="1" dirty="0">
                <a:solidFill>
                  <a:srgbClr val="3366FF"/>
                </a:solidFill>
              </a:rPr>
              <a:t>application state</a:t>
            </a:r>
            <a:r>
              <a:rPr lang="en-US" altLang="en-US" dirty="0"/>
              <a:t> to flash for fast </a:t>
            </a:r>
            <a:r>
              <a:rPr lang="en-US" altLang="en-US" dirty="0" smtClean="0"/>
              <a:t>restart</a:t>
            </a:r>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3599003" y="196053"/>
            <a:ext cx="8055427" cy="584775"/>
          </a:xfrm>
          <a:prstGeom prst="rect">
            <a:avLst/>
          </a:prstGeom>
        </p:spPr>
        <p:txBody>
          <a:bodyPr wrap="square">
            <a:spAutoFit/>
          </a:bodyPr>
          <a:lstStyle/>
          <a:p>
            <a:r>
              <a:rPr lang="en-US" altLang="en-US" b="1" dirty="0" smtClean="0"/>
              <a:t>      </a:t>
            </a:r>
            <a:r>
              <a:rPr lang="en-US" altLang="en-US" sz="3200" dirty="0"/>
              <a:t>Swapping on Mobile Systems</a:t>
            </a:r>
            <a:endParaRPr lang="en-IN" sz="3200" dirty="0"/>
          </a:p>
        </p:txBody>
      </p:sp>
    </p:spTree>
    <p:extLst>
      <p:ext uri="{BB962C8B-B14F-4D97-AF65-F5344CB8AC3E}">
        <p14:creationId xmlns:p14="http://schemas.microsoft.com/office/powerpoint/2010/main" val="71063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Main memory must support both OS and user processes</a:t>
            </a:r>
          </a:p>
          <a:p>
            <a:r>
              <a:rPr lang="en-US" altLang="en-US" dirty="0"/>
              <a:t>Limited resource, must allocate efficiently</a:t>
            </a:r>
          </a:p>
          <a:p>
            <a:r>
              <a:rPr lang="en-US" altLang="en-US" dirty="0"/>
              <a:t>Contiguous allocation is one early method</a:t>
            </a:r>
          </a:p>
          <a:p>
            <a:r>
              <a:rPr lang="en-US" altLang="en-US" dirty="0"/>
              <a:t>Main memory usually into two </a:t>
            </a:r>
            <a:r>
              <a:rPr lang="en-US" altLang="en-US" b="1" dirty="0">
                <a:solidFill>
                  <a:srgbClr val="0000FF"/>
                </a:solidFill>
              </a:rPr>
              <a:t>partitions</a:t>
            </a:r>
            <a:r>
              <a:rPr lang="en-US" altLang="en-US" dirty="0"/>
              <a:t>:</a:t>
            </a:r>
          </a:p>
          <a:p>
            <a:pPr lvl="1"/>
            <a:r>
              <a:rPr lang="en-US" altLang="en-US" dirty="0"/>
              <a:t>Resident operating system, usually held in low memory with interrupt vector</a:t>
            </a:r>
          </a:p>
          <a:p>
            <a:pPr lvl="1"/>
            <a:r>
              <a:rPr lang="en-US" altLang="en-US" dirty="0"/>
              <a:t>User processes then held in high memory</a:t>
            </a:r>
          </a:p>
          <a:p>
            <a:pPr lvl="1"/>
            <a:r>
              <a:rPr lang="en-US" altLang="en-US" dirty="0"/>
              <a:t>Each process contained in single contiguous section of memory</a:t>
            </a:r>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3599003" y="196053"/>
            <a:ext cx="8055427" cy="584775"/>
          </a:xfrm>
          <a:prstGeom prst="rect">
            <a:avLst/>
          </a:prstGeom>
        </p:spPr>
        <p:txBody>
          <a:bodyPr wrap="square">
            <a:spAutoFit/>
          </a:bodyPr>
          <a:lstStyle/>
          <a:p>
            <a:r>
              <a:rPr lang="en-US" altLang="en-US" b="1" dirty="0" smtClean="0"/>
              <a:t>      </a:t>
            </a:r>
            <a:r>
              <a:rPr lang="en-US" altLang="en-US" sz="3200" dirty="0"/>
              <a:t>Contiguous Allocation</a:t>
            </a:r>
            <a:endParaRPr lang="en-IN" sz="3200" dirty="0"/>
          </a:p>
        </p:txBody>
      </p:sp>
      <p:pic>
        <p:nvPicPr>
          <p:cNvPr id="4" name="Picture 3"/>
          <p:cNvPicPr>
            <a:picLocks noChangeAspect="1"/>
          </p:cNvPicPr>
          <p:nvPr/>
        </p:nvPicPr>
        <p:blipFill>
          <a:blip r:embed="rId2"/>
          <a:stretch>
            <a:fillRect/>
          </a:stretch>
        </p:blipFill>
        <p:spPr>
          <a:xfrm>
            <a:off x="6461760" y="4228099"/>
            <a:ext cx="4803038" cy="2043717"/>
          </a:xfrm>
          <a:prstGeom prst="rect">
            <a:avLst/>
          </a:prstGeom>
        </p:spPr>
      </p:pic>
    </p:spTree>
    <p:extLst>
      <p:ext uri="{BB962C8B-B14F-4D97-AF65-F5344CB8AC3E}">
        <p14:creationId xmlns:p14="http://schemas.microsoft.com/office/powerpoint/2010/main" val="2599777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r>
              <a:rPr lang="en-US" altLang="en-US" dirty="0" smtClean="0"/>
              <a:t>Once the allocation is done we need to map back the address</a:t>
            </a:r>
          </a:p>
          <a:p>
            <a:pPr marL="228600" lvl="1">
              <a:spcBef>
                <a:spcPts val="1000"/>
              </a:spcBef>
            </a:pPr>
            <a:r>
              <a:rPr lang="en-US" altLang="en-US" dirty="0" smtClean="0"/>
              <a:t>MMU does that job - </a:t>
            </a:r>
            <a:r>
              <a:rPr lang="en-US" altLang="en-US" dirty="0"/>
              <a:t>maps </a:t>
            </a:r>
            <a:r>
              <a:rPr lang="en-US" altLang="en-US" dirty="0" smtClean="0"/>
              <a:t>the logical </a:t>
            </a:r>
            <a:r>
              <a:rPr lang="en-US" altLang="en-US" dirty="0"/>
              <a:t>address </a:t>
            </a:r>
            <a:r>
              <a:rPr lang="en-US" altLang="en-US" i="1" dirty="0" smtClean="0"/>
              <a:t>dynamically</a:t>
            </a:r>
          </a:p>
          <a:p>
            <a:pPr marL="228600" lvl="1">
              <a:spcBef>
                <a:spcPts val="1000"/>
              </a:spcBef>
            </a:pPr>
            <a:endParaRPr lang="en-US" altLang="en-US" i="1" dirty="0"/>
          </a:p>
          <a:p>
            <a:endParaRPr lang="en-US" altLang="en-US" dirty="0"/>
          </a:p>
          <a:p>
            <a:endParaRPr lang="en-US" altLang="en-US" dirty="0" smtClean="0"/>
          </a:p>
          <a:p>
            <a:pPr lvl="1"/>
            <a:endParaRPr lang="en-US" altLang="en-US" dirty="0" smtClean="0"/>
          </a:p>
          <a:p>
            <a:pPr lvl="1"/>
            <a:endParaRPr lang="en-US" altLang="en-US" dirty="0" smtClean="0"/>
          </a:p>
          <a:p>
            <a:pPr lvl="1"/>
            <a:r>
              <a:rPr lang="en-US" altLang="en-US" dirty="0" smtClean="0"/>
              <a:t>CPU generates the Logical address </a:t>
            </a:r>
            <a:endParaRPr lang="en-US" altLang="en-US" dirty="0"/>
          </a:p>
          <a:p>
            <a:pPr lvl="1"/>
            <a:r>
              <a:rPr lang="en-US" altLang="en-US" dirty="0" smtClean="0"/>
              <a:t>Limit </a:t>
            </a:r>
            <a:r>
              <a:rPr lang="en-US" altLang="en-US" dirty="0"/>
              <a:t>register contains range of logical addresses – each logical address must be less than the limit register </a:t>
            </a:r>
            <a:r>
              <a:rPr lang="en-US" altLang="en-US" dirty="0" smtClean="0"/>
              <a:t>, if yes it will be added to relocation register , the physical address is generated </a:t>
            </a:r>
            <a:endParaRPr lang="en-US" altLang="en-US" dirty="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3599003" y="196053"/>
            <a:ext cx="8055427" cy="584775"/>
          </a:xfrm>
          <a:prstGeom prst="rect">
            <a:avLst/>
          </a:prstGeom>
        </p:spPr>
        <p:txBody>
          <a:bodyPr wrap="square">
            <a:spAutoFit/>
          </a:bodyPr>
          <a:lstStyle/>
          <a:p>
            <a:r>
              <a:rPr lang="en-US" altLang="en-US" b="1" dirty="0" smtClean="0"/>
              <a:t>      </a:t>
            </a:r>
            <a:r>
              <a:rPr lang="en-US" altLang="en-US" sz="3200" dirty="0"/>
              <a:t>Contiguous Allocation</a:t>
            </a:r>
            <a:endParaRPr lang="en-IN" sz="3200" dirty="0"/>
          </a:p>
        </p:txBody>
      </p:sp>
      <p:pic>
        <p:nvPicPr>
          <p:cNvPr id="12"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566" y="2543879"/>
            <a:ext cx="4014833" cy="199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8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US" b="1" dirty="0" smtClean="0"/>
              <a:t>Memory Management - Objectives </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3170099"/>
          </a:xfrm>
          <a:prstGeom prst="rect">
            <a:avLst/>
          </a:prstGeom>
        </p:spPr>
        <p:txBody>
          <a:bodyPr wrap="square">
            <a:spAutoFit/>
          </a:bodyPr>
          <a:lstStyle/>
          <a:p>
            <a:pPr>
              <a:lnSpc>
                <a:spcPct val="250000"/>
              </a:lnSpc>
            </a:pPr>
            <a:r>
              <a:rPr lang="en-US" altLang="en-US" sz="2000" b="1" dirty="0"/>
              <a:t>To provide a detailed description of various ways of organizing memory hardware</a:t>
            </a:r>
          </a:p>
          <a:p>
            <a:pPr>
              <a:lnSpc>
                <a:spcPct val="250000"/>
              </a:lnSpc>
            </a:pPr>
            <a:r>
              <a:rPr lang="en-US" altLang="en-US" sz="2000" b="1" dirty="0"/>
              <a:t>To discuss various memory-management techniques, including paging and segmentation</a:t>
            </a:r>
          </a:p>
          <a:p>
            <a:pPr>
              <a:lnSpc>
                <a:spcPct val="250000"/>
              </a:lnSpc>
            </a:pPr>
            <a:r>
              <a:rPr lang="en-US" altLang="en-US" sz="2000" b="1" dirty="0"/>
              <a:t>To provide a detailed description of the Intel Pentium, which supports both pure segmentation and segmentation with paging</a:t>
            </a:r>
          </a:p>
        </p:txBody>
      </p:sp>
    </p:spTree>
    <p:extLst>
      <p:ext uri="{BB962C8B-B14F-4D97-AF65-F5344CB8AC3E}">
        <p14:creationId xmlns:p14="http://schemas.microsoft.com/office/powerpoint/2010/main" val="320807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3599003" y="196053"/>
            <a:ext cx="8055427" cy="523220"/>
          </a:xfrm>
          <a:prstGeom prst="rect">
            <a:avLst/>
          </a:prstGeom>
        </p:spPr>
        <p:txBody>
          <a:bodyPr wrap="square">
            <a:spAutoFit/>
          </a:bodyPr>
          <a:lstStyle/>
          <a:p>
            <a:r>
              <a:rPr lang="en-US" altLang="en-US" b="1" dirty="0" smtClean="0"/>
              <a:t> </a:t>
            </a:r>
            <a:r>
              <a:rPr lang="en-US" altLang="en-US" sz="2800" b="1" dirty="0"/>
              <a:t>Multiple-partition allocation</a:t>
            </a:r>
            <a:endParaRPr lang="en-IN" sz="4400" b="1" dirty="0"/>
          </a:p>
        </p:txBody>
      </p:sp>
      <p:sp>
        <p:nvSpPr>
          <p:cNvPr id="8" name="Rectangle 7"/>
          <p:cNvSpPr/>
          <p:nvPr/>
        </p:nvSpPr>
        <p:spPr>
          <a:xfrm>
            <a:off x="359186" y="772963"/>
            <a:ext cx="10979373" cy="4093428"/>
          </a:xfrm>
          <a:prstGeom prst="rect">
            <a:avLst/>
          </a:prstGeom>
        </p:spPr>
        <p:txBody>
          <a:bodyPr wrap="square">
            <a:spAutoFit/>
          </a:bodyPr>
          <a:lstStyle/>
          <a:p>
            <a:pPr>
              <a:lnSpc>
                <a:spcPct val="200000"/>
              </a:lnSpc>
            </a:pPr>
            <a:r>
              <a:rPr lang="en-US" altLang="en-US" dirty="0"/>
              <a:t>Multiple-partition allocation</a:t>
            </a:r>
          </a:p>
          <a:p>
            <a:pPr lvl="1">
              <a:lnSpc>
                <a:spcPct val="200000"/>
              </a:lnSpc>
            </a:pPr>
            <a:r>
              <a:rPr lang="en-US" altLang="en-US" sz="1600" dirty="0"/>
              <a:t>Degree of multiprogramming limited by number of partitions</a:t>
            </a:r>
          </a:p>
          <a:p>
            <a:pPr lvl="1">
              <a:lnSpc>
                <a:spcPct val="200000"/>
              </a:lnSpc>
            </a:pPr>
            <a:r>
              <a:rPr lang="en-US" altLang="en-US" sz="1600" b="1" dirty="0">
                <a:solidFill>
                  <a:srgbClr val="0000FF"/>
                </a:solidFill>
              </a:rPr>
              <a:t>Variable-partition </a:t>
            </a:r>
            <a:r>
              <a:rPr lang="en-US" altLang="en-US" sz="1600" dirty="0"/>
              <a:t>sizes for efficiency (sized to a given process’ needs)</a:t>
            </a:r>
          </a:p>
          <a:p>
            <a:pPr lvl="1">
              <a:lnSpc>
                <a:spcPct val="200000"/>
              </a:lnSpc>
            </a:pPr>
            <a:r>
              <a:rPr lang="en-US" altLang="en-US" sz="1600" b="1" dirty="0">
                <a:solidFill>
                  <a:srgbClr val="0000FF"/>
                </a:solidFill>
              </a:rPr>
              <a:t>Hole</a:t>
            </a:r>
            <a:r>
              <a:rPr lang="en-US" altLang="en-US" sz="1600" dirty="0"/>
              <a:t> – block of available memory; holes of various size are scattered throughout memory</a:t>
            </a:r>
          </a:p>
          <a:p>
            <a:pPr lvl="1">
              <a:lnSpc>
                <a:spcPct val="200000"/>
              </a:lnSpc>
            </a:pPr>
            <a:r>
              <a:rPr lang="en-US" altLang="en-US" sz="1600" dirty="0"/>
              <a:t>When a process arrives, it is allocated memory from a hole large enough to accommodate it</a:t>
            </a:r>
          </a:p>
          <a:p>
            <a:pPr lvl="1">
              <a:lnSpc>
                <a:spcPct val="200000"/>
              </a:lnSpc>
            </a:pPr>
            <a:r>
              <a:rPr lang="en-US" altLang="en-US" sz="1600" dirty="0"/>
              <a:t>Process exiting frees its partition, adjacent free partitions combined</a:t>
            </a:r>
          </a:p>
          <a:p>
            <a:pPr lvl="1">
              <a:lnSpc>
                <a:spcPct val="200000"/>
              </a:lnSpc>
            </a:pPr>
            <a:r>
              <a:rPr lang="en-US" altLang="en-US" sz="1600" dirty="0"/>
              <a:t>Operating system maintains information about:</a:t>
            </a:r>
            <a:br>
              <a:rPr lang="en-US" altLang="en-US" sz="1600" dirty="0"/>
            </a:br>
            <a:r>
              <a:rPr lang="en-US" altLang="en-US" sz="1600" dirty="0"/>
              <a:t>a) allocated partitions    b) free partitions (hole)</a:t>
            </a:r>
          </a:p>
        </p:txBody>
      </p:sp>
      <p:pic>
        <p:nvPicPr>
          <p:cNvPr id="1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0685" y="4201887"/>
            <a:ext cx="6675437"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366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3"/>
          <p:cNvSpPr txBox="1">
            <a:spLocks noChangeArrowheads="1"/>
          </p:cNvSpPr>
          <p:nvPr/>
        </p:nvSpPr>
        <p:spPr>
          <a:xfrm>
            <a:off x="1020918" y="857782"/>
            <a:ext cx="10039195" cy="362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smtClean="0">
                <a:solidFill>
                  <a:srgbClr val="3366FF"/>
                </a:solidFill>
              </a:rPr>
              <a:t>First-fit</a:t>
            </a:r>
            <a:r>
              <a:rPr lang="en-US" altLang="en-US" smtClean="0"/>
              <a:t>:  Allocate the </a:t>
            </a:r>
            <a:r>
              <a:rPr lang="en-US" altLang="en-US" b="1" i="1" smtClean="0"/>
              <a:t>first</a:t>
            </a:r>
            <a:r>
              <a:rPr lang="en-US" altLang="en-US" smtClean="0"/>
              <a:t> hole that is big enough</a:t>
            </a:r>
          </a:p>
          <a:p>
            <a:pPr>
              <a:buFont typeface="Monotype Sorts" pitchFamily="-84" charset="2"/>
              <a:buNone/>
            </a:pPr>
            <a:endParaRPr lang="en-US" altLang="en-US" smtClean="0"/>
          </a:p>
          <a:p>
            <a:r>
              <a:rPr lang="en-US" altLang="en-US" b="1" smtClean="0">
                <a:solidFill>
                  <a:srgbClr val="3366FF"/>
                </a:solidFill>
              </a:rPr>
              <a:t>Best-fit</a:t>
            </a:r>
            <a:r>
              <a:rPr lang="en-US" altLang="en-US" smtClean="0"/>
              <a:t>:  Allocate the </a:t>
            </a:r>
            <a:r>
              <a:rPr lang="en-US" altLang="en-US" b="1" i="1" smtClean="0"/>
              <a:t>smallest</a:t>
            </a:r>
            <a:r>
              <a:rPr lang="en-US" altLang="en-US" smtClean="0"/>
              <a:t> hole that is big enough; must search entire list, unless ordered by size  </a:t>
            </a:r>
          </a:p>
          <a:p>
            <a:pPr lvl="1"/>
            <a:r>
              <a:rPr lang="en-US" altLang="en-US" smtClean="0"/>
              <a:t>Produces the smallest leftover hole</a:t>
            </a:r>
          </a:p>
          <a:p>
            <a:pPr lvl="1">
              <a:buFont typeface="Monotype Sorts" pitchFamily="-84" charset="2"/>
              <a:buNone/>
            </a:pPr>
            <a:endParaRPr lang="en-US" altLang="en-US" smtClean="0"/>
          </a:p>
          <a:p>
            <a:r>
              <a:rPr lang="en-US" altLang="en-US" b="1" smtClean="0">
                <a:solidFill>
                  <a:srgbClr val="3366FF"/>
                </a:solidFill>
              </a:rPr>
              <a:t>Worst-fit</a:t>
            </a:r>
            <a:r>
              <a:rPr lang="en-US" altLang="en-US" smtClean="0"/>
              <a:t>:  Allocate the </a:t>
            </a:r>
            <a:r>
              <a:rPr lang="en-US" altLang="en-US" b="1" i="1" smtClean="0"/>
              <a:t>largest</a:t>
            </a:r>
            <a:r>
              <a:rPr lang="en-US" altLang="en-US" smtClean="0"/>
              <a:t> hole; must also search entire list  </a:t>
            </a:r>
          </a:p>
          <a:p>
            <a:pPr lvl="1"/>
            <a:r>
              <a:rPr lang="en-US" altLang="en-US" smtClean="0"/>
              <a:t>Produces the largest leftover hole</a:t>
            </a:r>
          </a:p>
        </p:txBody>
      </p:sp>
      <p:sp>
        <p:nvSpPr>
          <p:cNvPr id="14" name="Text Box 5"/>
          <p:cNvSpPr txBox="1">
            <a:spLocks noChangeArrowheads="1"/>
          </p:cNvSpPr>
          <p:nvPr/>
        </p:nvSpPr>
        <p:spPr bwMode="auto">
          <a:xfrm>
            <a:off x="1263876" y="5163037"/>
            <a:ext cx="9186409"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dirty="0">
                <a:latin typeface="Helvetica" panose="020B0604020202020204" pitchFamily="34" charset="0"/>
              </a:rPr>
              <a:t>First-fit and best-fit better than worst-fit in terms of speed and storage utilization</a:t>
            </a:r>
          </a:p>
        </p:txBody>
      </p:sp>
    </p:spTree>
    <p:extLst>
      <p:ext uri="{BB962C8B-B14F-4D97-AF65-F5344CB8AC3E}">
        <p14:creationId xmlns:p14="http://schemas.microsoft.com/office/powerpoint/2010/main" val="152697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4" name="Rectangle 3"/>
          <p:cNvSpPr/>
          <p:nvPr/>
        </p:nvSpPr>
        <p:spPr>
          <a:xfrm>
            <a:off x="359185" y="884225"/>
            <a:ext cx="10700928" cy="2800767"/>
          </a:xfrm>
          <a:prstGeom prst="rect">
            <a:avLst/>
          </a:prstGeom>
        </p:spPr>
        <p:txBody>
          <a:bodyPr wrap="square">
            <a:spAutoFit/>
          </a:bodyPr>
          <a:lstStyle/>
          <a:p>
            <a:pPr fontAlgn="base"/>
            <a:r>
              <a:rPr lang="en-GB" dirty="0">
                <a:solidFill>
                  <a:srgbClr val="303030"/>
                </a:solidFill>
                <a:latin typeface="Arimo"/>
              </a:rPr>
              <a:t>Consider six memory partitions of size 200 KB, 400 KB, 600 KB, 500 KB, 300 KB and 250 KB. These partitions need to be allocated to four processes of sizes 357 KB, 210 KB, 468 KB and 491 KB in that order.</a:t>
            </a:r>
          </a:p>
          <a:p>
            <a:pPr fontAlgn="base"/>
            <a:r>
              <a:rPr lang="en-GB" dirty="0">
                <a:solidFill>
                  <a:srgbClr val="303030"/>
                </a:solidFill>
                <a:latin typeface="Arimo"/>
              </a:rPr>
              <a:t>Perform the allocation of processes using-</a:t>
            </a:r>
          </a:p>
          <a:p>
            <a:pPr fontAlgn="base">
              <a:buFont typeface="+mj-lt"/>
              <a:buAutoNum type="arabicPeriod"/>
            </a:pPr>
            <a:r>
              <a:rPr lang="en-GB" dirty="0">
                <a:solidFill>
                  <a:srgbClr val="303030"/>
                </a:solidFill>
                <a:latin typeface="Arimo"/>
              </a:rPr>
              <a:t>First Fit Algorithm</a:t>
            </a:r>
          </a:p>
          <a:p>
            <a:pPr fontAlgn="base">
              <a:buFont typeface="+mj-lt"/>
              <a:buAutoNum type="arabicPeriod"/>
            </a:pPr>
            <a:r>
              <a:rPr lang="en-GB" dirty="0">
                <a:solidFill>
                  <a:srgbClr val="303030"/>
                </a:solidFill>
                <a:latin typeface="Arimo"/>
              </a:rPr>
              <a:t>Best Fit Algorithm</a:t>
            </a:r>
          </a:p>
          <a:p>
            <a:pPr fontAlgn="base">
              <a:buFont typeface="+mj-lt"/>
              <a:buAutoNum type="arabicPeriod"/>
            </a:pPr>
            <a:r>
              <a:rPr lang="en-GB" dirty="0">
                <a:solidFill>
                  <a:srgbClr val="303030"/>
                </a:solidFill>
                <a:latin typeface="Arimo"/>
              </a:rPr>
              <a:t>Worst Fit </a:t>
            </a:r>
            <a:r>
              <a:rPr lang="en-GB" dirty="0" smtClean="0">
                <a:solidFill>
                  <a:srgbClr val="303030"/>
                </a:solidFill>
                <a:latin typeface="Arimo"/>
              </a:rPr>
              <a:t>Algorithm</a:t>
            </a:r>
          </a:p>
          <a:p>
            <a:pPr fontAlgn="base">
              <a:buFont typeface="+mj-lt"/>
              <a:buAutoNum type="arabicPeriod"/>
            </a:pPr>
            <a:endParaRPr lang="en-GB" b="0" i="0" dirty="0">
              <a:solidFill>
                <a:srgbClr val="303030"/>
              </a:solidFill>
              <a:effectLst/>
              <a:latin typeface="Arimo"/>
            </a:endParaRPr>
          </a:p>
          <a:p>
            <a:pPr fontAlgn="base"/>
            <a:r>
              <a:rPr lang="en-GB" sz="3200" b="1" i="0" dirty="0" smtClean="0">
                <a:solidFill>
                  <a:srgbClr val="303030"/>
                </a:solidFill>
                <a:effectLst/>
                <a:latin typeface="Arimo"/>
              </a:rPr>
              <a:t>Solution</a:t>
            </a:r>
            <a:endParaRPr lang="en-GB" sz="3200" b="1" i="0" dirty="0">
              <a:solidFill>
                <a:srgbClr val="303030"/>
              </a:solidFill>
              <a:effectLst/>
              <a:latin typeface="Arimo"/>
            </a:endParaRPr>
          </a:p>
        </p:txBody>
      </p:sp>
      <p:pic>
        <p:nvPicPr>
          <p:cNvPr id="13" name="Picture 12"/>
          <p:cNvPicPr>
            <a:picLocks noChangeAspect="1"/>
          </p:cNvPicPr>
          <p:nvPr/>
        </p:nvPicPr>
        <p:blipFill>
          <a:blip r:embed="rId2"/>
          <a:stretch>
            <a:fillRect/>
          </a:stretch>
        </p:blipFill>
        <p:spPr>
          <a:xfrm>
            <a:off x="2037594" y="3844332"/>
            <a:ext cx="6995766" cy="1615580"/>
          </a:xfrm>
          <a:prstGeom prst="rect">
            <a:avLst/>
          </a:prstGeom>
        </p:spPr>
      </p:pic>
    </p:spTree>
    <p:extLst>
      <p:ext uri="{BB962C8B-B14F-4D97-AF65-F5344CB8AC3E}">
        <p14:creationId xmlns:p14="http://schemas.microsoft.com/office/powerpoint/2010/main" val="322339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4" name="Rectangle 3"/>
          <p:cNvSpPr/>
          <p:nvPr/>
        </p:nvSpPr>
        <p:spPr>
          <a:xfrm>
            <a:off x="359185" y="884225"/>
            <a:ext cx="10700928" cy="5909310"/>
          </a:xfrm>
          <a:prstGeom prst="rect">
            <a:avLst/>
          </a:prstGeom>
        </p:spPr>
        <p:txBody>
          <a:bodyPr wrap="square">
            <a:spAutoFit/>
          </a:bodyPr>
          <a:lstStyle/>
          <a:p>
            <a:pPr fontAlgn="base">
              <a:buFont typeface="+mj-lt"/>
              <a:buAutoNum type="arabicPeriod"/>
            </a:pPr>
            <a:r>
              <a:rPr lang="en-GB" b="1" dirty="0" smtClean="0">
                <a:solidFill>
                  <a:srgbClr val="303030"/>
                </a:solidFill>
                <a:latin typeface="Arimo"/>
              </a:rPr>
              <a:t>First </a:t>
            </a:r>
            <a:r>
              <a:rPr lang="en-GB" b="1" dirty="0">
                <a:solidFill>
                  <a:srgbClr val="303030"/>
                </a:solidFill>
                <a:latin typeface="Arimo"/>
              </a:rPr>
              <a:t>Fit </a:t>
            </a:r>
            <a:r>
              <a:rPr lang="en-GB" b="1" dirty="0" smtClean="0">
                <a:solidFill>
                  <a:srgbClr val="303030"/>
                </a:solidFill>
                <a:latin typeface="Arimo"/>
              </a:rPr>
              <a:t>Algorithm</a:t>
            </a:r>
          </a:p>
          <a:p>
            <a:pPr fontAlgn="base">
              <a:buFont typeface="+mj-lt"/>
              <a:buAutoNum type="arabicPeriod"/>
            </a:pPr>
            <a:endParaRPr lang="en-GB" dirty="0">
              <a:solidFill>
                <a:srgbClr val="303030"/>
              </a:solidFill>
              <a:latin typeface="Arimo"/>
            </a:endParaRPr>
          </a:p>
          <a:p>
            <a:pPr fontAlgn="base"/>
            <a:r>
              <a:rPr lang="en-GB" dirty="0"/>
              <a:t>Algorithm starts scanning the partitions serially.</a:t>
            </a:r>
          </a:p>
          <a:p>
            <a:pPr fontAlgn="base"/>
            <a:r>
              <a:rPr lang="en-GB" dirty="0"/>
              <a:t>When a partition big enough to store the process is found, it allocates that partition to the process</a:t>
            </a:r>
          </a:p>
          <a:p>
            <a:pPr fontAlgn="base">
              <a:buFont typeface="+mj-lt"/>
              <a:buAutoNum type="arabicPeriod"/>
            </a:pPr>
            <a:endParaRPr lang="en-GB" dirty="0">
              <a:solidFill>
                <a:srgbClr val="303030"/>
              </a:solidFill>
              <a:latin typeface="Arimo"/>
            </a:endParaRPr>
          </a:p>
          <a:p>
            <a:pPr fontAlgn="base"/>
            <a:r>
              <a:rPr lang="en-GB" sz="3200" b="1" i="0" dirty="0" smtClean="0">
                <a:solidFill>
                  <a:srgbClr val="303030"/>
                </a:solidFill>
                <a:effectLst/>
                <a:latin typeface="Arimo"/>
              </a:rPr>
              <a:t>Solution</a:t>
            </a:r>
          </a:p>
          <a:p>
            <a:pPr fontAlgn="base"/>
            <a:endParaRPr lang="en-GB" sz="3200" b="1" dirty="0">
              <a:solidFill>
                <a:srgbClr val="303030"/>
              </a:solidFill>
              <a:latin typeface="Arimo"/>
            </a:endParaRPr>
          </a:p>
          <a:p>
            <a:pPr fontAlgn="base"/>
            <a:endParaRPr lang="en-GB" sz="3200" b="1" i="0" dirty="0" smtClean="0">
              <a:solidFill>
                <a:srgbClr val="303030"/>
              </a:solidFill>
              <a:effectLst/>
              <a:latin typeface="Arimo"/>
            </a:endParaRPr>
          </a:p>
          <a:p>
            <a:pPr fontAlgn="base"/>
            <a:endParaRPr lang="en-GB" sz="3200" b="1" dirty="0">
              <a:solidFill>
                <a:srgbClr val="303030"/>
              </a:solidFill>
              <a:latin typeface="Arimo"/>
            </a:endParaRPr>
          </a:p>
          <a:p>
            <a:pPr fontAlgn="base"/>
            <a:r>
              <a:rPr lang="sv-SE" sz="3200" dirty="0"/>
              <a:t>Process P1 = 357 </a:t>
            </a:r>
            <a:r>
              <a:rPr lang="sv-SE" sz="3200" dirty="0" smtClean="0"/>
              <a:t>KB </a:t>
            </a:r>
            <a:endParaRPr lang="sv-SE" sz="3200" dirty="0"/>
          </a:p>
          <a:p>
            <a:pPr fontAlgn="base"/>
            <a:r>
              <a:rPr lang="sv-SE" sz="3200" dirty="0"/>
              <a:t>Process P2 = 210 KB</a:t>
            </a:r>
          </a:p>
          <a:p>
            <a:pPr fontAlgn="base"/>
            <a:r>
              <a:rPr lang="sv-SE" sz="3200" dirty="0"/>
              <a:t>Process P3 = 468 KB</a:t>
            </a:r>
          </a:p>
          <a:p>
            <a:pPr fontAlgn="base"/>
            <a:r>
              <a:rPr lang="sv-SE" sz="3200" dirty="0"/>
              <a:t>Process P4 = 491 KB</a:t>
            </a:r>
          </a:p>
          <a:p>
            <a:pPr fontAlgn="base"/>
            <a:endParaRPr lang="en-GB" sz="3200" b="1" i="0" dirty="0">
              <a:solidFill>
                <a:srgbClr val="303030"/>
              </a:solidFill>
              <a:effectLst/>
              <a:latin typeface="Arimo"/>
            </a:endParaRPr>
          </a:p>
        </p:txBody>
      </p:sp>
      <p:pic>
        <p:nvPicPr>
          <p:cNvPr id="13" name="Picture 12"/>
          <p:cNvPicPr>
            <a:picLocks noChangeAspect="1"/>
          </p:cNvPicPr>
          <p:nvPr/>
        </p:nvPicPr>
        <p:blipFill>
          <a:blip r:embed="rId2"/>
          <a:stretch>
            <a:fillRect/>
          </a:stretch>
        </p:blipFill>
        <p:spPr>
          <a:xfrm>
            <a:off x="3291250" y="2290777"/>
            <a:ext cx="6995766" cy="1615580"/>
          </a:xfrm>
          <a:prstGeom prst="rect">
            <a:avLst/>
          </a:prstGeom>
        </p:spPr>
      </p:pic>
    </p:spTree>
    <p:extLst>
      <p:ext uri="{BB962C8B-B14F-4D97-AF65-F5344CB8AC3E}">
        <p14:creationId xmlns:p14="http://schemas.microsoft.com/office/powerpoint/2010/main" val="380707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pic>
        <p:nvPicPr>
          <p:cNvPr id="12" name="Picture 11"/>
          <p:cNvPicPr>
            <a:picLocks noChangeAspect="1"/>
          </p:cNvPicPr>
          <p:nvPr/>
        </p:nvPicPr>
        <p:blipFill>
          <a:blip r:embed="rId2"/>
          <a:stretch>
            <a:fillRect/>
          </a:stretch>
        </p:blipFill>
        <p:spPr>
          <a:xfrm>
            <a:off x="718685" y="905954"/>
            <a:ext cx="5643460" cy="5400207"/>
          </a:xfrm>
          <a:prstGeom prst="rect">
            <a:avLst/>
          </a:prstGeom>
        </p:spPr>
      </p:pic>
      <p:sp>
        <p:nvSpPr>
          <p:cNvPr id="14" name="Rectangle 13"/>
          <p:cNvSpPr/>
          <p:nvPr/>
        </p:nvSpPr>
        <p:spPr>
          <a:xfrm>
            <a:off x="6472115" y="1232891"/>
            <a:ext cx="5368709" cy="1754326"/>
          </a:xfrm>
          <a:prstGeom prst="rect">
            <a:avLst/>
          </a:prstGeom>
        </p:spPr>
        <p:txBody>
          <a:bodyPr wrap="square">
            <a:spAutoFit/>
          </a:bodyPr>
          <a:lstStyle/>
          <a:p>
            <a:pPr fontAlgn="base">
              <a:buFont typeface="Arial" panose="020B0604020202020204" pitchFamily="34" charset="0"/>
              <a:buChar char="•"/>
            </a:pPr>
            <a:r>
              <a:rPr lang="en-GB" dirty="0">
                <a:solidFill>
                  <a:srgbClr val="303030"/>
                </a:solidFill>
                <a:latin typeface="Arimo"/>
              </a:rPr>
              <a:t>Process P4 can not be allocated the memory</a:t>
            </a:r>
            <a:r>
              <a:rPr lang="en-GB" dirty="0" smtClean="0">
                <a:solidFill>
                  <a:srgbClr val="303030"/>
                </a:solidFill>
                <a:latin typeface="Arimo"/>
              </a:rPr>
              <a:t>.</a:t>
            </a:r>
          </a:p>
          <a:p>
            <a:pPr fontAlgn="base">
              <a:buFont typeface="Arial" panose="020B0604020202020204" pitchFamily="34" charset="0"/>
              <a:buChar char="•"/>
            </a:pPr>
            <a:endParaRPr lang="en-GB" dirty="0">
              <a:solidFill>
                <a:srgbClr val="303030"/>
              </a:solidFill>
              <a:latin typeface="Arimo"/>
            </a:endParaRPr>
          </a:p>
          <a:p>
            <a:pPr fontAlgn="base">
              <a:buFont typeface="Arial" panose="020B0604020202020204" pitchFamily="34" charset="0"/>
              <a:buChar char="•"/>
            </a:pPr>
            <a:endParaRPr lang="en-GB" dirty="0" smtClean="0">
              <a:solidFill>
                <a:srgbClr val="303030"/>
              </a:solidFill>
              <a:latin typeface="Arimo"/>
            </a:endParaRPr>
          </a:p>
          <a:p>
            <a:pPr fontAlgn="base"/>
            <a:endParaRPr lang="en-GB" dirty="0">
              <a:solidFill>
                <a:srgbClr val="303030"/>
              </a:solidFill>
              <a:latin typeface="Arimo"/>
            </a:endParaRPr>
          </a:p>
          <a:p>
            <a:pPr fontAlgn="base">
              <a:buFont typeface="Arial" panose="020B0604020202020204" pitchFamily="34" charset="0"/>
              <a:buChar char="•"/>
            </a:pPr>
            <a:r>
              <a:rPr lang="en-GB" dirty="0">
                <a:solidFill>
                  <a:srgbClr val="303030"/>
                </a:solidFill>
                <a:latin typeface="Arimo"/>
              </a:rPr>
              <a:t>This is because no partition of size greater than or equal to the size of </a:t>
            </a:r>
            <a:r>
              <a:rPr lang="en-GB" dirty="0" smtClean="0">
                <a:solidFill>
                  <a:srgbClr val="303030"/>
                </a:solidFill>
                <a:latin typeface="Arimo"/>
              </a:rPr>
              <a:t> process </a:t>
            </a:r>
            <a:r>
              <a:rPr lang="en-GB" dirty="0">
                <a:solidFill>
                  <a:srgbClr val="303030"/>
                </a:solidFill>
                <a:latin typeface="Arimo"/>
              </a:rPr>
              <a:t>P4 is available.</a:t>
            </a:r>
            <a:endParaRPr lang="en-GB" b="0" i="0" dirty="0">
              <a:solidFill>
                <a:srgbClr val="303030"/>
              </a:solidFill>
              <a:effectLst/>
              <a:latin typeface="Arimo"/>
            </a:endParaRPr>
          </a:p>
        </p:txBody>
      </p:sp>
    </p:spTree>
    <p:extLst>
      <p:ext uri="{BB962C8B-B14F-4D97-AF65-F5344CB8AC3E}">
        <p14:creationId xmlns:p14="http://schemas.microsoft.com/office/powerpoint/2010/main" val="308544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4" name="Rectangle 3"/>
          <p:cNvSpPr/>
          <p:nvPr/>
        </p:nvSpPr>
        <p:spPr>
          <a:xfrm>
            <a:off x="359185" y="884225"/>
            <a:ext cx="3054575" cy="4770537"/>
          </a:xfrm>
          <a:prstGeom prst="rect">
            <a:avLst/>
          </a:prstGeom>
        </p:spPr>
        <p:txBody>
          <a:bodyPr wrap="square">
            <a:spAutoFit/>
          </a:bodyPr>
          <a:lstStyle/>
          <a:p>
            <a:pPr fontAlgn="base"/>
            <a:r>
              <a:rPr lang="en-GB" b="1" dirty="0" smtClean="0">
                <a:solidFill>
                  <a:srgbClr val="303030"/>
                </a:solidFill>
                <a:latin typeface="Arimo"/>
              </a:rPr>
              <a:t>2. Best </a:t>
            </a:r>
            <a:r>
              <a:rPr lang="en-GB" b="1" dirty="0">
                <a:solidFill>
                  <a:srgbClr val="303030"/>
                </a:solidFill>
                <a:latin typeface="Arimo"/>
              </a:rPr>
              <a:t>Fit </a:t>
            </a:r>
            <a:r>
              <a:rPr lang="en-GB" b="1" dirty="0" smtClean="0">
                <a:solidFill>
                  <a:srgbClr val="303030"/>
                </a:solidFill>
                <a:latin typeface="Arimo"/>
              </a:rPr>
              <a:t>Algorithm</a:t>
            </a:r>
          </a:p>
          <a:p>
            <a:pPr fontAlgn="base"/>
            <a:r>
              <a:rPr lang="en-GB" dirty="0"/>
              <a:t>In Best Fit Algorithm,</a:t>
            </a:r>
          </a:p>
          <a:p>
            <a:pPr fontAlgn="base"/>
            <a:r>
              <a:rPr lang="en-GB" dirty="0"/>
              <a:t>Algorithm first scans all the partitions.</a:t>
            </a:r>
          </a:p>
          <a:p>
            <a:pPr fontAlgn="base"/>
            <a:r>
              <a:rPr lang="en-GB" dirty="0"/>
              <a:t>It then allocates the partition </a:t>
            </a:r>
            <a:r>
              <a:rPr lang="en-GB" dirty="0" smtClean="0"/>
              <a:t>of</a:t>
            </a:r>
          </a:p>
          <a:p>
            <a:pPr fontAlgn="base"/>
            <a:r>
              <a:rPr lang="en-GB" dirty="0" smtClean="0"/>
              <a:t> </a:t>
            </a:r>
            <a:r>
              <a:rPr lang="en-GB" dirty="0"/>
              <a:t>smallest size that can store the process.</a:t>
            </a:r>
          </a:p>
          <a:p>
            <a:pPr fontAlgn="base"/>
            <a:r>
              <a:rPr lang="en-GB" sz="3200" b="1" i="0" dirty="0" smtClean="0">
                <a:solidFill>
                  <a:srgbClr val="303030"/>
                </a:solidFill>
                <a:effectLst/>
                <a:latin typeface="Arimo"/>
              </a:rPr>
              <a:t>Solution ------</a:t>
            </a:r>
          </a:p>
          <a:p>
            <a:pPr fontAlgn="base"/>
            <a:endParaRPr lang="en-GB" sz="3200" b="1" dirty="0">
              <a:solidFill>
                <a:srgbClr val="303030"/>
              </a:solidFill>
              <a:latin typeface="Arimo"/>
            </a:endParaRPr>
          </a:p>
          <a:p>
            <a:pPr fontAlgn="base"/>
            <a:endParaRPr lang="en-GB" sz="3200" b="1" i="0" dirty="0" smtClean="0">
              <a:solidFill>
                <a:srgbClr val="303030"/>
              </a:solidFill>
              <a:effectLst/>
              <a:latin typeface="Arimo"/>
            </a:endParaRPr>
          </a:p>
          <a:p>
            <a:pPr fontAlgn="base"/>
            <a:endParaRPr lang="en-GB" sz="3200" b="1" dirty="0">
              <a:solidFill>
                <a:srgbClr val="303030"/>
              </a:solidFill>
              <a:latin typeface="Arimo"/>
            </a:endParaRPr>
          </a:p>
          <a:p>
            <a:pPr fontAlgn="base"/>
            <a:endParaRPr lang="en-GB" sz="3200" b="1" i="0" dirty="0">
              <a:solidFill>
                <a:srgbClr val="303030"/>
              </a:solidFill>
              <a:effectLst/>
              <a:latin typeface="Arimo"/>
            </a:endParaRPr>
          </a:p>
        </p:txBody>
      </p:sp>
      <p:pic>
        <p:nvPicPr>
          <p:cNvPr id="12" name="Picture 11"/>
          <p:cNvPicPr>
            <a:picLocks noChangeAspect="1"/>
          </p:cNvPicPr>
          <p:nvPr/>
        </p:nvPicPr>
        <p:blipFill>
          <a:blip r:embed="rId2"/>
          <a:stretch>
            <a:fillRect/>
          </a:stretch>
        </p:blipFill>
        <p:spPr>
          <a:xfrm>
            <a:off x="3321714" y="801055"/>
            <a:ext cx="8624310" cy="2887120"/>
          </a:xfrm>
          <a:prstGeom prst="rect">
            <a:avLst/>
          </a:prstGeom>
        </p:spPr>
      </p:pic>
      <p:pic>
        <p:nvPicPr>
          <p:cNvPr id="14" name="Picture 13"/>
          <p:cNvPicPr>
            <a:picLocks noChangeAspect="1"/>
          </p:cNvPicPr>
          <p:nvPr/>
        </p:nvPicPr>
        <p:blipFill>
          <a:blip r:embed="rId3"/>
          <a:stretch>
            <a:fillRect/>
          </a:stretch>
        </p:blipFill>
        <p:spPr>
          <a:xfrm>
            <a:off x="3321713" y="3688174"/>
            <a:ext cx="8807191" cy="2817129"/>
          </a:xfrm>
          <a:prstGeom prst="rect">
            <a:avLst/>
          </a:prstGeom>
        </p:spPr>
      </p:pic>
      <p:sp>
        <p:nvSpPr>
          <p:cNvPr id="15" name="Rectangle 14"/>
          <p:cNvSpPr/>
          <p:nvPr/>
        </p:nvSpPr>
        <p:spPr>
          <a:xfrm>
            <a:off x="477183" y="3688173"/>
            <a:ext cx="2065719" cy="1200329"/>
          </a:xfrm>
          <a:prstGeom prst="rect">
            <a:avLst/>
          </a:prstGeom>
        </p:spPr>
        <p:txBody>
          <a:bodyPr wrap="square">
            <a:spAutoFit/>
          </a:bodyPr>
          <a:lstStyle/>
          <a:p>
            <a:pPr fontAlgn="base"/>
            <a:r>
              <a:rPr lang="sv-SE" dirty="0"/>
              <a:t>Process P1 = 357 KB </a:t>
            </a:r>
          </a:p>
          <a:p>
            <a:pPr fontAlgn="base"/>
            <a:r>
              <a:rPr lang="sv-SE" dirty="0"/>
              <a:t>Process P2 = 210 KB</a:t>
            </a:r>
          </a:p>
          <a:p>
            <a:pPr fontAlgn="base"/>
            <a:r>
              <a:rPr lang="sv-SE" dirty="0"/>
              <a:t>Process P3 = 468 KB</a:t>
            </a:r>
          </a:p>
          <a:p>
            <a:pPr fontAlgn="base"/>
            <a:r>
              <a:rPr lang="sv-SE" dirty="0"/>
              <a:t>Process P4 = 491 KB</a:t>
            </a:r>
          </a:p>
        </p:txBody>
      </p:sp>
    </p:spTree>
    <p:extLst>
      <p:ext uri="{BB962C8B-B14F-4D97-AF65-F5344CB8AC3E}">
        <p14:creationId xmlns:p14="http://schemas.microsoft.com/office/powerpoint/2010/main" val="3639969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618308" y="960377"/>
            <a:ext cx="11416937"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769441"/>
          </a:xfrm>
          <a:prstGeom prst="rect">
            <a:avLst/>
          </a:prstGeom>
        </p:spPr>
        <p:txBody>
          <a:bodyPr wrap="square">
            <a:spAutoFit/>
          </a:bodyPr>
          <a:lstStyle/>
          <a:p>
            <a:r>
              <a:rPr lang="en-US" altLang="en-US" b="1" dirty="0" smtClean="0"/>
              <a:t> </a:t>
            </a:r>
            <a:r>
              <a:rPr lang="en-US" altLang="en-US" sz="4400" dirty="0"/>
              <a:t>Dynamic Storage-Allocation Problem</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4" name="Rectangle 3"/>
          <p:cNvSpPr/>
          <p:nvPr/>
        </p:nvSpPr>
        <p:spPr>
          <a:xfrm>
            <a:off x="359185" y="884225"/>
            <a:ext cx="12250826" cy="6155531"/>
          </a:xfrm>
          <a:prstGeom prst="rect">
            <a:avLst/>
          </a:prstGeom>
        </p:spPr>
        <p:txBody>
          <a:bodyPr wrap="square">
            <a:spAutoFit/>
          </a:bodyPr>
          <a:lstStyle/>
          <a:p>
            <a:pPr fontAlgn="base"/>
            <a:r>
              <a:rPr lang="en-GB" b="1" dirty="0">
                <a:solidFill>
                  <a:srgbClr val="303030"/>
                </a:solidFill>
                <a:latin typeface="Arimo"/>
              </a:rPr>
              <a:t>3</a:t>
            </a:r>
            <a:r>
              <a:rPr lang="en-GB" b="1" dirty="0" smtClean="0">
                <a:solidFill>
                  <a:srgbClr val="303030"/>
                </a:solidFill>
                <a:latin typeface="Arimo"/>
              </a:rPr>
              <a:t>. Worst </a:t>
            </a:r>
            <a:r>
              <a:rPr lang="en-GB" b="1" dirty="0">
                <a:solidFill>
                  <a:srgbClr val="303030"/>
                </a:solidFill>
                <a:latin typeface="Arimo"/>
              </a:rPr>
              <a:t>Fit </a:t>
            </a:r>
            <a:r>
              <a:rPr lang="en-GB" b="1" dirty="0" smtClean="0">
                <a:solidFill>
                  <a:srgbClr val="303030"/>
                </a:solidFill>
                <a:latin typeface="Arimo"/>
              </a:rPr>
              <a:t>Algorithm</a:t>
            </a:r>
          </a:p>
          <a:p>
            <a:pPr fontAlgn="base"/>
            <a:r>
              <a:rPr lang="en-GB" dirty="0"/>
              <a:t>In Worst Fit Algorithm,</a:t>
            </a:r>
          </a:p>
          <a:p>
            <a:pPr fontAlgn="base"/>
            <a:r>
              <a:rPr lang="en-GB" dirty="0"/>
              <a:t>Algorithm first scans all the partitions.</a:t>
            </a:r>
          </a:p>
          <a:p>
            <a:pPr fontAlgn="base"/>
            <a:r>
              <a:rPr lang="en-GB" dirty="0"/>
              <a:t>It then allocates the partition of largest </a:t>
            </a:r>
            <a:endParaRPr lang="en-GB" dirty="0" smtClean="0"/>
          </a:p>
          <a:p>
            <a:pPr fontAlgn="base"/>
            <a:r>
              <a:rPr lang="en-GB" dirty="0" smtClean="0"/>
              <a:t>size </a:t>
            </a:r>
            <a:r>
              <a:rPr lang="en-GB" dirty="0"/>
              <a:t>to the process.</a:t>
            </a:r>
          </a:p>
          <a:p>
            <a:pPr fontAlgn="base"/>
            <a:r>
              <a:rPr lang="en-GB" dirty="0"/>
              <a:t> </a:t>
            </a:r>
          </a:p>
          <a:p>
            <a:pPr fontAlgn="base"/>
            <a:r>
              <a:rPr lang="en-GB" dirty="0"/>
              <a:t>The allocation of partitions to the </a:t>
            </a:r>
            <a:endParaRPr lang="en-GB" dirty="0" smtClean="0"/>
          </a:p>
          <a:p>
            <a:pPr fontAlgn="base"/>
            <a:r>
              <a:rPr lang="en-GB" dirty="0" smtClean="0"/>
              <a:t>given </a:t>
            </a:r>
            <a:r>
              <a:rPr lang="en-GB" dirty="0"/>
              <a:t>processes is shown below</a:t>
            </a:r>
          </a:p>
          <a:p>
            <a:pPr fontAlgn="base"/>
            <a:endParaRPr lang="en-GB" dirty="0"/>
          </a:p>
          <a:p>
            <a:pPr fontAlgn="base"/>
            <a:r>
              <a:rPr lang="en-GB" sz="3200" b="1" i="0" dirty="0" smtClean="0">
                <a:solidFill>
                  <a:srgbClr val="303030"/>
                </a:solidFill>
                <a:effectLst/>
                <a:latin typeface="Arimo"/>
              </a:rPr>
              <a:t>Solution ------</a:t>
            </a:r>
          </a:p>
          <a:p>
            <a:pPr fontAlgn="base"/>
            <a:endParaRPr lang="en-GB" sz="3200" b="1" i="0" dirty="0" smtClean="0">
              <a:solidFill>
                <a:srgbClr val="303030"/>
              </a:solidFill>
              <a:effectLst/>
              <a:latin typeface="Arimo"/>
            </a:endParaRPr>
          </a:p>
          <a:p>
            <a:pPr fontAlgn="base"/>
            <a:endParaRPr lang="en-GB" sz="3200" b="1" dirty="0">
              <a:solidFill>
                <a:srgbClr val="303030"/>
              </a:solidFill>
              <a:latin typeface="Arimo"/>
            </a:endParaRPr>
          </a:p>
          <a:p>
            <a:pPr fontAlgn="base"/>
            <a:endParaRPr lang="en-GB" sz="3200" b="1" dirty="0">
              <a:solidFill>
                <a:srgbClr val="303030"/>
              </a:solidFill>
              <a:latin typeface="Arimo"/>
            </a:endParaRPr>
          </a:p>
          <a:p>
            <a:pPr fontAlgn="base"/>
            <a:r>
              <a:rPr lang="en-GB" sz="2400" dirty="0"/>
              <a:t>Process P3 and Process P4 can not be </a:t>
            </a:r>
            <a:r>
              <a:rPr lang="en-GB" sz="2400" dirty="0" smtClean="0"/>
              <a:t>allocated the </a:t>
            </a:r>
            <a:r>
              <a:rPr lang="en-GB" sz="2400" dirty="0"/>
              <a:t>memory.</a:t>
            </a:r>
          </a:p>
          <a:p>
            <a:pPr fontAlgn="base"/>
            <a:r>
              <a:rPr lang="en-GB" sz="2400" dirty="0"/>
              <a:t>This is because no partition of size greater than or equal to the size of process P3 and process P4 is available.</a:t>
            </a:r>
          </a:p>
          <a:p>
            <a:pPr fontAlgn="base"/>
            <a:endParaRPr lang="en-GB" sz="3200" b="1" i="0" dirty="0">
              <a:solidFill>
                <a:srgbClr val="303030"/>
              </a:solidFill>
              <a:effectLst/>
              <a:latin typeface="Arimo"/>
            </a:endParaRPr>
          </a:p>
        </p:txBody>
      </p:sp>
      <p:sp>
        <p:nvSpPr>
          <p:cNvPr id="15" name="Rectangle 14"/>
          <p:cNvSpPr/>
          <p:nvPr/>
        </p:nvSpPr>
        <p:spPr>
          <a:xfrm>
            <a:off x="903903" y="4146656"/>
            <a:ext cx="2065719" cy="1200329"/>
          </a:xfrm>
          <a:prstGeom prst="rect">
            <a:avLst/>
          </a:prstGeom>
        </p:spPr>
        <p:txBody>
          <a:bodyPr wrap="square">
            <a:spAutoFit/>
          </a:bodyPr>
          <a:lstStyle/>
          <a:p>
            <a:pPr fontAlgn="base"/>
            <a:r>
              <a:rPr lang="sv-SE" dirty="0"/>
              <a:t>Process P1 = 357 KB </a:t>
            </a:r>
          </a:p>
          <a:p>
            <a:pPr fontAlgn="base"/>
            <a:r>
              <a:rPr lang="sv-SE" dirty="0"/>
              <a:t>Process P2 = 210 KB</a:t>
            </a:r>
          </a:p>
          <a:p>
            <a:pPr fontAlgn="base"/>
            <a:r>
              <a:rPr lang="sv-SE" dirty="0"/>
              <a:t>Process P3 = 468 KB</a:t>
            </a:r>
          </a:p>
          <a:p>
            <a:pPr fontAlgn="base"/>
            <a:r>
              <a:rPr lang="sv-SE" dirty="0"/>
              <a:t>Process P4 = 491 KB</a:t>
            </a:r>
          </a:p>
        </p:txBody>
      </p:sp>
      <p:pic>
        <p:nvPicPr>
          <p:cNvPr id="13" name="Picture 12"/>
          <p:cNvPicPr>
            <a:picLocks noChangeAspect="1"/>
          </p:cNvPicPr>
          <p:nvPr/>
        </p:nvPicPr>
        <p:blipFill>
          <a:blip r:embed="rId2"/>
          <a:stretch>
            <a:fillRect/>
          </a:stretch>
        </p:blipFill>
        <p:spPr>
          <a:xfrm>
            <a:off x="4620560" y="1852886"/>
            <a:ext cx="7033870" cy="3254454"/>
          </a:xfrm>
          <a:prstGeom prst="rect">
            <a:avLst/>
          </a:prstGeom>
        </p:spPr>
      </p:pic>
    </p:spTree>
    <p:extLst>
      <p:ext uri="{BB962C8B-B14F-4D97-AF65-F5344CB8AC3E}">
        <p14:creationId xmlns:p14="http://schemas.microsoft.com/office/powerpoint/2010/main" val="2569172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pPr algn="ctr"/>
            <a:r>
              <a:rPr lang="en-US" altLang="en-US" sz="2800" b="1" dirty="0" smtClean="0"/>
              <a:t> </a:t>
            </a:r>
            <a:r>
              <a:rPr lang="en-GB" sz="2800" b="1" dirty="0" smtClean="0">
                <a:solidFill>
                  <a:srgbClr val="000000"/>
                </a:solidFill>
                <a:latin typeface="Nunito"/>
              </a:rPr>
              <a:t>Fragmentation</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539749" y="975723"/>
            <a:ext cx="11070909" cy="5355312"/>
          </a:xfrm>
          <a:prstGeom prst="rect">
            <a:avLst/>
          </a:prstGeom>
        </p:spPr>
        <p:txBody>
          <a:bodyPr wrap="square">
            <a:spAutoFit/>
          </a:bodyPr>
          <a:lstStyle/>
          <a:p>
            <a:r>
              <a:rPr lang="en-GB" dirty="0">
                <a:solidFill>
                  <a:srgbClr val="000000"/>
                </a:solidFill>
                <a:latin typeface="Nunito"/>
              </a:rPr>
              <a:t>As processes are loaded and removed from memory, the free memory space is broken into little pieces. </a:t>
            </a:r>
            <a:endParaRPr lang="en-GB" dirty="0" smtClean="0">
              <a:solidFill>
                <a:srgbClr val="000000"/>
              </a:solidFill>
              <a:latin typeface="Nunito"/>
            </a:endParaRPr>
          </a:p>
          <a:p>
            <a:endParaRPr lang="en-GB" dirty="0">
              <a:solidFill>
                <a:srgbClr val="000000"/>
              </a:solidFill>
              <a:latin typeface="Nunito"/>
            </a:endParaRPr>
          </a:p>
          <a:p>
            <a:r>
              <a:rPr lang="en-GB" dirty="0" smtClean="0">
                <a:solidFill>
                  <a:srgbClr val="000000"/>
                </a:solidFill>
                <a:latin typeface="Nunito"/>
              </a:rPr>
              <a:t>It </a:t>
            </a:r>
            <a:r>
              <a:rPr lang="en-GB" dirty="0">
                <a:solidFill>
                  <a:srgbClr val="000000"/>
                </a:solidFill>
                <a:latin typeface="Nunito"/>
              </a:rPr>
              <a:t>happens after sometimes that processes cannot be allocated to memory blocks considering their small size and memory blocks remains unused. This problem is known as </a:t>
            </a:r>
            <a:r>
              <a:rPr lang="en-GB" b="1" dirty="0">
                <a:solidFill>
                  <a:srgbClr val="000000"/>
                </a:solidFill>
                <a:latin typeface="Nunito"/>
              </a:rPr>
              <a:t>Fragmentation</a:t>
            </a:r>
            <a:r>
              <a:rPr lang="en-GB" b="1" dirty="0" smtClean="0">
                <a:solidFill>
                  <a:srgbClr val="000000"/>
                </a:solidFill>
                <a:latin typeface="Nunito"/>
              </a:rPr>
              <a:t>.</a:t>
            </a:r>
          </a:p>
          <a:p>
            <a:endParaRPr lang="en-GB" b="1" dirty="0">
              <a:solidFill>
                <a:srgbClr val="000000"/>
              </a:solidFill>
              <a:latin typeface="Nunito"/>
            </a:endParaRPr>
          </a:p>
          <a:p>
            <a:r>
              <a:rPr lang="en-GB" b="1" dirty="0"/>
              <a:t>Internal Fragmentation</a:t>
            </a:r>
          </a:p>
          <a:p>
            <a:r>
              <a:rPr lang="en-GB" dirty="0"/>
              <a:t>Memory block assigned to process is bigger. Some portion of memory is left unused, as it cannot be used by another process. </a:t>
            </a:r>
            <a:endParaRPr lang="en-GB" dirty="0" smtClean="0"/>
          </a:p>
          <a:p>
            <a:r>
              <a:rPr lang="en-GB" dirty="0" smtClean="0"/>
              <a:t>The </a:t>
            </a:r>
            <a:r>
              <a:rPr lang="en-GB" dirty="0"/>
              <a:t>internal fragmentation can be reduced by effectively assigning the smallest partition but large enough for the </a:t>
            </a:r>
            <a:r>
              <a:rPr lang="en-GB" dirty="0" smtClean="0"/>
              <a:t>process</a:t>
            </a:r>
          </a:p>
          <a:p>
            <a:endParaRPr lang="en-GB" dirty="0"/>
          </a:p>
          <a:p>
            <a:r>
              <a:rPr lang="en-GB" b="1" dirty="0"/>
              <a:t>External Fragmentation</a:t>
            </a:r>
          </a:p>
          <a:p>
            <a:r>
              <a:rPr lang="en-GB" dirty="0"/>
              <a:t>Total memory space is enough to satisfy a request or to reside a process in it, but it is not contiguous, so it cannot be used</a:t>
            </a:r>
            <a:r>
              <a:rPr lang="en-GB" dirty="0" smtClean="0"/>
              <a:t>.</a:t>
            </a:r>
          </a:p>
          <a:p>
            <a:endParaRPr lang="en-GB" dirty="0"/>
          </a:p>
          <a:p>
            <a:r>
              <a:rPr lang="en-GB" dirty="0" smtClean="0"/>
              <a:t> </a:t>
            </a:r>
            <a:r>
              <a:rPr lang="en-GB" dirty="0"/>
              <a:t>External fragmentation can be reduced by compaction or shuffle memory contents to place all free memory together in one large block</a:t>
            </a:r>
          </a:p>
          <a:p>
            <a:endParaRPr lang="en-GB" dirty="0"/>
          </a:p>
          <a:p>
            <a:endParaRPr lang="en-IN" b="1" dirty="0"/>
          </a:p>
        </p:txBody>
      </p:sp>
    </p:spTree>
    <p:extLst>
      <p:ext uri="{BB962C8B-B14F-4D97-AF65-F5344CB8AC3E}">
        <p14:creationId xmlns:p14="http://schemas.microsoft.com/office/powerpoint/2010/main" val="1784149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pPr algn="ctr"/>
            <a:r>
              <a:rPr lang="en-US" altLang="en-US" sz="2800" b="1" dirty="0" smtClean="0"/>
              <a:t> </a:t>
            </a:r>
            <a:r>
              <a:rPr lang="en-GB" sz="2800" b="1" dirty="0" smtClean="0">
                <a:solidFill>
                  <a:srgbClr val="000000"/>
                </a:solidFill>
                <a:latin typeface="Nunito"/>
              </a:rPr>
              <a:t>Fragmentation</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923395538"/>
              </p:ext>
            </p:extLst>
          </p:nvPr>
        </p:nvGraphicFramePr>
        <p:xfrm>
          <a:off x="905687" y="653142"/>
          <a:ext cx="10885718" cy="5866287"/>
        </p:xfrm>
        <a:graphic>
          <a:graphicData uri="http://schemas.openxmlformats.org/drawingml/2006/table">
            <a:tbl>
              <a:tblPr/>
              <a:tblGrid>
                <a:gridCol w="488282"/>
                <a:gridCol w="1694610"/>
                <a:gridCol w="4881355"/>
                <a:gridCol w="3821471"/>
              </a:tblGrid>
              <a:tr h="382595">
                <a:tc>
                  <a:txBody>
                    <a:bodyPr/>
                    <a:lstStyle/>
                    <a:p>
                      <a:pPr algn="l" fontAlgn="t"/>
                      <a:r>
                        <a:rPr lang="en-IN" sz="1800" dirty="0">
                          <a:solidFill>
                            <a:srgbClr val="FF0000"/>
                          </a:solidFill>
                          <a:effectLst/>
                        </a:rPr>
                        <a:t>Sr. No.</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rgbClr val="FF0000"/>
                          </a:solidFill>
                          <a:effectLst/>
                        </a:rPr>
                        <a:t>Key</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solidFill>
                            <a:srgbClr val="FF0000"/>
                          </a:solidFill>
                          <a:effectLst/>
                        </a:rPr>
                        <a:t>Internal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solidFill>
                            <a:srgbClr val="FF0000"/>
                          </a:solidFill>
                          <a:effectLst/>
                        </a:rPr>
                        <a:t>External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604427">
                <a:tc>
                  <a:txBody>
                    <a:bodyPr/>
                    <a:lstStyle/>
                    <a:p>
                      <a:pPr algn="ctr" fontAlgn="ctr"/>
                      <a:r>
                        <a:rPr lang="en-IN" sz="1800">
                          <a:solidFill>
                            <a:srgbClr val="FF0000"/>
                          </a:solidFill>
                          <a:effectLst/>
                        </a:rPr>
                        <a:t>1</a:t>
                      </a:r>
                    </a:p>
                  </a:txBody>
                  <a:tcPr marL="19085" marR="19085" marT="19085" marB="19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dirty="0">
                          <a:solidFill>
                            <a:srgbClr val="FF0000"/>
                          </a:solidFill>
                          <a:effectLst/>
                        </a:rPr>
                        <a:t>Definition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When there is a difference between required memory space vs allotted memory space, problem is termed as Internal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When there are small and non-contiguous memory blocks which cannot be assigned to any process, the problem is termed as External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826896">
                <a:tc>
                  <a:txBody>
                    <a:bodyPr/>
                    <a:lstStyle/>
                    <a:p>
                      <a:pPr algn="ctr" fontAlgn="ctr"/>
                      <a:r>
                        <a:rPr lang="en-IN" sz="1800">
                          <a:solidFill>
                            <a:srgbClr val="FF0000"/>
                          </a:solidFill>
                          <a:effectLst/>
                        </a:rPr>
                        <a:t>2</a:t>
                      </a:r>
                    </a:p>
                  </a:txBody>
                  <a:tcPr marL="19085" marR="19085" marT="19085" marB="19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solidFill>
                            <a:srgbClr val="FF0000"/>
                          </a:solidFill>
                          <a:effectLst/>
                        </a:rPr>
                        <a:t>Memory Block Size</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Internal Fragmentation occurs when allotted memory blocks are of fixed size.</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External Fragmentation occurs when allotted memory blocks are of varying size.</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382276">
                <a:tc>
                  <a:txBody>
                    <a:bodyPr/>
                    <a:lstStyle/>
                    <a:p>
                      <a:pPr algn="ctr" fontAlgn="ctr"/>
                      <a:r>
                        <a:rPr lang="en-IN" sz="1800">
                          <a:solidFill>
                            <a:srgbClr val="FF0000"/>
                          </a:solidFill>
                          <a:effectLst/>
                        </a:rPr>
                        <a:t>3</a:t>
                      </a:r>
                    </a:p>
                  </a:txBody>
                  <a:tcPr marL="19085" marR="19085" marT="19085" marB="19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solidFill>
                            <a:srgbClr val="FF0000"/>
                          </a:solidFill>
                          <a:effectLst/>
                        </a:rPr>
                        <a:t>Occurrence</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FF0000"/>
                          </a:solidFill>
                          <a:effectLst/>
                        </a:rPr>
                        <a:t>Internal Fragmentation occurs when a process needs more space than the size of allotted memory block or use less space.</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External Fragmentation occurs when a process is removed from the main memory.</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15822">
                <a:tc>
                  <a:txBody>
                    <a:bodyPr/>
                    <a:lstStyle/>
                    <a:p>
                      <a:pPr algn="ctr" fontAlgn="ctr"/>
                      <a:r>
                        <a:rPr lang="en-IN" sz="1800">
                          <a:solidFill>
                            <a:srgbClr val="FF0000"/>
                          </a:solidFill>
                          <a:effectLst/>
                        </a:rPr>
                        <a:t>4</a:t>
                      </a:r>
                    </a:p>
                  </a:txBody>
                  <a:tcPr marL="19085" marR="19085" marT="19085" marB="19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solidFill>
                            <a:srgbClr val="FF0000"/>
                          </a:solidFill>
                          <a:effectLst/>
                        </a:rPr>
                        <a:t>Solution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FF0000"/>
                          </a:solidFill>
                          <a:effectLst/>
                        </a:rPr>
                        <a:t>Best Fit Block Search is the solution for internal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Compaction is the solution for external fragmentation.</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15822">
                <a:tc>
                  <a:txBody>
                    <a:bodyPr/>
                    <a:lstStyle/>
                    <a:p>
                      <a:pPr algn="ctr" fontAlgn="ctr"/>
                      <a:r>
                        <a:rPr lang="en-IN" sz="1800">
                          <a:solidFill>
                            <a:srgbClr val="FF0000"/>
                          </a:solidFill>
                          <a:effectLst/>
                        </a:rPr>
                        <a:t>5</a:t>
                      </a:r>
                    </a:p>
                  </a:txBody>
                  <a:tcPr marL="19085" marR="19085" marT="19085" marB="19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solidFill>
                            <a:srgbClr val="FF0000"/>
                          </a:solidFill>
                          <a:effectLst/>
                        </a:rPr>
                        <a:t>Process</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FF0000"/>
                          </a:solidFill>
                          <a:effectLst/>
                        </a:rPr>
                        <a:t>Internal Fragmentation occurs when Paging is employed.</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FF0000"/>
                          </a:solidFill>
                          <a:effectLst/>
                        </a:rPr>
                        <a:t>External Fragmentation occurs when Segmentation is employed.</a:t>
                      </a:r>
                    </a:p>
                  </a:txBody>
                  <a:tcPr marL="19085" marR="19085" marT="19085" marB="190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64393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600" b="1" dirty="0"/>
              <a:t>Segmentation</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97753" y="1013766"/>
            <a:ext cx="11172030" cy="4955203"/>
          </a:xfrm>
          <a:prstGeom prst="rect">
            <a:avLst/>
          </a:prstGeom>
        </p:spPr>
        <p:txBody>
          <a:bodyPr wrap="square">
            <a:spAutoFit/>
          </a:bodyPr>
          <a:lstStyle/>
          <a:p>
            <a:r>
              <a:rPr lang="en-GB" sz="2000" b="1" dirty="0">
                <a:solidFill>
                  <a:srgbClr val="333333"/>
                </a:solidFill>
                <a:latin typeface="inter-regular"/>
              </a:rPr>
              <a:t>Segmentation is a memory management technique in which the memory is divided into the variable size parts. Each part is known as a segment which can be allocated to a </a:t>
            </a:r>
            <a:r>
              <a:rPr lang="en-GB" sz="2000" b="1" dirty="0" smtClean="0">
                <a:solidFill>
                  <a:srgbClr val="333333"/>
                </a:solidFill>
                <a:latin typeface="inter-regular"/>
              </a:rPr>
              <a:t>process.</a:t>
            </a:r>
          </a:p>
          <a:p>
            <a:endParaRPr lang="en-GB" sz="2000" b="1" dirty="0">
              <a:solidFill>
                <a:srgbClr val="333333"/>
              </a:solidFill>
              <a:latin typeface="inter-regular"/>
            </a:endParaRPr>
          </a:p>
          <a:p>
            <a:r>
              <a:rPr lang="en-GB" sz="2000" dirty="0"/>
              <a:t>The details about each segment are stored in a table called a </a:t>
            </a:r>
            <a:r>
              <a:rPr lang="en-GB" sz="2000" b="1" dirty="0"/>
              <a:t>segment table</a:t>
            </a:r>
            <a:r>
              <a:rPr lang="en-GB" sz="2000" dirty="0"/>
              <a:t>. </a:t>
            </a:r>
            <a:endParaRPr lang="en-GB" sz="2000" dirty="0" smtClean="0"/>
          </a:p>
          <a:p>
            <a:endParaRPr lang="en-GB" sz="2000" dirty="0"/>
          </a:p>
          <a:p>
            <a:r>
              <a:rPr lang="en-GB" sz="2000" dirty="0" smtClean="0"/>
              <a:t>Segment </a:t>
            </a:r>
            <a:r>
              <a:rPr lang="en-GB" sz="2000" dirty="0"/>
              <a:t>table is stored in one (or many) of the segments</a:t>
            </a:r>
            <a:r>
              <a:rPr lang="en-GB" sz="2000" dirty="0" smtClean="0"/>
              <a:t>.</a:t>
            </a:r>
          </a:p>
          <a:p>
            <a:endParaRPr lang="en-GB" sz="2000" dirty="0"/>
          </a:p>
          <a:p>
            <a:r>
              <a:rPr lang="en-GB" sz="2000" dirty="0"/>
              <a:t>Each segment has a name and a length. </a:t>
            </a:r>
            <a:endParaRPr lang="en-GB" sz="2000" dirty="0" smtClean="0"/>
          </a:p>
          <a:p>
            <a:endParaRPr lang="en-GB" sz="2000" dirty="0"/>
          </a:p>
          <a:p>
            <a:r>
              <a:rPr lang="en-GB" sz="2000" dirty="0" smtClean="0"/>
              <a:t>The </a:t>
            </a:r>
            <a:r>
              <a:rPr lang="en-GB" sz="2000" dirty="0"/>
              <a:t>addresses specify both the segment</a:t>
            </a:r>
          </a:p>
          <a:p>
            <a:r>
              <a:rPr lang="en-GB" sz="2000" dirty="0"/>
              <a:t>name and the offset within the segment. </a:t>
            </a:r>
            <a:endParaRPr lang="en-GB" sz="2000" dirty="0" smtClean="0"/>
          </a:p>
          <a:p>
            <a:endParaRPr lang="en-GB" sz="2000" dirty="0"/>
          </a:p>
          <a:p>
            <a:r>
              <a:rPr lang="en-GB" sz="2000" dirty="0" smtClean="0"/>
              <a:t>The </a:t>
            </a:r>
            <a:r>
              <a:rPr lang="en-GB" sz="2000" dirty="0"/>
              <a:t>programmer therefore specifies</a:t>
            </a:r>
          </a:p>
          <a:p>
            <a:r>
              <a:rPr lang="en-GB" sz="2000" dirty="0"/>
              <a:t>each address by two quantities: </a:t>
            </a:r>
            <a:r>
              <a:rPr lang="en-GB" sz="2000" b="1" dirty="0"/>
              <a:t>a segment name and an offset</a:t>
            </a:r>
            <a:endParaRPr lang="en-GB" sz="2000" b="1" dirty="0" smtClean="0"/>
          </a:p>
          <a:p>
            <a:endParaRPr lang="en-GB" b="1" dirty="0"/>
          </a:p>
          <a:p>
            <a:endParaRPr lang="en-IN" b="1" dirty="0"/>
          </a:p>
        </p:txBody>
      </p:sp>
      <p:pic>
        <p:nvPicPr>
          <p:cNvPr id="13" name="Picture 12"/>
          <p:cNvPicPr>
            <a:picLocks noChangeAspect="1"/>
          </p:cNvPicPr>
          <p:nvPr/>
        </p:nvPicPr>
        <p:blipFill>
          <a:blip r:embed="rId2"/>
          <a:stretch>
            <a:fillRect/>
          </a:stretch>
        </p:blipFill>
        <p:spPr>
          <a:xfrm>
            <a:off x="7326753" y="3810532"/>
            <a:ext cx="4816170" cy="2756463"/>
          </a:xfrm>
          <a:prstGeom prst="rect">
            <a:avLst/>
          </a:prstGeom>
        </p:spPr>
      </p:pic>
    </p:spTree>
    <p:extLst>
      <p:ext uri="{BB962C8B-B14F-4D97-AF65-F5344CB8AC3E}">
        <p14:creationId xmlns:p14="http://schemas.microsoft.com/office/powerpoint/2010/main" val="231055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IN" b="1" dirty="0" smtClean="0"/>
              <a:t>Background</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5170646"/>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en-US" sz="2000" b="1" dirty="0"/>
              <a:t>Program must be brought (from disk)  into memory and placed within a process for it to be run</a:t>
            </a:r>
            <a:endParaRPr lang="en-US" altLang="en-US" sz="900" b="1" dirty="0"/>
          </a:p>
          <a:p>
            <a:pPr marL="342900" indent="-342900">
              <a:lnSpc>
                <a:spcPct val="200000"/>
              </a:lnSpc>
              <a:buFont typeface="Arial" panose="020B0604020202020204" pitchFamily="34" charset="0"/>
              <a:buChar char="•"/>
            </a:pPr>
            <a:r>
              <a:rPr lang="en-US" altLang="en-US" sz="2000" b="1" dirty="0"/>
              <a:t>Main memory and registers are only storage CPU can access directly</a:t>
            </a:r>
          </a:p>
          <a:p>
            <a:pPr marL="342900" indent="-342900">
              <a:lnSpc>
                <a:spcPct val="200000"/>
              </a:lnSpc>
              <a:buFont typeface="Arial" panose="020B0604020202020204" pitchFamily="34" charset="0"/>
              <a:buChar char="•"/>
            </a:pPr>
            <a:r>
              <a:rPr lang="en-US" altLang="en-US" sz="2000" b="1" dirty="0"/>
              <a:t>Memory unit only sees a stream of addresses + read requests, or address + data and write requests</a:t>
            </a:r>
            <a:endParaRPr lang="en-US" altLang="en-US" sz="900" b="1" dirty="0"/>
          </a:p>
          <a:p>
            <a:pPr marL="342900" indent="-342900">
              <a:lnSpc>
                <a:spcPct val="200000"/>
              </a:lnSpc>
              <a:buFont typeface="Arial" panose="020B0604020202020204" pitchFamily="34" charset="0"/>
              <a:buChar char="•"/>
            </a:pPr>
            <a:r>
              <a:rPr lang="en-US" altLang="en-US" sz="2000" b="1" dirty="0"/>
              <a:t>Register access in one CPU clock (or less</a:t>
            </a:r>
            <a:r>
              <a:rPr lang="en-US" altLang="en-US" sz="2000" b="1" dirty="0" smtClean="0"/>
              <a:t>).</a:t>
            </a:r>
            <a:endParaRPr lang="en-US" altLang="en-US" sz="900" b="1" dirty="0"/>
          </a:p>
          <a:p>
            <a:pPr marL="342900" indent="-342900">
              <a:lnSpc>
                <a:spcPct val="200000"/>
              </a:lnSpc>
              <a:buFont typeface="Arial" panose="020B0604020202020204" pitchFamily="34" charset="0"/>
              <a:buChar char="•"/>
            </a:pPr>
            <a:r>
              <a:rPr lang="en-US" altLang="en-US" sz="2000" b="1" dirty="0"/>
              <a:t>Main memory can take many cycles, causing a </a:t>
            </a:r>
            <a:r>
              <a:rPr lang="en-US" altLang="en-US" sz="2000" b="1" dirty="0" smtClean="0">
                <a:solidFill>
                  <a:srgbClr val="3366FF"/>
                </a:solidFill>
              </a:rPr>
              <a:t>stall.</a:t>
            </a:r>
            <a:endParaRPr lang="en-US" altLang="en-US" sz="900" b="1" dirty="0"/>
          </a:p>
          <a:p>
            <a:pPr marL="342900" indent="-342900">
              <a:lnSpc>
                <a:spcPct val="200000"/>
              </a:lnSpc>
              <a:buFont typeface="Arial" panose="020B0604020202020204" pitchFamily="34" charset="0"/>
              <a:buChar char="•"/>
            </a:pPr>
            <a:r>
              <a:rPr lang="en-US" altLang="en-US" sz="2000" b="1" dirty="0">
                <a:solidFill>
                  <a:srgbClr val="3366FF"/>
                </a:solidFill>
              </a:rPr>
              <a:t>Cache </a:t>
            </a:r>
            <a:r>
              <a:rPr lang="en-US" altLang="en-US" sz="2000" b="1" dirty="0"/>
              <a:t>sits between main memory and CPU </a:t>
            </a:r>
            <a:r>
              <a:rPr lang="en-US" altLang="en-US" sz="2000" b="1" dirty="0" smtClean="0"/>
              <a:t>registers.</a:t>
            </a:r>
            <a:endParaRPr lang="en-US" altLang="en-US" sz="900" b="1" dirty="0"/>
          </a:p>
          <a:p>
            <a:pPr marL="342900" indent="-342900">
              <a:lnSpc>
                <a:spcPct val="200000"/>
              </a:lnSpc>
              <a:buFont typeface="Arial" panose="020B0604020202020204" pitchFamily="34" charset="0"/>
              <a:buChar char="•"/>
            </a:pPr>
            <a:r>
              <a:rPr lang="en-US" altLang="en-US" sz="2000" b="1" dirty="0"/>
              <a:t>Protection of memory required to ensure correct </a:t>
            </a:r>
            <a:r>
              <a:rPr lang="en-US" altLang="en-US" sz="2000" b="1" dirty="0" smtClean="0"/>
              <a:t>operation.</a:t>
            </a:r>
            <a:endParaRPr lang="en-US" altLang="en-US" sz="2000" b="1" dirty="0"/>
          </a:p>
          <a:p>
            <a:pPr>
              <a:lnSpc>
                <a:spcPct val="250000"/>
              </a:lnSpc>
            </a:pPr>
            <a:endParaRPr lang="en-US" altLang="en-US" sz="2000" b="1" dirty="0"/>
          </a:p>
        </p:txBody>
      </p:sp>
    </p:spTree>
    <p:extLst>
      <p:ext uri="{BB962C8B-B14F-4D97-AF65-F5344CB8AC3E}">
        <p14:creationId xmlns:p14="http://schemas.microsoft.com/office/powerpoint/2010/main" val="199325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200" b="1" dirty="0"/>
              <a:t>Logical View of Segmentation</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pic>
        <p:nvPicPr>
          <p:cNvPr id="4" name="Picture 3"/>
          <p:cNvPicPr>
            <a:picLocks noChangeAspect="1"/>
          </p:cNvPicPr>
          <p:nvPr/>
        </p:nvPicPr>
        <p:blipFill>
          <a:blip r:embed="rId2"/>
          <a:stretch>
            <a:fillRect/>
          </a:stretch>
        </p:blipFill>
        <p:spPr>
          <a:xfrm>
            <a:off x="1953189" y="876483"/>
            <a:ext cx="8967360" cy="5698488"/>
          </a:xfrm>
          <a:prstGeom prst="rect">
            <a:avLst/>
          </a:prstGeom>
        </p:spPr>
      </p:pic>
    </p:spTree>
    <p:extLst>
      <p:ext uri="{BB962C8B-B14F-4D97-AF65-F5344CB8AC3E}">
        <p14:creationId xmlns:p14="http://schemas.microsoft.com/office/powerpoint/2010/main" val="1769368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a:t>
            </a:r>
            <a:r>
              <a:rPr lang="en-US" altLang="en-US" sz="2800" dirty="0"/>
              <a:t>Segmentation Architecture </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3"/>
          <p:cNvSpPr txBox="1">
            <a:spLocks noChangeArrowheads="1"/>
          </p:cNvSpPr>
          <p:nvPr/>
        </p:nvSpPr>
        <p:spPr>
          <a:xfrm>
            <a:off x="658562" y="800153"/>
            <a:ext cx="11346345" cy="5053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28800" algn="l"/>
                <a:tab pos="2855913" algn="ctr"/>
              </a:tabLst>
            </a:pPr>
            <a:r>
              <a:rPr lang="en-US" altLang="en-US" smtClean="0"/>
              <a:t>Logical address consists of a two tuple:</a:t>
            </a:r>
          </a:p>
          <a:p>
            <a:pPr>
              <a:buFont typeface="Monotype Sorts" pitchFamily="-84" charset="2"/>
              <a:buNone/>
              <a:tabLst>
                <a:tab pos="1828800" algn="l"/>
                <a:tab pos="2855913" algn="ctr"/>
              </a:tabLst>
            </a:pPr>
            <a:r>
              <a:rPr lang="en-US" altLang="en-US" smtClean="0"/>
              <a:t>		&lt;segment-number, offset&gt;,</a:t>
            </a:r>
          </a:p>
          <a:p>
            <a:pPr>
              <a:buFont typeface="Monotype Sorts" pitchFamily="-84" charset="2"/>
              <a:buNone/>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 table</a:t>
            </a:r>
            <a:r>
              <a:rPr lang="en-US" altLang="en-US" smtClean="0">
                <a:solidFill>
                  <a:srgbClr val="3366FF"/>
                </a:solidFill>
              </a:rPr>
              <a:t> </a:t>
            </a:r>
            <a:r>
              <a:rPr lang="en-US" altLang="en-US" smtClean="0"/>
              <a:t>– maps two-dimensional physical addresses; each table entry has:</a:t>
            </a:r>
          </a:p>
          <a:p>
            <a:pPr lvl="1">
              <a:tabLst>
                <a:tab pos="1828800" algn="l"/>
                <a:tab pos="2855913" algn="ctr"/>
              </a:tabLst>
            </a:pPr>
            <a:r>
              <a:rPr lang="en-US" altLang="en-US" b="1" smtClean="0">
                <a:solidFill>
                  <a:srgbClr val="3366FF"/>
                </a:solidFill>
              </a:rPr>
              <a:t>base</a:t>
            </a:r>
            <a:r>
              <a:rPr lang="en-US" altLang="en-US" smtClean="0">
                <a:solidFill>
                  <a:srgbClr val="3366FF"/>
                </a:solidFill>
              </a:rPr>
              <a:t> </a:t>
            </a:r>
            <a:r>
              <a:rPr lang="en-US" altLang="en-US" smtClean="0"/>
              <a:t>– contains the starting physical address where the segments reside in memory</a:t>
            </a:r>
          </a:p>
          <a:p>
            <a:pPr lvl="1">
              <a:tabLst>
                <a:tab pos="1828800" algn="l"/>
                <a:tab pos="2855913" algn="ctr"/>
              </a:tabLst>
            </a:pPr>
            <a:r>
              <a:rPr lang="en-US" altLang="en-US" b="1" smtClean="0">
                <a:solidFill>
                  <a:srgbClr val="3366FF"/>
                </a:solidFill>
              </a:rPr>
              <a:t>limit</a:t>
            </a:r>
            <a:r>
              <a:rPr lang="en-US" altLang="en-US" smtClean="0">
                <a:solidFill>
                  <a:srgbClr val="3366FF"/>
                </a:solidFill>
              </a:rPr>
              <a:t> </a:t>
            </a:r>
            <a:r>
              <a:rPr lang="en-US" altLang="en-US" smtClean="0"/>
              <a:t>– specifies the length of the segment</a:t>
            </a:r>
          </a:p>
          <a:p>
            <a:pPr lvl="1">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Segment-table base register (STBR)</a:t>
            </a:r>
            <a:r>
              <a:rPr lang="en-US" altLang="en-US" smtClean="0">
                <a:solidFill>
                  <a:srgbClr val="3366FF"/>
                </a:solidFill>
              </a:rPr>
              <a:t> </a:t>
            </a:r>
            <a:r>
              <a:rPr lang="en-US" altLang="en-US" smtClean="0"/>
              <a:t>points to the segment table</a:t>
            </a:r>
            <a:r>
              <a:rPr lang="ja-JP" altLang="en-US" smtClean="0"/>
              <a:t>’</a:t>
            </a:r>
            <a:r>
              <a:rPr lang="en-US" altLang="ja-JP" smtClean="0"/>
              <a:t>s location in memory</a:t>
            </a:r>
          </a:p>
          <a:p>
            <a:pPr>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Segment-table length register (STLR)</a:t>
            </a:r>
            <a:r>
              <a:rPr lang="en-US" altLang="en-US" smtClean="0">
                <a:solidFill>
                  <a:srgbClr val="3366FF"/>
                </a:solidFill>
              </a:rPr>
              <a:t> </a:t>
            </a:r>
            <a:r>
              <a:rPr lang="en-US" altLang="en-US" smtClean="0"/>
              <a:t>indicates number of segments used by a program;</a:t>
            </a:r>
          </a:p>
          <a:p>
            <a:pPr>
              <a:buFont typeface="Monotype Sorts" pitchFamily="-84" charset="2"/>
              <a:buNone/>
              <a:tabLst>
                <a:tab pos="1828800" algn="l"/>
                <a:tab pos="2855913" algn="ctr"/>
              </a:tabLst>
            </a:pPr>
            <a:r>
              <a:rPr lang="en-US" altLang="en-US" smtClean="0"/>
              <a:t>	                  segment number </a:t>
            </a:r>
            <a:r>
              <a:rPr lang="en-US" altLang="en-US" b="1" i="1" smtClean="0">
                <a:solidFill>
                  <a:srgbClr val="FF0000"/>
                </a:solidFill>
              </a:rPr>
              <a:t>s</a:t>
            </a:r>
            <a:r>
              <a:rPr lang="en-US" altLang="en-US" smtClean="0"/>
              <a:t> is legal if </a:t>
            </a:r>
            <a:r>
              <a:rPr lang="en-US" altLang="en-US" b="1" i="1" smtClean="0">
                <a:solidFill>
                  <a:srgbClr val="FF0000"/>
                </a:solidFill>
              </a:rPr>
              <a:t>s</a:t>
            </a:r>
            <a:r>
              <a:rPr lang="en-US" altLang="en-US" smtClean="0"/>
              <a:t> &lt; </a:t>
            </a:r>
            <a:r>
              <a:rPr lang="en-US" altLang="en-US" b="1" smtClean="0">
                <a:solidFill>
                  <a:srgbClr val="FF0000"/>
                </a:solidFill>
              </a:rPr>
              <a:t>STLR</a:t>
            </a:r>
            <a:endParaRPr lang="en-US" altLang="en-US" b="1" dirty="0" smtClean="0">
              <a:solidFill>
                <a:srgbClr val="FF0000"/>
              </a:solidFill>
            </a:endParaRPr>
          </a:p>
        </p:txBody>
      </p:sp>
    </p:spTree>
    <p:extLst>
      <p:ext uri="{BB962C8B-B14F-4D97-AF65-F5344CB8AC3E}">
        <p14:creationId xmlns:p14="http://schemas.microsoft.com/office/powerpoint/2010/main" val="2343923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a:t>
            </a:r>
            <a:r>
              <a:rPr lang="en-US" altLang="en-US" sz="2800" b="1" dirty="0"/>
              <a:t>Segmentation </a:t>
            </a:r>
            <a:r>
              <a:rPr lang="en-US" altLang="en-US" sz="2800" b="1" dirty="0" smtClean="0"/>
              <a:t>Hardware </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pic>
        <p:nvPicPr>
          <p:cNvPr id="13"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2" y="857237"/>
            <a:ext cx="5827713"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29654" y="933281"/>
            <a:ext cx="6096000" cy="4247317"/>
          </a:xfrm>
          <a:prstGeom prst="rect">
            <a:avLst/>
          </a:prstGeom>
        </p:spPr>
        <p:txBody>
          <a:bodyPr>
            <a:spAutoFit/>
          </a:bodyPr>
          <a:lstStyle/>
          <a:p>
            <a:r>
              <a:rPr lang="en-IN" b="1" dirty="0">
                <a:solidFill>
                  <a:srgbClr val="231F20"/>
                </a:solidFill>
                <a:latin typeface="Palatino-Roman"/>
              </a:rPr>
              <a:t>A logical address</a:t>
            </a:r>
          </a:p>
          <a:p>
            <a:r>
              <a:rPr lang="en-GB" b="1" dirty="0">
                <a:solidFill>
                  <a:srgbClr val="231F20"/>
                </a:solidFill>
                <a:latin typeface="Palatino-Roman"/>
              </a:rPr>
              <a:t>consists of two parts: a segment number, </a:t>
            </a:r>
            <a:r>
              <a:rPr lang="en-GB" b="1" i="1" dirty="0">
                <a:solidFill>
                  <a:srgbClr val="231F20"/>
                </a:solidFill>
                <a:latin typeface="Palatino-Italic"/>
              </a:rPr>
              <a:t>s, </a:t>
            </a:r>
            <a:r>
              <a:rPr lang="en-GB" b="1" dirty="0">
                <a:solidFill>
                  <a:srgbClr val="231F20"/>
                </a:solidFill>
                <a:latin typeface="Palatino-Roman"/>
              </a:rPr>
              <a:t>and an offset into that segment, </a:t>
            </a:r>
            <a:r>
              <a:rPr lang="en-GB" b="1" i="1" dirty="0">
                <a:solidFill>
                  <a:srgbClr val="231F20"/>
                </a:solidFill>
                <a:latin typeface="Palatino-Italic"/>
              </a:rPr>
              <a:t>d</a:t>
            </a:r>
            <a:r>
              <a:rPr lang="en-GB" b="1" i="1" dirty="0" smtClean="0">
                <a:solidFill>
                  <a:srgbClr val="231F20"/>
                </a:solidFill>
                <a:latin typeface="Palatino-Italic"/>
              </a:rPr>
              <a:t>.</a:t>
            </a:r>
          </a:p>
          <a:p>
            <a:endParaRPr lang="en-GB" b="1" i="1" dirty="0">
              <a:solidFill>
                <a:srgbClr val="231F20"/>
              </a:solidFill>
              <a:latin typeface="Palatino-Italic"/>
            </a:endParaRPr>
          </a:p>
          <a:p>
            <a:r>
              <a:rPr lang="en-GB" b="1" dirty="0">
                <a:solidFill>
                  <a:srgbClr val="231F20"/>
                </a:solidFill>
                <a:latin typeface="Palatino-Roman"/>
              </a:rPr>
              <a:t>The segment number is used as an index to the segment table. </a:t>
            </a:r>
            <a:endParaRPr lang="en-GB" b="1" dirty="0" smtClean="0">
              <a:solidFill>
                <a:srgbClr val="231F20"/>
              </a:solidFill>
              <a:latin typeface="Palatino-Roman"/>
            </a:endParaRPr>
          </a:p>
          <a:p>
            <a:r>
              <a:rPr lang="en-GB" b="1" dirty="0" smtClean="0">
                <a:solidFill>
                  <a:srgbClr val="231F20"/>
                </a:solidFill>
                <a:latin typeface="Palatino-Roman"/>
              </a:rPr>
              <a:t>The </a:t>
            </a:r>
            <a:r>
              <a:rPr lang="en-GB" b="1" dirty="0">
                <a:solidFill>
                  <a:srgbClr val="231F20"/>
                </a:solidFill>
                <a:latin typeface="Palatino-Roman"/>
              </a:rPr>
              <a:t>offset </a:t>
            </a:r>
            <a:r>
              <a:rPr lang="en-GB" b="1" i="1" dirty="0">
                <a:solidFill>
                  <a:srgbClr val="231F20"/>
                </a:solidFill>
                <a:latin typeface="Palatino-Italic"/>
              </a:rPr>
              <a:t>d </a:t>
            </a:r>
            <a:r>
              <a:rPr lang="en-GB" b="1" dirty="0" smtClean="0">
                <a:solidFill>
                  <a:srgbClr val="231F20"/>
                </a:solidFill>
                <a:latin typeface="Palatino-Roman"/>
              </a:rPr>
              <a:t>of the </a:t>
            </a:r>
            <a:r>
              <a:rPr lang="en-GB" b="1" dirty="0">
                <a:solidFill>
                  <a:srgbClr val="231F20"/>
                </a:solidFill>
                <a:latin typeface="Palatino-Roman"/>
              </a:rPr>
              <a:t>logical </a:t>
            </a:r>
            <a:r>
              <a:rPr lang="en-GB" b="1" dirty="0" smtClean="0">
                <a:solidFill>
                  <a:srgbClr val="231F20"/>
                </a:solidFill>
                <a:latin typeface="Palatino-Roman"/>
              </a:rPr>
              <a:t>address must </a:t>
            </a:r>
            <a:r>
              <a:rPr lang="en-GB" b="1" dirty="0">
                <a:solidFill>
                  <a:srgbClr val="231F20"/>
                </a:solidFill>
                <a:latin typeface="Palatino-Roman"/>
              </a:rPr>
              <a:t>be between 0 and the segment limit. </a:t>
            </a:r>
            <a:endParaRPr lang="en-GB" b="1" dirty="0" smtClean="0">
              <a:solidFill>
                <a:srgbClr val="231F20"/>
              </a:solidFill>
              <a:latin typeface="Palatino-Roman"/>
            </a:endParaRPr>
          </a:p>
          <a:p>
            <a:endParaRPr lang="en-GB" b="1" dirty="0">
              <a:solidFill>
                <a:srgbClr val="231F20"/>
              </a:solidFill>
              <a:latin typeface="Palatino-Roman"/>
            </a:endParaRPr>
          </a:p>
          <a:p>
            <a:r>
              <a:rPr lang="en-GB" b="1" dirty="0" smtClean="0">
                <a:solidFill>
                  <a:srgbClr val="231F20"/>
                </a:solidFill>
                <a:latin typeface="Palatino-Roman"/>
              </a:rPr>
              <a:t>If </a:t>
            </a:r>
            <a:r>
              <a:rPr lang="en-GB" b="1" dirty="0">
                <a:solidFill>
                  <a:srgbClr val="231F20"/>
                </a:solidFill>
                <a:latin typeface="Palatino-Roman"/>
              </a:rPr>
              <a:t>it is not</a:t>
            </a:r>
            <a:r>
              <a:rPr lang="en-GB" b="1" dirty="0" smtClean="0">
                <a:solidFill>
                  <a:srgbClr val="231F20"/>
                </a:solidFill>
                <a:latin typeface="Palatino-Roman"/>
              </a:rPr>
              <a:t>, we trap to </a:t>
            </a:r>
            <a:r>
              <a:rPr lang="en-GB" b="1" dirty="0">
                <a:solidFill>
                  <a:srgbClr val="231F20"/>
                </a:solidFill>
                <a:latin typeface="Palatino-Roman"/>
              </a:rPr>
              <a:t>the operating system (logical addressing attempt beyond end of segment</a:t>
            </a:r>
            <a:r>
              <a:rPr lang="en-GB" b="1" dirty="0" smtClean="0">
                <a:solidFill>
                  <a:srgbClr val="231F20"/>
                </a:solidFill>
                <a:latin typeface="Palatino-Roman"/>
              </a:rPr>
              <a:t>).</a:t>
            </a:r>
          </a:p>
          <a:p>
            <a:endParaRPr lang="en-GB" b="1" dirty="0">
              <a:solidFill>
                <a:srgbClr val="231F20"/>
              </a:solidFill>
              <a:latin typeface="Palatino-Roman"/>
            </a:endParaRPr>
          </a:p>
          <a:p>
            <a:r>
              <a:rPr lang="en-GB" b="1" dirty="0">
                <a:solidFill>
                  <a:srgbClr val="231F20"/>
                </a:solidFill>
                <a:latin typeface="Palatino-Roman"/>
              </a:rPr>
              <a:t>When an offset is legal, it is added to the segment base to produce the </a:t>
            </a:r>
            <a:r>
              <a:rPr lang="en-GB" b="1" dirty="0" smtClean="0">
                <a:solidFill>
                  <a:srgbClr val="231F20"/>
                </a:solidFill>
                <a:latin typeface="Palatino-Roman"/>
              </a:rPr>
              <a:t>address in </a:t>
            </a:r>
            <a:r>
              <a:rPr lang="en-GB" b="1" dirty="0">
                <a:solidFill>
                  <a:srgbClr val="231F20"/>
                </a:solidFill>
                <a:latin typeface="Palatino-Roman"/>
              </a:rPr>
              <a:t>physical memory of the desired byte</a:t>
            </a:r>
            <a:endParaRPr lang="en-IN" b="1" dirty="0"/>
          </a:p>
        </p:txBody>
      </p:sp>
    </p:spTree>
    <p:extLst>
      <p:ext uri="{BB962C8B-B14F-4D97-AF65-F5344CB8AC3E}">
        <p14:creationId xmlns:p14="http://schemas.microsoft.com/office/powerpoint/2010/main" val="3795123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Paging </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7263527"/>
          </a:xfrm>
          <a:prstGeom prst="rect">
            <a:avLst/>
          </a:prstGeom>
        </p:spPr>
        <p:txBody>
          <a:bodyPr wrap="square">
            <a:spAutoFit/>
          </a:bodyPr>
          <a:lstStyle/>
          <a:p>
            <a:r>
              <a:rPr lang="en-GB" sz="2400" dirty="0">
                <a:solidFill>
                  <a:srgbClr val="000000"/>
                </a:solidFill>
                <a:latin typeface="Nunito"/>
              </a:rPr>
              <a:t>Paging is a memory management technique in which process  address space is broken into blocks of the same size called pages.</a:t>
            </a:r>
          </a:p>
          <a:p>
            <a:endParaRPr lang="en-GB" b="1" dirty="0">
              <a:solidFill>
                <a:srgbClr val="000000"/>
              </a:solidFill>
              <a:latin typeface="Nunito"/>
            </a:endParaRPr>
          </a:p>
          <a:p>
            <a:r>
              <a:rPr lang="en-US" altLang="en-US" sz="2400" dirty="0">
                <a:solidFill>
                  <a:srgbClr val="000000"/>
                </a:solidFill>
                <a:latin typeface="Nunito"/>
              </a:rPr>
              <a:t>Divide logical memory into blocks of same size called pages</a:t>
            </a:r>
          </a:p>
          <a:p>
            <a:endParaRPr lang="en-US" altLang="en-US" sz="2400" dirty="0">
              <a:solidFill>
                <a:srgbClr val="000000"/>
              </a:solidFill>
              <a:latin typeface="Nunito"/>
            </a:endParaRPr>
          </a:p>
          <a:p>
            <a:r>
              <a:rPr lang="en-US" altLang="en-US" sz="2400" dirty="0">
                <a:solidFill>
                  <a:srgbClr val="000000"/>
                </a:solidFill>
                <a:latin typeface="Nunito"/>
              </a:rPr>
              <a:t>Divide physical memory (Main Memory) into fixed-sized blocks called frames</a:t>
            </a:r>
          </a:p>
          <a:p>
            <a:endParaRPr lang="en-US" altLang="en-US" sz="2400" dirty="0">
              <a:solidFill>
                <a:srgbClr val="000000"/>
              </a:solidFill>
              <a:latin typeface="Nunito"/>
            </a:endParaRPr>
          </a:p>
          <a:p>
            <a:pPr marL="0" lvl="1"/>
            <a:r>
              <a:rPr lang="en-US" altLang="en-US" sz="2400" dirty="0">
                <a:solidFill>
                  <a:srgbClr val="000000"/>
                </a:solidFill>
                <a:latin typeface="Nunito"/>
              </a:rPr>
              <a:t>Size is power of 2, between 512 bytes and 16 Mbytes</a:t>
            </a:r>
          </a:p>
          <a:p>
            <a:endParaRPr lang="en-US" altLang="en-US" sz="2400" dirty="0">
              <a:solidFill>
                <a:srgbClr val="000000"/>
              </a:solidFill>
              <a:latin typeface="Nunito"/>
            </a:endParaRPr>
          </a:p>
          <a:p>
            <a:r>
              <a:rPr lang="en-US" altLang="en-US" sz="2400" dirty="0">
                <a:solidFill>
                  <a:srgbClr val="000000"/>
                </a:solidFill>
                <a:latin typeface="Nunito"/>
              </a:rPr>
              <a:t>To run a program of size N pages, need to find N free frames and load </a:t>
            </a:r>
            <a:r>
              <a:rPr lang="en-US" altLang="en-US" sz="2400" dirty="0" smtClean="0">
                <a:solidFill>
                  <a:srgbClr val="000000"/>
                </a:solidFill>
                <a:latin typeface="Nunito"/>
              </a:rPr>
              <a:t>program</a:t>
            </a:r>
          </a:p>
          <a:p>
            <a:endParaRPr lang="en-US" altLang="en-US" sz="2400" dirty="0">
              <a:solidFill>
                <a:srgbClr val="000000"/>
              </a:solidFill>
              <a:latin typeface="Nunito"/>
            </a:endParaRPr>
          </a:p>
          <a:p>
            <a:r>
              <a:rPr lang="en-US" altLang="en-US" sz="2400" dirty="0"/>
              <a:t>Set up a </a:t>
            </a:r>
            <a:r>
              <a:rPr lang="en-US" altLang="en-US" sz="2400" b="1" dirty="0">
                <a:solidFill>
                  <a:srgbClr val="3366FF"/>
                </a:solidFill>
              </a:rPr>
              <a:t>page table</a:t>
            </a:r>
            <a:r>
              <a:rPr lang="en-US" altLang="en-US" sz="2400" dirty="0"/>
              <a:t> to translate logical to physical </a:t>
            </a:r>
            <a:r>
              <a:rPr lang="en-US" altLang="en-US" sz="2400" dirty="0" smtClean="0"/>
              <a:t>addresses. (Page Table takes, page as input and frames as output)</a:t>
            </a:r>
            <a:endParaRPr lang="en-US" altLang="en-US" sz="1000" dirty="0"/>
          </a:p>
          <a:p>
            <a:endParaRPr lang="en-US" altLang="en-US" sz="2400" dirty="0">
              <a:solidFill>
                <a:srgbClr val="000000"/>
              </a:solidFill>
              <a:latin typeface="Nunito"/>
            </a:endParaRPr>
          </a:p>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Tree>
    <p:extLst>
      <p:ext uri="{BB962C8B-B14F-4D97-AF65-F5344CB8AC3E}">
        <p14:creationId xmlns:p14="http://schemas.microsoft.com/office/powerpoint/2010/main" val="928051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600" b="1" dirty="0"/>
              <a:t>Paging Model of Logical and  Physical Memory</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pic>
        <p:nvPicPr>
          <p:cNvPr id="13"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045" y="1039111"/>
            <a:ext cx="5717653" cy="508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216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200" b="1" dirty="0"/>
              <a:t>Paging Hardware</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5939246" y="930329"/>
            <a:ext cx="6096000" cy="5632311"/>
          </a:xfrm>
          <a:prstGeom prst="rect">
            <a:avLst/>
          </a:prstGeom>
        </p:spPr>
        <p:txBody>
          <a:bodyPr>
            <a:spAutoFit/>
          </a:bodyPr>
          <a:lstStyle/>
          <a:p>
            <a:pPr>
              <a:defRPr/>
            </a:pPr>
            <a:r>
              <a:rPr lang="en-US" altLang="en-US" sz="2400" dirty="0" smtClean="0"/>
              <a:t>Logical Address </a:t>
            </a:r>
            <a:r>
              <a:rPr lang="en-US" altLang="en-US" sz="2400" dirty="0"/>
              <a:t>generated by CPU is divided into:</a:t>
            </a:r>
          </a:p>
          <a:p>
            <a:pPr lvl="1">
              <a:defRPr/>
            </a:pPr>
            <a:r>
              <a:rPr lang="en-US" altLang="en-US" sz="2400" b="1" dirty="0">
                <a:solidFill>
                  <a:srgbClr val="3366FF"/>
                </a:solidFill>
              </a:rPr>
              <a:t>Page number </a:t>
            </a:r>
            <a:r>
              <a:rPr lang="en-US" altLang="en-US" sz="2400" dirty="0"/>
              <a:t>(</a:t>
            </a:r>
            <a:r>
              <a:rPr lang="en-US" altLang="en-US" sz="2400" b="1" i="1" dirty="0">
                <a:solidFill>
                  <a:srgbClr val="3366FF"/>
                </a:solidFill>
              </a:rPr>
              <a:t>p</a:t>
            </a:r>
            <a:r>
              <a:rPr lang="en-US" altLang="en-US" sz="2400" dirty="0"/>
              <a:t>)</a:t>
            </a:r>
            <a:r>
              <a:rPr lang="en-US" altLang="en-US" sz="2400" dirty="0">
                <a:solidFill>
                  <a:srgbClr val="3366FF"/>
                </a:solidFill>
              </a:rPr>
              <a:t> </a:t>
            </a:r>
            <a:r>
              <a:rPr lang="en-US" altLang="en-US" sz="2400" dirty="0"/>
              <a:t>– used as an index into a </a:t>
            </a:r>
            <a:r>
              <a:rPr lang="en-US" altLang="en-US" sz="2400" b="1" dirty="0">
                <a:solidFill>
                  <a:srgbClr val="3366FF"/>
                </a:solidFill>
              </a:rPr>
              <a:t>page table </a:t>
            </a:r>
            <a:r>
              <a:rPr lang="en-US" altLang="en-US" sz="2400" dirty="0"/>
              <a:t>which contains base address of each page in physical memory</a:t>
            </a:r>
          </a:p>
          <a:p>
            <a:pPr lvl="1">
              <a:defRPr/>
            </a:pPr>
            <a:r>
              <a:rPr lang="en-US" altLang="en-US" sz="2400" b="1" dirty="0">
                <a:solidFill>
                  <a:srgbClr val="3366FF"/>
                </a:solidFill>
              </a:rPr>
              <a:t>Page offset </a:t>
            </a:r>
            <a:r>
              <a:rPr lang="en-US" altLang="en-US" sz="2400" dirty="0"/>
              <a:t>(</a:t>
            </a:r>
            <a:r>
              <a:rPr lang="en-US" altLang="en-US" sz="2400" b="1" i="1" dirty="0">
                <a:solidFill>
                  <a:srgbClr val="3366FF"/>
                </a:solidFill>
              </a:rPr>
              <a:t>d</a:t>
            </a:r>
            <a:r>
              <a:rPr lang="en-US" altLang="en-US" sz="2400" dirty="0"/>
              <a:t>)</a:t>
            </a:r>
            <a:r>
              <a:rPr lang="en-US" altLang="en-US" sz="2400" dirty="0">
                <a:solidFill>
                  <a:srgbClr val="3366FF"/>
                </a:solidFill>
              </a:rPr>
              <a:t> </a:t>
            </a:r>
            <a:r>
              <a:rPr lang="en-US" altLang="en-US" sz="2400" dirty="0"/>
              <a:t>– combined with base address to define the physical memory address that is sent to the memory </a:t>
            </a:r>
            <a:r>
              <a:rPr lang="en-US" altLang="en-US" sz="2400" dirty="0" smtClean="0"/>
              <a:t>unit</a:t>
            </a:r>
          </a:p>
          <a:p>
            <a:pPr lvl="1">
              <a:defRPr/>
            </a:pPr>
            <a:endParaRPr lang="en-US" altLang="en-US" sz="2400" dirty="0" smtClean="0"/>
          </a:p>
          <a:p>
            <a:pPr lvl="1">
              <a:defRPr/>
            </a:pPr>
            <a:r>
              <a:rPr lang="en-US" altLang="en-US" sz="2400" dirty="0" smtClean="0"/>
              <a:t>The page number is given as input to the Page Table</a:t>
            </a:r>
          </a:p>
          <a:p>
            <a:pPr lvl="1">
              <a:defRPr/>
            </a:pPr>
            <a:endParaRPr lang="en-US" altLang="en-US" sz="2400" dirty="0"/>
          </a:p>
          <a:p>
            <a:pPr lvl="1">
              <a:defRPr/>
            </a:pPr>
            <a:r>
              <a:rPr lang="en-US" altLang="en-US" sz="2400" dirty="0" smtClean="0"/>
              <a:t>The Page Table gives </a:t>
            </a:r>
            <a:r>
              <a:rPr lang="en-US" altLang="en-US" sz="2400" b="1" dirty="0" smtClean="0"/>
              <a:t>frames </a:t>
            </a:r>
            <a:r>
              <a:rPr lang="en-US" altLang="en-US" sz="2400" dirty="0" smtClean="0"/>
              <a:t>as the output</a:t>
            </a:r>
          </a:p>
          <a:p>
            <a:pPr lvl="1">
              <a:defRPr/>
            </a:pPr>
            <a:endParaRPr lang="en-US" altLang="en-US" sz="2400" dirty="0"/>
          </a:p>
          <a:p>
            <a:pPr lvl="1">
              <a:defRPr/>
            </a:pPr>
            <a:r>
              <a:rPr lang="en-US" altLang="en-US" sz="2400" dirty="0" smtClean="0"/>
              <a:t>Then it will be combined with the offset.</a:t>
            </a:r>
            <a:endParaRPr lang="en-US" altLang="en-US" sz="2400" dirty="0"/>
          </a:p>
        </p:txBody>
      </p:sp>
      <p:pic>
        <p:nvPicPr>
          <p:cNvPr id="1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81" y="1317932"/>
            <a:ext cx="5040127"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035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200" b="1" dirty="0"/>
              <a:t>Paging Hardware</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5939246" y="930329"/>
            <a:ext cx="6096000" cy="5632311"/>
          </a:xfrm>
          <a:prstGeom prst="rect">
            <a:avLst/>
          </a:prstGeom>
        </p:spPr>
        <p:txBody>
          <a:bodyPr>
            <a:spAutoFit/>
          </a:bodyPr>
          <a:lstStyle/>
          <a:p>
            <a:pPr>
              <a:defRPr/>
            </a:pPr>
            <a:r>
              <a:rPr lang="en-US" altLang="en-US" sz="2400" dirty="0" smtClean="0"/>
              <a:t>Logical Address </a:t>
            </a:r>
            <a:r>
              <a:rPr lang="en-US" altLang="en-US" sz="2400" dirty="0"/>
              <a:t>generated by CPU is divided into:</a:t>
            </a:r>
          </a:p>
          <a:p>
            <a:pPr lvl="1">
              <a:defRPr/>
            </a:pPr>
            <a:r>
              <a:rPr lang="en-US" altLang="en-US" sz="2400" b="1" dirty="0">
                <a:solidFill>
                  <a:srgbClr val="3366FF"/>
                </a:solidFill>
              </a:rPr>
              <a:t>Page number </a:t>
            </a:r>
            <a:r>
              <a:rPr lang="en-US" altLang="en-US" sz="2400" dirty="0"/>
              <a:t>(</a:t>
            </a:r>
            <a:r>
              <a:rPr lang="en-US" altLang="en-US" sz="2400" b="1" i="1" dirty="0">
                <a:solidFill>
                  <a:srgbClr val="3366FF"/>
                </a:solidFill>
              </a:rPr>
              <a:t>p</a:t>
            </a:r>
            <a:r>
              <a:rPr lang="en-US" altLang="en-US" sz="2400" dirty="0"/>
              <a:t>)</a:t>
            </a:r>
            <a:r>
              <a:rPr lang="en-US" altLang="en-US" sz="2400" dirty="0">
                <a:solidFill>
                  <a:srgbClr val="3366FF"/>
                </a:solidFill>
              </a:rPr>
              <a:t> </a:t>
            </a:r>
            <a:r>
              <a:rPr lang="en-US" altLang="en-US" sz="2400" dirty="0"/>
              <a:t>– used as an index into a </a:t>
            </a:r>
            <a:r>
              <a:rPr lang="en-US" altLang="en-US" sz="2400" b="1" dirty="0">
                <a:solidFill>
                  <a:srgbClr val="3366FF"/>
                </a:solidFill>
              </a:rPr>
              <a:t>page table </a:t>
            </a:r>
            <a:r>
              <a:rPr lang="en-US" altLang="en-US" sz="2400" dirty="0"/>
              <a:t>which contains base address of each page in physical memory</a:t>
            </a:r>
          </a:p>
          <a:p>
            <a:pPr lvl="1">
              <a:defRPr/>
            </a:pPr>
            <a:r>
              <a:rPr lang="en-US" altLang="en-US" sz="2400" b="1" dirty="0">
                <a:solidFill>
                  <a:srgbClr val="3366FF"/>
                </a:solidFill>
              </a:rPr>
              <a:t>Page offset </a:t>
            </a:r>
            <a:r>
              <a:rPr lang="en-US" altLang="en-US" sz="2400" dirty="0"/>
              <a:t>(</a:t>
            </a:r>
            <a:r>
              <a:rPr lang="en-US" altLang="en-US" sz="2400" b="1" i="1" dirty="0">
                <a:solidFill>
                  <a:srgbClr val="3366FF"/>
                </a:solidFill>
              </a:rPr>
              <a:t>d</a:t>
            </a:r>
            <a:r>
              <a:rPr lang="en-US" altLang="en-US" sz="2400" dirty="0"/>
              <a:t>)</a:t>
            </a:r>
            <a:r>
              <a:rPr lang="en-US" altLang="en-US" sz="2400" dirty="0">
                <a:solidFill>
                  <a:srgbClr val="3366FF"/>
                </a:solidFill>
              </a:rPr>
              <a:t> </a:t>
            </a:r>
            <a:r>
              <a:rPr lang="en-US" altLang="en-US" sz="2400" dirty="0"/>
              <a:t>– combined with base address to define the physical memory address that is sent to the memory </a:t>
            </a:r>
            <a:r>
              <a:rPr lang="en-US" altLang="en-US" sz="2400" dirty="0" smtClean="0"/>
              <a:t>unit</a:t>
            </a:r>
          </a:p>
          <a:p>
            <a:pPr lvl="1">
              <a:defRPr/>
            </a:pPr>
            <a:endParaRPr lang="en-US" altLang="en-US" sz="2400" dirty="0" smtClean="0"/>
          </a:p>
          <a:p>
            <a:pPr lvl="1">
              <a:defRPr/>
            </a:pPr>
            <a:r>
              <a:rPr lang="en-US" altLang="en-US" sz="2400" dirty="0" smtClean="0"/>
              <a:t>The page number is given as input to the Page Table</a:t>
            </a:r>
          </a:p>
          <a:p>
            <a:pPr lvl="1">
              <a:defRPr/>
            </a:pPr>
            <a:endParaRPr lang="en-US" altLang="en-US" sz="2400" dirty="0"/>
          </a:p>
          <a:p>
            <a:pPr lvl="1">
              <a:defRPr/>
            </a:pPr>
            <a:r>
              <a:rPr lang="en-US" altLang="en-US" sz="2400" dirty="0" smtClean="0"/>
              <a:t>The Page Table gives </a:t>
            </a:r>
            <a:r>
              <a:rPr lang="en-US" altLang="en-US" sz="2400" b="1" dirty="0" smtClean="0"/>
              <a:t>frames </a:t>
            </a:r>
            <a:r>
              <a:rPr lang="en-US" altLang="en-US" sz="2400" dirty="0" smtClean="0"/>
              <a:t>as the output</a:t>
            </a:r>
          </a:p>
          <a:p>
            <a:pPr lvl="1">
              <a:defRPr/>
            </a:pPr>
            <a:endParaRPr lang="en-US" altLang="en-US" sz="2400" dirty="0"/>
          </a:p>
          <a:p>
            <a:pPr lvl="1">
              <a:defRPr/>
            </a:pPr>
            <a:r>
              <a:rPr lang="en-US" altLang="en-US" sz="2400" dirty="0" smtClean="0"/>
              <a:t>Then it will be combined with the offset.</a:t>
            </a:r>
            <a:endParaRPr lang="en-US" altLang="en-US" sz="2400" dirty="0"/>
          </a:p>
        </p:txBody>
      </p:sp>
      <p:pic>
        <p:nvPicPr>
          <p:cNvPr id="1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81" y="1317932"/>
            <a:ext cx="5040127"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254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a:t>
            </a:r>
            <a:r>
              <a:rPr lang="en-US" altLang="en-US" sz="2800" b="1" dirty="0"/>
              <a:t>Paging </a:t>
            </a:r>
            <a:r>
              <a:rPr lang="en-US" altLang="en-US" sz="2800" b="1" dirty="0" smtClean="0"/>
              <a:t>Example with 32byte memory and 4 byte pages</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pic>
        <p:nvPicPr>
          <p:cNvPr id="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03" y="883314"/>
            <a:ext cx="6092009" cy="564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211346" y="1266957"/>
            <a:ext cx="6096000" cy="4893647"/>
          </a:xfrm>
          <a:prstGeom prst="rect">
            <a:avLst/>
          </a:prstGeom>
        </p:spPr>
        <p:txBody>
          <a:bodyPr>
            <a:spAutoFit/>
          </a:bodyPr>
          <a:lstStyle/>
          <a:p>
            <a:pPr lvl="1">
              <a:defRPr/>
            </a:pPr>
            <a:r>
              <a:rPr lang="en-US" altLang="en-US" sz="2400" dirty="0" smtClean="0"/>
              <a:t>Eg : Page Number 0 is stored in frame number 5</a:t>
            </a:r>
          </a:p>
          <a:p>
            <a:pPr lvl="1">
              <a:defRPr/>
            </a:pPr>
            <a:r>
              <a:rPr lang="en-US" altLang="en-US" sz="2400" dirty="0" smtClean="0"/>
              <a:t>Logical address 0</a:t>
            </a:r>
          </a:p>
          <a:p>
            <a:pPr lvl="1">
              <a:defRPr/>
            </a:pPr>
            <a:r>
              <a:rPr lang="en-US" altLang="en-US" sz="2400" dirty="0"/>
              <a:t>Page 0, Offset 0 </a:t>
            </a:r>
            <a:endParaRPr lang="en-US" altLang="en-US" sz="2400" dirty="0" smtClean="0"/>
          </a:p>
          <a:p>
            <a:pPr lvl="1">
              <a:defRPr/>
            </a:pPr>
            <a:r>
              <a:rPr lang="en-US" altLang="en-US" sz="2400" dirty="0"/>
              <a:t> </a:t>
            </a:r>
            <a:r>
              <a:rPr lang="en-US" altLang="en-US" sz="2400" dirty="0" smtClean="0"/>
              <a:t>Frame*</a:t>
            </a:r>
            <a:r>
              <a:rPr lang="en-US" altLang="en-US" sz="2400" dirty="0" err="1" smtClean="0"/>
              <a:t>Length+Offset</a:t>
            </a:r>
            <a:r>
              <a:rPr lang="en-US" altLang="en-US" sz="2400" dirty="0" smtClean="0"/>
              <a:t>  = 5*4+0 = 20, so a is stored at 20</a:t>
            </a:r>
          </a:p>
          <a:p>
            <a:pPr lvl="1">
              <a:defRPr/>
            </a:pPr>
            <a:r>
              <a:rPr lang="en-US" altLang="en-US" sz="2400" dirty="0"/>
              <a:t>Logical address </a:t>
            </a:r>
            <a:r>
              <a:rPr lang="en-US" altLang="en-US" sz="2400" dirty="0" smtClean="0"/>
              <a:t>1</a:t>
            </a:r>
          </a:p>
          <a:p>
            <a:pPr lvl="1">
              <a:defRPr/>
            </a:pPr>
            <a:r>
              <a:rPr lang="en-US" altLang="en-US" sz="2400" dirty="0"/>
              <a:t>Frame*</a:t>
            </a:r>
            <a:r>
              <a:rPr lang="en-US" altLang="en-US" sz="2400" dirty="0" err="1"/>
              <a:t>Length+Offset</a:t>
            </a:r>
            <a:r>
              <a:rPr lang="en-US" altLang="en-US" sz="2400" dirty="0"/>
              <a:t>  = </a:t>
            </a:r>
            <a:r>
              <a:rPr lang="en-US" altLang="en-US" sz="2400" dirty="0" smtClean="0"/>
              <a:t>5*4+1 </a:t>
            </a:r>
            <a:r>
              <a:rPr lang="en-US" altLang="en-US" sz="2400" dirty="0"/>
              <a:t>= </a:t>
            </a:r>
            <a:r>
              <a:rPr lang="en-US" altLang="en-US" sz="2400" dirty="0" smtClean="0"/>
              <a:t>21, </a:t>
            </a:r>
            <a:r>
              <a:rPr lang="en-US" altLang="en-US" sz="2400" dirty="0"/>
              <a:t>so </a:t>
            </a:r>
            <a:r>
              <a:rPr lang="en-US" altLang="en-US" sz="2400" dirty="0" smtClean="0"/>
              <a:t>b </a:t>
            </a:r>
            <a:r>
              <a:rPr lang="en-US" altLang="en-US" sz="2400" dirty="0"/>
              <a:t>is stored at </a:t>
            </a:r>
            <a:r>
              <a:rPr lang="en-US" altLang="en-US" sz="2400" dirty="0" smtClean="0"/>
              <a:t>21</a:t>
            </a:r>
            <a:endParaRPr lang="en-US" altLang="en-US" sz="2400" dirty="0"/>
          </a:p>
          <a:p>
            <a:pPr lvl="1">
              <a:defRPr/>
            </a:pPr>
            <a:endParaRPr lang="en-US" altLang="en-US" sz="2400" dirty="0"/>
          </a:p>
          <a:p>
            <a:pPr lvl="1">
              <a:defRPr/>
            </a:pPr>
            <a:endParaRPr lang="en-US" altLang="en-US" sz="2400" dirty="0" smtClean="0"/>
          </a:p>
          <a:p>
            <a:pPr lvl="1">
              <a:defRPr/>
            </a:pPr>
            <a:endParaRPr lang="en-US" altLang="en-US" sz="2400" dirty="0"/>
          </a:p>
          <a:p>
            <a:pPr lvl="1">
              <a:defRPr/>
            </a:pPr>
            <a:endParaRPr lang="en-US" altLang="en-US" sz="2400" dirty="0"/>
          </a:p>
        </p:txBody>
      </p:sp>
    </p:spTree>
    <p:extLst>
      <p:ext uri="{BB962C8B-B14F-4D97-AF65-F5344CB8AC3E}">
        <p14:creationId xmlns:p14="http://schemas.microsoft.com/office/powerpoint/2010/main" val="780282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a:t>
            </a:r>
            <a:r>
              <a:rPr lang="en-US" altLang="en-US" sz="2800" b="1" dirty="0"/>
              <a:t>Implementation of Page Table</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524649" y="1006192"/>
            <a:ext cx="11626562" cy="5262979"/>
          </a:xfrm>
          <a:prstGeom prst="rect">
            <a:avLst/>
          </a:prstGeom>
        </p:spPr>
        <p:txBody>
          <a:bodyPr wrap="square">
            <a:spAutoFit/>
          </a:bodyPr>
          <a:lstStyle/>
          <a:p>
            <a:pPr>
              <a:lnSpc>
                <a:spcPct val="150000"/>
              </a:lnSpc>
            </a:pPr>
            <a:r>
              <a:rPr lang="en-US" altLang="en-US" sz="2800" dirty="0"/>
              <a:t>Page table is kept in main memory</a:t>
            </a:r>
          </a:p>
          <a:p>
            <a:pPr>
              <a:lnSpc>
                <a:spcPct val="150000"/>
              </a:lnSpc>
            </a:pPr>
            <a:r>
              <a:rPr lang="en-US" altLang="en-US" sz="2800" b="1" dirty="0">
                <a:solidFill>
                  <a:srgbClr val="3366FF"/>
                </a:solidFill>
              </a:rPr>
              <a:t>Page-table base register </a:t>
            </a:r>
            <a:r>
              <a:rPr lang="en-US" altLang="en-US" sz="2800" dirty="0"/>
              <a:t>(</a:t>
            </a:r>
            <a:r>
              <a:rPr lang="en-US" altLang="en-US" sz="2800" b="1" dirty="0">
                <a:solidFill>
                  <a:srgbClr val="3366FF"/>
                </a:solidFill>
              </a:rPr>
              <a:t>PTBR</a:t>
            </a:r>
            <a:r>
              <a:rPr lang="en-US" altLang="en-US" sz="2800" dirty="0"/>
              <a:t>)</a:t>
            </a:r>
            <a:r>
              <a:rPr lang="en-US" altLang="en-US" sz="2800" dirty="0">
                <a:solidFill>
                  <a:srgbClr val="3366FF"/>
                </a:solidFill>
              </a:rPr>
              <a:t> </a:t>
            </a:r>
            <a:r>
              <a:rPr lang="en-US" altLang="en-US" sz="2800" dirty="0"/>
              <a:t>points to the page table</a:t>
            </a:r>
          </a:p>
          <a:p>
            <a:pPr>
              <a:lnSpc>
                <a:spcPct val="150000"/>
              </a:lnSpc>
            </a:pPr>
            <a:r>
              <a:rPr lang="en-US" altLang="en-US" sz="2800" b="1" dirty="0">
                <a:solidFill>
                  <a:srgbClr val="3366FF"/>
                </a:solidFill>
              </a:rPr>
              <a:t>Page-table length register </a:t>
            </a:r>
            <a:r>
              <a:rPr lang="en-US" altLang="en-US" sz="2800" dirty="0"/>
              <a:t>(</a:t>
            </a:r>
            <a:r>
              <a:rPr lang="en-US" altLang="en-US" sz="2800" b="1" dirty="0">
                <a:solidFill>
                  <a:srgbClr val="3366FF"/>
                </a:solidFill>
              </a:rPr>
              <a:t>PTLR</a:t>
            </a:r>
            <a:r>
              <a:rPr lang="en-US" altLang="en-US" sz="2800" dirty="0"/>
              <a:t>)</a:t>
            </a:r>
            <a:r>
              <a:rPr lang="en-US" altLang="en-US" sz="2800" dirty="0">
                <a:solidFill>
                  <a:srgbClr val="3366FF"/>
                </a:solidFill>
              </a:rPr>
              <a:t> </a:t>
            </a:r>
            <a:r>
              <a:rPr lang="en-US" altLang="en-US" sz="2800" dirty="0"/>
              <a:t>indicates size of the page table</a:t>
            </a:r>
          </a:p>
          <a:p>
            <a:pPr>
              <a:lnSpc>
                <a:spcPct val="150000"/>
              </a:lnSpc>
            </a:pPr>
            <a:r>
              <a:rPr lang="en-US" altLang="en-US" sz="2800" dirty="0"/>
              <a:t>In this scheme every data/instruction access requires </a:t>
            </a:r>
            <a:r>
              <a:rPr lang="en-US" altLang="en-US" sz="2800" b="1" dirty="0"/>
              <a:t>two memory accesses</a:t>
            </a:r>
          </a:p>
          <a:p>
            <a:pPr lvl="1">
              <a:lnSpc>
                <a:spcPct val="150000"/>
              </a:lnSpc>
            </a:pPr>
            <a:r>
              <a:rPr lang="en-US" altLang="en-US" sz="2800" dirty="0"/>
              <a:t>One for the page table and one for the data / instruction</a:t>
            </a:r>
          </a:p>
          <a:p>
            <a:pPr>
              <a:lnSpc>
                <a:spcPct val="150000"/>
              </a:lnSpc>
            </a:pPr>
            <a:r>
              <a:rPr lang="en-US" altLang="en-US" sz="2800" dirty="0"/>
              <a:t>The two memory access problem can be solved by the use of a special fast-lookup hardware cache called </a:t>
            </a:r>
            <a:r>
              <a:rPr lang="en-US" altLang="en-US" sz="2800" b="1" dirty="0">
                <a:solidFill>
                  <a:srgbClr val="3366FF"/>
                </a:solidFill>
              </a:rPr>
              <a:t>associative memory </a:t>
            </a:r>
            <a:r>
              <a:rPr lang="en-US" altLang="en-US" sz="2800" dirty="0"/>
              <a:t>or </a:t>
            </a:r>
            <a:r>
              <a:rPr lang="en-US" altLang="en-US" sz="2800" b="1" dirty="0">
                <a:solidFill>
                  <a:srgbClr val="3366FF"/>
                </a:solidFill>
              </a:rPr>
              <a:t>translation look-aside buffers </a:t>
            </a:r>
            <a:r>
              <a:rPr lang="en-US" altLang="en-US" sz="2800" dirty="0"/>
              <a:t>(</a:t>
            </a:r>
            <a:r>
              <a:rPr lang="en-US" altLang="en-US" sz="2800" b="1" dirty="0">
                <a:solidFill>
                  <a:srgbClr val="3366FF"/>
                </a:solidFill>
              </a:rPr>
              <a:t>TLBs</a:t>
            </a:r>
            <a:r>
              <a:rPr lang="en-US" altLang="en-US" sz="2800" dirty="0"/>
              <a:t>)</a:t>
            </a:r>
            <a:endParaRPr lang="en-US" altLang="en-US" sz="2800" b="1" dirty="0">
              <a:solidFill>
                <a:srgbClr val="3366FF"/>
              </a:solidFill>
            </a:endParaRPr>
          </a:p>
        </p:txBody>
      </p:sp>
    </p:spTree>
    <p:extLst>
      <p:ext uri="{BB962C8B-B14F-4D97-AF65-F5344CB8AC3E}">
        <p14:creationId xmlns:p14="http://schemas.microsoft.com/office/powerpoint/2010/main" val="188294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a:bodyPr>
          <a:lstStyle/>
          <a:p>
            <a:pPr algn="ctr"/>
            <a:r>
              <a:rPr lang="en-US" altLang="en-US" sz="2800" b="1" dirty="0" smtClean="0"/>
              <a:t> </a:t>
            </a:r>
            <a:r>
              <a:rPr lang="en-US" altLang="en-US" sz="2800" b="1" dirty="0"/>
              <a:t>Paging Hardware With TLB</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9" y="1013765"/>
            <a:ext cx="5637213" cy="536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362145" y="743918"/>
            <a:ext cx="4950066" cy="5632311"/>
          </a:xfrm>
          <a:prstGeom prst="rect">
            <a:avLst/>
          </a:prstGeom>
        </p:spPr>
        <p:txBody>
          <a:bodyPr wrap="square">
            <a:spAutoFit/>
          </a:bodyPr>
          <a:lstStyle/>
          <a:p>
            <a:pPr algn="just"/>
            <a:r>
              <a:rPr lang="en-GB" sz="1600" dirty="0">
                <a:solidFill>
                  <a:srgbClr val="231F20"/>
                </a:solidFill>
                <a:latin typeface="Palatino-Roman"/>
              </a:rPr>
              <a:t>Each entry in the </a:t>
            </a:r>
            <a:r>
              <a:rPr lang="en-GB" sz="1400" dirty="0">
                <a:solidFill>
                  <a:srgbClr val="231F20"/>
                </a:solidFill>
                <a:latin typeface="Palatino-Roman"/>
              </a:rPr>
              <a:t>TLB </a:t>
            </a:r>
            <a:r>
              <a:rPr lang="en-GB" sz="1600" dirty="0">
                <a:solidFill>
                  <a:srgbClr val="231F20"/>
                </a:solidFill>
                <a:latin typeface="Palatino-Roman"/>
              </a:rPr>
              <a:t>consists of two parts:</a:t>
            </a:r>
          </a:p>
          <a:p>
            <a:pPr algn="just"/>
            <a:r>
              <a:rPr lang="en-GB" sz="1600" dirty="0">
                <a:solidFill>
                  <a:srgbClr val="231F20"/>
                </a:solidFill>
                <a:latin typeface="Palatino-Roman"/>
              </a:rPr>
              <a:t>a key (or tag) and a value</a:t>
            </a:r>
            <a:r>
              <a:rPr lang="en-GB" sz="1600" dirty="0" smtClean="0">
                <a:solidFill>
                  <a:srgbClr val="231F20"/>
                </a:solidFill>
                <a:latin typeface="Palatino-Roman"/>
              </a:rPr>
              <a:t>.</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Key means page number and value means frame number.</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TLB have data of frequently accessed pages  </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When </a:t>
            </a:r>
            <a:r>
              <a:rPr lang="en-GB" sz="1600" dirty="0">
                <a:solidFill>
                  <a:srgbClr val="231F20"/>
                </a:solidFill>
                <a:latin typeface="Palatino-Roman"/>
              </a:rPr>
              <a:t>the </a:t>
            </a:r>
            <a:r>
              <a:rPr lang="en-GB" sz="1600" dirty="0" smtClean="0">
                <a:solidFill>
                  <a:srgbClr val="231F20"/>
                </a:solidFill>
                <a:latin typeface="Palatino-Roman"/>
              </a:rPr>
              <a:t>associative memory </a:t>
            </a:r>
            <a:r>
              <a:rPr lang="en-GB" sz="1600" dirty="0">
                <a:solidFill>
                  <a:srgbClr val="231F20"/>
                </a:solidFill>
                <a:latin typeface="Palatino-Roman"/>
              </a:rPr>
              <a:t>is </a:t>
            </a:r>
            <a:r>
              <a:rPr lang="en-GB" sz="1600" dirty="0" smtClean="0">
                <a:solidFill>
                  <a:srgbClr val="231F20"/>
                </a:solidFill>
                <a:latin typeface="Palatino-Roman"/>
              </a:rPr>
              <a:t>presented with an item</a:t>
            </a:r>
            <a:r>
              <a:rPr lang="en-GB" sz="1600" dirty="0">
                <a:solidFill>
                  <a:srgbClr val="231F20"/>
                </a:solidFill>
                <a:latin typeface="Palatino-Roman"/>
              </a:rPr>
              <a:t>, the item is compared with all keys simultaneously</a:t>
            </a:r>
            <a:r>
              <a:rPr lang="en-GB" sz="1600" dirty="0" smtClean="0">
                <a:solidFill>
                  <a:srgbClr val="231F20"/>
                </a:solidFill>
                <a:latin typeface="Palatino-Roman"/>
              </a:rPr>
              <a:t>.</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If </a:t>
            </a:r>
            <a:r>
              <a:rPr lang="en-GB" sz="1600" dirty="0">
                <a:solidFill>
                  <a:srgbClr val="231F20"/>
                </a:solidFill>
                <a:latin typeface="Palatino-Roman"/>
              </a:rPr>
              <a:t>the item is </a:t>
            </a:r>
            <a:r>
              <a:rPr lang="en-GB" sz="1600" dirty="0" smtClean="0">
                <a:solidFill>
                  <a:srgbClr val="231F20"/>
                </a:solidFill>
                <a:latin typeface="Palatino-Roman"/>
              </a:rPr>
              <a:t>found, the </a:t>
            </a:r>
            <a:r>
              <a:rPr lang="en-GB" sz="1600" dirty="0">
                <a:solidFill>
                  <a:srgbClr val="231F20"/>
                </a:solidFill>
                <a:latin typeface="Palatino-Roman"/>
              </a:rPr>
              <a:t>corresponding value field is </a:t>
            </a:r>
            <a:r>
              <a:rPr lang="en-GB" sz="1600" dirty="0" smtClean="0">
                <a:solidFill>
                  <a:srgbClr val="231F20"/>
                </a:solidFill>
                <a:latin typeface="Palatino-Roman"/>
              </a:rPr>
              <a:t>returned.</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P is given as input to the TLB, if the corresponding P is available in TLB, then the respective frame number is assigned (TLB HIT).</a:t>
            </a:r>
          </a:p>
          <a:p>
            <a:pPr algn="just"/>
            <a:endParaRPr lang="en-GB" sz="1600" dirty="0">
              <a:solidFill>
                <a:srgbClr val="231F20"/>
              </a:solidFill>
              <a:latin typeface="Palatino-Roman"/>
            </a:endParaRPr>
          </a:p>
          <a:p>
            <a:pPr algn="just"/>
            <a:r>
              <a:rPr lang="en-GB" sz="1600" dirty="0" smtClean="0">
                <a:solidFill>
                  <a:srgbClr val="231F20"/>
                </a:solidFill>
                <a:latin typeface="Palatino-Roman"/>
              </a:rPr>
              <a:t>If the P is not found in TLB(TLB Miss), it will be stored in the page table, which resides in the main memory </a:t>
            </a:r>
            <a:endParaRPr lang="en-IN" sz="1600" dirty="0"/>
          </a:p>
        </p:txBody>
      </p:sp>
    </p:spTree>
    <p:extLst>
      <p:ext uri="{BB962C8B-B14F-4D97-AF65-F5344CB8AC3E}">
        <p14:creationId xmlns:p14="http://schemas.microsoft.com/office/powerpoint/2010/main" val="349648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US" altLang="en-US" dirty="0"/>
              <a:t>Base and Limit Registers</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smtClean="0"/>
              <a:t>A pair of </a:t>
            </a:r>
            <a:r>
              <a:rPr lang="en-US" altLang="en-US" b="1" dirty="0" smtClean="0">
                <a:solidFill>
                  <a:srgbClr val="3366FF"/>
                </a:solidFill>
              </a:rPr>
              <a:t>base</a:t>
            </a:r>
            <a:r>
              <a:rPr lang="en-US" altLang="en-US" dirty="0" smtClean="0">
                <a:solidFill>
                  <a:srgbClr val="3366FF"/>
                </a:solidFill>
              </a:rPr>
              <a:t> </a:t>
            </a:r>
            <a:r>
              <a:rPr lang="en-US" altLang="en-US" dirty="0" smtClean="0"/>
              <a:t>and</a:t>
            </a:r>
            <a:r>
              <a:rPr lang="en-US" altLang="en-US" b="1" dirty="0" smtClean="0">
                <a:solidFill>
                  <a:srgbClr val="FF0000"/>
                </a:solidFill>
              </a:rPr>
              <a:t> </a:t>
            </a:r>
            <a:r>
              <a:rPr lang="en-US" altLang="en-US" b="1" dirty="0" smtClean="0">
                <a:solidFill>
                  <a:srgbClr val="3366FF"/>
                </a:solidFill>
              </a:rPr>
              <a:t>limit</a:t>
            </a:r>
            <a:r>
              <a:rPr lang="en-US" altLang="en-US" dirty="0" smtClean="0">
                <a:solidFill>
                  <a:srgbClr val="3366FF"/>
                </a:solidFill>
              </a:rPr>
              <a:t> </a:t>
            </a:r>
            <a:r>
              <a:rPr lang="en-US" altLang="en-US" b="1" dirty="0" smtClean="0">
                <a:solidFill>
                  <a:srgbClr val="3366FF"/>
                </a:solidFill>
              </a:rPr>
              <a:t>registers</a:t>
            </a:r>
            <a:r>
              <a:rPr lang="en-US" altLang="en-US" dirty="0" smtClean="0"/>
              <a:t> define the logical address space.</a:t>
            </a:r>
          </a:p>
          <a:p>
            <a:pPr algn="just"/>
            <a:r>
              <a:rPr lang="en-GB" dirty="0"/>
              <a:t>The </a:t>
            </a:r>
            <a:r>
              <a:rPr lang="en-GB" b="1" dirty="0"/>
              <a:t>base register </a:t>
            </a:r>
            <a:r>
              <a:rPr lang="en-GB" dirty="0"/>
              <a:t>holds the smallest legal physical memory address; the </a:t>
            </a:r>
            <a:r>
              <a:rPr lang="en-GB" b="1" dirty="0" smtClean="0"/>
              <a:t>limit register </a:t>
            </a:r>
            <a:r>
              <a:rPr lang="en-GB" dirty="0"/>
              <a:t>specifies the size of the range</a:t>
            </a:r>
            <a:r>
              <a:rPr lang="en-GB" dirty="0" smtClean="0"/>
              <a:t>.</a:t>
            </a:r>
          </a:p>
          <a:p>
            <a:pPr algn="just"/>
            <a:r>
              <a:rPr lang="en-GB" dirty="0" smtClean="0"/>
              <a:t> </a:t>
            </a:r>
            <a:r>
              <a:rPr lang="en-GB" dirty="0"/>
              <a:t>For example, if the base register </a:t>
            </a:r>
            <a:r>
              <a:rPr lang="en-GB" dirty="0" smtClean="0"/>
              <a:t>holds</a:t>
            </a:r>
            <a:r>
              <a:rPr lang="en-GB" dirty="0"/>
              <a:t>300040 and the limit register is 120900, then the program can legally access </a:t>
            </a:r>
            <a:r>
              <a:rPr lang="en-GB" dirty="0" smtClean="0"/>
              <a:t>all addresses </a:t>
            </a:r>
            <a:r>
              <a:rPr lang="en-GB" dirty="0"/>
              <a:t>from 300040 through 420939 (inclusive)</a:t>
            </a:r>
            <a:endParaRPr lang="en-US" altLang="en-US" dirty="0" smtClean="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7" y="3294715"/>
            <a:ext cx="3594962" cy="321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600" b="1" dirty="0"/>
              <a:t>Memory Protection</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94335" y="712665"/>
            <a:ext cx="11704711" cy="5016758"/>
          </a:xfrm>
          <a:prstGeom prst="rect">
            <a:avLst/>
          </a:prstGeom>
        </p:spPr>
        <p:txBody>
          <a:bodyPr wrap="square">
            <a:spAutoFit/>
          </a:bodyPr>
          <a:lstStyle/>
          <a:p>
            <a:pPr algn="just"/>
            <a:r>
              <a:rPr lang="en-US" altLang="en-US" sz="3200" dirty="0"/>
              <a:t>Memory protection implemented by associating protection bit with each frame to indicate if read-only or read-write access is allowed</a:t>
            </a:r>
          </a:p>
          <a:p>
            <a:pPr lvl="1" algn="just"/>
            <a:r>
              <a:rPr lang="en-US" altLang="en-US" sz="3200" dirty="0"/>
              <a:t>Can also add more bits to indicate page execute-only, and so on</a:t>
            </a:r>
          </a:p>
          <a:p>
            <a:pPr algn="just"/>
            <a:r>
              <a:rPr lang="en-US" altLang="en-US" sz="3200" b="1" dirty="0">
                <a:solidFill>
                  <a:srgbClr val="3366FF"/>
                </a:solidFill>
              </a:rPr>
              <a:t>Valid-invalid</a:t>
            </a:r>
            <a:r>
              <a:rPr lang="en-US" altLang="en-US" sz="3200" dirty="0">
                <a:solidFill>
                  <a:srgbClr val="3366FF"/>
                </a:solidFill>
              </a:rPr>
              <a:t> </a:t>
            </a:r>
            <a:r>
              <a:rPr lang="en-US" altLang="en-US" sz="3200" dirty="0"/>
              <a:t>bit attached to each entry in the page table:</a:t>
            </a:r>
          </a:p>
          <a:p>
            <a:pPr lvl="1" algn="just"/>
            <a:r>
              <a:rPr lang="ja-JP" altLang="en-US" sz="3200" dirty="0"/>
              <a:t>“</a:t>
            </a:r>
            <a:r>
              <a:rPr lang="en-US" altLang="ja-JP" sz="3200" dirty="0"/>
              <a:t>valid</a:t>
            </a:r>
            <a:r>
              <a:rPr lang="ja-JP" altLang="en-US" sz="3200" dirty="0"/>
              <a:t>”</a:t>
            </a:r>
            <a:r>
              <a:rPr lang="en-US" altLang="ja-JP" sz="3200" dirty="0"/>
              <a:t> indicates that the associated page is in the process</a:t>
            </a:r>
            <a:r>
              <a:rPr lang="ja-JP" altLang="en-US" sz="3200" dirty="0"/>
              <a:t>’</a:t>
            </a:r>
            <a:r>
              <a:rPr lang="en-US" altLang="ja-JP" sz="3200" dirty="0"/>
              <a:t> logical address space, and is thus a legal page</a:t>
            </a:r>
          </a:p>
          <a:p>
            <a:pPr lvl="1" algn="just"/>
            <a:r>
              <a:rPr lang="ja-JP" altLang="en-US" sz="3200" dirty="0"/>
              <a:t>“</a:t>
            </a:r>
            <a:r>
              <a:rPr lang="en-US" altLang="ja-JP" sz="3200" dirty="0"/>
              <a:t>invalid</a:t>
            </a:r>
            <a:r>
              <a:rPr lang="ja-JP" altLang="en-US" sz="3200" dirty="0"/>
              <a:t>”</a:t>
            </a:r>
            <a:r>
              <a:rPr lang="en-US" altLang="ja-JP" sz="3200" dirty="0"/>
              <a:t> indicates that the page is not in the process</a:t>
            </a:r>
            <a:r>
              <a:rPr lang="ja-JP" altLang="en-US" sz="3200" dirty="0"/>
              <a:t>’</a:t>
            </a:r>
            <a:r>
              <a:rPr lang="en-US" altLang="ja-JP" sz="3200" dirty="0"/>
              <a:t> logical address space</a:t>
            </a:r>
          </a:p>
          <a:p>
            <a:pPr lvl="1" algn="just"/>
            <a:r>
              <a:rPr lang="en-US" altLang="en-US" sz="3200" dirty="0"/>
              <a:t>Or use </a:t>
            </a:r>
            <a:r>
              <a:rPr lang="en-US" altLang="en-US" sz="3200" b="1" dirty="0">
                <a:solidFill>
                  <a:srgbClr val="3366FF"/>
                </a:solidFill>
              </a:rPr>
              <a:t>page-table length register </a:t>
            </a:r>
            <a:r>
              <a:rPr lang="en-US" altLang="en-US" sz="3200" dirty="0"/>
              <a:t>(</a:t>
            </a:r>
            <a:r>
              <a:rPr lang="en-US" altLang="en-US" sz="3200" b="1" dirty="0">
                <a:solidFill>
                  <a:srgbClr val="3366FF"/>
                </a:solidFill>
              </a:rPr>
              <a:t>PTLR</a:t>
            </a:r>
            <a:r>
              <a:rPr lang="en-US" altLang="en-US" sz="3200" dirty="0"/>
              <a:t>)</a:t>
            </a:r>
          </a:p>
          <a:p>
            <a:pPr algn="just"/>
            <a:r>
              <a:rPr lang="en-US" altLang="en-US" sz="3200" dirty="0"/>
              <a:t>Any violations result in a trap to the kernel</a:t>
            </a:r>
          </a:p>
        </p:txBody>
      </p:sp>
    </p:spTree>
    <p:extLst>
      <p:ext uri="{BB962C8B-B14F-4D97-AF65-F5344CB8AC3E}">
        <p14:creationId xmlns:p14="http://schemas.microsoft.com/office/powerpoint/2010/main" val="1493335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3600" b="1" dirty="0"/>
              <a:t>Memory Protection</a:t>
            </a:r>
            <a:endParaRPr lang="en-US" altLang="en-US" sz="3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61" y="880362"/>
            <a:ext cx="9543111" cy="55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8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4000" b="1" dirty="0"/>
              <a:t>Shared Pages</a:t>
            </a:r>
            <a:endParaRPr lang="en-US" altLang="en-US"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4" name="Rectangle 3"/>
          <p:cNvSpPr txBox="1">
            <a:spLocks noChangeArrowheads="1"/>
          </p:cNvSpPr>
          <p:nvPr/>
        </p:nvSpPr>
        <p:spPr>
          <a:xfrm>
            <a:off x="94335" y="801054"/>
            <a:ext cx="6950075"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smtClean="0">
                <a:solidFill>
                  <a:srgbClr val="3366FF"/>
                </a:solidFill>
              </a:rPr>
              <a:t>Shared code</a:t>
            </a:r>
          </a:p>
          <a:p>
            <a:pPr lvl="1"/>
            <a:r>
              <a:rPr lang="en-US" altLang="en-US" b="1" dirty="0" smtClean="0"/>
              <a:t>One copy of read-only </a:t>
            </a:r>
            <a:r>
              <a:rPr lang="en-US" altLang="en-US" dirty="0" smtClean="0"/>
              <a:t>(</a:t>
            </a:r>
            <a:r>
              <a:rPr lang="en-US" altLang="en-US" b="1" dirty="0" smtClean="0">
                <a:solidFill>
                  <a:srgbClr val="3366FF"/>
                </a:solidFill>
              </a:rPr>
              <a:t>reentrant</a:t>
            </a:r>
            <a:r>
              <a:rPr lang="en-US" altLang="en-US" dirty="0" smtClean="0"/>
              <a:t>) code shared among processes (i.e., text editors, compilers, window systems)</a:t>
            </a:r>
          </a:p>
          <a:p>
            <a:pPr lvl="1"/>
            <a:r>
              <a:rPr lang="en-US" altLang="en-US" dirty="0" smtClean="0"/>
              <a:t>Similar to multiple threads sharing the same process space</a:t>
            </a:r>
          </a:p>
          <a:p>
            <a:pPr lvl="1"/>
            <a:r>
              <a:rPr lang="en-US" altLang="en-US" dirty="0" smtClean="0"/>
              <a:t>Also useful for interprocess communication if sharing of read-write pages is allowed</a:t>
            </a:r>
          </a:p>
          <a:p>
            <a:r>
              <a:rPr lang="en-US" altLang="en-US" b="1" dirty="0" smtClean="0">
                <a:solidFill>
                  <a:srgbClr val="3366FF"/>
                </a:solidFill>
              </a:rPr>
              <a:t>Private code and data</a:t>
            </a:r>
            <a:r>
              <a:rPr lang="en-US" altLang="en-US" dirty="0" smtClean="0">
                <a:solidFill>
                  <a:srgbClr val="3366FF"/>
                </a:solidFill>
              </a:rPr>
              <a:t> </a:t>
            </a:r>
          </a:p>
          <a:p>
            <a:pPr lvl="1"/>
            <a:r>
              <a:rPr lang="en-US" altLang="en-US" dirty="0" smtClean="0"/>
              <a:t>Each process keeps a separate copy of the code and data</a:t>
            </a:r>
          </a:p>
          <a:p>
            <a:pPr lvl="1"/>
            <a:r>
              <a:rPr lang="en-US" altLang="en-US" dirty="0" smtClean="0"/>
              <a:t>The pages for the private code and data can appear anywhere in the logical address space</a:t>
            </a:r>
          </a:p>
        </p:txBody>
      </p:sp>
      <p:pic>
        <p:nvPicPr>
          <p:cNvPr id="1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333" y="986961"/>
            <a:ext cx="4860925" cy="544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284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b="1" dirty="0" smtClean="0"/>
              <a:t> </a:t>
            </a:r>
            <a:r>
              <a:rPr lang="en-US" altLang="en-US" sz="4000" b="1" dirty="0"/>
              <a:t>Structure of the Page Table</a:t>
            </a:r>
            <a:endParaRPr lang="en-US" altLang="en-US"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248294" y="879048"/>
            <a:ext cx="12248505" cy="5724644"/>
          </a:xfrm>
          <a:prstGeom prst="rect">
            <a:avLst/>
          </a:prstGeom>
        </p:spPr>
        <p:txBody>
          <a:bodyPr wrap="square">
            <a:spAutoFit/>
          </a:bodyPr>
          <a:lstStyle/>
          <a:p>
            <a:r>
              <a:rPr lang="en-US" altLang="en-US" sz="2400" dirty="0"/>
              <a:t>Memory structures for paging can get huge using straight-forward </a:t>
            </a:r>
            <a:r>
              <a:rPr lang="en-US" altLang="en-US" sz="2400" dirty="0" smtClean="0"/>
              <a:t>methods</a:t>
            </a:r>
          </a:p>
          <a:p>
            <a:endParaRPr lang="en-US" altLang="en-US" sz="2400" dirty="0"/>
          </a:p>
          <a:p>
            <a:endParaRPr lang="en-US" altLang="en-US" sz="2400" dirty="0" smtClean="0"/>
          </a:p>
          <a:p>
            <a:endParaRPr lang="en-US" altLang="en-US" sz="2400" dirty="0"/>
          </a:p>
          <a:p>
            <a:endParaRPr lang="en-US" altLang="en-US" sz="2400" dirty="0" smtClean="0"/>
          </a:p>
          <a:p>
            <a:endParaRPr lang="en-US" altLang="en-US" sz="2400" dirty="0"/>
          </a:p>
          <a:p>
            <a:endParaRPr lang="en-US" altLang="en-US" sz="2000" dirty="0" smtClean="0"/>
          </a:p>
          <a:p>
            <a:r>
              <a:rPr lang="en-US" altLang="en-US" sz="2000" dirty="0" smtClean="0"/>
              <a:t>There are 3 types of Structures of the Page Table </a:t>
            </a:r>
          </a:p>
          <a:p>
            <a:endParaRPr lang="en-US" altLang="en-US" dirty="0"/>
          </a:p>
          <a:p>
            <a:pPr marL="457200" indent="-457200">
              <a:lnSpc>
                <a:spcPct val="200000"/>
              </a:lnSpc>
              <a:buFont typeface="Arial" panose="020B0604020202020204" pitchFamily="34" charset="0"/>
              <a:buChar char="•"/>
            </a:pPr>
            <a:r>
              <a:rPr lang="en-US" altLang="en-US" sz="2400" dirty="0"/>
              <a:t>Hierarchical Paging</a:t>
            </a:r>
          </a:p>
          <a:p>
            <a:pPr marL="457200" indent="-457200">
              <a:lnSpc>
                <a:spcPct val="200000"/>
              </a:lnSpc>
              <a:buFont typeface="Arial" panose="020B0604020202020204" pitchFamily="34" charset="0"/>
              <a:buChar char="•"/>
            </a:pPr>
            <a:r>
              <a:rPr lang="en-US" altLang="en-US" sz="2400" dirty="0"/>
              <a:t>Hashed Page Tables</a:t>
            </a:r>
          </a:p>
          <a:p>
            <a:pPr marL="457200" indent="-457200">
              <a:lnSpc>
                <a:spcPct val="200000"/>
              </a:lnSpc>
              <a:buFont typeface="Arial" panose="020B0604020202020204" pitchFamily="34" charset="0"/>
              <a:buChar char="•"/>
            </a:pPr>
            <a:r>
              <a:rPr lang="en-US" altLang="en-US" sz="2400" dirty="0"/>
              <a:t>Inverted Page Tables</a:t>
            </a:r>
          </a:p>
          <a:p>
            <a:endParaRPr lang="en-US" altLang="en-US" sz="2000" dirty="0"/>
          </a:p>
        </p:txBody>
      </p:sp>
      <p:sp>
        <p:nvSpPr>
          <p:cNvPr id="16" name="Rectangle 15"/>
          <p:cNvSpPr/>
          <p:nvPr/>
        </p:nvSpPr>
        <p:spPr>
          <a:xfrm>
            <a:off x="-100329" y="1624740"/>
            <a:ext cx="13472158" cy="1338828"/>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en-US" dirty="0"/>
              <a:t>Consider a 32-bit logical address space as on modern computers</a:t>
            </a:r>
          </a:p>
          <a:p>
            <a:pPr marL="742950" lvl="1" indent="-285750">
              <a:lnSpc>
                <a:spcPct val="150000"/>
              </a:lnSpc>
              <a:buFont typeface="Arial" panose="020B0604020202020204" pitchFamily="34" charset="0"/>
              <a:buChar char="•"/>
            </a:pPr>
            <a:r>
              <a:rPr lang="en-US" altLang="en-US" dirty="0"/>
              <a:t>Page size of 4 KB (2</a:t>
            </a:r>
            <a:r>
              <a:rPr lang="en-US" altLang="en-US" baseline="30000" dirty="0"/>
              <a:t>12</a:t>
            </a:r>
            <a:r>
              <a:rPr lang="en-US" altLang="en-US" dirty="0"/>
              <a:t>)</a:t>
            </a:r>
          </a:p>
          <a:p>
            <a:pPr marL="742950" lvl="1" indent="-285750">
              <a:lnSpc>
                <a:spcPct val="150000"/>
              </a:lnSpc>
              <a:buFont typeface="Arial" panose="020B0604020202020204" pitchFamily="34" charset="0"/>
              <a:buChar char="•"/>
            </a:pPr>
            <a:r>
              <a:rPr lang="en-US" altLang="en-US" dirty="0"/>
              <a:t>Page table would have 1 million entries (2</a:t>
            </a:r>
            <a:r>
              <a:rPr lang="en-US" altLang="en-US" baseline="30000" dirty="0"/>
              <a:t>32</a:t>
            </a:r>
            <a:r>
              <a:rPr lang="en-US" altLang="en-US" dirty="0"/>
              <a:t> / 2</a:t>
            </a:r>
            <a:r>
              <a:rPr lang="en-US" altLang="en-US" baseline="30000" dirty="0"/>
              <a:t>12</a:t>
            </a:r>
            <a:r>
              <a:rPr lang="en-US" altLang="en-US" dirty="0" smtClean="0"/>
              <a:t>), it is huge data we cant keep that into the same page table.</a:t>
            </a:r>
            <a:endParaRPr lang="en-US" altLang="en-US" dirty="0"/>
          </a:p>
        </p:txBody>
      </p:sp>
    </p:spTree>
    <p:extLst>
      <p:ext uri="{BB962C8B-B14F-4D97-AF65-F5344CB8AC3E}">
        <p14:creationId xmlns:p14="http://schemas.microsoft.com/office/powerpoint/2010/main" val="4108933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2800" dirty="0" smtClean="0"/>
              <a:t/>
            </a:r>
            <a:br>
              <a:rPr lang="en-US" altLang="en-US" sz="2800" dirty="0" smtClean="0"/>
            </a:br>
            <a:r>
              <a:rPr lang="en-US" altLang="en-US" sz="4000" b="1" dirty="0" smtClean="0"/>
              <a:t>Hierarchical Paging(Multilevel Paging)</a:t>
            </a:r>
            <a:r>
              <a:rPr lang="en-US" altLang="en-US" sz="4000" b="1" dirty="0"/>
              <a:t/>
            </a:r>
            <a:br>
              <a:rPr lang="en-US" altLang="en-US" sz="4000" b="1" dirty="0"/>
            </a:br>
            <a:r>
              <a:rPr lang="en-US" altLang="en-US" sz="4000" b="1" dirty="0" smtClean="0"/>
              <a:t> </a:t>
            </a:r>
            <a:endParaRPr lang="en-US" altLang="en-US" sz="60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6463308"/>
          </a:xfrm>
          <a:prstGeom prst="rect">
            <a:avLst/>
          </a:prstGeom>
        </p:spPr>
        <p:txBody>
          <a:bodyPr wrap="square">
            <a:spAutoFit/>
          </a:bodyPr>
          <a:lstStyle/>
          <a:p>
            <a:r>
              <a:rPr lang="en-GB" dirty="0">
                <a:solidFill>
                  <a:srgbClr val="303030"/>
                </a:solidFill>
                <a:latin typeface="Arimo"/>
              </a:rPr>
              <a:t>Multilevel paging is a paging scheme where there exists a hierarchy of page tables</a:t>
            </a:r>
            <a:r>
              <a:rPr lang="en-GB" dirty="0" smtClean="0">
                <a:solidFill>
                  <a:srgbClr val="303030"/>
                </a:solidFill>
                <a:latin typeface="Arimo"/>
              </a:rPr>
              <a:t>.</a:t>
            </a:r>
          </a:p>
          <a:p>
            <a:pPr fontAlgn="base"/>
            <a:r>
              <a:rPr lang="en-GB" b="1" u="sng" dirty="0" smtClean="0"/>
              <a:t>Need </a:t>
            </a:r>
            <a:r>
              <a:rPr lang="en-GB" b="1" u="sng" dirty="0"/>
              <a:t>–</a:t>
            </a:r>
            <a:endParaRPr lang="en-GB" b="1" dirty="0"/>
          </a:p>
          <a:p>
            <a:pPr fontAlgn="base"/>
            <a:r>
              <a:rPr lang="en-GB" dirty="0"/>
              <a:t> </a:t>
            </a:r>
            <a:r>
              <a:rPr lang="en-GB" sz="2400" b="1" dirty="0" smtClean="0"/>
              <a:t>The </a:t>
            </a:r>
            <a:r>
              <a:rPr lang="en-GB" sz="2400" b="1" dirty="0"/>
              <a:t>need for multilevel paging arises when-</a:t>
            </a:r>
          </a:p>
          <a:p>
            <a:pPr fontAlgn="base"/>
            <a:r>
              <a:rPr lang="en-GB" sz="2400" b="1" dirty="0"/>
              <a:t>The size of page table is greater than the frame size.</a:t>
            </a:r>
          </a:p>
          <a:p>
            <a:pPr fontAlgn="base"/>
            <a:r>
              <a:rPr lang="en-GB" sz="2400" b="1" dirty="0"/>
              <a:t>As a result, the page table can not be stored in a single frame in main memory</a:t>
            </a:r>
            <a:r>
              <a:rPr lang="en-GB" sz="2400" b="1" dirty="0" smtClean="0"/>
              <a:t>.</a:t>
            </a:r>
          </a:p>
          <a:p>
            <a:pPr fontAlgn="base"/>
            <a:endParaRPr lang="en-GB" sz="2400" b="1" dirty="0" smtClean="0"/>
          </a:p>
          <a:p>
            <a:pPr fontAlgn="base"/>
            <a:r>
              <a:rPr lang="en-GB" sz="2400" b="1" u="sng" dirty="0" smtClean="0"/>
              <a:t>Working-</a:t>
            </a:r>
            <a:endParaRPr lang="en-GB" sz="2400" b="1" dirty="0"/>
          </a:p>
          <a:p>
            <a:pPr marL="342900" indent="-342900" fontAlgn="base">
              <a:buFont typeface="Arial" panose="020B0604020202020204" pitchFamily="34" charset="0"/>
              <a:buChar char="•"/>
            </a:pPr>
            <a:r>
              <a:rPr lang="en-GB" sz="2400" b="1" dirty="0" smtClean="0"/>
              <a:t>The </a:t>
            </a:r>
            <a:r>
              <a:rPr lang="en-GB" sz="2400" b="1" dirty="0"/>
              <a:t>page table having size greater than the frame size is divided into </a:t>
            </a:r>
            <a:r>
              <a:rPr lang="en-GB" sz="2400" b="1" dirty="0" smtClean="0"/>
              <a:t>several parts</a:t>
            </a:r>
            <a:r>
              <a:rPr lang="en-GB" sz="2400" b="1" dirty="0"/>
              <a:t>.</a:t>
            </a:r>
          </a:p>
          <a:p>
            <a:pPr marL="342900" indent="-342900" fontAlgn="base">
              <a:buFont typeface="Arial" panose="020B0604020202020204" pitchFamily="34" charset="0"/>
              <a:buChar char="•"/>
            </a:pPr>
            <a:r>
              <a:rPr lang="en-GB" sz="2400" b="1" dirty="0"/>
              <a:t>The size of each part is same as frame size except possibly the last part.</a:t>
            </a:r>
          </a:p>
          <a:p>
            <a:pPr marL="342900" indent="-342900" fontAlgn="base">
              <a:buFont typeface="Arial" panose="020B0604020202020204" pitchFamily="34" charset="0"/>
              <a:buChar char="•"/>
            </a:pPr>
            <a:r>
              <a:rPr lang="en-GB" sz="2400" b="1" dirty="0"/>
              <a:t>The pages of page table are then stored in different frames of the main memory.</a:t>
            </a:r>
          </a:p>
          <a:p>
            <a:pPr marL="342900" indent="-342900" fontAlgn="base">
              <a:buFont typeface="Arial" panose="020B0604020202020204" pitchFamily="34" charset="0"/>
              <a:buChar char="•"/>
            </a:pPr>
            <a:r>
              <a:rPr lang="en-GB" sz="2400" b="1" dirty="0"/>
              <a:t>To keep track of the frames storing the pages of the divided page table, another page table is maintained.</a:t>
            </a:r>
          </a:p>
          <a:p>
            <a:pPr marL="342900" indent="-342900" fontAlgn="base">
              <a:buFont typeface="Arial" panose="020B0604020202020204" pitchFamily="34" charset="0"/>
              <a:buChar char="•"/>
            </a:pPr>
            <a:r>
              <a:rPr lang="en-GB" sz="2400" b="1" dirty="0"/>
              <a:t>As a result, the hierarchy of page tables get generated.</a:t>
            </a:r>
          </a:p>
          <a:p>
            <a:pPr marL="342900" indent="-342900" fontAlgn="base">
              <a:buFont typeface="Arial" panose="020B0604020202020204" pitchFamily="34" charset="0"/>
              <a:buChar char="•"/>
            </a:pPr>
            <a:r>
              <a:rPr lang="en-GB" sz="2400" b="1" dirty="0"/>
              <a:t>Multilevel paging is done till the level is reached where the entire page table can be stored in a single frame.</a:t>
            </a:r>
          </a:p>
          <a:p>
            <a:pPr fontAlgn="base"/>
            <a:endParaRPr lang="en-GB" sz="2400" b="1" dirty="0"/>
          </a:p>
          <a:p>
            <a:endParaRPr lang="en-IN" dirty="0"/>
          </a:p>
        </p:txBody>
      </p:sp>
    </p:spTree>
    <p:extLst>
      <p:ext uri="{BB962C8B-B14F-4D97-AF65-F5344CB8AC3E}">
        <p14:creationId xmlns:p14="http://schemas.microsoft.com/office/powerpoint/2010/main" val="251514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3600" dirty="0" smtClean="0"/>
              <a:t>Two-Level </a:t>
            </a:r>
            <a:r>
              <a:rPr lang="en-US" altLang="en-US" sz="3600" dirty="0"/>
              <a:t>Paging Example</a:t>
            </a:r>
            <a:endParaRPr lang="en-US" altLang="en-US" sz="60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3"/>
          <p:cNvSpPr txBox="1">
            <a:spLocks noChangeArrowheads="1"/>
          </p:cNvSpPr>
          <p:nvPr/>
        </p:nvSpPr>
        <p:spPr>
          <a:xfrm>
            <a:off x="461442" y="675336"/>
            <a:ext cx="11286534"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A logical address (on 32-bit machine with 1K page size) is divided into:</a:t>
            </a:r>
          </a:p>
          <a:p>
            <a:pPr marL="627063" lvl="1"/>
            <a:r>
              <a:rPr lang="en-US" altLang="en-US" dirty="0" smtClean="0"/>
              <a:t>a page number consisting of 22 bits</a:t>
            </a:r>
          </a:p>
          <a:p>
            <a:pPr marL="627063" lvl="1"/>
            <a:r>
              <a:rPr lang="en-US" altLang="en-US" dirty="0" smtClean="0"/>
              <a:t>a page offset consisting of 10 bits</a:t>
            </a:r>
          </a:p>
          <a:p>
            <a:pPr marL="627063" lvl="1"/>
            <a:endParaRPr lang="en-US" altLang="en-US" sz="800" dirty="0" smtClean="0"/>
          </a:p>
          <a:p>
            <a:r>
              <a:rPr lang="en-US" altLang="en-US" dirty="0" smtClean="0"/>
              <a:t>Since the page table is paged, the page number is further divided into:</a:t>
            </a:r>
          </a:p>
          <a:p>
            <a:pPr marL="627063" lvl="1"/>
            <a:r>
              <a:rPr lang="en-US" altLang="en-US" dirty="0" smtClean="0"/>
              <a:t>a 12-bit page number </a:t>
            </a:r>
          </a:p>
          <a:p>
            <a:pPr marL="627063" lvl="1"/>
            <a:r>
              <a:rPr lang="en-US" altLang="en-US" dirty="0" smtClean="0"/>
              <a:t>a 10-bit page offset</a:t>
            </a:r>
          </a:p>
          <a:p>
            <a:pPr marL="627063" lvl="1"/>
            <a:endParaRPr lang="en-US" altLang="en-US" sz="800" dirty="0" smtClean="0"/>
          </a:p>
          <a:p>
            <a:r>
              <a:rPr lang="en-US" altLang="en-US" dirty="0" smtClean="0"/>
              <a:t>Thus, a logical address is as follows:</a:t>
            </a:r>
            <a:br>
              <a:rPr lang="en-US" altLang="en-US"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endParaRPr lang="en-US" altLang="en-US" sz="1600" dirty="0" smtClean="0"/>
          </a:p>
          <a:p>
            <a:r>
              <a:rPr lang="en-US" altLang="en-US" dirty="0" smtClean="0"/>
              <a:t>where</a:t>
            </a:r>
            <a:r>
              <a:rPr lang="en-US" altLang="en-US" i="1" dirty="0" smtClean="0"/>
              <a:t> p</a:t>
            </a:r>
            <a:r>
              <a:rPr lang="en-US" altLang="en-US" i="1" baseline="-25000" dirty="0" smtClean="0"/>
              <a:t>1</a:t>
            </a:r>
            <a:r>
              <a:rPr lang="en-US" altLang="en-US" dirty="0" smtClean="0"/>
              <a:t> is an index into the outer page table, and </a:t>
            </a:r>
            <a:r>
              <a:rPr lang="en-US" altLang="en-US" i="1" dirty="0" smtClean="0"/>
              <a:t>p</a:t>
            </a:r>
            <a:r>
              <a:rPr lang="en-US" altLang="en-US" i="1" baseline="-25000" dirty="0" smtClean="0"/>
              <a:t>2</a:t>
            </a:r>
            <a:r>
              <a:rPr lang="en-US" altLang="en-US" dirty="0" smtClean="0"/>
              <a:t> is the displacement within the page of the inner page table</a:t>
            </a:r>
          </a:p>
          <a:p>
            <a:r>
              <a:rPr lang="en-US" altLang="en-US" dirty="0" smtClean="0"/>
              <a:t>Known as </a:t>
            </a:r>
            <a:r>
              <a:rPr lang="en-US" altLang="en-US" b="1" dirty="0" smtClean="0">
                <a:solidFill>
                  <a:srgbClr val="3366FF"/>
                </a:solidFill>
              </a:rPr>
              <a:t>forward-mapped page table</a:t>
            </a:r>
          </a:p>
        </p:txBody>
      </p:sp>
      <p:pic>
        <p:nvPicPr>
          <p:cNvPr id="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41025" y="3810532"/>
            <a:ext cx="315912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526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3200" dirty="0"/>
              <a:t>64-bit Logical Address Space</a:t>
            </a:r>
            <a:endParaRPr lang="en-US" altLang="en-US" sz="60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7" name="Content Placeholder 2"/>
          <p:cNvSpPr txBox="1">
            <a:spLocks/>
          </p:cNvSpPr>
          <p:nvPr/>
        </p:nvSpPr>
        <p:spPr>
          <a:xfrm>
            <a:off x="435983" y="877201"/>
            <a:ext cx="11087589" cy="5087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dirty="0" smtClean="0"/>
              <a:t>Even two-level paging scheme not sufficient</a:t>
            </a:r>
          </a:p>
          <a:p>
            <a:pPr>
              <a:defRPr/>
            </a:pPr>
            <a:r>
              <a:rPr lang="en-US" altLang="en-US" dirty="0" smtClean="0"/>
              <a:t>If page size is 4 KB (2</a:t>
            </a:r>
            <a:r>
              <a:rPr lang="en-US" altLang="en-US" baseline="30000" dirty="0" smtClean="0"/>
              <a:t>12</a:t>
            </a:r>
            <a:r>
              <a:rPr lang="en-US" altLang="en-US" dirty="0" smtClean="0"/>
              <a:t>)</a:t>
            </a:r>
          </a:p>
          <a:p>
            <a:pPr lvl="1">
              <a:defRPr/>
            </a:pPr>
            <a:r>
              <a:rPr lang="en-US" altLang="en-US" dirty="0" smtClean="0"/>
              <a:t>Then page table has 2</a:t>
            </a:r>
            <a:r>
              <a:rPr lang="en-US" altLang="en-US" baseline="30000" dirty="0" smtClean="0"/>
              <a:t>52</a:t>
            </a:r>
            <a:r>
              <a:rPr lang="en-US" altLang="en-US" dirty="0" smtClean="0"/>
              <a:t> entries</a:t>
            </a:r>
          </a:p>
          <a:p>
            <a:pPr lvl="1">
              <a:defRPr/>
            </a:pPr>
            <a:r>
              <a:rPr lang="en-US" altLang="en-US" dirty="0" smtClean="0"/>
              <a:t>If two level scheme, inner page tables could be 2</a:t>
            </a:r>
            <a:r>
              <a:rPr lang="en-US" altLang="en-US" baseline="30000" dirty="0" smtClean="0"/>
              <a:t>10</a:t>
            </a:r>
            <a:r>
              <a:rPr lang="en-US" altLang="en-US" dirty="0" smtClean="0"/>
              <a:t> 4-byte entries</a:t>
            </a:r>
          </a:p>
          <a:p>
            <a:pPr lvl="1">
              <a:defRPr/>
            </a:pPr>
            <a:r>
              <a:rPr lang="en-US" altLang="en-US" dirty="0" smtClean="0"/>
              <a:t>Address would look like</a:t>
            </a:r>
          </a:p>
          <a:p>
            <a:pPr lvl="1">
              <a:defRPr/>
            </a:pPr>
            <a:endParaRPr lang="en-US" altLang="en-US" dirty="0" smtClean="0"/>
          </a:p>
          <a:p>
            <a:pPr lvl="1">
              <a:defRPr/>
            </a:pPr>
            <a:endParaRPr lang="en-US" altLang="en-US" dirty="0" smtClean="0"/>
          </a:p>
          <a:p>
            <a:pPr marL="457200" lvl="1" indent="0">
              <a:buFont typeface="Monotype Sorts" pitchFamily="-84" charset="2"/>
              <a:buNone/>
              <a:defRPr/>
            </a:pPr>
            <a:endParaRPr lang="en-US" altLang="en-US" dirty="0" smtClean="0"/>
          </a:p>
          <a:p>
            <a:pPr lvl="1">
              <a:defRPr/>
            </a:pPr>
            <a:r>
              <a:rPr lang="en-US" altLang="en-US" dirty="0" smtClean="0"/>
              <a:t>Outer page table has 2</a:t>
            </a:r>
            <a:r>
              <a:rPr lang="en-US" altLang="en-US" baseline="30000" dirty="0" smtClean="0"/>
              <a:t>42</a:t>
            </a:r>
            <a:r>
              <a:rPr lang="en-US" altLang="en-US" dirty="0" smtClean="0"/>
              <a:t> entries or 2</a:t>
            </a:r>
            <a:r>
              <a:rPr lang="en-US" altLang="en-US" baseline="30000" dirty="0" smtClean="0"/>
              <a:t>44</a:t>
            </a:r>
            <a:r>
              <a:rPr lang="en-US" altLang="en-US" dirty="0" smtClean="0"/>
              <a:t> bytes</a:t>
            </a:r>
          </a:p>
          <a:p>
            <a:pPr lvl="1">
              <a:defRPr/>
            </a:pPr>
            <a:r>
              <a:rPr lang="en-US" altLang="en-US" dirty="0" smtClean="0"/>
              <a:t>One solution is to add a 2</a:t>
            </a:r>
            <a:r>
              <a:rPr lang="en-US" altLang="en-US" baseline="30000" dirty="0" smtClean="0"/>
              <a:t>nd</a:t>
            </a:r>
            <a:r>
              <a:rPr lang="en-US" altLang="en-US" dirty="0" smtClean="0"/>
              <a:t> outer page table</a:t>
            </a:r>
          </a:p>
          <a:p>
            <a:pPr lvl="1">
              <a:defRPr/>
            </a:pPr>
            <a:r>
              <a:rPr lang="en-US" altLang="en-US" dirty="0" smtClean="0"/>
              <a:t>But in the following example the 2</a:t>
            </a:r>
            <a:r>
              <a:rPr lang="en-US" altLang="en-US" baseline="30000" dirty="0" smtClean="0"/>
              <a:t>nd</a:t>
            </a:r>
            <a:r>
              <a:rPr lang="en-US" altLang="en-US" dirty="0" smtClean="0"/>
              <a:t> outer page table is still 2</a:t>
            </a:r>
            <a:r>
              <a:rPr lang="en-US" altLang="en-US" baseline="30000" dirty="0" smtClean="0"/>
              <a:t>34</a:t>
            </a:r>
            <a:r>
              <a:rPr lang="en-US" altLang="en-US" dirty="0" smtClean="0"/>
              <a:t> bytes in size</a:t>
            </a:r>
          </a:p>
          <a:p>
            <a:pPr lvl="2">
              <a:defRPr/>
            </a:pPr>
            <a:r>
              <a:rPr lang="en-US" altLang="en-US" dirty="0" smtClean="0"/>
              <a:t>And possibly 4 memory access to get to one physical memory location</a:t>
            </a:r>
          </a:p>
          <a:p>
            <a:pPr lvl="1">
              <a:defRPr/>
            </a:pPr>
            <a:endParaRPr lang="en-US" altLang="en-US" dirty="0" smtClean="0"/>
          </a:p>
        </p:txBody>
      </p:sp>
      <p:pic>
        <p:nvPicPr>
          <p:cNvPr id="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3000375"/>
            <a:ext cx="32464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290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5400" dirty="0"/>
              <a:t>Three-level Paging Scheme</a:t>
            </a:r>
            <a:endParaRPr lang="en-US" altLang="en-US" sz="60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7" name="Content Placeholder 2"/>
          <p:cNvSpPr txBox="1">
            <a:spLocks/>
          </p:cNvSpPr>
          <p:nvPr/>
        </p:nvSpPr>
        <p:spPr>
          <a:xfrm>
            <a:off x="435983" y="877201"/>
            <a:ext cx="11087589" cy="5087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endParaRPr lang="en-US" altLang="en-US" dirty="0" smtClean="0"/>
          </a:p>
        </p:txBody>
      </p:sp>
      <p:pic>
        <p:nvPicPr>
          <p:cNvPr id="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14" y="1406570"/>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953" y="4063362"/>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34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pPr algn="ctr"/>
            <a:r>
              <a:rPr lang="en-US" altLang="en-US" sz="3200" b="1" dirty="0" smtClean="0"/>
              <a:t>Hashed Paging</a:t>
            </a:r>
            <a:r>
              <a:rPr lang="en-US" altLang="en-US" b="1" dirty="0" smtClean="0"/>
              <a:t> </a:t>
            </a:r>
            <a:endParaRPr lang="en-US" altLang="en-US" sz="66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r>
              <a:rPr lang="en-GB" sz="2400" b="1" dirty="0" smtClean="0"/>
              <a:t>  </a:t>
            </a:r>
            <a:endParaRPr lang="en-GB" sz="2400" b="1" dirty="0"/>
          </a:p>
          <a:p>
            <a:endParaRPr lang="en-IN" dirty="0"/>
          </a:p>
        </p:txBody>
      </p:sp>
      <p:pic>
        <p:nvPicPr>
          <p:cNvPr id="14" name="Picture 13"/>
          <p:cNvPicPr>
            <a:picLocks noChangeAspect="1"/>
          </p:cNvPicPr>
          <p:nvPr/>
        </p:nvPicPr>
        <p:blipFill>
          <a:blip r:embed="rId2"/>
          <a:stretch>
            <a:fillRect/>
          </a:stretch>
        </p:blipFill>
        <p:spPr>
          <a:xfrm>
            <a:off x="211326" y="675336"/>
            <a:ext cx="11608960" cy="4055550"/>
          </a:xfrm>
          <a:prstGeom prst="rect">
            <a:avLst/>
          </a:prstGeom>
        </p:spPr>
      </p:pic>
      <p:pic>
        <p:nvPicPr>
          <p:cNvPr id="20" name="Picture 19"/>
          <p:cNvPicPr>
            <a:picLocks noChangeAspect="1"/>
          </p:cNvPicPr>
          <p:nvPr/>
        </p:nvPicPr>
        <p:blipFill>
          <a:blip r:embed="rId3"/>
          <a:stretch>
            <a:fillRect/>
          </a:stretch>
        </p:blipFill>
        <p:spPr>
          <a:xfrm>
            <a:off x="87086" y="4918018"/>
            <a:ext cx="11953049" cy="1691787"/>
          </a:xfrm>
          <a:prstGeom prst="rect">
            <a:avLst/>
          </a:prstGeom>
        </p:spPr>
      </p:pic>
    </p:spTree>
    <p:extLst>
      <p:ext uri="{BB962C8B-B14F-4D97-AF65-F5344CB8AC3E}">
        <p14:creationId xmlns:p14="http://schemas.microsoft.com/office/powerpoint/2010/main" val="432533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6000" b="1" dirty="0" smtClean="0"/>
              <a:t>Hashed Page Table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pic>
        <p:nvPicPr>
          <p:cNvPr id="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6" y="1104486"/>
            <a:ext cx="66167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5908907" y="3563133"/>
            <a:ext cx="6096000" cy="3416320"/>
          </a:xfrm>
          <a:prstGeom prst="rect">
            <a:avLst/>
          </a:prstGeom>
        </p:spPr>
        <p:txBody>
          <a:bodyPr>
            <a:spAutoFit/>
          </a:bodyPr>
          <a:lstStyle/>
          <a:p>
            <a:pPr fontAlgn="base"/>
            <a:r>
              <a:rPr lang="en-IN" dirty="0" smtClean="0"/>
              <a:t>Eg : Let us CPU generates the Logical Address 123</a:t>
            </a:r>
          </a:p>
          <a:p>
            <a:pPr fontAlgn="base"/>
            <a:r>
              <a:rPr lang="en-IN" dirty="0" smtClean="0"/>
              <a:t>Hash of 123 is 3 </a:t>
            </a:r>
          </a:p>
          <a:p>
            <a:pPr fontAlgn="base"/>
            <a:r>
              <a:rPr lang="en-IN" dirty="0" smtClean="0"/>
              <a:t>3 will store 123(q),5(s),pointer to the next element </a:t>
            </a:r>
          </a:p>
          <a:p>
            <a:pPr fontAlgn="base"/>
            <a:endParaRPr lang="en-IN" dirty="0"/>
          </a:p>
          <a:p>
            <a:pPr fontAlgn="base"/>
            <a:r>
              <a:rPr lang="en-IN" dirty="0"/>
              <a:t>Let us CPU generates the Logical Address </a:t>
            </a:r>
            <a:r>
              <a:rPr lang="en-IN" dirty="0" smtClean="0"/>
              <a:t>893</a:t>
            </a:r>
            <a:endParaRPr lang="en-IN" dirty="0"/>
          </a:p>
          <a:p>
            <a:pPr fontAlgn="base"/>
            <a:r>
              <a:rPr lang="en-IN" dirty="0"/>
              <a:t>Hash of </a:t>
            </a:r>
            <a:r>
              <a:rPr lang="en-IN" dirty="0" smtClean="0"/>
              <a:t>893 </a:t>
            </a:r>
            <a:r>
              <a:rPr lang="en-IN" dirty="0"/>
              <a:t>is 3 </a:t>
            </a:r>
          </a:p>
          <a:p>
            <a:pPr fontAlgn="base"/>
            <a:r>
              <a:rPr lang="en-IN" dirty="0"/>
              <a:t>3 will store </a:t>
            </a:r>
            <a:r>
              <a:rPr lang="en-IN" dirty="0" smtClean="0"/>
              <a:t>893(q</a:t>
            </a:r>
            <a:r>
              <a:rPr lang="en-IN" dirty="0"/>
              <a:t>),5(s),pointer to the next </a:t>
            </a:r>
            <a:r>
              <a:rPr lang="en-IN" dirty="0" smtClean="0"/>
              <a:t>element.</a:t>
            </a:r>
          </a:p>
          <a:p>
            <a:pPr fontAlgn="base"/>
            <a:endParaRPr lang="en-IN" dirty="0"/>
          </a:p>
          <a:p>
            <a:pPr fontAlgn="base"/>
            <a:r>
              <a:rPr lang="en-IN" dirty="0" smtClean="0"/>
              <a:t>Now again when 893 is generated , it will searched, frame number will be taken from that combined with offset and mapped.</a:t>
            </a:r>
            <a:endParaRPr lang="en-IN" dirty="0"/>
          </a:p>
          <a:p>
            <a:pPr fontAlgn="base"/>
            <a:endParaRPr lang="en-IN" dirty="0"/>
          </a:p>
        </p:txBody>
      </p:sp>
    </p:spTree>
    <p:extLst>
      <p:ext uri="{BB962C8B-B14F-4D97-AF65-F5344CB8AC3E}">
        <p14:creationId xmlns:p14="http://schemas.microsoft.com/office/powerpoint/2010/main" val="331982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US" altLang="en-US" dirty="0"/>
              <a:t>Hardware Address Protection</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pic>
        <p:nvPicPr>
          <p:cNvPr id="8"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2734628" y="1115761"/>
            <a:ext cx="6324600" cy="3482975"/>
          </a:xfrm>
          <a:prstGeom prst="rect">
            <a:avLst/>
          </a:prstGeom>
        </p:spPr>
      </p:pic>
      <p:sp>
        <p:nvSpPr>
          <p:cNvPr id="9" name="Rectangle 8"/>
          <p:cNvSpPr/>
          <p:nvPr/>
        </p:nvSpPr>
        <p:spPr>
          <a:xfrm>
            <a:off x="455486" y="4722974"/>
            <a:ext cx="8095672" cy="1754326"/>
          </a:xfrm>
          <a:prstGeom prst="rect">
            <a:avLst/>
          </a:prstGeom>
        </p:spPr>
        <p:txBody>
          <a:bodyPr wrap="square">
            <a:spAutoFit/>
          </a:bodyPr>
          <a:lstStyle/>
          <a:p>
            <a:pPr algn="just"/>
            <a:r>
              <a:rPr lang="en-GB" b="0" i="0" u="none" strike="noStrike" baseline="0" dirty="0" smtClean="0">
                <a:solidFill>
                  <a:srgbClr val="231F20"/>
                </a:solidFill>
                <a:latin typeface="Palatino-Roman"/>
              </a:rPr>
              <a:t>Protection of memory space is accomplished by having the </a:t>
            </a:r>
            <a:r>
              <a:rPr lang="en-GB" sz="1600" b="0" i="0" u="none" strike="noStrike" baseline="0" dirty="0" smtClean="0">
                <a:solidFill>
                  <a:srgbClr val="231F20"/>
                </a:solidFill>
                <a:latin typeface="Palatino-Roman"/>
              </a:rPr>
              <a:t>CPU </a:t>
            </a:r>
            <a:r>
              <a:rPr lang="en-GB" b="0" i="0" u="none" strike="noStrike" baseline="0" dirty="0" smtClean="0">
                <a:solidFill>
                  <a:srgbClr val="231F20"/>
                </a:solidFill>
                <a:latin typeface="Palatino-Roman"/>
              </a:rPr>
              <a:t>hardware</a:t>
            </a:r>
          </a:p>
          <a:p>
            <a:pPr algn="just"/>
            <a:r>
              <a:rPr lang="en-GB" b="0" i="0" u="none" strike="noStrike" baseline="0" dirty="0" smtClean="0">
                <a:solidFill>
                  <a:srgbClr val="231F20"/>
                </a:solidFill>
                <a:latin typeface="Palatino-Roman"/>
              </a:rPr>
              <a:t>compare every address generated in user mode with the registers. </a:t>
            </a:r>
          </a:p>
          <a:p>
            <a:pPr algn="just"/>
            <a:endParaRPr lang="en-GB" dirty="0">
              <a:solidFill>
                <a:srgbClr val="231F20"/>
              </a:solidFill>
              <a:latin typeface="Palatino-Roman"/>
            </a:endParaRPr>
          </a:p>
          <a:p>
            <a:pPr algn="just"/>
            <a:r>
              <a:rPr lang="en-GB" b="0" i="0" u="none" strike="noStrike" baseline="0" dirty="0" smtClean="0">
                <a:solidFill>
                  <a:srgbClr val="231F20"/>
                </a:solidFill>
                <a:latin typeface="Palatino-Roman"/>
              </a:rPr>
              <a:t>Any attempt by a program executing in user mode to access operating-system memory or</a:t>
            </a:r>
            <a:r>
              <a:rPr lang="en-GB" b="0" i="0" u="none" strike="noStrike" dirty="0" smtClean="0">
                <a:solidFill>
                  <a:srgbClr val="231F20"/>
                </a:solidFill>
                <a:latin typeface="Palatino-Roman"/>
              </a:rPr>
              <a:t> </a:t>
            </a:r>
            <a:r>
              <a:rPr lang="en-GB" b="0" i="0" u="none" strike="noStrike" baseline="0" dirty="0" smtClean="0">
                <a:solidFill>
                  <a:srgbClr val="231F20"/>
                </a:solidFill>
                <a:latin typeface="Palatino-Roman"/>
              </a:rPr>
              <a:t>other users’ memory results in a trap to the operating system, which treats the</a:t>
            </a:r>
            <a:r>
              <a:rPr lang="en-GB" b="0" i="0" u="none" strike="noStrike" dirty="0" smtClean="0">
                <a:solidFill>
                  <a:srgbClr val="231F20"/>
                </a:solidFill>
                <a:latin typeface="Palatino-Roman"/>
              </a:rPr>
              <a:t> </a:t>
            </a:r>
            <a:r>
              <a:rPr lang="en-GB" b="0" i="0" u="none" strike="noStrike" baseline="0" dirty="0" smtClean="0">
                <a:solidFill>
                  <a:srgbClr val="231F20"/>
                </a:solidFill>
                <a:latin typeface="Palatino-Roman"/>
              </a:rPr>
              <a:t>attempt as a </a:t>
            </a:r>
            <a:r>
              <a:rPr lang="en-GB" b="1" i="0" u="none" strike="noStrike" baseline="0" dirty="0" smtClean="0">
                <a:solidFill>
                  <a:srgbClr val="231F20"/>
                </a:solidFill>
                <a:latin typeface="Palatino-Roman"/>
              </a:rPr>
              <a:t>fatal error</a:t>
            </a:r>
            <a:endParaRPr lang="en-IN" b="1" dirty="0"/>
          </a:p>
        </p:txBody>
      </p:sp>
    </p:spTree>
    <p:extLst>
      <p:ext uri="{BB962C8B-B14F-4D97-AF65-F5344CB8AC3E}">
        <p14:creationId xmlns:p14="http://schemas.microsoft.com/office/powerpoint/2010/main" val="3798733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6000" b="1" dirty="0" smtClean="0"/>
              <a:t>Inverted Page Table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416320"/>
          </a:xfrm>
          <a:prstGeom prst="rect">
            <a:avLst/>
          </a:prstGeom>
        </p:spPr>
        <p:txBody>
          <a:bodyPr wrap="square">
            <a:spAutoFit/>
          </a:bodyPr>
          <a:lstStyle/>
          <a:p>
            <a:pPr fontAlgn="base"/>
            <a:r>
              <a:rPr lang="en-IN" dirty="0" smtClean="0"/>
              <a:t>Let us assume that we have a process of the 100 pages, but main memory have only 10 pages. (Only 10 frames are available)</a:t>
            </a:r>
          </a:p>
          <a:p>
            <a:pPr fontAlgn="base"/>
            <a:endParaRPr lang="en-IN" dirty="0"/>
          </a:p>
          <a:p>
            <a:pPr fontAlgn="base"/>
            <a:r>
              <a:rPr lang="en-IN" dirty="0" smtClean="0"/>
              <a:t>The Page table of that process, will have 100 pages but among 100 pages, only 10 will get frames, so 90 will be unused</a:t>
            </a:r>
          </a:p>
          <a:p>
            <a:pPr fontAlgn="base"/>
            <a:endParaRPr lang="en-IN" dirty="0"/>
          </a:p>
          <a:p>
            <a:pPr fontAlgn="base"/>
            <a:r>
              <a:rPr lang="en-IN" dirty="0" smtClean="0"/>
              <a:t>In order to overcome this problem we will use the concept of </a:t>
            </a:r>
            <a:r>
              <a:rPr lang="en-IN" b="1" dirty="0" smtClean="0"/>
              <a:t>Inverted Page Table.</a:t>
            </a:r>
          </a:p>
          <a:p>
            <a:pPr fontAlgn="base"/>
            <a:endParaRPr lang="en-IN" b="1" dirty="0"/>
          </a:p>
          <a:p>
            <a:pPr fontAlgn="base"/>
            <a:r>
              <a:rPr lang="en-IN" b="1" dirty="0" smtClean="0"/>
              <a:t>Inverted Page Table is the Global Page Table, it contains only that many number of pages as main memory.</a:t>
            </a:r>
            <a:r>
              <a:rPr lang="en-US" altLang="en-US" dirty="0"/>
              <a:t> Rather than each process having a page table and keeping track of all possible logical pages, track all physical pages</a:t>
            </a:r>
          </a:p>
          <a:p>
            <a:pPr fontAlgn="base"/>
            <a:endParaRPr lang="en-IN" b="1" dirty="0" smtClean="0"/>
          </a:p>
          <a:p>
            <a:pPr fontAlgn="base"/>
            <a:endParaRPr lang="en-IN" b="1" dirty="0"/>
          </a:p>
          <a:p>
            <a:pPr fontAlgn="base"/>
            <a:endParaRPr lang="en-IN" b="1" dirty="0"/>
          </a:p>
        </p:txBody>
      </p:sp>
      <p:pic>
        <p:nvPicPr>
          <p:cNvPr id="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118" y="3621652"/>
            <a:ext cx="4362995" cy="284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235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6000" b="1" dirty="0" smtClean="0"/>
              <a:t>Inverted Page Table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2031325"/>
          </a:xfrm>
          <a:prstGeom prst="rect">
            <a:avLst/>
          </a:prstGeom>
        </p:spPr>
        <p:txBody>
          <a:bodyPr wrap="square">
            <a:spAutoFit/>
          </a:bodyPr>
          <a:lstStyle/>
          <a:p>
            <a:pPr fontAlgn="base"/>
            <a:r>
              <a:rPr lang="en-IN" b="1" dirty="0" smtClean="0"/>
              <a:t>CPU generates the Logical address </a:t>
            </a:r>
          </a:p>
          <a:p>
            <a:pPr fontAlgn="base"/>
            <a:endParaRPr lang="en-IN" b="1" dirty="0"/>
          </a:p>
          <a:p>
            <a:pPr fontAlgn="base"/>
            <a:r>
              <a:rPr lang="en-IN" b="1" dirty="0" smtClean="0"/>
              <a:t>Here we have pid, which is used in order to determine for which process the page number belongs</a:t>
            </a:r>
          </a:p>
          <a:p>
            <a:pPr fontAlgn="base"/>
            <a:endParaRPr lang="en-IN" b="1" dirty="0"/>
          </a:p>
          <a:p>
            <a:pPr fontAlgn="base"/>
            <a:r>
              <a:rPr lang="en-IN" b="1" dirty="0" smtClean="0"/>
              <a:t>The pid and p will be given as input to the page table and that generates frame number as the output , which will be combined with the offset to generate the Physical address </a:t>
            </a:r>
            <a:endParaRPr lang="en-IN" b="1" dirty="0"/>
          </a:p>
          <a:p>
            <a:pPr fontAlgn="base"/>
            <a:endParaRPr lang="en-IN" b="1" dirty="0"/>
          </a:p>
        </p:txBody>
      </p:sp>
      <p:pic>
        <p:nvPicPr>
          <p:cNvPr id="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45" y="3258259"/>
            <a:ext cx="4850675" cy="31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259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6000" b="1" dirty="0" smtClean="0"/>
              <a:t>Inverted Page Table </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2031325"/>
          </a:xfrm>
          <a:prstGeom prst="rect">
            <a:avLst/>
          </a:prstGeom>
        </p:spPr>
        <p:txBody>
          <a:bodyPr wrap="square">
            <a:spAutoFit/>
          </a:bodyPr>
          <a:lstStyle/>
          <a:p>
            <a:pPr fontAlgn="base"/>
            <a:r>
              <a:rPr lang="en-IN" b="1" dirty="0" smtClean="0"/>
              <a:t>CPU generates the Logical address </a:t>
            </a:r>
          </a:p>
          <a:p>
            <a:pPr fontAlgn="base"/>
            <a:endParaRPr lang="en-IN" b="1" dirty="0"/>
          </a:p>
          <a:p>
            <a:pPr fontAlgn="base"/>
            <a:r>
              <a:rPr lang="en-IN" b="1" dirty="0" smtClean="0"/>
              <a:t>Here we have pid, which is used in order to determine for which process the page number belongs</a:t>
            </a:r>
          </a:p>
          <a:p>
            <a:pPr fontAlgn="base"/>
            <a:endParaRPr lang="en-IN" b="1" dirty="0"/>
          </a:p>
          <a:p>
            <a:pPr fontAlgn="base"/>
            <a:r>
              <a:rPr lang="en-IN" b="1" dirty="0" smtClean="0"/>
              <a:t>The pid and p will be given as input to the page table and that generates frame number as the output , which will be combined with the offset to generate the Physical address </a:t>
            </a:r>
            <a:endParaRPr lang="en-IN" b="1" dirty="0"/>
          </a:p>
          <a:p>
            <a:pPr fontAlgn="base"/>
            <a:endParaRPr lang="en-IN" b="1" dirty="0"/>
          </a:p>
        </p:txBody>
      </p:sp>
      <p:pic>
        <p:nvPicPr>
          <p:cNvPr id="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45" y="3258259"/>
            <a:ext cx="4850675" cy="31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055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rmAutofit fontScale="90000"/>
          </a:bodyPr>
          <a:lstStyle/>
          <a:p>
            <a:pPr algn="ctr"/>
            <a:r>
              <a:rPr lang="en-US" altLang="en-US" sz="5400" dirty="0"/>
              <a:t>Virtual Memory</a:t>
            </a:r>
            <a:endParaRPr lang="en-US" altLang="en-US" sz="60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5970865"/>
          </a:xfrm>
          <a:prstGeom prst="rect">
            <a:avLst/>
          </a:prstGeom>
        </p:spPr>
        <p:txBody>
          <a:bodyPr wrap="square">
            <a:spAutoFit/>
          </a:bodyPr>
          <a:lstStyle/>
          <a:p>
            <a:r>
              <a:rPr lang="en-GB" b="1" dirty="0"/>
              <a:t>Virtual memory is a mechanism used to manage memory using hardware and software. </a:t>
            </a:r>
            <a:endParaRPr lang="en-GB" b="1" dirty="0" smtClean="0"/>
          </a:p>
          <a:p>
            <a:r>
              <a:rPr lang="en-GB" b="1" dirty="0" smtClean="0"/>
              <a:t>It </a:t>
            </a:r>
            <a:r>
              <a:rPr lang="en-GB" b="1" dirty="0"/>
              <a:t>is a part of the secondary storage that gives the user an illusion that it is a part of the main memory. </a:t>
            </a:r>
            <a:endParaRPr lang="en-GB" b="1" dirty="0" smtClean="0"/>
          </a:p>
          <a:p>
            <a:endParaRPr lang="en-GB" b="1" dirty="0"/>
          </a:p>
          <a:p>
            <a:r>
              <a:rPr lang="en-GB" b="1" dirty="0" smtClean="0"/>
              <a:t>It </a:t>
            </a:r>
            <a:r>
              <a:rPr lang="en-GB" b="1" dirty="0"/>
              <a:t>helps in running multiple applications with low main memory and increases the degree of multiprogramming in systems. It is commonly implemented using demand paging.</a:t>
            </a:r>
          </a:p>
          <a:p>
            <a:endParaRPr lang="en-GB" b="1" dirty="0" smtClean="0"/>
          </a:p>
          <a:p>
            <a:r>
              <a:rPr lang="en-GB" b="1" dirty="0"/>
              <a:t>Virtual memory is a part of the system's secondary memory that acts and gives us a feel as if it is a part of the main memory. </a:t>
            </a:r>
            <a:endParaRPr lang="en-GB" b="1" dirty="0" smtClean="0"/>
          </a:p>
          <a:p>
            <a:endParaRPr lang="en-GB" b="1" dirty="0"/>
          </a:p>
          <a:p>
            <a:r>
              <a:rPr lang="en-GB" b="1" dirty="0" smtClean="0"/>
              <a:t>Virtual </a:t>
            </a:r>
            <a:r>
              <a:rPr lang="en-GB" b="1" dirty="0"/>
              <a:t>memory allows a system to execute heavier applications or multiple applications simultaneously without exhausting the RAM (Random Access Memory). </a:t>
            </a:r>
          </a:p>
          <a:p>
            <a:endParaRPr lang="en-GB" b="1" dirty="0" smtClean="0"/>
          </a:p>
          <a:p>
            <a:r>
              <a:rPr lang="en-GB" b="1" dirty="0" smtClean="0"/>
              <a:t>In </a:t>
            </a:r>
            <a:r>
              <a:rPr lang="en-GB" b="1" dirty="0"/>
              <a:t>particular, the system can behave as if its total RAM resources were equal to the whole amount of physical RAM plus the complete amount of virtual RAM</a:t>
            </a:r>
            <a:br>
              <a:rPr lang="en-GB" b="1" dirty="0"/>
            </a:br>
            <a:r>
              <a:rPr lang="en-US" altLang="en-US" sz="1600" b="1" dirty="0"/>
              <a:t>Only part of the program needs to be in memory for </a:t>
            </a:r>
            <a:r>
              <a:rPr lang="en-US" altLang="en-US" sz="1600" b="1" dirty="0" smtClean="0"/>
              <a:t>execution</a:t>
            </a:r>
          </a:p>
          <a:p>
            <a:endParaRPr lang="en-US" altLang="en-US" sz="1600" b="1" dirty="0"/>
          </a:p>
          <a:p>
            <a:r>
              <a:rPr lang="en-US" altLang="en-US" sz="1600" b="1" dirty="0" smtClean="0"/>
              <a:t>Logical </a:t>
            </a:r>
            <a:r>
              <a:rPr lang="en-US" altLang="en-US" sz="1600" b="1" dirty="0"/>
              <a:t>address space can therefore be much larger than physical address space</a:t>
            </a:r>
          </a:p>
          <a:p>
            <a:pPr marL="742950" lvl="1" indent="-285750">
              <a:buFont typeface="Arial" panose="020B0604020202020204" pitchFamily="34" charset="0"/>
              <a:buChar char="•"/>
            </a:pPr>
            <a:r>
              <a:rPr lang="en-US" altLang="en-US" sz="1600" b="1" dirty="0"/>
              <a:t>Allows address spaces to be shared by several processes</a:t>
            </a:r>
          </a:p>
          <a:p>
            <a:pPr marL="742950" lvl="1" indent="-285750">
              <a:buFont typeface="Arial" panose="020B0604020202020204" pitchFamily="34" charset="0"/>
              <a:buChar char="•"/>
            </a:pPr>
            <a:r>
              <a:rPr lang="en-US" altLang="en-US" sz="1600" b="1" dirty="0"/>
              <a:t>Allows for more efficient process creation</a:t>
            </a:r>
          </a:p>
          <a:p>
            <a:pPr marL="742950" lvl="1" indent="-285750">
              <a:buFont typeface="Arial" panose="020B0604020202020204" pitchFamily="34" charset="0"/>
              <a:buChar char="•"/>
            </a:pPr>
            <a:r>
              <a:rPr lang="en-US" altLang="en-US" sz="1600" b="1" dirty="0"/>
              <a:t>More programs running concurrently</a:t>
            </a:r>
          </a:p>
          <a:p>
            <a:pPr marL="742950" lvl="1" indent="-285750">
              <a:buFont typeface="Arial" panose="020B0604020202020204" pitchFamily="34" charset="0"/>
              <a:buChar char="•"/>
            </a:pPr>
            <a:r>
              <a:rPr lang="en-US" altLang="en-US" sz="1600" b="1" dirty="0"/>
              <a:t>Less I/O needed to load or swap processes</a:t>
            </a:r>
          </a:p>
          <a:p>
            <a:endParaRPr lang="en-IN" b="1" dirty="0"/>
          </a:p>
        </p:txBody>
      </p:sp>
    </p:spTree>
    <p:extLst>
      <p:ext uri="{BB962C8B-B14F-4D97-AF65-F5344CB8AC3E}">
        <p14:creationId xmlns:p14="http://schemas.microsoft.com/office/powerpoint/2010/main" val="1091940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pPr algn="ctr"/>
            <a:r>
              <a:rPr lang="en-US" altLang="en-US" sz="3200" dirty="0"/>
              <a:t>Virtual Memory That is Larger Than Physical Memory</a:t>
            </a:r>
            <a:endParaRPr lang="en-US" altLang="en-US" sz="32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16"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554" y="1013766"/>
            <a:ext cx="7271657" cy="51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26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pPr algn="ctr"/>
            <a:r>
              <a:rPr lang="en-US" altLang="en-US" sz="3200" dirty="0"/>
              <a:t>Virtual-address Space</a:t>
            </a:r>
            <a:endParaRPr lang="en-US" altLang="en-US" sz="32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056" y="829100"/>
            <a:ext cx="20637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351546" y="912425"/>
            <a:ext cx="8141298" cy="3707169"/>
          </a:xfrm>
          <a:prstGeom prst="rect">
            <a:avLst/>
          </a:prstGeom>
        </p:spPr>
        <p:txBody>
          <a:bodyPr wrap="square">
            <a:spAutoFit/>
          </a:bodyPr>
          <a:lstStyle/>
          <a:p>
            <a:r>
              <a:rPr lang="en-GB" dirty="0">
                <a:solidFill>
                  <a:srgbClr val="231F20"/>
                </a:solidFill>
                <a:latin typeface="Palatino-Roman"/>
              </a:rPr>
              <a:t>The </a:t>
            </a:r>
            <a:r>
              <a:rPr lang="en-GB" b="1" dirty="0">
                <a:solidFill>
                  <a:srgbClr val="00AEF0"/>
                </a:solidFill>
                <a:latin typeface="Palatino-Bold"/>
              </a:rPr>
              <a:t>virtual address space </a:t>
            </a:r>
            <a:r>
              <a:rPr lang="en-GB" dirty="0">
                <a:solidFill>
                  <a:srgbClr val="231F20"/>
                </a:solidFill>
                <a:latin typeface="Palatino-Roman"/>
              </a:rPr>
              <a:t>of a process refers to the logical (or virtual) view</a:t>
            </a:r>
          </a:p>
          <a:p>
            <a:r>
              <a:rPr lang="en-GB" dirty="0">
                <a:solidFill>
                  <a:srgbClr val="231F20"/>
                </a:solidFill>
                <a:latin typeface="Palatino-Roman"/>
              </a:rPr>
              <a:t>of how a process is stored in </a:t>
            </a:r>
            <a:r>
              <a:rPr lang="en-GB" dirty="0" smtClean="0">
                <a:solidFill>
                  <a:srgbClr val="231F20"/>
                </a:solidFill>
                <a:latin typeface="Palatino-Roman"/>
              </a:rPr>
              <a:t>memory.</a:t>
            </a:r>
          </a:p>
          <a:p>
            <a:endParaRPr lang="en-GB" dirty="0">
              <a:solidFill>
                <a:srgbClr val="231F20"/>
              </a:solidFill>
              <a:latin typeface="Palatino-Roman"/>
            </a:endParaRPr>
          </a:p>
          <a:p>
            <a:r>
              <a:rPr lang="en-GB" dirty="0"/>
              <a:t>the heap to grow upward in memory </a:t>
            </a:r>
            <a:r>
              <a:rPr lang="en-GB" dirty="0" smtClean="0"/>
              <a:t>as it </a:t>
            </a:r>
            <a:r>
              <a:rPr lang="en-GB" dirty="0"/>
              <a:t>is used for dynamic memory </a:t>
            </a:r>
            <a:r>
              <a:rPr lang="en-GB" dirty="0" smtClean="0"/>
              <a:t>allocation and Stack grow inwards</a:t>
            </a:r>
          </a:p>
          <a:p>
            <a:endParaRPr lang="en-GB" dirty="0"/>
          </a:p>
          <a:p>
            <a:endParaRPr lang="en-GB" dirty="0" smtClean="0"/>
          </a:p>
          <a:p>
            <a:endParaRPr lang="en-GB" dirty="0"/>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System libraries shared via mapping into virtual address space</a:t>
            </a: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Shared memory by mapping pages read-write into virtual address space</a:t>
            </a: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Pages can be shared during </a:t>
            </a:r>
            <a:r>
              <a:rPr kumimoji="1" lang="en-US" altLang="en-US" dirty="0">
                <a:latin typeface="Courier New" panose="02070309020205020404" pitchFamily="49" charset="0"/>
                <a:cs typeface="Courier New" panose="02070309020205020404" pitchFamily="49" charset="0"/>
              </a:rPr>
              <a:t>fork()</a:t>
            </a:r>
            <a:r>
              <a:rPr kumimoji="1" lang="en-US" altLang="en-US" dirty="0">
                <a:latin typeface="Helvetica" panose="020B0604020202020204" pitchFamily="34" charset="0"/>
                <a:cs typeface="Courier New" panose="02070309020205020404" pitchFamily="49" charset="0"/>
              </a:rPr>
              <a:t>, speeding process creation</a:t>
            </a:r>
          </a:p>
          <a:p>
            <a:endParaRPr lang="en-IN" dirty="0"/>
          </a:p>
        </p:txBody>
      </p:sp>
    </p:spTree>
    <p:extLst>
      <p:ext uri="{BB962C8B-B14F-4D97-AF65-F5344CB8AC3E}">
        <p14:creationId xmlns:p14="http://schemas.microsoft.com/office/powerpoint/2010/main" val="3172356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pPr algn="ctr"/>
            <a:r>
              <a:rPr lang="en-US" altLang="en-US" sz="3200" dirty="0"/>
              <a:t>Shared Library Using Virtual Memory</a:t>
            </a:r>
            <a:endParaRPr lang="en-US" altLang="en-US" sz="32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696" y="1097091"/>
            <a:ext cx="62960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534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pPr algn="ctr"/>
            <a:r>
              <a:rPr lang="en-US" altLang="en-US" sz="3200" b="1" dirty="0"/>
              <a:t>Demand Paging</a:t>
            </a:r>
            <a:endParaRPr lang="en-US" altLang="en-US" sz="32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17"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18" y="1170368"/>
            <a:ext cx="4680792" cy="465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p:cNvSpPr txBox="1">
            <a:spLocks noChangeArrowheads="1"/>
          </p:cNvSpPr>
          <p:nvPr/>
        </p:nvSpPr>
        <p:spPr>
          <a:xfrm>
            <a:off x="704849" y="960438"/>
            <a:ext cx="5810455" cy="5351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smtClean="0"/>
              <a:t>Could bring entire process into memory at load time</a:t>
            </a:r>
          </a:p>
          <a:p>
            <a:r>
              <a:rPr lang="en-US" altLang="en-US" sz="2000" b="1" dirty="0" smtClean="0"/>
              <a:t>Or bring a page into memory only when it is needed</a:t>
            </a:r>
          </a:p>
          <a:p>
            <a:pPr lvl="1"/>
            <a:r>
              <a:rPr lang="en-US" altLang="en-US" sz="2000" b="1" dirty="0" smtClean="0"/>
              <a:t>Less I/O needed, no unnecessary I/O</a:t>
            </a:r>
          </a:p>
          <a:p>
            <a:pPr lvl="1"/>
            <a:r>
              <a:rPr lang="en-US" altLang="en-US" sz="2000" b="1" dirty="0" smtClean="0"/>
              <a:t>Less memory needed </a:t>
            </a:r>
          </a:p>
          <a:p>
            <a:pPr lvl="1"/>
            <a:r>
              <a:rPr lang="en-US" altLang="en-US" sz="2000" b="1" dirty="0" smtClean="0"/>
              <a:t>Faster response</a:t>
            </a:r>
          </a:p>
          <a:p>
            <a:pPr lvl="1"/>
            <a:r>
              <a:rPr lang="en-US" altLang="en-US" sz="2000" b="1" dirty="0" smtClean="0"/>
              <a:t>More users</a:t>
            </a:r>
          </a:p>
          <a:p>
            <a:r>
              <a:rPr lang="en-US" altLang="en-US" sz="2000" b="1" dirty="0" smtClean="0"/>
              <a:t>Similar to paging system with swapping (diagram on right)</a:t>
            </a:r>
          </a:p>
          <a:p>
            <a:r>
              <a:rPr lang="en-US" altLang="en-US" sz="2000" b="1" dirty="0" smtClean="0"/>
              <a:t>Page is needed </a:t>
            </a:r>
            <a:r>
              <a:rPr lang="en-US" altLang="en-US" sz="2000" b="1" dirty="0" smtClean="0">
                <a:sym typeface="Symbol" panose="05050102010706020507" pitchFamily="18" charset="2"/>
              </a:rPr>
              <a:t> reference to it</a:t>
            </a:r>
          </a:p>
          <a:p>
            <a:pPr lvl="1"/>
            <a:r>
              <a:rPr lang="en-US" altLang="en-US" sz="2000" b="1" dirty="0" smtClean="0"/>
              <a:t>invalid reference </a:t>
            </a:r>
            <a:r>
              <a:rPr lang="en-US" altLang="en-US" sz="2000" b="1" dirty="0" smtClean="0">
                <a:sym typeface="Symbol" panose="05050102010706020507" pitchFamily="18" charset="2"/>
              </a:rPr>
              <a:t> abort</a:t>
            </a:r>
          </a:p>
          <a:p>
            <a:pPr lvl="1"/>
            <a:r>
              <a:rPr lang="en-US" altLang="en-US" sz="2000" b="1" dirty="0" smtClean="0">
                <a:sym typeface="Symbol" panose="05050102010706020507" pitchFamily="18" charset="2"/>
              </a:rPr>
              <a:t>not-in-memory  bring to memory</a:t>
            </a:r>
          </a:p>
          <a:p>
            <a:r>
              <a:rPr lang="en-US" altLang="en-US" sz="2000" b="1" dirty="0" smtClean="0">
                <a:solidFill>
                  <a:srgbClr val="3366FF"/>
                </a:solidFill>
                <a:sym typeface="Symbol" panose="05050102010706020507" pitchFamily="18" charset="2"/>
              </a:rPr>
              <a:t>Lazy swapper </a:t>
            </a:r>
            <a:r>
              <a:rPr lang="en-US" altLang="en-US" sz="2000" b="1" dirty="0" smtClean="0">
                <a:sym typeface="Symbol" panose="05050102010706020507" pitchFamily="18" charset="2"/>
              </a:rPr>
              <a:t>– never swaps a page into memory unless page will be needed</a:t>
            </a:r>
          </a:p>
          <a:p>
            <a:pPr lvl="1"/>
            <a:r>
              <a:rPr lang="en-US" altLang="en-US" sz="2000" b="1" dirty="0" smtClean="0">
                <a:sym typeface="Symbol" panose="05050102010706020507" pitchFamily="18" charset="2"/>
              </a:rPr>
              <a:t>Swapper that deals with pages is a </a:t>
            </a:r>
            <a:r>
              <a:rPr lang="en-US" altLang="en-US" sz="2000" b="1" dirty="0" smtClean="0">
                <a:solidFill>
                  <a:srgbClr val="3366FF"/>
                </a:solidFill>
                <a:sym typeface="Symbol" panose="05050102010706020507" pitchFamily="18" charset="2"/>
              </a:rPr>
              <a:t>pager</a:t>
            </a:r>
          </a:p>
          <a:p>
            <a:pPr lvl="1">
              <a:buFont typeface="Monotype Sorts" pitchFamily="-84" charset="2"/>
              <a:buNone/>
            </a:pPr>
            <a:endParaRPr lang="en-US" altLang="en-US" dirty="0" smtClean="0">
              <a:sym typeface="Symbol" panose="05050102010706020507" pitchFamily="18" charset="2"/>
            </a:endParaRPr>
          </a:p>
        </p:txBody>
      </p:sp>
    </p:spTree>
    <p:extLst>
      <p:ext uri="{BB962C8B-B14F-4D97-AF65-F5344CB8AC3E}">
        <p14:creationId xmlns:p14="http://schemas.microsoft.com/office/powerpoint/2010/main" val="1738302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r>
              <a:rPr lang="en-US" altLang="en-US" sz="2800" dirty="0"/>
              <a:t>Page Table When Some Pages Are Not in Main Memory</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21"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200" y="871639"/>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380650" y="1305611"/>
            <a:ext cx="6096000" cy="590931"/>
          </a:xfrm>
          <a:prstGeom prst="rect">
            <a:avLst/>
          </a:prstGeom>
        </p:spPr>
        <p:txBody>
          <a:bodyPr>
            <a:spAutoFit/>
          </a:bodyPr>
          <a:lstStyle/>
          <a:p>
            <a:pPr>
              <a:lnSpc>
                <a:spcPct val="90000"/>
              </a:lnSpc>
            </a:pPr>
            <a:r>
              <a:rPr lang="en-US" altLang="en-US" dirty="0"/>
              <a:t>With each page table entry a valid–invalid bit is associated</a:t>
            </a:r>
            <a:br>
              <a:rPr lang="en-US" altLang="en-US" dirty="0"/>
            </a:br>
            <a:r>
              <a:rPr lang="en-US" altLang="en-US" dirty="0"/>
              <a:t>(</a:t>
            </a:r>
            <a:r>
              <a:rPr lang="en-US" altLang="en-US" b="1" dirty="0">
                <a:solidFill>
                  <a:srgbClr val="FF0000"/>
                </a:solidFill>
              </a:rPr>
              <a:t>v</a:t>
            </a:r>
            <a:r>
              <a:rPr lang="en-US" altLang="en-US" dirty="0"/>
              <a:t> </a:t>
            </a:r>
            <a:r>
              <a:rPr lang="en-US" altLang="en-US" dirty="0">
                <a:sym typeface="Symbol" panose="05050102010706020507" pitchFamily="18" charset="2"/>
              </a:rPr>
              <a:t> in-memory – </a:t>
            </a:r>
            <a:r>
              <a:rPr lang="en-US" altLang="en-US" b="1" dirty="0">
                <a:solidFill>
                  <a:srgbClr val="3366FF"/>
                </a:solidFill>
                <a:sym typeface="Symbol" panose="05050102010706020507" pitchFamily="18" charset="2"/>
              </a:rPr>
              <a:t>memory resident</a:t>
            </a:r>
            <a:r>
              <a:rPr lang="en-US" altLang="en-US" dirty="0">
                <a:sym typeface="Symbol" panose="05050102010706020507" pitchFamily="18" charset="2"/>
              </a:rPr>
              <a:t>,</a:t>
            </a:r>
            <a:r>
              <a:rPr lang="en-US" altLang="en-US" dirty="0">
                <a:solidFill>
                  <a:srgbClr val="FF0000"/>
                </a:solidFill>
                <a:sym typeface="Symbol" panose="05050102010706020507" pitchFamily="18" charset="2"/>
              </a:rPr>
              <a:t> </a:t>
            </a:r>
            <a:r>
              <a:rPr lang="en-US" altLang="en-US" b="1" dirty="0" err="1">
                <a:solidFill>
                  <a:srgbClr val="FF0000"/>
                </a:solidFill>
                <a:sym typeface="Symbol" panose="05050102010706020507" pitchFamily="18" charset="2"/>
              </a:rPr>
              <a:t>i</a:t>
            </a:r>
            <a:r>
              <a:rPr lang="en-US" altLang="en-US" dirty="0">
                <a:sym typeface="Symbol" panose="05050102010706020507" pitchFamily="18" charset="2"/>
              </a:rPr>
              <a:t>  not-in-memory)</a:t>
            </a:r>
          </a:p>
        </p:txBody>
      </p:sp>
    </p:spTree>
    <p:extLst>
      <p:ext uri="{BB962C8B-B14F-4D97-AF65-F5344CB8AC3E}">
        <p14:creationId xmlns:p14="http://schemas.microsoft.com/office/powerpoint/2010/main" val="2586983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r>
              <a:rPr lang="en-US" altLang="en-US" sz="2800" dirty="0" smtClean="0"/>
              <a:t>                                      Page </a:t>
            </a:r>
            <a:r>
              <a:rPr lang="en-US" altLang="en-US" sz="2800" dirty="0"/>
              <a:t>Fault</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4" name="Rectangle 13"/>
          <p:cNvSpPr/>
          <p:nvPr/>
        </p:nvSpPr>
        <p:spPr>
          <a:xfrm>
            <a:off x="457527" y="883836"/>
            <a:ext cx="11299043" cy="1200329"/>
          </a:xfrm>
          <a:prstGeom prst="rect">
            <a:avLst/>
          </a:prstGeom>
        </p:spPr>
        <p:txBody>
          <a:bodyPr wrap="square">
            <a:spAutoFit/>
          </a:bodyPr>
          <a:lstStyle/>
          <a:p>
            <a:r>
              <a:rPr lang="en-GB" b="1" dirty="0">
                <a:latin typeface="Source Sans Pro"/>
              </a:rPr>
              <a:t>A page fault is trap that occurs when the requested page is not loaded into the memory</a:t>
            </a:r>
            <a:r>
              <a:rPr lang="en-GB" b="1" dirty="0" smtClean="0">
                <a:latin typeface="Source Sans Pro"/>
              </a:rPr>
              <a:t>,</a:t>
            </a:r>
          </a:p>
          <a:p>
            <a:endParaRPr lang="en-GB" b="1" dirty="0">
              <a:latin typeface="Source Sans Pro"/>
            </a:endParaRPr>
          </a:p>
          <a:p>
            <a:r>
              <a:rPr lang="en-GB" b="1" dirty="0" smtClean="0">
                <a:latin typeface="Source Sans Pro"/>
              </a:rPr>
              <a:t> </a:t>
            </a:r>
            <a:r>
              <a:rPr lang="en-GB" b="1" dirty="0">
                <a:latin typeface="Source Sans Pro"/>
              </a:rPr>
              <a:t>in other words, when a program tries to access a chunk of memory that does not exist in physical memory (main memory) causes a page fault.</a:t>
            </a:r>
            <a:endParaRPr lang="en-IN" b="1" dirty="0"/>
          </a:p>
        </p:txBody>
      </p:sp>
    </p:spTree>
    <p:extLst>
      <p:ext uri="{BB962C8B-B14F-4D97-AF65-F5344CB8AC3E}">
        <p14:creationId xmlns:p14="http://schemas.microsoft.com/office/powerpoint/2010/main" val="58507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78" y="142900"/>
            <a:ext cx="8847908" cy="501534"/>
          </a:xfrm>
        </p:spPr>
        <p:txBody>
          <a:bodyPr>
            <a:normAutofit fontScale="90000"/>
          </a:bodyPr>
          <a:lstStyle/>
          <a:p>
            <a:pPr algn="ctr"/>
            <a:r>
              <a:rPr lang="en-US" altLang="en-US" dirty="0"/>
              <a:t>Address Binding</a:t>
            </a:r>
            <a:endParaRPr lang="en-IN" b="1" dirty="0"/>
          </a:p>
        </p:txBody>
      </p:sp>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5909310"/>
          </a:xfrm>
          <a:prstGeom prst="rect">
            <a:avLst/>
          </a:prstGeom>
        </p:spPr>
        <p:txBody>
          <a:bodyPr wrap="square">
            <a:spAutoFit/>
          </a:bodyPr>
          <a:lstStyle/>
          <a:p>
            <a:pPr algn="just">
              <a:lnSpc>
                <a:spcPct val="150000"/>
              </a:lnSpc>
            </a:pPr>
            <a:r>
              <a:rPr lang="en-IN" b="1" dirty="0" smtClean="0"/>
              <a:t>When you write the program it will be having the variables, each variables will be having the address</a:t>
            </a:r>
            <a:endParaRPr lang="en-IN" b="1" dirty="0"/>
          </a:p>
          <a:p>
            <a:pPr>
              <a:lnSpc>
                <a:spcPct val="150000"/>
              </a:lnSpc>
            </a:pPr>
            <a:r>
              <a:rPr lang="en-GB" b="1" dirty="0"/>
              <a:t>Most systems allow a user process to reside in any part of the </a:t>
            </a:r>
            <a:r>
              <a:rPr lang="en-GB" b="1" dirty="0" smtClean="0"/>
              <a:t>physical memory</a:t>
            </a:r>
            <a:r>
              <a:rPr lang="en-GB" b="1" dirty="0"/>
              <a:t>. </a:t>
            </a:r>
          </a:p>
          <a:p>
            <a:pPr>
              <a:lnSpc>
                <a:spcPct val="150000"/>
              </a:lnSpc>
            </a:pPr>
            <a:r>
              <a:rPr lang="en-GB" b="1" dirty="0" smtClean="0"/>
              <a:t>Thus</a:t>
            </a:r>
            <a:r>
              <a:rPr lang="en-GB" b="1" dirty="0"/>
              <a:t>, although the address space of the computer may start at </a:t>
            </a:r>
            <a:r>
              <a:rPr lang="en-GB" b="1" dirty="0" smtClean="0"/>
              <a:t>00000,the </a:t>
            </a:r>
            <a:r>
              <a:rPr lang="en-GB" b="1" dirty="0"/>
              <a:t>first address of the user process need not be 00000</a:t>
            </a:r>
            <a:r>
              <a:rPr lang="en-GB" b="1" dirty="0" smtClean="0"/>
              <a:t>.</a:t>
            </a:r>
            <a:endParaRPr lang="en-GB" b="1" dirty="0"/>
          </a:p>
          <a:p>
            <a:pPr>
              <a:lnSpc>
                <a:spcPct val="150000"/>
              </a:lnSpc>
            </a:pPr>
            <a:r>
              <a:rPr lang="en-GB" b="1" dirty="0"/>
              <a:t>In most cases, a user program goes through several steps—some of which may be optional—before being executed</a:t>
            </a:r>
          </a:p>
          <a:p>
            <a:pPr>
              <a:lnSpc>
                <a:spcPct val="150000"/>
              </a:lnSpc>
            </a:pPr>
            <a:r>
              <a:rPr lang="en-US" altLang="en-US" b="1" dirty="0" smtClean="0"/>
              <a:t>Further</a:t>
            </a:r>
            <a:r>
              <a:rPr lang="en-US" altLang="en-US" b="1" dirty="0"/>
              <a:t>, addresses represented in different ways at different stages of a program</a:t>
            </a:r>
            <a:r>
              <a:rPr lang="ja-JP" altLang="en-US" b="1" dirty="0"/>
              <a:t>’</a:t>
            </a:r>
            <a:r>
              <a:rPr lang="en-US" altLang="ja-JP" b="1" dirty="0"/>
              <a:t>s life</a:t>
            </a:r>
          </a:p>
          <a:p>
            <a:pPr marL="0" lvl="1">
              <a:lnSpc>
                <a:spcPct val="150000"/>
              </a:lnSpc>
            </a:pPr>
            <a:r>
              <a:rPr lang="en-US" altLang="en-US" b="1" dirty="0"/>
              <a:t>Source code addresses usually symbolic</a:t>
            </a:r>
          </a:p>
          <a:p>
            <a:pPr marL="0" lvl="1">
              <a:lnSpc>
                <a:spcPct val="150000"/>
              </a:lnSpc>
            </a:pPr>
            <a:r>
              <a:rPr lang="en-US" altLang="en-US" b="1" dirty="0">
                <a:solidFill>
                  <a:srgbClr val="FF0000"/>
                </a:solidFill>
              </a:rPr>
              <a:t>Compiled code addresses bind to </a:t>
            </a:r>
            <a:r>
              <a:rPr lang="en-US" altLang="en-US" b="1" dirty="0" smtClean="0"/>
              <a:t>re locatable addresses </a:t>
            </a:r>
            <a:r>
              <a:rPr lang="en-US" altLang="en-US" b="1" dirty="0" smtClean="0">
                <a:solidFill>
                  <a:srgbClr val="FF0000"/>
                </a:solidFill>
              </a:rPr>
              <a:t>(Complier will not be knowing where the program is going to start or end, so it will just give the relative address )</a:t>
            </a:r>
            <a:endParaRPr lang="en-US" altLang="en-US" b="1" dirty="0">
              <a:solidFill>
                <a:srgbClr val="FF0000"/>
              </a:solidFill>
            </a:endParaRPr>
          </a:p>
          <a:p>
            <a:r>
              <a:rPr lang="en-US" altLang="en-US" b="1" dirty="0">
                <a:solidFill>
                  <a:srgbClr val="FF0000"/>
                </a:solidFill>
              </a:rPr>
              <a:t>i.e. </a:t>
            </a:r>
            <a:r>
              <a:rPr lang="ja-JP" altLang="en-US" b="1" dirty="0" smtClean="0">
                <a:solidFill>
                  <a:srgbClr val="FF0000"/>
                </a:solidFill>
              </a:rPr>
              <a:t>“ </a:t>
            </a:r>
            <a:r>
              <a:rPr lang="en-IN" altLang="ja-JP" b="1" dirty="0" smtClean="0">
                <a:solidFill>
                  <a:srgbClr val="FF0000"/>
                </a:solidFill>
              </a:rPr>
              <a:t>This variable is </a:t>
            </a:r>
            <a:r>
              <a:rPr lang="en-US" altLang="ja-JP" b="1" dirty="0" smtClean="0">
                <a:solidFill>
                  <a:srgbClr val="FF0000"/>
                </a:solidFill>
              </a:rPr>
              <a:t>14 </a:t>
            </a:r>
            <a:r>
              <a:rPr lang="en-US" altLang="ja-JP" b="1" dirty="0">
                <a:solidFill>
                  <a:srgbClr val="FF0000"/>
                </a:solidFill>
              </a:rPr>
              <a:t>bytes from beginning of this module</a:t>
            </a:r>
            <a:r>
              <a:rPr lang="ja-JP" altLang="en-US" b="1" dirty="0" smtClean="0">
                <a:solidFill>
                  <a:srgbClr val="FF0000"/>
                </a:solidFill>
              </a:rPr>
              <a:t>” </a:t>
            </a:r>
            <a:r>
              <a:rPr lang="en-IN" altLang="ja-JP" b="1" dirty="0" smtClean="0">
                <a:solidFill>
                  <a:srgbClr val="FF0000"/>
                </a:solidFill>
              </a:rPr>
              <a:t>(</a:t>
            </a:r>
            <a:r>
              <a:rPr lang="en-IN" dirty="0"/>
              <a:t>then the generated</a:t>
            </a:r>
          </a:p>
          <a:p>
            <a:r>
              <a:rPr lang="en-GB" dirty="0"/>
              <a:t>compiler code will start at that location and extend up from </a:t>
            </a:r>
            <a:r>
              <a:rPr lang="en-GB" dirty="0" smtClean="0"/>
              <a:t>there)</a:t>
            </a:r>
            <a:endParaRPr lang="en-US" altLang="ja-JP" b="1" dirty="0">
              <a:solidFill>
                <a:srgbClr val="FF0000"/>
              </a:solidFill>
            </a:endParaRPr>
          </a:p>
          <a:p>
            <a:pPr marL="0" lvl="1">
              <a:lnSpc>
                <a:spcPct val="150000"/>
              </a:lnSpc>
            </a:pPr>
            <a:r>
              <a:rPr lang="en-US" altLang="en-US" b="1" dirty="0">
                <a:solidFill>
                  <a:srgbClr val="FF0000"/>
                </a:solidFill>
              </a:rPr>
              <a:t>Linker or loader will bind </a:t>
            </a:r>
            <a:r>
              <a:rPr lang="en-US" altLang="en-US" b="1" dirty="0"/>
              <a:t>relocatable addresses to absolute </a:t>
            </a:r>
            <a:r>
              <a:rPr lang="en-US" altLang="en-US" b="1" dirty="0" smtClean="0"/>
              <a:t>addresses (Because loader knows where it is going to load)</a:t>
            </a:r>
            <a:endParaRPr lang="en-US" altLang="en-US" b="1" dirty="0"/>
          </a:p>
          <a:p>
            <a:pPr marL="0" lvl="2">
              <a:lnSpc>
                <a:spcPct val="150000"/>
              </a:lnSpc>
            </a:pPr>
            <a:r>
              <a:rPr lang="en-US" altLang="en-US" b="1" dirty="0">
                <a:solidFill>
                  <a:srgbClr val="FF0000"/>
                </a:solidFill>
              </a:rPr>
              <a:t>i.e. 74014</a:t>
            </a:r>
          </a:p>
          <a:p>
            <a:pPr marL="0" lvl="1">
              <a:lnSpc>
                <a:spcPct val="150000"/>
              </a:lnSpc>
            </a:pPr>
            <a:r>
              <a:rPr lang="en-US" altLang="en-US" b="1" dirty="0">
                <a:solidFill>
                  <a:srgbClr val="FF0000"/>
                </a:solidFill>
              </a:rPr>
              <a:t>Each binding maps one address space to another</a:t>
            </a:r>
          </a:p>
          <a:p>
            <a:pPr algn="just"/>
            <a:endParaRPr lang="en-IN" b="1" dirty="0"/>
          </a:p>
        </p:txBody>
      </p:sp>
    </p:spTree>
    <p:extLst>
      <p:ext uri="{BB962C8B-B14F-4D97-AF65-F5344CB8AC3E}">
        <p14:creationId xmlns:p14="http://schemas.microsoft.com/office/powerpoint/2010/main" val="2049884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r>
              <a:rPr lang="en-US" altLang="en-US" sz="2800" dirty="0" smtClean="0"/>
              <a:t>                                      </a:t>
            </a:r>
            <a:r>
              <a:rPr lang="en-US" altLang="en-US" sz="2800" dirty="0"/>
              <a:t>Steps in Handling a Page Fault</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pic>
        <p:nvPicPr>
          <p:cNvPr id="17"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53" y="1013766"/>
            <a:ext cx="5800725"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6683492" y="1142295"/>
            <a:ext cx="5231127" cy="5355312"/>
          </a:xfrm>
          <a:prstGeom prst="rect">
            <a:avLst/>
          </a:prstGeom>
        </p:spPr>
        <p:txBody>
          <a:bodyPr wrap="square">
            <a:spAutoFit/>
          </a:bodyPr>
          <a:lstStyle/>
          <a:p>
            <a:r>
              <a:rPr lang="en-GB" b="1" dirty="0">
                <a:latin typeface="Source Sans Pro"/>
              </a:rPr>
              <a:t>When a page fault occurs, the following sequence of events happens:</a:t>
            </a:r>
          </a:p>
          <a:p>
            <a:pPr>
              <a:buFont typeface="+mj-lt"/>
              <a:buAutoNum type="arabicPeriod"/>
            </a:pPr>
            <a:r>
              <a:rPr lang="en-GB" b="1" dirty="0">
                <a:latin typeface="Source Sans Pro"/>
              </a:rPr>
              <a:t>At first, an internal table is created to process whether the reference was valid or invalid memory access.</a:t>
            </a:r>
          </a:p>
          <a:p>
            <a:pPr>
              <a:buFont typeface="+mj-lt"/>
              <a:buAutoNum type="arabicPeriod"/>
            </a:pPr>
            <a:r>
              <a:rPr lang="en-GB" b="1" dirty="0">
                <a:latin typeface="Source Sans Pro"/>
              </a:rPr>
              <a:t>The system gets terminated if the reference becomes invalid, if not, the page will be paged in.</a:t>
            </a:r>
          </a:p>
          <a:p>
            <a:pPr>
              <a:buFont typeface="+mj-lt"/>
              <a:buAutoNum type="arabicPeriod"/>
            </a:pPr>
            <a:r>
              <a:rPr lang="en-GB" b="1" dirty="0">
                <a:latin typeface="Source Sans Pro"/>
              </a:rPr>
              <a:t>After checking for validity, the free-frame list searches the system for a free frame.</a:t>
            </a:r>
          </a:p>
          <a:p>
            <a:pPr>
              <a:buFont typeface="+mj-lt"/>
              <a:buAutoNum type="arabicPeriod"/>
            </a:pPr>
            <a:r>
              <a:rPr lang="en-GB" b="1" dirty="0">
                <a:latin typeface="Source Sans Pro"/>
              </a:rPr>
              <a:t>The disk operation will be scheduled to get the required page from the disk.</a:t>
            </a:r>
          </a:p>
          <a:p>
            <a:pPr>
              <a:buFont typeface="+mj-lt"/>
              <a:buAutoNum type="arabicPeriod"/>
            </a:pPr>
            <a:r>
              <a:rPr lang="en-GB" b="1" dirty="0">
                <a:latin typeface="Source Sans Pro"/>
              </a:rPr>
              <a:t>The page table of the process will be updated with a new frame number, and the invalid bit will be changed after the completion of the I/O operation. Now it is a valid page reference.</a:t>
            </a:r>
          </a:p>
          <a:p>
            <a:pPr>
              <a:buFont typeface="+mj-lt"/>
              <a:buAutoNum type="arabicPeriod"/>
            </a:pPr>
            <a:r>
              <a:rPr lang="en-GB" b="1" dirty="0">
                <a:latin typeface="Source Sans Pro"/>
              </a:rPr>
              <a:t>Restart these steps upon finding any more page faults</a:t>
            </a:r>
            <a:endParaRPr lang="en-GB" b="1" i="0" dirty="0">
              <a:effectLst/>
              <a:latin typeface="Source Sans Pro"/>
            </a:endParaRPr>
          </a:p>
        </p:txBody>
      </p:sp>
    </p:spTree>
    <p:extLst>
      <p:ext uri="{BB962C8B-B14F-4D97-AF65-F5344CB8AC3E}">
        <p14:creationId xmlns:p14="http://schemas.microsoft.com/office/powerpoint/2010/main" val="1785394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noAutofit/>
          </a:bodyPr>
          <a:lstStyle/>
          <a:p>
            <a:r>
              <a:rPr lang="en-US" altLang="en-US" sz="2800" dirty="0" smtClean="0"/>
              <a:t>                                      </a:t>
            </a:r>
            <a:r>
              <a:rPr lang="en-US" altLang="en-US" sz="2800" dirty="0"/>
              <a:t>Aspects of Demand Paging</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Extreme case – start process with </a:t>
            </a:r>
            <a:r>
              <a:rPr lang="en-US" altLang="en-US" i="1" dirty="0" smtClean="0"/>
              <a:t>no</a:t>
            </a:r>
            <a:r>
              <a:rPr lang="en-US" altLang="en-US" dirty="0" smtClean="0"/>
              <a:t> pages in memory</a:t>
            </a:r>
          </a:p>
          <a:p>
            <a:pPr lvl="1"/>
            <a:r>
              <a:rPr lang="en-US" altLang="en-US" dirty="0" smtClean="0"/>
              <a:t>OS sets instruction pointer to first instruction of process, non-memory-resident -&gt; page fault</a:t>
            </a:r>
          </a:p>
          <a:p>
            <a:pPr lvl="1"/>
            <a:r>
              <a:rPr lang="en-US" altLang="en-US" dirty="0" smtClean="0"/>
              <a:t>And for every other process pages on first access</a:t>
            </a:r>
          </a:p>
          <a:p>
            <a:pPr lvl="1"/>
            <a:r>
              <a:rPr lang="en-US" altLang="en-US" b="1" dirty="0" smtClean="0">
                <a:solidFill>
                  <a:srgbClr val="3366FF"/>
                </a:solidFill>
              </a:rPr>
              <a:t>Pure demand paging</a:t>
            </a:r>
          </a:p>
          <a:p>
            <a:r>
              <a:rPr lang="en-US" altLang="en-US" dirty="0" smtClean="0"/>
              <a:t>Actually, a given instruction could access multiple pages -&gt; multiple page faults</a:t>
            </a:r>
          </a:p>
          <a:p>
            <a:pPr lvl="1"/>
            <a:r>
              <a:rPr lang="en-US" altLang="en-US" dirty="0" smtClean="0"/>
              <a:t>Consider fetch and decode of instruction which adds 2 numbers from memory and stores result back to memory</a:t>
            </a:r>
          </a:p>
          <a:p>
            <a:pPr lvl="1"/>
            <a:r>
              <a:rPr lang="en-US" altLang="en-US" dirty="0" smtClean="0"/>
              <a:t>Pain decreased because of </a:t>
            </a:r>
            <a:r>
              <a:rPr lang="en-US" altLang="en-US" b="1" dirty="0" smtClean="0">
                <a:solidFill>
                  <a:srgbClr val="3366FF"/>
                </a:solidFill>
              </a:rPr>
              <a:t>locality of reference</a:t>
            </a:r>
          </a:p>
          <a:p>
            <a:r>
              <a:rPr lang="en-US" altLang="en-US" dirty="0" smtClean="0"/>
              <a:t>Hardware support needed for demand paging</a:t>
            </a:r>
          </a:p>
          <a:p>
            <a:pPr lvl="1"/>
            <a:r>
              <a:rPr lang="en-US" altLang="en-US" dirty="0" smtClean="0"/>
              <a:t>Page table with valid / invalid bit</a:t>
            </a:r>
          </a:p>
          <a:p>
            <a:pPr lvl="1"/>
            <a:r>
              <a:rPr lang="en-US" altLang="en-US" dirty="0" smtClean="0"/>
              <a:t>Secondary memory (swap device with </a:t>
            </a:r>
            <a:r>
              <a:rPr lang="en-US" altLang="en-US" b="1" dirty="0" smtClean="0">
                <a:solidFill>
                  <a:srgbClr val="3366FF"/>
                </a:solidFill>
              </a:rPr>
              <a:t>swap space</a:t>
            </a:r>
            <a:r>
              <a:rPr lang="en-US" altLang="en-US" dirty="0" smtClean="0"/>
              <a:t>)</a:t>
            </a:r>
          </a:p>
          <a:p>
            <a:pPr lvl="1"/>
            <a:r>
              <a:rPr lang="en-US" altLang="en-US" dirty="0" smtClean="0"/>
              <a:t>Instruction restart</a:t>
            </a:r>
          </a:p>
        </p:txBody>
      </p:sp>
    </p:spTree>
    <p:extLst>
      <p:ext uri="{BB962C8B-B14F-4D97-AF65-F5344CB8AC3E}">
        <p14:creationId xmlns:p14="http://schemas.microsoft.com/office/powerpoint/2010/main" val="3847764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1166359" y="154207"/>
            <a:ext cx="8848725" cy="501650"/>
          </a:xfrm>
        </p:spPr>
        <p:txBody>
          <a:bodyPr>
            <a:noAutofit/>
          </a:bodyPr>
          <a:lstStyle/>
          <a:p>
            <a:r>
              <a:rPr lang="en-US" altLang="en-US" sz="2800" dirty="0" smtClean="0"/>
              <a:t>                                      </a:t>
            </a:r>
            <a:r>
              <a:rPr lang="en-US" altLang="en-US" sz="2800" dirty="0"/>
              <a:t>Performance of Demand Paging</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163763" algn="l"/>
                <a:tab pos="2855913" algn="l"/>
              </a:tabLst>
            </a:pPr>
            <a:r>
              <a:rPr lang="en-US" altLang="en-US" dirty="0"/>
              <a:t>Stages in Demand Paging (worse case)</a:t>
            </a:r>
          </a:p>
          <a:p>
            <a:pPr>
              <a:buFont typeface="Arial" panose="020B0604020202020204" pitchFamily="34" charset="0"/>
              <a:buAutoNum type="arabicPeriod"/>
              <a:tabLst>
                <a:tab pos="2163763" algn="l"/>
                <a:tab pos="2855913" algn="l"/>
              </a:tabLst>
            </a:pPr>
            <a:r>
              <a:rPr lang="en-US" altLang="en-US" sz="1600" b="1" dirty="0"/>
              <a:t>Trap to the operating system</a:t>
            </a:r>
          </a:p>
          <a:p>
            <a:pPr>
              <a:buFont typeface="Arial" panose="020B0604020202020204" pitchFamily="34" charset="0"/>
              <a:buAutoNum type="arabicPeriod"/>
              <a:tabLst>
                <a:tab pos="2163763" algn="l"/>
                <a:tab pos="2855913" algn="l"/>
              </a:tabLst>
            </a:pPr>
            <a:r>
              <a:rPr lang="en-US" altLang="en-US" sz="1600" b="1" dirty="0"/>
              <a:t>Save the user registers and process state</a:t>
            </a:r>
          </a:p>
          <a:p>
            <a:pPr>
              <a:buFont typeface="Arial" panose="020B0604020202020204" pitchFamily="34" charset="0"/>
              <a:buAutoNum type="arabicPeriod"/>
              <a:tabLst>
                <a:tab pos="2163763" algn="l"/>
                <a:tab pos="2855913" algn="l"/>
              </a:tabLst>
            </a:pPr>
            <a:r>
              <a:rPr lang="en-US" altLang="en-US" sz="1600" b="1" dirty="0"/>
              <a:t>Determine that the interrupt was a page fault</a:t>
            </a:r>
          </a:p>
          <a:p>
            <a:pPr>
              <a:buFont typeface="Arial" panose="020B0604020202020204" pitchFamily="34" charset="0"/>
              <a:buAutoNum type="arabicPeriod"/>
              <a:tabLst>
                <a:tab pos="2163763" algn="l"/>
                <a:tab pos="2855913" algn="l"/>
              </a:tabLst>
            </a:pPr>
            <a:r>
              <a:rPr lang="en-US" altLang="en-US" sz="1600" b="1" dirty="0"/>
              <a:t>Check that the page reference was legal and determine the location of the page on the disk</a:t>
            </a:r>
          </a:p>
          <a:p>
            <a:pPr>
              <a:buFont typeface="Arial" panose="020B0604020202020204" pitchFamily="34" charset="0"/>
              <a:buAutoNum type="arabicPeriod"/>
              <a:tabLst>
                <a:tab pos="2163763" algn="l"/>
                <a:tab pos="2855913" algn="l"/>
              </a:tabLst>
            </a:pPr>
            <a:r>
              <a:rPr lang="en-US" altLang="en-US" sz="1600" b="1" dirty="0"/>
              <a:t>Issue a read from the disk to a free frame:</a:t>
            </a:r>
          </a:p>
          <a:p>
            <a:pPr marL="798513" lvl="1" indent="-341313">
              <a:buFont typeface="Arial" panose="020B0604020202020204" pitchFamily="34" charset="0"/>
              <a:buAutoNum type="arabicPeriod"/>
              <a:tabLst>
                <a:tab pos="2163763" algn="l"/>
                <a:tab pos="2855913" algn="l"/>
              </a:tabLst>
            </a:pPr>
            <a:r>
              <a:rPr lang="en-US" altLang="en-US" sz="1600" b="1" dirty="0"/>
              <a:t>Wait in a queue for this device until the read request is serviced</a:t>
            </a:r>
          </a:p>
          <a:p>
            <a:pPr marL="798513" lvl="1" indent="-341313">
              <a:buFont typeface="Arial" panose="020B0604020202020204" pitchFamily="34" charset="0"/>
              <a:buAutoNum type="arabicPeriod"/>
              <a:tabLst>
                <a:tab pos="2163763" algn="l"/>
                <a:tab pos="2855913" algn="l"/>
              </a:tabLst>
            </a:pPr>
            <a:r>
              <a:rPr lang="en-US" altLang="en-US" sz="1600" b="1" dirty="0"/>
              <a:t>Wait for the device seek and/or latency time</a:t>
            </a:r>
          </a:p>
          <a:p>
            <a:pPr marL="798513" lvl="1" indent="-341313">
              <a:buFont typeface="Arial" panose="020B0604020202020204" pitchFamily="34" charset="0"/>
              <a:buAutoNum type="arabicPeriod"/>
              <a:tabLst>
                <a:tab pos="2163763" algn="l"/>
                <a:tab pos="2855913" algn="l"/>
              </a:tabLst>
            </a:pPr>
            <a:r>
              <a:rPr lang="en-US" altLang="en-US" sz="1600" b="1" dirty="0"/>
              <a:t>Begin the transfer of the page to a free frame</a:t>
            </a:r>
          </a:p>
          <a:p>
            <a:pPr>
              <a:buFont typeface="Arial" panose="020B0604020202020204" pitchFamily="34" charset="0"/>
              <a:buAutoNum type="arabicPeriod"/>
              <a:tabLst>
                <a:tab pos="2163763" algn="l"/>
                <a:tab pos="2855913" algn="l"/>
              </a:tabLst>
            </a:pPr>
            <a:r>
              <a:rPr lang="en-US" altLang="en-US" sz="1600" b="1" dirty="0"/>
              <a:t>While waiting, allocate the CPU to some other user</a:t>
            </a:r>
          </a:p>
          <a:p>
            <a:pPr>
              <a:buFont typeface="Arial" panose="020B0604020202020204" pitchFamily="34" charset="0"/>
              <a:buAutoNum type="arabicPeriod"/>
              <a:tabLst>
                <a:tab pos="2163763" algn="l"/>
                <a:tab pos="2855913" algn="l"/>
              </a:tabLst>
            </a:pPr>
            <a:r>
              <a:rPr lang="en-US" altLang="en-US" sz="1600" b="1" dirty="0"/>
              <a:t>Receive an interrupt from the disk I/O subsystem (I/O completed)</a:t>
            </a:r>
          </a:p>
          <a:p>
            <a:pPr>
              <a:buFont typeface="Arial" panose="020B0604020202020204" pitchFamily="34" charset="0"/>
              <a:buAutoNum type="arabicPeriod"/>
              <a:tabLst>
                <a:tab pos="2163763" algn="l"/>
                <a:tab pos="2855913" algn="l"/>
              </a:tabLst>
            </a:pPr>
            <a:r>
              <a:rPr lang="en-US" altLang="en-US" sz="1600" b="1" dirty="0"/>
              <a:t>Save the registers and process state for the other user</a:t>
            </a:r>
          </a:p>
          <a:p>
            <a:pPr>
              <a:buFont typeface="Arial" panose="020B0604020202020204" pitchFamily="34" charset="0"/>
              <a:buAutoNum type="arabicPeriod"/>
              <a:tabLst>
                <a:tab pos="2163763" algn="l"/>
                <a:tab pos="2855913" algn="l"/>
              </a:tabLst>
            </a:pPr>
            <a:r>
              <a:rPr lang="en-US" altLang="en-US" sz="1600" b="1" dirty="0"/>
              <a:t>Determine that the interrupt was from the disk</a:t>
            </a:r>
          </a:p>
          <a:p>
            <a:pPr>
              <a:buFont typeface="Arial" panose="020B0604020202020204" pitchFamily="34" charset="0"/>
              <a:buAutoNum type="arabicPeriod"/>
              <a:tabLst>
                <a:tab pos="2163763" algn="l"/>
                <a:tab pos="2855913" algn="l"/>
              </a:tabLst>
            </a:pPr>
            <a:r>
              <a:rPr lang="en-US" altLang="en-US" sz="1600" b="1" dirty="0"/>
              <a:t>Correct the page table and other tables to show page is now in memory</a:t>
            </a:r>
          </a:p>
          <a:p>
            <a:pPr>
              <a:buFont typeface="Arial" panose="020B0604020202020204" pitchFamily="34" charset="0"/>
              <a:buAutoNum type="arabicPeriod"/>
              <a:tabLst>
                <a:tab pos="2163763" algn="l"/>
                <a:tab pos="2855913" algn="l"/>
              </a:tabLst>
            </a:pPr>
            <a:r>
              <a:rPr lang="en-US" altLang="en-US" sz="1600" b="1" dirty="0"/>
              <a:t>Wait for the CPU to be allocated to this process again</a:t>
            </a:r>
          </a:p>
          <a:p>
            <a:pPr>
              <a:buFont typeface="Arial" panose="020B0604020202020204" pitchFamily="34" charset="0"/>
              <a:buAutoNum type="arabicPeriod"/>
              <a:tabLst>
                <a:tab pos="2163763" algn="l"/>
                <a:tab pos="2855913" algn="l"/>
              </a:tabLst>
            </a:pPr>
            <a:r>
              <a:rPr lang="en-US" altLang="en-US" sz="1600" b="1" dirty="0"/>
              <a:t>Restore the user registers, process state, and new page table, and then resume the interrupted instruction</a:t>
            </a:r>
          </a:p>
          <a:p>
            <a:endParaRPr lang="en-US" altLang="en-US" dirty="0" smtClean="0"/>
          </a:p>
        </p:txBody>
      </p:sp>
    </p:spTree>
    <p:extLst>
      <p:ext uri="{BB962C8B-B14F-4D97-AF65-F5344CB8AC3E}">
        <p14:creationId xmlns:p14="http://schemas.microsoft.com/office/powerpoint/2010/main" val="625601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1166359" y="154207"/>
            <a:ext cx="8848725" cy="501650"/>
          </a:xfrm>
        </p:spPr>
        <p:txBody>
          <a:bodyPr>
            <a:noAutofit/>
          </a:bodyPr>
          <a:lstStyle/>
          <a:p>
            <a:r>
              <a:rPr lang="en-US" altLang="en-US" sz="2800" dirty="0" smtClean="0"/>
              <a:t>                                      </a:t>
            </a:r>
            <a:r>
              <a:rPr lang="en-US" altLang="en-US" sz="2800" dirty="0"/>
              <a:t>Performance of Demand Paging</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163763" algn="l"/>
                <a:tab pos="2855913" algn="l"/>
              </a:tabLst>
            </a:pPr>
            <a:r>
              <a:rPr lang="en-US" altLang="en-US" smtClean="0"/>
              <a:t>Three major activities</a:t>
            </a:r>
          </a:p>
          <a:p>
            <a:pPr lvl="1">
              <a:tabLst>
                <a:tab pos="2163763" algn="l"/>
                <a:tab pos="2855913" algn="l"/>
              </a:tabLst>
            </a:pPr>
            <a:r>
              <a:rPr lang="en-US" altLang="en-US" smtClean="0"/>
              <a:t>Service the interrupt – careful coding means just several hundred instructions needed</a:t>
            </a:r>
          </a:p>
          <a:p>
            <a:pPr lvl="1">
              <a:tabLst>
                <a:tab pos="2163763" algn="l"/>
                <a:tab pos="2855913" algn="l"/>
              </a:tabLst>
            </a:pPr>
            <a:r>
              <a:rPr lang="en-US" altLang="en-US" smtClean="0"/>
              <a:t>Read the page – lots of time</a:t>
            </a:r>
          </a:p>
          <a:p>
            <a:pPr lvl="1">
              <a:tabLst>
                <a:tab pos="2163763" algn="l"/>
                <a:tab pos="2855913" algn="l"/>
              </a:tabLst>
            </a:pPr>
            <a:r>
              <a:rPr lang="en-US" altLang="en-US" smtClean="0"/>
              <a:t>Restart the process – again just a small amount of time</a:t>
            </a:r>
          </a:p>
          <a:p>
            <a:pPr>
              <a:tabLst>
                <a:tab pos="2163763" algn="l"/>
                <a:tab pos="2855913" algn="l"/>
              </a:tabLst>
            </a:pPr>
            <a:r>
              <a:rPr lang="en-US" altLang="en-US" smtClean="0"/>
              <a:t>Page Fault Rate 0 </a:t>
            </a:r>
            <a:r>
              <a:rPr lang="en-US" altLang="en-US" smtClean="0">
                <a:sym typeface="Symbol" panose="05050102010706020507" pitchFamily="18" charset="2"/>
              </a:rPr>
              <a:t> </a:t>
            </a:r>
            <a:r>
              <a:rPr lang="en-US" altLang="en-US" i="1" smtClean="0">
                <a:sym typeface="Symbol" panose="05050102010706020507" pitchFamily="18" charset="2"/>
              </a:rPr>
              <a:t>p</a:t>
            </a:r>
            <a:r>
              <a:rPr lang="en-US" altLang="en-US" smtClean="0">
                <a:sym typeface="Symbol" panose="05050102010706020507" pitchFamily="18" charset="2"/>
              </a:rPr>
              <a:t>  1</a:t>
            </a:r>
          </a:p>
          <a:p>
            <a:pPr lvl="1">
              <a:tabLst>
                <a:tab pos="2163763" algn="l"/>
                <a:tab pos="2855913" algn="l"/>
              </a:tabLst>
            </a:pPr>
            <a:r>
              <a:rPr lang="en-US" altLang="en-US" smtClean="0">
                <a:sym typeface="Symbol" panose="05050102010706020507" pitchFamily="18" charset="2"/>
              </a:rPr>
              <a:t>if </a:t>
            </a:r>
            <a:r>
              <a:rPr lang="en-US" altLang="en-US" i="1" smtClean="0">
                <a:sym typeface="Symbol" panose="05050102010706020507" pitchFamily="18" charset="2"/>
              </a:rPr>
              <a:t>p</a:t>
            </a:r>
            <a:r>
              <a:rPr lang="en-US" altLang="en-US" smtClean="0">
                <a:sym typeface="Symbol" panose="05050102010706020507" pitchFamily="18" charset="2"/>
              </a:rPr>
              <a:t> = 0 no page faults </a:t>
            </a:r>
          </a:p>
          <a:p>
            <a:pPr lvl="1">
              <a:tabLst>
                <a:tab pos="2163763" algn="l"/>
                <a:tab pos="2855913" algn="l"/>
              </a:tabLst>
            </a:pPr>
            <a:r>
              <a:rPr lang="en-US" altLang="en-US" smtClean="0">
                <a:sym typeface="Symbol" panose="05050102010706020507" pitchFamily="18" charset="2"/>
              </a:rPr>
              <a:t>if </a:t>
            </a:r>
            <a:r>
              <a:rPr lang="en-US" altLang="en-US" i="1" smtClean="0">
                <a:sym typeface="Symbol" panose="05050102010706020507" pitchFamily="18" charset="2"/>
              </a:rPr>
              <a:t>p</a:t>
            </a:r>
            <a:r>
              <a:rPr lang="en-US" altLang="en-US" smtClean="0">
                <a:sym typeface="Symbol" panose="05050102010706020507" pitchFamily="18" charset="2"/>
              </a:rPr>
              <a:t> = 1, every reference is a fault</a:t>
            </a:r>
          </a:p>
          <a:p>
            <a:pPr>
              <a:tabLst>
                <a:tab pos="2163763" algn="l"/>
                <a:tab pos="2855913" algn="l"/>
              </a:tabLst>
            </a:pPr>
            <a:r>
              <a:rPr lang="en-US" altLang="en-US" smtClean="0">
                <a:sym typeface="Symbol" panose="05050102010706020507" pitchFamily="18" charset="2"/>
              </a:rPr>
              <a:t>Effective Access Time (EAT)</a:t>
            </a:r>
          </a:p>
          <a:p>
            <a:pPr>
              <a:buFont typeface="Monotype Sorts" pitchFamily="-84" charset="2"/>
              <a:buNone/>
              <a:tabLst>
                <a:tab pos="2163763" algn="l"/>
                <a:tab pos="2855913" algn="l"/>
              </a:tabLst>
            </a:pPr>
            <a:r>
              <a:rPr lang="en-US" altLang="en-US" smtClean="0">
                <a:sym typeface="Symbol" panose="05050102010706020507" pitchFamily="18" charset="2"/>
              </a:rPr>
              <a:t>		EAT = (1 – </a:t>
            </a:r>
            <a:r>
              <a:rPr lang="en-US" altLang="en-US" i="1" smtClean="0">
                <a:sym typeface="Symbol" panose="05050102010706020507" pitchFamily="18" charset="2"/>
              </a:rPr>
              <a:t>p</a:t>
            </a:r>
            <a:r>
              <a:rPr lang="en-US" altLang="en-US" smtClean="0">
                <a:sym typeface="Symbol" panose="05050102010706020507" pitchFamily="18" charset="2"/>
              </a:rPr>
              <a:t>) x memory access</a:t>
            </a:r>
          </a:p>
          <a:p>
            <a:pPr>
              <a:buFont typeface="Monotype Sorts" pitchFamily="-84" charset="2"/>
              <a:buNone/>
              <a:tabLst>
                <a:tab pos="2163763" algn="l"/>
                <a:tab pos="2855913" algn="l"/>
              </a:tabLst>
            </a:pPr>
            <a:r>
              <a:rPr lang="en-US" altLang="en-US" smtClean="0">
                <a:sym typeface="Symbol" panose="05050102010706020507" pitchFamily="18" charset="2"/>
              </a:rPr>
              <a:t>			+ </a:t>
            </a:r>
            <a:r>
              <a:rPr lang="en-US" altLang="en-US" i="1" smtClean="0">
                <a:sym typeface="Symbol" panose="05050102010706020507" pitchFamily="18" charset="2"/>
              </a:rPr>
              <a:t>p</a:t>
            </a:r>
            <a:r>
              <a:rPr lang="en-US" altLang="en-US" smtClean="0">
                <a:sym typeface="Symbol" panose="05050102010706020507" pitchFamily="18" charset="2"/>
              </a:rPr>
              <a:t> (page fault overhead</a:t>
            </a:r>
          </a:p>
          <a:p>
            <a:pPr>
              <a:buFont typeface="Monotype Sorts" pitchFamily="-84" charset="2"/>
              <a:buNone/>
              <a:tabLst>
                <a:tab pos="2163763" algn="l"/>
                <a:tab pos="2855913" algn="l"/>
              </a:tabLst>
            </a:pPr>
            <a:r>
              <a:rPr lang="en-US" altLang="en-US" smtClean="0">
                <a:sym typeface="Symbol" panose="05050102010706020507" pitchFamily="18" charset="2"/>
              </a:rPr>
              <a:t>			           + swap page out</a:t>
            </a:r>
          </a:p>
          <a:p>
            <a:pPr>
              <a:buFont typeface="Monotype Sorts" pitchFamily="-84" charset="2"/>
              <a:buNone/>
              <a:tabLst>
                <a:tab pos="2163763" algn="l"/>
                <a:tab pos="2855913" algn="l"/>
              </a:tabLst>
            </a:pPr>
            <a:r>
              <a:rPr lang="en-US" altLang="en-US" smtClean="0">
                <a:sym typeface="Symbol" panose="05050102010706020507" pitchFamily="18" charset="2"/>
              </a:rPr>
              <a:t>			           + swap page in )</a:t>
            </a:r>
          </a:p>
          <a:p>
            <a:pPr>
              <a:buFont typeface="Monotype Sorts" pitchFamily="-84" charset="2"/>
              <a:buNone/>
              <a:tabLst>
                <a:tab pos="2163763" algn="l"/>
                <a:tab pos="2855913" algn="l"/>
              </a:tabLst>
            </a:pPr>
            <a:r>
              <a:rPr lang="en-US" altLang="en-US" smtClean="0">
                <a:sym typeface="Symbol" panose="05050102010706020507" pitchFamily="18" charset="2"/>
              </a:rPr>
              <a:t>				</a:t>
            </a:r>
            <a:endParaRPr lang="en-US" altLang="en-US" dirty="0" smtClean="0">
              <a:sym typeface="Symbol" panose="05050102010706020507" pitchFamily="18" charset="2"/>
            </a:endParaRPr>
          </a:p>
        </p:txBody>
      </p:sp>
    </p:spTree>
    <p:extLst>
      <p:ext uri="{BB962C8B-B14F-4D97-AF65-F5344CB8AC3E}">
        <p14:creationId xmlns:p14="http://schemas.microsoft.com/office/powerpoint/2010/main" val="4028712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1166359" y="154207"/>
            <a:ext cx="8848725" cy="501650"/>
          </a:xfrm>
        </p:spPr>
        <p:txBody>
          <a:bodyPr>
            <a:noAutofit/>
          </a:bodyPr>
          <a:lstStyle/>
          <a:p>
            <a:r>
              <a:rPr lang="en-US" altLang="en-US" sz="2800" dirty="0" smtClean="0"/>
              <a:t>                                      </a:t>
            </a:r>
            <a:r>
              <a:rPr lang="en-US" altLang="en-US" sz="2800" dirty="0"/>
              <a:t>Demand Paging Example</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r>
              <a:rPr lang="en-US" altLang="en-US" sz="2400" dirty="0" smtClean="0"/>
              <a:t>Memory access time = 200 nanoseconds</a:t>
            </a:r>
          </a:p>
          <a:p>
            <a:pPr>
              <a:tabLst>
                <a:tab pos="1773238" algn="l"/>
                <a:tab pos="2278063" algn="l"/>
              </a:tabLst>
            </a:pPr>
            <a:r>
              <a:rPr lang="en-US" altLang="en-US" sz="2400" dirty="0" smtClean="0"/>
              <a:t>Average page-fault service time = 8 milliseconds</a:t>
            </a:r>
          </a:p>
          <a:p>
            <a:pPr>
              <a:tabLst>
                <a:tab pos="1773238" algn="l"/>
                <a:tab pos="2278063" algn="l"/>
              </a:tabLst>
            </a:pPr>
            <a:r>
              <a:rPr lang="en-US" altLang="en-US" sz="2400" dirty="0" smtClean="0"/>
              <a:t>EAT = (1 – p) x 200 + p (8 milliseconds) </a:t>
            </a:r>
          </a:p>
          <a:p>
            <a:pPr>
              <a:buFont typeface="Monotype Sorts" pitchFamily="-84" charset="2"/>
              <a:buNone/>
              <a:tabLst>
                <a:tab pos="1773238" algn="l"/>
                <a:tab pos="2278063" algn="l"/>
              </a:tabLst>
            </a:pPr>
            <a:r>
              <a:rPr lang="en-US" altLang="en-US" sz="2400" dirty="0" smtClean="0"/>
              <a:t>	        = (1 – p  x 200 + p x 8,000,000 </a:t>
            </a:r>
          </a:p>
          <a:p>
            <a:pPr>
              <a:buFont typeface="Monotype Sorts" pitchFamily="-84" charset="2"/>
              <a:buNone/>
              <a:tabLst>
                <a:tab pos="1773238" algn="l"/>
                <a:tab pos="2278063" algn="l"/>
              </a:tabLst>
            </a:pPr>
            <a:r>
              <a:rPr lang="en-US" altLang="en-US" sz="2400" dirty="0" smtClean="0"/>
              <a:t>              = 200 + p x 7,999,800</a:t>
            </a:r>
          </a:p>
          <a:p>
            <a:pPr>
              <a:tabLst>
                <a:tab pos="1773238" algn="l"/>
                <a:tab pos="2278063" algn="l"/>
              </a:tabLst>
            </a:pPr>
            <a:r>
              <a:rPr lang="en-US" altLang="en-US" sz="2400" dirty="0" smtClean="0"/>
              <a:t>If one access out of 1,000 causes a page fault, then</a:t>
            </a:r>
          </a:p>
          <a:p>
            <a:pPr>
              <a:buFont typeface="Monotype Sorts" pitchFamily="-84" charset="2"/>
              <a:buNone/>
              <a:tabLst>
                <a:tab pos="1773238" algn="l"/>
                <a:tab pos="2278063" algn="l"/>
              </a:tabLst>
            </a:pPr>
            <a:r>
              <a:rPr lang="en-US" altLang="en-US" sz="2400" dirty="0" smtClean="0"/>
              <a:t>         EAT = 8.2 microseconds. </a:t>
            </a:r>
          </a:p>
          <a:p>
            <a:pPr>
              <a:buFont typeface="Monotype Sorts" pitchFamily="-84" charset="2"/>
              <a:buNone/>
              <a:tabLst>
                <a:tab pos="1773238" algn="l"/>
                <a:tab pos="2278063" algn="l"/>
              </a:tabLst>
            </a:pPr>
            <a:r>
              <a:rPr lang="en-US" altLang="en-US" sz="2400" dirty="0" smtClean="0"/>
              <a:t>      This is a slowdown by a factor of 40!!</a:t>
            </a:r>
          </a:p>
          <a:p>
            <a:pPr>
              <a:tabLst>
                <a:tab pos="1773238" algn="l"/>
                <a:tab pos="2278063" algn="l"/>
              </a:tabLst>
            </a:pPr>
            <a:r>
              <a:rPr lang="en-US" altLang="en-US" sz="2400" dirty="0" smtClean="0"/>
              <a:t>If want performance degradation &lt; 10 percent</a:t>
            </a:r>
          </a:p>
          <a:p>
            <a:pPr lvl="1">
              <a:tabLst>
                <a:tab pos="1773238" algn="l"/>
                <a:tab pos="2278063" algn="l"/>
              </a:tabLst>
            </a:pPr>
            <a:r>
              <a:rPr lang="en-US" altLang="en-US" sz="2000" dirty="0" smtClean="0"/>
              <a:t>220 &gt; 200 + 7,999,800 x p</a:t>
            </a:r>
            <a:br>
              <a:rPr lang="en-US" altLang="en-US" sz="2000" dirty="0" smtClean="0"/>
            </a:br>
            <a:r>
              <a:rPr lang="en-US" altLang="en-US" sz="2000" dirty="0" smtClean="0"/>
              <a:t>20 &gt; 7,999,800 x p</a:t>
            </a:r>
          </a:p>
          <a:p>
            <a:pPr lvl="1">
              <a:tabLst>
                <a:tab pos="1773238" algn="l"/>
                <a:tab pos="2278063" algn="l"/>
              </a:tabLst>
            </a:pPr>
            <a:r>
              <a:rPr lang="en-US" altLang="en-US" sz="2000" dirty="0" smtClean="0"/>
              <a:t>p &lt; .0000025</a:t>
            </a:r>
          </a:p>
          <a:p>
            <a:pPr lvl="1">
              <a:tabLst>
                <a:tab pos="1773238" algn="l"/>
                <a:tab pos="2278063" algn="l"/>
              </a:tabLst>
            </a:pPr>
            <a:r>
              <a:rPr lang="en-US" altLang="en-US" sz="2000" dirty="0" smtClean="0"/>
              <a:t>&lt; one page fault in every 400,000 memory accesses</a:t>
            </a:r>
          </a:p>
          <a:p>
            <a:pPr>
              <a:buFont typeface="Monotype Sorts" pitchFamily="-84" charset="2"/>
              <a:buNone/>
              <a:tabLst>
                <a:tab pos="1773238" algn="l"/>
                <a:tab pos="2278063" algn="l"/>
              </a:tabLst>
            </a:pPr>
            <a:r>
              <a:rPr lang="en-US" altLang="en-US" dirty="0" smtClean="0"/>
              <a:t>	</a:t>
            </a:r>
          </a:p>
        </p:txBody>
      </p:sp>
    </p:spTree>
    <p:extLst>
      <p:ext uri="{BB962C8B-B14F-4D97-AF65-F5344CB8AC3E}">
        <p14:creationId xmlns:p14="http://schemas.microsoft.com/office/powerpoint/2010/main" val="842556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1166359" y="154207"/>
            <a:ext cx="8848725" cy="501650"/>
          </a:xfrm>
        </p:spPr>
        <p:txBody>
          <a:bodyPr>
            <a:noAutofit/>
          </a:bodyPr>
          <a:lstStyle/>
          <a:p>
            <a:r>
              <a:rPr lang="en-US" altLang="en-US" sz="2800" dirty="0" smtClean="0"/>
              <a:t>                                      </a:t>
            </a:r>
            <a:r>
              <a:rPr lang="en-US" altLang="en-US" sz="2800" dirty="0"/>
              <a:t>Demand Paging Optimizations</a:t>
            </a:r>
            <a:endParaRPr lang="en-IN" sz="2800"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Swap space I/O faster than file system I/O even if on the same device</a:t>
            </a:r>
          </a:p>
          <a:p>
            <a:pPr lvl="1"/>
            <a:r>
              <a:rPr lang="en-US" altLang="en-US" sz="1600" dirty="0" smtClean="0"/>
              <a:t>Swap allocated in larger chunks, less management needed than file system</a:t>
            </a:r>
          </a:p>
          <a:p>
            <a:r>
              <a:rPr lang="en-US" altLang="en-US" sz="1600" dirty="0" smtClean="0"/>
              <a:t>Copy entire process image to swap space at process load time</a:t>
            </a:r>
          </a:p>
          <a:p>
            <a:pPr lvl="1"/>
            <a:r>
              <a:rPr lang="en-US" altLang="en-US" sz="1600" dirty="0" smtClean="0"/>
              <a:t>Then page in and out of swap space</a:t>
            </a:r>
          </a:p>
          <a:p>
            <a:pPr lvl="1"/>
            <a:r>
              <a:rPr lang="en-US" altLang="en-US" sz="1600" dirty="0" smtClean="0"/>
              <a:t>Used in older BSD Unix</a:t>
            </a:r>
          </a:p>
          <a:p>
            <a:r>
              <a:rPr lang="en-US" altLang="en-US" sz="1600" dirty="0" smtClean="0"/>
              <a:t>Demand page in from program binary on disk, but discard rather than paging out when freeing frame</a:t>
            </a:r>
          </a:p>
          <a:p>
            <a:pPr lvl="1"/>
            <a:r>
              <a:rPr lang="en-US" altLang="en-US" sz="1600" dirty="0" smtClean="0"/>
              <a:t>Used in Solaris and current BSD</a:t>
            </a:r>
          </a:p>
          <a:p>
            <a:pPr lvl="1"/>
            <a:r>
              <a:rPr lang="en-US" altLang="en-US" sz="1600" dirty="0" smtClean="0"/>
              <a:t>Still need to write to swap space</a:t>
            </a:r>
          </a:p>
          <a:p>
            <a:pPr lvl="2"/>
            <a:r>
              <a:rPr lang="en-US" altLang="en-US" sz="1600" dirty="0" smtClean="0"/>
              <a:t>Pages not associated with a file (like stack and heap) – </a:t>
            </a:r>
            <a:r>
              <a:rPr lang="en-US" altLang="en-US" sz="1600" b="1" dirty="0" smtClean="0">
                <a:solidFill>
                  <a:srgbClr val="3366FF"/>
                </a:solidFill>
              </a:rPr>
              <a:t>anonymous</a:t>
            </a:r>
            <a:r>
              <a:rPr lang="en-US" altLang="en-US" sz="1600" dirty="0" smtClean="0"/>
              <a:t> </a:t>
            </a:r>
            <a:r>
              <a:rPr lang="en-US" altLang="en-US" sz="1600" b="1" dirty="0" smtClean="0">
                <a:solidFill>
                  <a:srgbClr val="3366FF"/>
                </a:solidFill>
              </a:rPr>
              <a:t>memory</a:t>
            </a:r>
          </a:p>
          <a:p>
            <a:pPr lvl="2"/>
            <a:r>
              <a:rPr lang="en-US" altLang="en-US" sz="1600" dirty="0" smtClean="0"/>
              <a:t>Pages modified in memory but not yet written back to the file system</a:t>
            </a:r>
          </a:p>
          <a:p>
            <a:r>
              <a:rPr lang="en-US" altLang="en-US" sz="1600" dirty="0" smtClean="0"/>
              <a:t>Mobile systems</a:t>
            </a:r>
          </a:p>
          <a:p>
            <a:pPr lvl="1"/>
            <a:r>
              <a:rPr lang="en-US" altLang="en-US" sz="1600" dirty="0" smtClean="0"/>
              <a:t>Typically don’t support swapping</a:t>
            </a:r>
          </a:p>
          <a:p>
            <a:pPr lvl="1"/>
            <a:r>
              <a:rPr lang="en-US" altLang="en-US" sz="1600" dirty="0" smtClean="0"/>
              <a:t>Instead, demand page from file system and reclaim read-only pages (such as code)</a:t>
            </a:r>
          </a:p>
        </p:txBody>
      </p:sp>
    </p:spTree>
    <p:extLst>
      <p:ext uri="{BB962C8B-B14F-4D97-AF65-F5344CB8AC3E}">
        <p14:creationId xmlns:p14="http://schemas.microsoft.com/office/powerpoint/2010/main" val="3556606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b="1" dirty="0"/>
              <a:t>Thrashing</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If a process does not have </a:t>
            </a:r>
            <a:r>
              <a:rPr lang="ja-JP" altLang="en-US" smtClean="0"/>
              <a:t>“</a:t>
            </a:r>
            <a:r>
              <a:rPr lang="en-US" altLang="ja-JP" smtClean="0"/>
              <a:t>enough</a:t>
            </a:r>
            <a:r>
              <a:rPr lang="ja-JP" altLang="en-US" smtClean="0"/>
              <a:t>”</a:t>
            </a:r>
            <a:r>
              <a:rPr lang="en-US" altLang="ja-JP" smtClean="0"/>
              <a:t> pages, the page-fault rate is very high</a:t>
            </a:r>
          </a:p>
          <a:p>
            <a:pPr lvl="1"/>
            <a:r>
              <a:rPr lang="en-US" altLang="en-US" smtClean="0"/>
              <a:t>Page fault to get page</a:t>
            </a:r>
          </a:p>
          <a:p>
            <a:pPr lvl="1"/>
            <a:r>
              <a:rPr lang="en-US" altLang="en-US" smtClean="0"/>
              <a:t>Replace existing frame</a:t>
            </a:r>
          </a:p>
          <a:p>
            <a:pPr lvl="1"/>
            <a:r>
              <a:rPr lang="en-US" altLang="en-US" smtClean="0"/>
              <a:t>But quickly need replaced frame back</a:t>
            </a:r>
          </a:p>
          <a:p>
            <a:pPr lvl="1"/>
            <a:r>
              <a:rPr lang="en-US" altLang="en-US" smtClean="0"/>
              <a:t>This leads to:</a:t>
            </a:r>
          </a:p>
          <a:p>
            <a:pPr lvl="2"/>
            <a:r>
              <a:rPr lang="en-US" altLang="en-US" smtClean="0"/>
              <a:t>Low CPU utilization</a:t>
            </a:r>
          </a:p>
          <a:p>
            <a:pPr lvl="2"/>
            <a:r>
              <a:rPr lang="en-US" altLang="en-US" smtClean="0"/>
              <a:t>Operating system thinking that it needs to increase the degree of multiprogramming</a:t>
            </a:r>
          </a:p>
          <a:p>
            <a:pPr lvl="2"/>
            <a:r>
              <a:rPr lang="en-US" altLang="en-US" smtClean="0"/>
              <a:t>Another process added to the system</a:t>
            </a:r>
            <a:br>
              <a:rPr lang="en-US" altLang="en-US" smtClean="0"/>
            </a:br>
            <a:endParaRPr lang="en-US" altLang="en-US" smtClean="0"/>
          </a:p>
          <a:p>
            <a:r>
              <a:rPr lang="en-US" altLang="en-US" b="1" smtClean="0">
                <a:solidFill>
                  <a:srgbClr val="3366FF"/>
                </a:solidFill>
              </a:rPr>
              <a:t>Thrashing</a:t>
            </a:r>
            <a:r>
              <a:rPr lang="en-US" altLang="en-US" smtClean="0">
                <a:solidFill>
                  <a:srgbClr val="3366FF"/>
                </a:solidFill>
              </a:rPr>
              <a:t> </a:t>
            </a:r>
            <a:r>
              <a:rPr lang="en-US" altLang="en-US" smtClean="0">
                <a:sym typeface="Symbol" panose="05050102010706020507" pitchFamily="18" charset="2"/>
              </a:rPr>
              <a:t> a process is busy swapping pages in and out</a:t>
            </a:r>
            <a:endParaRPr lang="en-US" altLang="en-US" dirty="0" smtClean="0"/>
          </a:p>
        </p:txBody>
      </p:sp>
    </p:spTree>
    <p:extLst>
      <p:ext uri="{BB962C8B-B14F-4D97-AF65-F5344CB8AC3E}">
        <p14:creationId xmlns:p14="http://schemas.microsoft.com/office/powerpoint/2010/main" val="24380714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b="1" dirty="0"/>
              <a:t>Thrashing</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pic>
        <p:nvPicPr>
          <p:cNvPr id="23"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206500"/>
            <a:ext cx="6678613"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48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Demand Paging and Thrashing </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1011231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Why does demand paging work?</a:t>
            </a:r>
            <a:br>
              <a:rPr lang="en-US" altLang="en-US" dirty="0" smtClean="0"/>
            </a:br>
            <a:r>
              <a:rPr lang="en-US" altLang="en-US" b="1" dirty="0" smtClean="0">
                <a:solidFill>
                  <a:srgbClr val="3366FF"/>
                </a:solidFill>
              </a:rPr>
              <a:t>Locality model – In Short amount of time , instructions are executed </a:t>
            </a:r>
            <a:r>
              <a:rPr lang="en-US" altLang="en-US" b="1" dirty="0" err="1" smtClean="0">
                <a:solidFill>
                  <a:srgbClr val="3366FF"/>
                </a:solidFill>
              </a:rPr>
              <a:t>repatadely</a:t>
            </a:r>
            <a:r>
              <a:rPr lang="en-US" altLang="en-US" b="1" dirty="0" smtClean="0">
                <a:solidFill>
                  <a:srgbClr val="3366FF"/>
                </a:solidFill>
              </a:rPr>
              <a:t> </a:t>
            </a:r>
          </a:p>
          <a:p>
            <a:pPr lvl="1"/>
            <a:r>
              <a:rPr lang="en-US" altLang="en-US" dirty="0" smtClean="0"/>
              <a:t>Process migrates from one locality to another</a:t>
            </a:r>
          </a:p>
          <a:p>
            <a:pPr lvl="1"/>
            <a:r>
              <a:rPr lang="en-US" altLang="en-US" dirty="0" smtClean="0"/>
              <a:t>Localities may overlap</a:t>
            </a:r>
          </a:p>
          <a:p>
            <a:pPr lvl="1">
              <a:buFont typeface="Monotype Sorts" pitchFamily="-84" charset="2"/>
              <a:buNone/>
            </a:pPr>
            <a:endParaRPr lang="en-US" altLang="en-US" dirty="0" smtClean="0"/>
          </a:p>
          <a:p>
            <a:r>
              <a:rPr lang="en-US" altLang="en-US" dirty="0" smtClean="0"/>
              <a:t>Why does thrashing occur?</a:t>
            </a:r>
            <a:br>
              <a:rPr lang="en-US" altLang="en-US" dirty="0" smtClean="0"/>
            </a:br>
            <a:r>
              <a:rPr lang="en-US" altLang="en-US" dirty="0" smtClean="0">
                <a:sym typeface="Symbol" panose="05050102010706020507" pitchFamily="18" charset="2"/>
              </a:rPr>
              <a:t> size of locality &gt; total memory size</a:t>
            </a:r>
          </a:p>
          <a:p>
            <a:pPr lvl="1"/>
            <a:r>
              <a:rPr lang="en-US" altLang="en-US" dirty="0" smtClean="0">
                <a:sym typeface="Symbol" panose="05050102010706020507" pitchFamily="18" charset="2"/>
              </a:rPr>
              <a:t>Limit effects by using local or priority page replacement</a:t>
            </a:r>
            <a:endParaRPr lang="en-US" altLang="en-US" dirty="0" smtClean="0"/>
          </a:p>
        </p:txBody>
      </p:sp>
    </p:spTree>
    <p:extLst>
      <p:ext uri="{BB962C8B-B14F-4D97-AF65-F5344CB8AC3E}">
        <p14:creationId xmlns:p14="http://schemas.microsoft.com/office/powerpoint/2010/main" val="3442334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Working-Set Model</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sym typeface="Symbol" panose="05050102010706020507" pitchFamily="18" charset="2"/>
              </a:rPr>
              <a:t>  working-set window  a fixed number of page references – </a:t>
            </a:r>
            <a:r>
              <a:rPr lang="en-US" altLang="en-US" sz="2400" dirty="0" err="1" smtClean="0">
                <a:sym typeface="Symbol" panose="05050102010706020507" pitchFamily="18" charset="2"/>
              </a:rPr>
              <a:t>Specfies</a:t>
            </a:r>
            <a:r>
              <a:rPr lang="en-US" altLang="en-US" sz="2400" dirty="0" smtClean="0">
                <a:sym typeface="Symbol" panose="05050102010706020507" pitchFamily="18" charset="2"/>
              </a:rPr>
              <a:t> the size of working set</a:t>
            </a:r>
            <a:br>
              <a:rPr lang="en-US" altLang="en-US" sz="2400" dirty="0" smtClean="0">
                <a:sym typeface="Symbol" panose="05050102010706020507" pitchFamily="18" charset="2"/>
              </a:rPr>
            </a:br>
            <a:r>
              <a:rPr lang="en-US" altLang="en-US" sz="2400" dirty="0" smtClean="0">
                <a:sym typeface="Symbol" panose="05050102010706020507" pitchFamily="18" charset="2"/>
              </a:rPr>
              <a:t>Example:  10,000 instructions</a:t>
            </a:r>
          </a:p>
          <a:p>
            <a:r>
              <a:rPr lang="en-US" altLang="en-US" sz="2400" i="1" dirty="0" err="1" smtClean="0">
                <a:sym typeface="Symbol" panose="05050102010706020507" pitchFamily="18" charset="2"/>
              </a:rPr>
              <a:t>WSS</a:t>
            </a:r>
            <a:r>
              <a:rPr lang="en-US" altLang="en-US" sz="2400" i="1" baseline="-25000" dirty="0" err="1" smtClean="0">
                <a:sym typeface="Symbol" panose="05050102010706020507" pitchFamily="18" charset="2"/>
              </a:rPr>
              <a:t>i</a:t>
            </a:r>
            <a:r>
              <a:rPr lang="en-US" altLang="en-US" sz="2400" dirty="0" smtClean="0">
                <a:sym typeface="Symbol" panose="05050102010706020507" pitchFamily="18" charset="2"/>
              </a:rPr>
              <a:t> (working set of Process </a:t>
            </a:r>
            <a:r>
              <a:rPr lang="en-US" altLang="en-US" sz="2400" i="1" dirty="0" smtClean="0">
                <a:sym typeface="Symbol" panose="05050102010706020507" pitchFamily="18" charset="2"/>
              </a:rPr>
              <a:t>P</a:t>
            </a:r>
            <a:r>
              <a:rPr lang="en-US" altLang="en-US" sz="2400" i="1" baseline="-25000" dirty="0" smtClean="0">
                <a:sym typeface="Symbol" panose="05050102010706020507" pitchFamily="18" charset="2"/>
              </a:rPr>
              <a:t>i</a:t>
            </a:r>
            <a:r>
              <a:rPr lang="en-US" altLang="en-US" sz="2400" dirty="0" smtClean="0">
                <a:sym typeface="Symbol" panose="05050102010706020507" pitchFamily="18" charset="2"/>
              </a:rPr>
              <a:t>) =</a:t>
            </a:r>
            <a:br>
              <a:rPr lang="en-US" altLang="en-US" sz="2400" dirty="0" smtClean="0">
                <a:sym typeface="Symbol" panose="05050102010706020507" pitchFamily="18" charset="2"/>
              </a:rPr>
            </a:br>
            <a:r>
              <a:rPr lang="en-US" altLang="en-US" sz="2400" dirty="0" smtClean="0">
                <a:sym typeface="Symbol" panose="05050102010706020507" pitchFamily="18" charset="2"/>
              </a:rPr>
              <a:t>total number of pages referenced in the most recent  (varies in time)</a:t>
            </a:r>
          </a:p>
          <a:p>
            <a:pPr lvl="1"/>
            <a:r>
              <a:rPr lang="en-US" altLang="en-US" dirty="0" smtClean="0">
                <a:sym typeface="Symbol" panose="05050102010706020507" pitchFamily="18" charset="2"/>
              </a:rPr>
              <a:t>if  too small will not encompass entire locality (Number of Page Fault Increases)</a:t>
            </a:r>
          </a:p>
          <a:p>
            <a:pPr lvl="1"/>
            <a:r>
              <a:rPr lang="en-US" altLang="en-US" dirty="0" smtClean="0">
                <a:sym typeface="Symbol" panose="05050102010706020507" pitchFamily="18" charset="2"/>
              </a:rPr>
              <a:t>if  too large will encompass several localities</a:t>
            </a:r>
          </a:p>
          <a:p>
            <a:pPr lvl="1"/>
            <a:r>
              <a:rPr lang="en-US" altLang="en-US" dirty="0" smtClean="0">
                <a:sym typeface="Symbol" panose="05050102010706020507" pitchFamily="18" charset="2"/>
              </a:rPr>
              <a:t>if  =   will encompass entire program</a:t>
            </a:r>
          </a:p>
          <a:p>
            <a:r>
              <a:rPr lang="en-US" altLang="en-US" sz="2400" i="1" dirty="0" smtClean="0">
                <a:sym typeface="Symbol" panose="05050102010706020507" pitchFamily="18" charset="2"/>
              </a:rPr>
              <a:t>D</a:t>
            </a:r>
            <a:r>
              <a:rPr lang="en-US" altLang="en-US" sz="2400" dirty="0" smtClean="0">
                <a:sym typeface="Symbol" panose="05050102010706020507" pitchFamily="18" charset="2"/>
              </a:rPr>
              <a:t> =  </a:t>
            </a:r>
            <a:r>
              <a:rPr lang="en-US" altLang="en-US" sz="2400" i="1" dirty="0" err="1" smtClean="0">
                <a:sym typeface="Symbol" panose="05050102010706020507" pitchFamily="18" charset="2"/>
              </a:rPr>
              <a:t>WSS</a:t>
            </a:r>
            <a:r>
              <a:rPr lang="en-US" altLang="en-US" sz="2400" i="1" baseline="-25000" dirty="0" err="1" smtClean="0">
                <a:sym typeface="Symbol" panose="05050102010706020507" pitchFamily="18" charset="2"/>
              </a:rPr>
              <a:t>i</a:t>
            </a:r>
            <a:r>
              <a:rPr lang="en-US" altLang="en-US" sz="2400" dirty="0" smtClean="0">
                <a:sym typeface="Symbol" panose="05050102010706020507" pitchFamily="18" charset="2"/>
              </a:rPr>
              <a:t>  total demand frames </a:t>
            </a:r>
          </a:p>
          <a:p>
            <a:pPr lvl="1"/>
            <a:r>
              <a:rPr lang="en-US" altLang="en-US" dirty="0" smtClean="0">
                <a:sym typeface="Symbol" panose="05050102010706020507" pitchFamily="18" charset="2"/>
              </a:rPr>
              <a:t>Approximation of locality</a:t>
            </a:r>
          </a:p>
          <a:p>
            <a:r>
              <a:rPr lang="en-US" altLang="en-US" sz="2400" dirty="0" smtClean="0">
                <a:sym typeface="Symbol" panose="05050102010706020507" pitchFamily="18" charset="2"/>
              </a:rPr>
              <a:t>if </a:t>
            </a:r>
            <a:r>
              <a:rPr lang="en-US" altLang="en-US" sz="2400" i="1" dirty="0" smtClean="0">
                <a:sym typeface="Symbol" panose="05050102010706020507" pitchFamily="18" charset="2"/>
              </a:rPr>
              <a:t>D</a:t>
            </a:r>
            <a:r>
              <a:rPr lang="en-US" altLang="en-US" sz="2400" dirty="0" smtClean="0">
                <a:sym typeface="Symbol" panose="05050102010706020507" pitchFamily="18" charset="2"/>
              </a:rPr>
              <a:t> &gt; </a:t>
            </a:r>
            <a:r>
              <a:rPr lang="en-US" altLang="en-US" sz="2400" i="1" dirty="0" smtClean="0">
                <a:sym typeface="Symbol" panose="05050102010706020507" pitchFamily="18" charset="2"/>
              </a:rPr>
              <a:t>m</a:t>
            </a:r>
            <a:r>
              <a:rPr lang="en-US" altLang="en-US" sz="2400" dirty="0" smtClean="0">
                <a:sym typeface="Symbol" panose="05050102010706020507" pitchFamily="18" charset="2"/>
              </a:rPr>
              <a:t>  Thrashing</a:t>
            </a:r>
          </a:p>
          <a:p>
            <a:r>
              <a:rPr lang="en-US" altLang="en-US" sz="2400" dirty="0">
                <a:sym typeface="Symbol" panose="05050102010706020507" pitchFamily="18" charset="2"/>
              </a:rPr>
              <a:t>Policy if D &gt; m, then suspend or swap out one of the processes </a:t>
            </a:r>
          </a:p>
        </p:txBody>
      </p:sp>
    </p:spTree>
    <p:extLst>
      <p:ext uri="{BB962C8B-B14F-4D97-AF65-F5344CB8AC3E}">
        <p14:creationId xmlns:p14="http://schemas.microsoft.com/office/powerpoint/2010/main" val="414946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pPr eaLnBrk="1" hangingPunct="1"/>
            <a:r>
              <a:rPr lang="en-US" altLang="en-US" sz="2800" b="1" dirty="0" smtClean="0"/>
              <a:t>                Binding of Instructions and Data to Memory</a:t>
            </a:r>
          </a:p>
        </p:txBody>
      </p:sp>
      <p:sp>
        <p:nvSpPr>
          <p:cNvPr id="8" name="Rectangle 3"/>
          <p:cNvSpPr txBox="1">
            <a:spLocks noChangeArrowheads="1"/>
          </p:cNvSpPr>
          <p:nvPr/>
        </p:nvSpPr>
        <p:spPr>
          <a:xfrm>
            <a:off x="268794" y="694645"/>
            <a:ext cx="7068866" cy="5636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t>Address binding of instructions and data to memory addresses can happen at three different stages</a:t>
            </a:r>
          </a:p>
          <a:p>
            <a:pPr lvl="1" algn="just"/>
            <a:r>
              <a:rPr lang="en-US" altLang="en-US" b="1" dirty="0" smtClean="0"/>
              <a:t>Compile time</a:t>
            </a:r>
            <a:r>
              <a:rPr lang="en-US" altLang="en-US" dirty="0" smtClean="0"/>
              <a:t>:  If memory location known a priori, </a:t>
            </a:r>
            <a:r>
              <a:rPr lang="en-US" altLang="en-US" b="1" dirty="0" smtClean="0">
                <a:solidFill>
                  <a:srgbClr val="3366FF"/>
                </a:solidFill>
              </a:rPr>
              <a:t>absolute code</a:t>
            </a:r>
            <a:r>
              <a:rPr lang="en-US" altLang="en-US" dirty="0" smtClean="0">
                <a:solidFill>
                  <a:srgbClr val="3366FF"/>
                </a:solidFill>
              </a:rPr>
              <a:t> </a:t>
            </a:r>
            <a:r>
              <a:rPr lang="en-US" altLang="en-US" dirty="0" smtClean="0"/>
              <a:t>can be generated; must recompile code if starting location changes, Must generate </a:t>
            </a:r>
            <a:r>
              <a:rPr lang="en-US" altLang="en-US" b="1" dirty="0" smtClean="0">
                <a:solidFill>
                  <a:srgbClr val="3366FF"/>
                </a:solidFill>
              </a:rPr>
              <a:t>relocatable code</a:t>
            </a:r>
            <a:r>
              <a:rPr lang="en-US" altLang="en-US" dirty="0" smtClean="0"/>
              <a:t> if memory location is not known at compile time</a:t>
            </a:r>
          </a:p>
          <a:p>
            <a:pPr lvl="1"/>
            <a:r>
              <a:rPr lang="en-US" altLang="en-US" b="1" dirty="0" smtClean="0"/>
              <a:t>Load time</a:t>
            </a:r>
            <a:r>
              <a:rPr lang="en-US" altLang="en-US" dirty="0" smtClean="0"/>
              <a:t>:  Absolute address are binded</a:t>
            </a:r>
          </a:p>
          <a:p>
            <a:pPr lvl="1"/>
            <a:r>
              <a:rPr lang="en-US" altLang="en-US" b="1" dirty="0" smtClean="0"/>
              <a:t>Execution time</a:t>
            </a:r>
            <a:r>
              <a:rPr lang="en-US" altLang="en-US" dirty="0" smtClean="0"/>
              <a:t>:  Binding delayed until run time if the process can be moved during its execution from one memory segment to another</a:t>
            </a:r>
          </a:p>
          <a:p>
            <a:pPr lvl="2"/>
            <a:r>
              <a:rPr lang="en-US" altLang="en-US" dirty="0" smtClean="0"/>
              <a:t>Need hardware support for address maps (e.g., base and limit</a:t>
            </a:r>
            <a:r>
              <a:rPr lang="en-US" altLang="en-US" i="1" dirty="0" smtClean="0"/>
              <a:t> </a:t>
            </a:r>
            <a:r>
              <a:rPr lang="en-US" altLang="en-US" dirty="0" smtClean="0"/>
              <a:t>registers)</a:t>
            </a:r>
          </a:p>
        </p:txBody>
      </p:sp>
      <p:pic>
        <p:nvPicPr>
          <p:cNvPr id="4" name="Picture 3"/>
          <p:cNvPicPr>
            <a:picLocks noChangeAspect="1"/>
          </p:cNvPicPr>
          <p:nvPr/>
        </p:nvPicPr>
        <p:blipFill>
          <a:blip r:embed="rId2"/>
          <a:stretch>
            <a:fillRect/>
          </a:stretch>
        </p:blipFill>
        <p:spPr>
          <a:xfrm>
            <a:off x="7546666" y="1269185"/>
            <a:ext cx="4610500" cy="4435224"/>
          </a:xfrm>
          <a:prstGeom prst="rect">
            <a:avLst/>
          </a:prstGeom>
        </p:spPr>
      </p:pic>
    </p:spTree>
    <p:extLst>
      <p:ext uri="{BB962C8B-B14F-4D97-AF65-F5344CB8AC3E}">
        <p14:creationId xmlns:p14="http://schemas.microsoft.com/office/powerpoint/2010/main" val="3169005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Working-Set Model</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570740" y="712665"/>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sym typeface="Symbol" panose="05050102010706020507" pitchFamily="18" charset="2"/>
            </a:endParaRPr>
          </a:p>
        </p:txBody>
      </p:sp>
      <p:sp>
        <p:nvSpPr>
          <p:cNvPr id="25" name="Rectangle 3"/>
          <p:cNvSpPr txBox="1">
            <a:spLocks noChangeArrowheads="1"/>
          </p:cNvSpPr>
          <p:nvPr/>
        </p:nvSpPr>
        <p:spPr>
          <a:xfrm>
            <a:off x="908050" y="979488"/>
            <a:ext cx="7573963"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sym typeface="Symbol" panose="05050102010706020507" pitchFamily="18" charset="2"/>
              </a:rPr>
              <a:t>  working-set window  a fixed number of page references </a:t>
            </a:r>
            <a:br>
              <a:rPr lang="en-US" altLang="en-US" sz="1600" dirty="0" smtClean="0">
                <a:sym typeface="Symbol" panose="05050102010706020507" pitchFamily="18" charset="2"/>
              </a:rPr>
            </a:br>
            <a:r>
              <a:rPr lang="en-US" altLang="en-US" sz="1600" dirty="0" smtClean="0">
                <a:sym typeface="Symbol" panose="05050102010706020507" pitchFamily="18" charset="2"/>
              </a:rPr>
              <a:t>Example:  10,000 instructions</a:t>
            </a:r>
          </a:p>
          <a:p>
            <a:r>
              <a:rPr lang="en-US" altLang="en-US" sz="1600" i="1" dirty="0" err="1" smtClean="0">
                <a:sym typeface="Symbol" panose="05050102010706020507" pitchFamily="18" charset="2"/>
              </a:rPr>
              <a:t>WSS</a:t>
            </a:r>
            <a:r>
              <a:rPr lang="en-US" altLang="en-US" sz="1600" i="1" baseline="-25000" dirty="0" err="1" smtClean="0">
                <a:sym typeface="Symbol" panose="05050102010706020507" pitchFamily="18" charset="2"/>
              </a:rPr>
              <a:t>i</a:t>
            </a:r>
            <a:r>
              <a:rPr lang="en-US" altLang="en-US" sz="1600" dirty="0" smtClean="0">
                <a:sym typeface="Symbol" panose="05050102010706020507" pitchFamily="18" charset="2"/>
              </a:rPr>
              <a:t> (working set of Process </a:t>
            </a:r>
            <a:r>
              <a:rPr lang="en-US" altLang="en-US" sz="1600" i="1" dirty="0" smtClean="0">
                <a:sym typeface="Symbol" panose="05050102010706020507" pitchFamily="18" charset="2"/>
              </a:rPr>
              <a:t>P</a:t>
            </a:r>
            <a:r>
              <a:rPr lang="en-US" altLang="en-US" sz="1600" i="1" baseline="-25000" dirty="0" smtClean="0">
                <a:sym typeface="Symbol" panose="05050102010706020507" pitchFamily="18" charset="2"/>
              </a:rPr>
              <a:t>i</a:t>
            </a:r>
            <a:r>
              <a:rPr lang="en-US" altLang="en-US" sz="1600" dirty="0" smtClean="0">
                <a:sym typeface="Symbol" panose="05050102010706020507" pitchFamily="18" charset="2"/>
              </a:rPr>
              <a:t>) =</a:t>
            </a:r>
            <a:br>
              <a:rPr lang="en-US" altLang="en-US" sz="1600" dirty="0" smtClean="0">
                <a:sym typeface="Symbol" panose="05050102010706020507" pitchFamily="18" charset="2"/>
              </a:rPr>
            </a:br>
            <a:r>
              <a:rPr lang="en-US" altLang="en-US" sz="1600" dirty="0" smtClean="0">
                <a:sym typeface="Symbol" panose="05050102010706020507" pitchFamily="18" charset="2"/>
              </a:rPr>
              <a:t>total number of pages referenced in the most recent  (varies in time)</a:t>
            </a:r>
          </a:p>
          <a:p>
            <a:pPr lvl="1"/>
            <a:r>
              <a:rPr lang="en-US" altLang="en-US" sz="1600" dirty="0" smtClean="0">
                <a:sym typeface="Symbol" panose="05050102010706020507" pitchFamily="18" charset="2"/>
              </a:rPr>
              <a:t>if  too small will not encompass entire locality</a:t>
            </a:r>
          </a:p>
          <a:p>
            <a:pPr lvl="1"/>
            <a:r>
              <a:rPr lang="en-US" altLang="en-US" sz="1600" dirty="0" smtClean="0">
                <a:sym typeface="Symbol" panose="05050102010706020507" pitchFamily="18" charset="2"/>
              </a:rPr>
              <a:t>if  too large will encompass several localities</a:t>
            </a:r>
          </a:p>
          <a:p>
            <a:pPr lvl="1"/>
            <a:r>
              <a:rPr lang="en-US" altLang="en-US" sz="1600" dirty="0" smtClean="0">
                <a:sym typeface="Symbol" panose="05050102010706020507" pitchFamily="18" charset="2"/>
              </a:rPr>
              <a:t>if  =   will encompass entire program</a:t>
            </a:r>
          </a:p>
          <a:p>
            <a:r>
              <a:rPr lang="en-US" altLang="en-US" sz="1600" i="1" dirty="0" smtClean="0">
                <a:sym typeface="Symbol" panose="05050102010706020507" pitchFamily="18" charset="2"/>
              </a:rPr>
              <a:t>D</a:t>
            </a:r>
            <a:r>
              <a:rPr lang="en-US" altLang="en-US" sz="1600" dirty="0" smtClean="0">
                <a:sym typeface="Symbol" panose="05050102010706020507" pitchFamily="18" charset="2"/>
              </a:rPr>
              <a:t> =  </a:t>
            </a:r>
            <a:r>
              <a:rPr lang="en-US" altLang="en-US" sz="1600" i="1" dirty="0" err="1" smtClean="0">
                <a:sym typeface="Symbol" panose="05050102010706020507" pitchFamily="18" charset="2"/>
              </a:rPr>
              <a:t>WSS</a:t>
            </a:r>
            <a:r>
              <a:rPr lang="en-US" altLang="en-US" sz="1600" i="1" baseline="-25000" dirty="0" err="1" smtClean="0">
                <a:sym typeface="Symbol" panose="05050102010706020507" pitchFamily="18" charset="2"/>
              </a:rPr>
              <a:t>i</a:t>
            </a:r>
            <a:r>
              <a:rPr lang="en-US" altLang="en-US" sz="1600" dirty="0" smtClean="0">
                <a:sym typeface="Symbol" panose="05050102010706020507" pitchFamily="18" charset="2"/>
              </a:rPr>
              <a:t>  total demand frames </a:t>
            </a:r>
          </a:p>
          <a:p>
            <a:pPr lvl="1"/>
            <a:r>
              <a:rPr lang="en-US" altLang="en-US" sz="1600" dirty="0" smtClean="0">
                <a:sym typeface="Symbol" panose="05050102010706020507" pitchFamily="18" charset="2"/>
              </a:rPr>
              <a:t>Approximation of locality</a:t>
            </a:r>
          </a:p>
          <a:p>
            <a:r>
              <a:rPr lang="en-US" altLang="en-US" sz="1600" dirty="0" smtClean="0">
                <a:sym typeface="Symbol" panose="05050102010706020507" pitchFamily="18" charset="2"/>
              </a:rPr>
              <a:t>if </a:t>
            </a:r>
            <a:r>
              <a:rPr lang="en-US" altLang="en-US" sz="1600" i="1" dirty="0" smtClean="0">
                <a:sym typeface="Symbol" panose="05050102010706020507" pitchFamily="18" charset="2"/>
              </a:rPr>
              <a:t>D</a:t>
            </a:r>
            <a:r>
              <a:rPr lang="en-US" altLang="en-US" sz="1600" dirty="0" smtClean="0">
                <a:sym typeface="Symbol" panose="05050102010706020507" pitchFamily="18" charset="2"/>
              </a:rPr>
              <a:t> &gt; </a:t>
            </a:r>
            <a:r>
              <a:rPr lang="en-US" altLang="en-US" sz="1600" i="1" dirty="0" smtClean="0">
                <a:sym typeface="Symbol" panose="05050102010706020507" pitchFamily="18" charset="2"/>
              </a:rPr>
              <a:t>m</a:t>
            </a:r>
            <a:r>
              <a:rPr lang="en-US" altLang="en-US" sz="1600" dirty="0" smtClean="0">
                <a:sym typeface="Symbol" panose="05050102010706020507" pitchFamily="18" charset="2"/>
              </a:rPr>
              <a:t>  Thrashing  : (m = main memory frames)</a:t>
            </a:r>
          </a:p>
          <a:p>
            <a:r>
              <a:rPr lang="en-US" altLang="en-US" sz="1600" dirty="0">
                <a:sym typeface="Symbol" panose="05050102010706020507" pitchFamily="18" charset="2"/>
              </a:rPr>
              <a:t>Policy if D &gt; m, then suspend or swap out one of the processes </a:t>
            </a:r>
          </a:p>
        </p:txBody>
      </p:sp>
      <p:pic>
        <p:nvPicPr>
          <p:cNvPr id="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470" y="4539458"/>
            <a:ext cx="670718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2504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Page-Fault Frequency</a:t>
            </a:r>
            <a:r>
              <a:rPr lang="en-US" altLang="en-US" sz="2800" dirty="0">
                <a:sym typeface="Symbol" panose="05050102010706020507" pitchFamily="18" charset="2"/>
              </a:rPr>
              <a:t/>
            </a:r>
            <a:br>
              <a:rPr lang="en-US" altLang="en-US" sz="2800" dirty="0">
                <a:sym typeface="Symbol" panose="05050102010706020507" pitchFamily="18" charset="2"/>
              </a:rPr>
            </a:b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More direct approach than WSS</a:t>
            </a:r>
          </a:p>
          <a:p>
            <a:r>
              <a:rPr lang="en-US" altLang="en-US" smtClean="0"/>
              <a:t>Establish </a:t>
            </a:r>
            <a:r>
              <a:rPr lang="ja-JP" altLang="en-US" smtClean="0"/>
              <a:t>“</a:t>
            </a:r>
            <a:r>
              <a:rPr lang="en-US" altLang="ja-JP" smtClean="0"/>
              <a:t>acceptable</a:t>
            </a:r>
            <a:r>
              <a:rPr lang="ja-JP" altLang="en-US" smtClean="0"/>
              <a:t>”</a:t>
            </a:r>
            <a:r>
              <a:rPr lang="en-US" altLang="ja-JP" smtClean="0"/>
              <a:t> </a:t>
            </a:r>
            <a:r>
              <a:rPr lang="en-US" altLang="ja-JP" b="1" smtClean="0">
                <a:solidFill>
                  <a:srgbClr val="3366FF"/>
                </a:solidFill>
              </a:rPr>
              <a:t>page-fault frequency </a:t>
            </a:r>
            <a:r>
              <a:rPr lang="en-US" altLang="ja-JP" smtClean="0"/>
              <a:t>(</a:t>
            </a:r>
            <a:r>
              <a:rPr lang="en-US" altLang="ja-JP" b="1" smtClean="0">
                <a:solidFill>
                  <a:srgbClr val="3366FF"/>
                </a:solidFill>
              </a:rPr>
              <a:t>PFF</a:t>
            </a:r>
            <a:r>
              <a:rPr lang="en-US" altLang="ja-JP" smtClean="0"/>
              <a:t>)</a:t>
            </a:r>
            <a:r>
              <a:rPr lang="en-US" altLang="ja-JP" b="1" smtClean="0">
                <a:solidFill>
                  <a:srgbClr val="3366FF"/>
                </a:solidFill>
              </a:rPr>
              <a:t> </a:t>
            </a:r>
            <a:r>
              <a:rPr lang="en-US" altLang="ja-JP" smtClean="0"/>
              <a:t>rate and use local replacement policy</a:t>
            </a:r>
          </a:p>
          <a:p>
            <a:pPr lvl="1"/>
            <a:r>
              <a:rPr lang="en-US" altLang="en-US" smtClean="0"/>
              <a:t>If actual rate too low, process loses frame</a:t>
            </a:r>
          </a:p>
          <a:p>
            <a:pPr lvl="1"/>
            <a:r>
              <a:rPr lang="en-US" altLang="en-US" smtClean="0"/>
              <a:t>If actual rate too high, process gains frame</a:t>
            </a:r>
            <a:endParaRPr lang="en-US" altLang="en-US" dirty="0" smtClean="0"/>
          </a:p>
        </p:txBody>
      </p:sp>
      <p:pic>
        <p:nvPicPr>
          <p:cNvPr id="26" name="Picture 1" descr="9_2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217" y="3372646"/>
            <a:ext cx="5103813"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490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Page-Fault Frequency</a:t>
            </a:r>
            <a:r>
              <a:rPr lang="en-US" altLang="en-US" sz="2800" dirty="0">
                <a:sym typeface="Symbol" panose="05050102010706020507" pitchFamily="18" charset="2"/>
              </a:rPr>
              <a:t/>
            </a:r>
            <a:br>
              <a:rPr lang="en-US" altLang="en-US" sz="2800" dirty="0">
                <a:sym typeface="Symbol" panose="05050102010706020507" pitchFamily="18" charset="2"/>
              </a:rPr>
            </a:b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More direct approach than WSS</a:t>
            </a:r>
          </a:p>
          <a:p>
            <a:r>
              <a:rPr lang="en-US" altLang="en-US" smtClean="0"/>
              <a:t>Establish </a:t>
            </a:r>
            <a:r>
              <a:rPr lang="ja-JP" altLang="en-US" smtClean="0"/>
              <a:t>“</a:t>
            </a:r>
            <a:r>
              <a:rPr lang="en-US" altLang="ja-JP" smtClean="0"/>
              <a:t>acceptable</a:t>
            </a:r>
            <a:r>
              <a:rPr lang="ja-JP" altLang="en-US" smtClean="0"/>
              <a:t>”</a:t>
            </a:r>
            <a:r>
              <a:rPr lang="en-US" altLang="ja-JP" smtClean="0"/>
              <a:t> </a:t>
            </a:r>
            <a:r>
              <a:rPr lang="en-US" altLang="ja-JP" b="1" smtClean="0">
                <a:solidFill>
                  <a:srgbClr val="3366FF"/>
                </a:solidFill>
              </a:rPr>
              <a:t>page-fault frequency </a:t>
            </a:r>
            <a:r>
              <a:rPr lang="en-US" altLang="ja-JP" smtClean="0"/>
              <a:t>(</a:t>
            </a:r>
            <a:r>
              <a:rPr lang="en-US" altLang="ja-JP" b="1" smtClean="0">
                <a:solidFill>
                  <a:srgbClr val="3366FF"/>
                </a:solidFill>
              </a:rPr>
              <a:t>PFF</a:t>
            </a:r>
            <a:r>
              <a:rPr lang="en-US" altLang="ja-JP" smtClean="0"/>
              <a:t>)</a:t>
            </a:r>
            <a:r>
              <a:rPr lang="en-US" altLang="ja-JP" b="1" smtClean="0">
                <a:solidFill>
                  <a:srgbClr val="3366FF"/>
                </a:solidFill>
              </a:rPr>
              <a:t> </a:t>
            </a:r>
            <a:r>
              <a:rPr lang="en-US" altLang="ja-JP" smtClean="0"/>
              <a:t>rate and use local replacement policy</a:t>
            </a:r>
          </a:p>
          <a:p>
            <a:pPr lvl="1"/>
            <a:r>
              <a:rPr lang="en-US" altLang="en-US" smtClean="0"/>
              <a:t>If actual rate too low, process loses frame</a:t>
            </a:r>
          </a:p>
          <a:p>
            <a:pPr lvl="1"/>
            <a:r>
              <a:rPr lang="en-US" altLang="en-US" smtClean="0"/>
              <a:t>If actual rate too high, process gains frame</a:t>
            </a:r>
            <a:endParaRPr lang="en-US" altLang="en-US" dirty="0" smtClean="0"/>
          </a:p>
        </p:txBody>
      </p:sp>
      <p:pic>
        <p:nvPicPr>
          <p:cNvPr id="26" name="Picture 1" descr="9_2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217" y="3372646"/>
            <a:ext cx="5103813"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6615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dirty="0"/>
              <a:t>Working Sets and Page Fault Rates</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1042988"/>
            <a:ext cx="7194550" cy="207168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dirty="0" smtClean="0">
                <a:ea typeface="ＭＳ Ｐゴシック" charset="0"/>
                <a:cs typeface="ＭＳ Ｐゴシック" charset="0"/>
              </a:rPr>
              <a:t>Direct relationship between working set of a process and its page-fault rate</a:t>
            </a:r>
          </a:p>
          <a:p>
            <a:pPr>
              <a:defRPr/>
            </a:pPr>
            <a:r>
              <a:rPr lang="en-US" dirty="0" smtClean="0">
                <a:ea typeface="ＭＳ Ｐゴシック" charset="0"/>
                <a:cs typeface="ＭＳ Ｐゴシック" charset="0"/>
              </a:rPr>
              <a:t>Working set changes over time</a:t>
            </a:r>
          </a:p>
          <a:p>
            <a:pPr>
              <a:defRPr/>
            </a:pPr>
            <a:r>
              <a:rPr lang="en-US" dirty="0" smtClean="0">
                <a:ea typeface="ＭＳ Ｐゴシック" charset="0"/>
                <a:cs typeface="ＭＳ Ｐゴシック" charset="0"/>
              </a:rPr>
              <a:t>Peaks and valleys over time</a:t>
            </a:r>
          </a:p>
          <a:p>
            <a:pPr marL="0" indent="0">
              <a:buFont typeface="Monotype Sorts" charset="0"/>
              <a:buNone/>
              <a:defRPr/>
            </a:pPr>
            <a:endParaRPr lang="en-US" dirty="0" smtClean="0">
              <a:ea typeface="ＭＳ Ｐゴシック" charset="0"/>
              <a:cs typeface="ＭＳ Ｐゴシック" charset="0"/>
            </a:endParaRPr>
          </a:p>
        </p:txBody>
      </p:sp>
      <p:pic>
        <p:nvPicPr>
          <p:cNvPr id="28"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345" y="3548710"/>
            <a:ext cx="5802313"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644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Copy and Write </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1042988"/>
            <a:ext cx="7194550" cy="207168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sz="1600" b="1" dirty="0">
                <a:solidFill>
                  <a:srgbClr val="3366FF"/>
                </a:solidFill>
              </a:rPr>
              <a:t>Copy-on-Write </a:t>
            </a:r>
            <a:r>
              <a:rPr lang="en-US" altLang="en-US" sz="1600" dirty="0"/>
              <a:t>(COW) allows both parent and child processes to initially </a:t>
            </a:r>
            <a:r>
              <a:rPr lang="en-US" altLang="en-US" sz="1600" b="1" i="1" dirty="0"/>
              <a:t>share</a:t>
            </a:r>
            <a:r>
              <a:rPr lang="en-US" altLang="en-US" sz="1600" dirty="0"/>
              <a:t> the same pages in memory</a:t>
            </a:r>
          </a:p>
          <a:p>
            <a:pPr lvl="1"/>
            <a:r>
              <a:rPr lang="en-US" altLang="en-US" sz="1600" dirty="0"/>
              <a:t>If either process modifies a shared page, only then is the page copied</a:t>
            </a:r>
          </a:p>
          <a:p>
            <a:r>
              <a:rPr lang="en-US" altLang="en-US" sz="1600" dirty="0"/>
              <a:t>COW allows more efficient process creation as only modified pages are copied</a:t>
            </a:r>
          </a:p>
          <a:p>
            <a:r>
              <a:rPr lang="en-US" altLang="en-US" sz="1600" dirty="0"/>
              <a:t>In general, free pages are allocated from a </a:t>
            </a:r>
            <a:r>
              <a:rPr lang="en-US" altLang="en-US" sz="1600" b="1" dirty="0">
                <a:solidFill>
                  <a:srgbClr val="3366FF"/>
                </a:solidFill>
              </a:rPr>
              <a:t>pool</a:t>
            </a:r>
            <a:r>
              <a:rPr lang="en-US" altLang="en-US" sz="1600" dirty="0">
                <a:solidFill>
                  <a:srgbClr val="3366FF"/>
                </a:solidFill>
              </a:rPr>
              <a:t> </a:t>
            </a:r>
            <a:r>
              <a:rPr lang="en-US" altLang="en-US" sz="1600" dirty="0"/>
              <a:t>of </a:t>
            </a:r>
            <a:r>
              <a:rPr lang="en-US" altLang="en-US" sz="1600" b="1" dirty="0">
                <a:solidFill>
                  <a:srgbClr val="3366FF"/>
                </a:solidFill>
              </a:rPr>
              <a:t>zero-fill-on-demand </a:t>
            </a:r>
            <a:r>
              <a:rPr lang="en-US" altLang="en-US" sz="1600" dirty="0"/>
              <a:t>pages</a:t>
            </a:r>
          </a:p>
          <a:p>
            <a:pPr lvl="1"/>
            <a:r>
              <a:rPr lang="en-US" altLang="en-US" sz="1600" dirty="0"/>
              <a:t>Pool should always have free frames for fast demand page execution</a:t>
            </a:r>
          </a:p>
          <a:p>
            <a:pPr lvl="2"/>
            <a:r>
              <a:rPr lang="en-US" altLang="en-US" sz="1600" dirty="0"/>
              <a:t>Don’t want to have to free a frame as well as other processing on page fault</a:t>
            </a:r>
          </a:p>
          <a:p>
            <a:pPr marL="0" indent="0">
              <a:buFont typeface="Monotype Sorts" charset="0"/>
              <a:buNone/>
              <a:defRPr/>
            </a:pPr>
            <a:endParaRPr lang="en-US" dirty="0" smtClean="0">
              <a:ea typeface="ＭＳ Ｐゴシック" charset="0"/>
              <a:cs typeface="ＭＳ Ｐゴシック" charset="0"/>
            </a:endParaRPr>
          </a:p>
        </p:txBody>
      </p:sp>
      <p:pic>
        <p:nvPicPr>
          <p:cNvPr id="26"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84" y="3652026"/>
            <a:ext cx="5773125" cy="23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204" y="3518263"/>
            <a:ext cx="4750435" cy="251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750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r>
              <a:rPr lang="en-US" altLang="en-US" sz="2800" b="1" dirty="0"/>
              <a:t>Page Replacement</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1042988"/>
            <a:ext cx="10276956" cy="3738018"/>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charset="0"/>
              <a:buNone/>
              <a:defRPr/>
            </a:pPr>
            <a:r>
              <a:rPr lang="en-US" dirty="0" smtClean="0">
                <a:ea typeface="ＭＳ Ｐゴシック" charset="0"/>
                <a:cs typeface="ＭＳ Ｐゴシック" charset="0"/>
              </a:rPr>
              <a:t>Whenever the process wants to execute the page, it will check whether the page is available in Main Memory or not.</a:t>
            </a:r>
          </a:p>
          <a:p>
            <a:pPr marL="0" indent="0">
              <a:buFont typeface="Monotype Sorts" charset="0"/>
              <a:buNone/>
              <a:defRPr/>
            </a:pPr>
            <a:endParaRPr lang="en-US" dirty="0">
              <a:ea typeface="ＭＳ Ｐゴシック" charset="0"/>
              <a:cs typeface="ＭＳ Ｐゴシック" charset="0"/>
            </a:endParaRPr>
          </a:p>
          <a:p>
            <a:pPr marL="0" indent="0">
              <a:buFont typeface="Monotype Sorts" charset="0"/>
              <a:buNone/>
              <a:defRPr/>
            </a:pPr>
            <a:r>
              <a:rPr lang="en-US" dirty="0" smtClean="0">
                <a:ea typeface="ＭＳ Ｐゴシック" charset="0"/>
                <a:cs typeface="ＭＳ Ｐゴシック" charset="0"/>
              </a:rPr>
              <a:t>If it is there , it will execute.</a:t>
            </a:r>
          </a:p>
          <a:p>
            <a:pPr marL="0" indent="0">
              <a:buFont typeface="Monotype Sorts" charset="0"/>
              <a:buNone/>
              <a:defRPr/>
            </a:pPr>
            <a:endParaRPr lang="en-US" dirty="0">
              <a:ea typeface="ＭＳ Ｐゴシック" charset="0"/>
              <a:cs typeface="ＭＳ Ｐゴシック" charset="0"/>
            </a:endParaRPr>
          </a:p>
          <a:p>
            <a:pPr marL="0" indent="0">
              <a:buFont typeface="Monotype Sorts" charset="0"/>
              <a:buNone/>
              <a:defRPr/>
            </a:pPr>
            <a:r>
              <a:rPr lang="en-US" dirty="0" smtClean="0">
                <a:ea typeface="ＭＳ Ｐゴシック" charset="0"/>
                <a:cs typeface="ＭＳ Ｐゴシック" charset="0"/>
              </a:rPr>
              <a:t>If the page is not there it should be swapped in from the secondary memory to main memory.</a:t>
            </a:r>
          </a:p>
          <a:p>
            <a:pPr marL="0" indent="0">
              <a:buFont typeface="Monotype Sorts" charset="0"/>
              <a:buNone/>
              <a:defRPr/>
            </a:pPr>
            <a:endParaRPr lang="en-US" dirty="0">
              <a:ea typeface="ＭＳ Ｐゴシック" charset="0"/>
              <a:cs typeface="ＭＳ Ｐゴシック" charset="0"/>
            </a:endParaRPr>
          </a:p>
          <a:p>
            <a:pPr marL="0" indent="0">
              <a:buFont typeface="Monotype Sorts" charset="0"/>
              <a:buNone/>
              <a:defRPr/>
            </a:pPr>
            <a:r>
              <a:rPr lang="en-US" dirty="0" smtClean="0">
                <a:ea typeface="ＭＳ Ｐゴシック" charset="0"/>
                <a:cs typeface="ＭＳ Ｐゴシック" charset="0"/>
              </a:rPr>
              <a:t>If the main memory is full, some pages has to be swapped out to secondary memory.</a:t>
            </a:r>
          </a:p>
          <a:p>
            <a:pPr marL="0" indent="0">
              <a:buFont typeface="Monotype Sorts" charset="0"/>
              <a:buNone/>
              <a:defRPr/>
            </a:pPr>
            <a:endParaRPr lang="en-US" dirty="0">
              <a:ea typeface="ＭＳ Ｐゴシック" charset="0"/>
              <a:cs typeface="ＭＳ Ｐゴシック" charset="0"/>
            </a:endParaRPr>
          </a:p>
          <a:p>
            <a:pPr marL="0" indent="0">
              <a:buFont typeface="Monotype Sorts" charset="0"/>
              <a:buNone/>
              <a:defRPr/>
            </a:pPr>
            <a:r>
              <a:rPr lang="en-US" dirty="0" smtClean="0">
                <a:ea typeface="ＭＳ Ｐゴシック" charset="0"/>
                <a:cs typeface="ＭＳ Ｐゴシック" charset="0"/>
              </a:rPr>
              <a:t>Swapped out pages data has to be updated in the Page table.</a:t>
            </a:r>
          </a:p>
          <a:p>
            <a:pPr marL="0" indent="0">
              <a:buFont typeface="Monotype Sorts" charset="0"/>
              <a:buNone/>
              <a:defRPr/>
            </a:pPr>
            <a:endParaRPr lang="en-US" dirty="0">
              <a:ea typeface="ＭＳ Ｐゴシック" charset="0"/>
              <a:cs typeface="ＭＳ Ｐゴシック" charset="0"/>
            </a:endParaRPr>
          </a:p>
          <a:p>
            <a:pPr marL="0" indent="0">
              <a:buFont typeface="Monotype Sorts" charset="0"/>
              <a:buNone/>
              <a:defRPr/>
            </a:pPr>
            <a:endParaRPr lang="en-US" dirty="0" smtClean="0">
              <a:ea typeface="ＭＳ Ｐゴシック" charset="0"/>
              <a:cs typeface="ＭＳ Ｐゴシック" charset="0"/>
            </a:endParaRPr>
          </a:p>
        </p:txBody>
      </p:sp>
      <p:pic>
        <p:nvPicPr>
          <p:cNvPr id="28"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692" y="4130997"/>
            <a:ext cx="3982672" cy="245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275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dirty="0" smtClean="0"/>
              <a:t>                    </a:t>
            </a:r>
            <a:br>
              <a:rPr lang="en-US" altLang="en-US" sz="2800" dirty="0" smtClean="0"/>
            </a:br>
            <a:r>
              <a:rPr lang="en-US" altLang="en-US" sz="2800" dirty="0"/>
              <a:t> </a:t>
            </a:r>
            <a:r>
              <a:rPr lang="en-US" altLang="en-US" sz="2800" dirty="0" smtClean="0"/>
              <a:t>                        </a:t>
            </a:r>
            <a:r>
              <a:rPr lang="en-US" altLang="en-US" sz="2000" dirty="0" smtClean="0"/>
              <a:t>Graph </a:t>
            </a:r>
            <a:r>
              <a:rPr lang="en-US" altLang="en-US" sz="2000" dirty="0"/>
              <a:t>of Page Faults Versus The Number of Frames</a:t>
            </a:r>
            <a:r>
              <a:rPr lang="en-US" sz="2800" dirty="0">
                <a:ea typeface="ＭＳ Ｐゴシック" charset="0"/>
                <a:cs typeface="ＭＳ Ｐゴシック" charset="0"/>
              </a:rPr>
              <a:t/>
            </a:r>
            <a:br>
              <a:rPr lang="en-US" sz="2800" dirty="0">
                <a:ea typeface="ＭＳ Ｐゴシック" charset="0"/>
                <a:cs typeface="ＭＳ Ｐゴシック" charset="0"/>
              </a:rPr>
            </a:b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1042988"/>
            <a:ext cx="10276956" cy="3738018"/>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charset="0"/>
              <a:buNone/>
              <a:defRPr/>
            </a:pPr>
            <a:endParaRPr lang="en-US" dirty="0" smtClean="0">
              <a:ea typeface="ＭＳ Ｐゴシック" charset="0"/>
              <a:cs typeface="ＭＳ Ｐゴシック" charset="0"/>
            </a:endParaRPr>
          </a:p>
        </p:txBody>
      </p:sp>
      <p:pic>
        <p:nvPicPr>
          <p:cNvPr id="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971" y="1821662"/>
            <a:ext cx="6045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854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800" b="1" dirty="0" smtClean="0"/>
              <a:t>                                       </a:t>
            </a:r>
            <a:r>
              <a:rPr lang="en-US" altLang="en-US" sz="2000" b="1" dirty="0"/>
              <a:t>First-In-First-Out (FIFO) Algorithm</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1042987"/>
            <a:ext cx="10988664"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charset="0"/>
              <a:buNone/>
              <a:defRPr/>
            </a:pPr>
            <a:r>
              <a:rPr lang="en-US" b="1" dirty="0" smtClean="0">
                <a:ea typeface="ＭＳ Ｐゴシック" charset="0"/>
                <a:cs typeface="ＭＳ Ｐゴシック" charset="0"/>
              </a:rPr>
              <a:t>The page that is there for the longest period of the time in the main memory will be replaced.</a:t>
            </a:r>
          </a:p>
          <a:p>
            <a:pPr marL="0" indent="0">
              <a:buFont typeface="Monotype Sorts" charset="0"/>
              <a:buNone/>
              <a:defRPr/>
            </a:pPr>
            <a:r>
              <a:rPr lang="en-US" b="1" dirty="0" smtClean="0">
                <a:ea typeface="ＭＳ Ｐゴシック" charset="0"/>
                <a:cs typeface="ＭＳ Ｐゴシック" charset="0"/>
              </a:rPr>
              <a:t>Eg</a:t>
            </a:r>
          </a:p>
          <a:p>
            <a:pPr marL="0" indent="0">
              <a:buFont typeface="Monotype Sorts" charset="0"/>
              <a:buNone/>
              <a:defRPr/>
            </a:pPr>
            <a:r>
              <a:rPr lang="en-US" b="1" dirty="0" smtClean="0">
                <a:ea typeface="ＭＳ Ｐゴシック" charset="0"/>
                <a:cs typeface="ＭＳ Ｐゴシック" charset="0"/>
              </a:rPr>
              <a:t>Consider the Empty Main Memory</a:t>
            </a:r>
          </a:p>
          <a:p>
            <a:pPr marL="0" indent="0">
              <a:buFont typeface="Monotype Sorts" charset="0"/>
              <a:buNone/>
              <a:defRPr/>
            </a:pPr>
            <a:endParaRPr lang="en-US" b="1" dirty="0">
              <a:ea typeface="ＭＳ Ｐゴシック" charset="0"/>
              <a:cs typeface="ＭＳ Ｐゴシック" charset="0"/>
            </a:endParaRPr>
          </a:p>
          <a:p>
            <a:pPr marL="0" indent="0">
              <a:buFont typeface="Monotype Sorts" charset="0"/>
              <a:buNone/>
              <a:defRPr/>
            </a:pPr>
            <a:r>
              <a:rPr lang="en-US" b="1" dirty="0" smtClean="0">
                <a:ea typeface="ＭＳ Ｐゴシック" charset="0"/>
                <a:cs typeface="ＭＳ Ｐゴシック" charset="0"/>
              </a:rPr>
              <a:t>Assume main memory can hold max 3 frames at the same time</a:t>
            </a:r>
          </a:p>
          <a:p>
            <a:pPr marL="0" indent="0">
              <a:buFont typeface="Monotype Sorts" charset="0"/>
              <a:buNone/>
              <a:defRPr/>
            </a:pPr>
            <a:endParaRPr lang="en-US" b="1" dirty="0">
              <a:ea typeface="ＭＳ Ｐゴシック" charset="0"/>
              <a:cs typeface="ＭＳ Ｐゴシック" charset="0"/>
            </a:endParaRPr>
          </a:p>
          <a:p>
            <a:pPr marL="0" indent="0">
              <a:buNone/>
              <a:defRPr/>
            </a:pPr>
            <a:r>
              <a:rPr lang="en-US" altLang="en-US" b="1" dirty="0" smtClean="0"/>
              <a:t>                                 Reference </a:t>
            </a:r>
            <a:r>
              <a:rPr lang="en-US" altLang="en-US" b="1" dirty="0"/>
              <a:t>string: </a:t>
            </a:r>
            <a:r>
              <a:rPr lang="en-US" altLang="en-US" b="1" dirty="0" smtClean="0">
                <a:solidFill>
                  <a:srgbClr val="FF0000"/>
                </a:solidFill>
              </a:rPr>
              <a:t>7,0,1,2,0,3,0,4,2,3,0,3,0,3,2,1,2,0,1,7,0,1</a:t>
            </a:r>
          </a:p>
          <a:p>
            <a:pPr marL="0" indent="0">
              <a:buNone/>
              <a:defRPr/>
            </a:pPr>
            <a:endParaRPr lang="en-US" altLang="en-US" b="1" dirty="0">
              <a:solidFill>
                <a:srgbClr val="FF0000"/>
              </a:solidFill>
            </a:endParaRPr>
          </a:p>
          <a:p>
            <a:pPr marL="0" indent="0">
              <a:buNone/>
              <a:defRPr/>
            </a:pPr>
            <a:r>
              <a:rPr lang="en-US" altLang="en-US" b="1" dirty="0" smtClean="0">
                <a:solidFill>
                  <a:srgbClr val="FF0000"/>
                </a:solidFill>
              </a:rPr>
              <a:t>The OS request for Page 7, it is not there in the main memory(We assumed it to be empty), page fault occurs, Page 7 will be brought from the secondary memory, next 0 the same process and it continues</a:t>
            </a:r>
          </a:p>
          <a:p>
            <a:pPr marL="0" indent="0">
              <a:buNone/>
              <a:defRPr/>
            </a:pPr>
            <a:endParaRPr lang="en-US" altLang="en-US" b="1" dirty="0">
              <a:solidFill>
                <a:srgbClr val="FF0000"/>
              </a:solidFill>
            </a:endParaRPr>
          </a:p>
          <a:p>
            <a:pPr marL="0" indent="0">
              <a:buNone/>
              <a:defRPr/>
            </a:pPr>
            <a:endParaRPr lang="en-US" altLang="en-US" b="1" dirty="0" smtClean="0">
              <a:solidFill>
                <a:srgbClr val="FF0000"/>
              </a:solidFill>
            </a:endParaRPr>
          </a:p>
          <a:p>
            <a:pPr marL="0" indent="0">
              <a:buNone/>
              <a:defRPr/>
            </a:pPr>
            <a:endParaRPr lang="en-US" altLang="en-US" b="1" dirty="0">
              <a:solidFill>
                <a:srgbClr val="FF0000"/>
              </a:solidFill>
            </a:endParaRPr>
          </a:p>
          <a:p>
            <a:pPr marL="0" indent="0">
              <a:buNone/>
              <a:defRPr/>
            </a:pPr>
            <a:endParaRPr lang="en-US" altLang="en-US" dirty="0"/>
          </a:p>
          <a:p>
            <a:pPr marL="0" indent="0">
              <a:buFont typeface="Monotype Sorts" charset="0"/>
              <a:buNone/>
              <a:defRPr/>
            </a:pPr>
            <a:endParaRPr lang="en-US" dirty="0" smtClean="0">
              <a:ea typeface="ＭＳ Ｐゴシック" charset="0"/>
              <a:cs typeface="ＭＳ Ｐゴシック" charset="0"/>
            </a:endParaRPr>
          </a:p>
        </p:txBody>
      </p:sp>
      <p:pic>
        <p:nvPicPr>
          <p:cNvPr id="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7428" y="4733444"/>
            <a:ext cx="53276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16"/>
          <p:cNvSpPr txBox="1">
            <a:spLocks noChangeArrowheads="1"/>
          </p:cNvSpPr>
          <p:nvPr/>
        </p:nvSpPr>
        <p:spPr bwMode="auto">
          <a:xfrm>
            <a:off x="8896914" y="5871115"/>
            <a:ext cx="2595572"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15 page </a:t>
            </a:r>
            <a:r>
              <a:rPr kumimoji="0" lang="en-US" altLang="en-US" dirty="0" smtClean="0"/>
              <a:t>faults occurred</a:t>
            </a:r>
            <a:endParaRPr kumimoji="0" lang="en-US" altLang="en-US" dirty="0"/>
          </a:p>
        </p:txBody>
      </p:sp>
    </p:spTree>
    <p:extLst>
      <p:ext uri="{BB962C8B-B14F-4D97-AF65-F5344CB8AC3E}">
        <p14:creationId xmlns:p14="http://schemas.microsoft.com/office/powerpoint/2010/main" val="2311084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br>
              <a:rPr lang="en-US" altLang="en-US" sz="2800" dirty="0" smtClean="0"/>
            </a:br>
            <a:r>
              <a:rPr lang="en-US" altLang="en-US" sz="2800" dirty="0" smtClean="0"/>
              <a:t>              </a:t>
            </a:r>
            <a:r>
              <a:rPr lang="en-US" altLang="en-US" sz="2000" b="1" dirty="0" smtClean="0"/>
              <a:t>First-In-First-Out </a:t>
            </a:r>
            <a:r>
              <a:rPr lang="en-US" altLang="en-US" sz="2000" b="1" dirty="0"/>
              <a:t>(FIFO) </a:t>
            </a:r>
            <a:r>
              <a:rPr lang="en-US" altLang="en-US" sz="2000" b="1" dirty="0" smtClean="0"/>
              <a:t>Algorithm- </a:t>
            </a:r>
            <a:r>
              <a:rPr lang="en-US" altLang="en-US" b="1" dirty="0" err="1" smtClean="0">
                <a:solidFill>
                  <a:srgbClr val="3366FF"/>
                </a:solidFill>
              </a:rPr>
              <a:t>Belady</a:t>
            </a:r>
            <a:r>
              <a:rPr lang="ja-JP" altLang="en-US" b="1" dirty="0" smtClean="0">
                <a:solidFill>
                  <a:srgbClr val="3366FF"/>
                </a:solidFill>
              </a:rPr>
              <a:t>’</a:t>
            </a:r>
            <a:r>
              <a:rPr lang="en-US" altLang="ja-JP" b="1" dirty="0" smtClean="0">
                <a:solidFill>
                  <a:srgbClr val="3366FF"/>
                </a:solidFill>
              </a:rPr>
              <a:t>s Anomaly</a:t>
            </a:r>
            <a:r>
              <a:rPr lang="en-US" altLang="en-US" sz="800" dirty="0" smtClean="0"/>
              <a:t/>
            </a:r>
            <a:br>
              <a:rPr lang="en-US" altLang="en-US" sz="800" dirty="0" smtClean="0"/>
            </a:b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859276"/>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altLang="en-US" b="1" dirty="0" smtClean="0">
                <a:solidFill>
                  <a:srgbClr val="FF0000"/>
                </a:solidFill>
              </a:rPr>
              <a:t>If we increase the number of frames, the number of the page faults will also be increased.</a:t>
            </a:r>
          </a:p>
          <a:p>
            <a:pPr marL="0" indent="0">
              <a:buNone/>
              <a:defRPr/>
            </a:pPr>
            <a:endParaRPr lang="en-US" altLang="en-US" b="1" dirty="0">
              <a:solidFill>
                <a:srgbClr val="FF0000"/>
              </a:solidFill>
            </a:endParaRPr>
          </a:p>
          <a:p>
            <a:pPr marL="0" indent="0">
              <a:buNone/>
              <a:defRPr/>
            </a:pPr>
            <a:r>
              <a:rPr lang="en-US" altLang="en-US" b="1" dirty="0" smtClean="0">
                <a:solidFill>
                  <a:srgbClr val="FF0000"/>
                </a:solidFill>
              </a:rPr>
              <a:t>Let us consider the example </a:t>
            </a:r>
            <a:r>
              <a:rPr lang="en-US" altLang="en-US" dirty="0" smtClean="0"/>
              <a:t> 1,2,3,4,1,2,5,1,2,3,4,5</a:t>
            </a:r>
          </a:p>
          <a:p>
            <a:pPr marL="0" indent="0">
              <a:buNone/>
              <a:defRPr/>
            </a:pPr>
            <a:endParaRPr lang="en-US" altLang="en-US" b="1" dirty="0">
              <a:solidFill>
                <a:srgbClr val="FF0000"/>
              </a:solidFill>
            </a:endParaRPr>
          </a:p>
          <a:p>
            <a:pPr marL="0" indent="0">
              <a:buNone/>
              <a:defRPr/>
            </a:pPr>
            <a:r>
              <a:rPr lang="en-US" altLang="en-US" b="1" dirty="0" smtClean="0">
                <a:solidFill>
                  <a:srgbClr val="FF0000"/>
                </a:solidFill>
              </a:rPr>
              <a:t>The number of  page faults by considering 3 frames -9</a:t>
            </a:r>
          </a:p>
          <a:p>
            <a:pPr marL="0" indent="0">
              <a:buNone/>
              <a:defRPr/>
            </a:pPr>
            <a:endParaRPr lang="en-US" altLang="en-US" b="1" dirty="0">
              <a:solidFill>
                <a:srgbClr val="FF0000"/>
              </a:solidFill>
            </a:endParaRPr>
          </a:p>
          <a:p>
            <a:pPr marL="0" indent="0">
              <a:buNone/>
              <a:defRPr/>
            </a:pPr>
            <a:r>
              <a:rPr lang="en-US" altLang="en-US" b="1" dirty="0" smtClean="0">
                <a:solidFill>
                  <a:srgbClr val="FF0000"/>
                </a:solidFill>
              </a:rPr>
              <a:t>The number of page faults by considering 4 frames-10</a:t>
            </a:r>
          </a:p>
          <a:p>
            <a:pPr marL="0" indent="0">
              <a:buNone/>
              <a:defRPr/>
            </a:pPr>
            <a:endParaRPr lang="en-US" altLang="en-US" b="1" dirty="0">
              <a:solidFill>
                <a:srgbClr val="FF0000"/>
              </a:solidFill>
            </a:endParaRPr>
          </a:p>
          <a:p>
            <a:pPr marL="0" indent="0">
              <a:buNone/>
              <a:defRPr/>
            </a:pPr>
            <a:endParaRPr lang="en-US" altLang="en-US" b="1" dirty="0" smtClean="0">
              <a:solidFill>
                <a:srgbClr val="FF0000"/>
              </a:solidFill>
            </a:endParaRPr>
          </a:p>
          <a:p>
            <a:pPr marL="0" indent="0">
              <a:buNone/>
              <a:defRPr/>
            </a:pPr>
            <a:r>
              <a:rPr lang="en-US" altLang="en-US" b="1" dirty="0" smtClean="0">
                <a:solidFill>
                  <a:srgbClr val="FF0000"/>
                </a:solidFill>
              </a:rPr>
              <a:t>Though we increase the number of frames , the page </a:t>
            </a:r>
          </a:p>
          <a:p>
            <a:pPr marL="0" indent="0">
              <a:buNone/>
              <a:defRPr/>
            </a:pPr>
            <a:r>
              <a:rPr lang="en-US" altLang="en-US" b="1" dirty="0" smtClean="0">
                <a:solidFill>
                  <a:srgbClr val="FF0000"/>
                </a:solidFill>
              </a:rPr>
              <a:t>faults will not decrease.</a:t>
            </a:r>
            <a:endParaRPr lang="en-US" altLang="en-US" b="1" dirty="0">
              <a:solidFill>
                <a:srgbClr val="FF0000"/>
              </a:solidFill>
            </a:endParaRPr>
          </a:p>
          <a:p>
            <a:pPr marL="0" indent="0">
              <a:buNone/>
              <a:defRPr/>
            </a:pPr>
            <a:endParaRPr lang="en-US" altLang="en-US" b="1" dirty="0" smtClean="0">
              <a:solidFill>
                <a:srgbClr val="FF0000"/>
              </a:solidFill>
            </a:endParaRPr>
          </a:p>
          <a:p>
            <a:pPr marL="0" indent="0">
              <a:buNone/>
              <a:defRPr/>
            </a:pPr>
            <a:endParaRPr lang="en-US" altLang="en-US" b="1" dirty="0">
              <a:solidFill>
                <a:srgbClr val="FF0000"/>
              </a:solidFill>
            </a:endParaRPr>
          </a:p>
          <a:p>
            <a:pPr marL="0" indent="0">
              <a:buNone/>
              <a:defRPr/>
            </a:pPr>
            <a:endParaRPr lang="en-US" altLang="en-US" dirty="0"/>
          </a:p>
          <a:p>
            <a:pPr marL="0" indent="0">
              <a:buFont typeface="Monotype Sorts" charset="0"/>
              <a:buNone/>
              <a:defRPr/>
            </a:pPr>
            <a:endParaRPr lang="en-US" dirty="0" smtClean="0">
              <a:ea typeface="ＭＳ Ｐゴシック" charset="0"/>
              <a:cs typeface="ＭＳ Ｐゴシック" charset="0"/>
            </a:endParaRPr>
          </a:p>
        </p:txBody>
      </p:sp>
      <p:pic>
        <p:nvPicPr>
          <p:cNvPr id="30" name="Picture 1" descr="9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42075" y="2355291"/>
            <a:ext cx="56769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8632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br>
              <a:rPr lang="en-US" altLang="en-US" sz="2800" dirty="0" smtClean="0"/>
            </a:br>
            <a:r>
              <a:rPr lang="en-US" altLang="en-US" sz="6600" b="1" dirty="0" smtClean="0"/>
              <a:t>             </a:t>
            </a:r>
            <a:r>
              <a:rPr lang="en-US" altLang="en-US" sz="3200" b="1" dirty="0" smtClean="0"/>
              <a:t>Optimal Algorithm</a:t>
            </a:r>
            <a:r>
              <a:rPr lang="en-US" altLang="en-US" sz="1100" dirty="0" smtClean="0"/>
              <a:t/>
            </a:r>
            <a:br>
              <a:rPr lang="en-US" altLang="en-US" sz="1100" dirty="0" smtClean="0"/>
            </a:br>
            <a:endParaRPr lang="en-IN" sz="44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859276"/>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1889125" algn="l"/>
              </a:tabLst>
            </a:pPr>
            <a:r>
              <a:rPr lang="en-US" altLang="en-US" sz="2800" dirty="0"/>
              <a:t>Replace page that will not be used for longest period of </a:t>
            </a:r>
            <a:r>
              <a:rPr lang="en-US" altLang="en-US" sz="2800" dirty="0" smtClean="0"/>
              <a:t>time in future.</a:t>
            </a:r>
          </a:p>
          <a:p>
            <a:pPr marL="0" indent="0">
              <a:buNone/>
              <a:defRPr/>
            </a:pPr>
            <a:r>
              <a:rPr lang="en-US" sz="2400" b="1" dirty="0">
                <a:ea typeface="ＭＳ Ｐゴシック" charset="0"/>
                <a:cs typeface="ＭＳ Ｐゴシック" charset="0"/>
              </a:rPr>
              <a:t>Consider the Empty Main </a:t>
            </a:r>
            <a:r>
              <a:rPr lang="en-US" sz="2400" b="1" dirty="0" smtClean="0">
                <a:ea typeface="ＭＳ Ｐゴシック" charset="0"/>
                <a:cs typeface="ＭＳ Ｐゴシック" charset="0"/>
              </a:rPr>
              <a:t>Memory</a:t>
            </a:r>
            <a:endParaRPr lang="en-US" sz="2400" b="1" dirty="0">
              <a:ea typeface="ＭＳ Ｐゴシック" charset="0"/>
              <a:cs typeface="ＭＳ Ｐゴシック" charset="0"/>
            </a:endParaRPr>
          </a:p>
          <a:p>
            <a:pPr marL="0" indent="0">
              <a:buNone/>
              <a:defRPr/>
            </a:pPr>
            <a:r>
              <a:rPr lang="en-US" sz="2400" b="1" dirty="0">
                <a:ea typeface="ＭＳ Ｐゴシック" charset="0"/>
                <a:cs typeface="ＭＳ Ｐゴシック" charset="0"/>
              </a:rPr>
              <a:t>Assume main memory can hold max 3 frames at the same time</a:t>
            </a:r>
          </a:p>
          <a:p>
            <a:pPr marL="0" indent="0">
              <a:buNone/>
              <a:defRPr/>
            </a:pPr>
            <a:endParaRPr lang="en-US" sz="2400" b="1" dirty="0">
              <a:ea typeface="ＭＳ Ｐゴシック" charset="0"/>
              <a:cs typeface="ＭＳ Ｐゴシック" charset="0"/>
            </a:endParaRPr>
          </a:p>
          <a:p>
            <a:pPr marL="0" indent="0">
              <a:buNone/>
              <a:defRPr/>
            </a:pPr>
            <a:r>
              <a:rPr lang="en-US" altLang="en-US" sz="2400" b="1" dirty="0"/>
              <a:t>                                 Reference string: </a:t>
            </a:r>
            <a:r>
              <a:rPr lang="en-US" altLang="en-US" sz="2400" b="1" dirty="0">
                <a:solidFill>
                  <a:srgbClr val="FF0000"/>
                </a:solidFill>
              </a:rPr>
              <a:t>7,0,1,2,0,3,0,4,2,3,0,3,0,3,2,1,2,0,1,7,0,1</a:t>
            </a:r>
          </a:p>
          <a:p>
            <a:pPr marL="0" indent="0">
              <a:buNone/>
              <a:tabLst>
                <a:tab pos="1889125" algn="l"/>
              </a:tabLst>
            </a:pPr>
            <a:endParaRPr lang="en-US" altLang="en-US" sz="2800" dirty="0" smtClean="0"/>
          </a:p>
          <a:p>
            <a:pPr>
              <a:tabLst>
                <a:tab pos="1889125" algn="l"/>
              </a:tabLst>
            </a:pPr>
            <a:endParaRPr lang="en-US" altLang="en-US" sz="2800" dirty="0" smtClean="0"/>
          </a:p>
          <a:p>
            <a:pPr>
              <a:tabLst>
                <a:tab pos="1889125" algn="l"/>
              </a:tabLst>
            </a:pPr>
            <a:endParaRPr lang="en-US" altLang="en-US" sz="2800" dirty="0"/>
          </a:p>
          <a:p>
            <a:pPr marL="0" indent="0">
              <a:buNone/>
              <a:tabLst>
                <a:tab pos="1889125" algn="l"/>
              </a:tabLst>
            </a:pPr>
            <a:endParaRPr lang="en-US" altLang="en-US" sz="2800" dirty="0"/>
          </a:p>
        </p:txBody>
      </p:sp>
      <p:pic>
        <p:nvPicPr>
          <p:cNvPr id="2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5710" y="4189286"/>
            <a:ext cx="5429936" cy="182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349003" y="5968418"/>
            <a:ext cx="5305427" cy="369332"/>
          </a:xfrm>
          <a:prstGeom prst="rect">
            <a:avLst/>
          </a:prstGeom>
        </p:spPr>
        <p:txBody>
          <a:bodyPr wrap="none">
            <a:spAutoFit/>
          </a:bodyPr>
          <a:lstStyle/>
          <a:p>
            <a:pPr>
              <a:defRPr/>
            </a:pPr>
            <a:r>
              <a:rPr lang="en-US" altLang="en-US" b="1" dirty="0">
                <a:solidFill>
                  <a:srgbClr val="FF0000"/>
                </a:solidFill>
              </a:rPr>
              <a:t>The number of  page faults by considering 3 frames </a:t>
            </a:r>
            <a:r>
              <a:rPr lang="en-US" altLang="en-US" b="1" dirty="0" smtClean="0">
                <a:solidFill>
                  <a:srgbClr val="FF0000"/>
                </a:solidFill>
              </a:rPr>
              <a:t>-</a:t>
            </a:r>
            <a:r>
              <a:rPr lang="en-US" altLang="en-US" b="1" dirty="0">
                <a:solidFill>
                  <a:srgbClr val="FF0000"/>
                </a:solidFill>
              </a:rPr>
              <a:t>9</a:t>
            </a:r>
          </a:p>
        </p:txBody>
      </p:sp>
    </p:spTree>
    <p:extLst>
      <p:ext uri="{BB962C8B-B14F-4D97-AF65-F5344CB8AC3E}">
        <p14:creationId xmlns:p14="http://schemas.microsoft.com/office/powerpoint/2010/main" val="125748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r>
              <a:rPr lang="en-US" altLang="en-US" sz="2800" dirty="0"/>
              <a:t>Logical vs. Physical Address Space</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The concept of a logical address space that is bound to a separate </a:t>
            </a:r>
            <a:r>
              <a:rPr lang="en-US" altLang="en-US" b="1" dirty="0" smtClean="0">
                <a:solidFill>
                  <a:srgbClr val="3366FF"/>
                </a:solidFill>
              </a:rPr>
              <a:t>physical address space</a:t>
            </a:r>
            <a:r>
              <a:rPr lang="en-US" altLang="en-US" dirty="0" smtClean="0">
                <a:solidFill>
                  <a:srgbClr val="3366FF"/>
                </a:solidFill>
              </a:rPr>
              <a:t> </a:t>
            </a:r>
            <a:r>
              <a:rPr lang="en-US" altLang="en-US" dirty="0" smtClean="0"/>
              <a:t>is central to proper memory management</a:t>
            </a:r>
          </a:p>
          <a:p>
            <a:pPr lvl="1"/>
            <a:r>
              <a:rPr lang="en-US" altLang="en-US" b="1" dirty="0" smtClean="0">
                <a:solidFill>
                  <a:srgbClr val="3366FF"/>
                </a:solidFill>
              </a:rPr>
              <a:t>Logical address</a:t>
            </a:r>
            <a:r>
              <a:rPr lang="en-US" altLang="en-US" dirty="0" smtClean="0">
                <a:solidFill>
                  <a:srgbClr val="3366FF"/>
                </a:solidFill>
              </a:rPr>
              <a:t> </a:t>
            </a:r>
            <a:r>
              <a:rPr lang="en-US" altLang="en-US" dirty="0" smtClean="0"/>
              <a:t>– generated by the CPU; also referred to as </a:t>
            </a:r>
            <a:r>
              <a:rPr lang="en-US" altLang="en-US" b="1" dirty="0" smtClean="0">
                <a:solidFill>
                  <a:srgbClr val="3366FF"/>
                </a:solidFill>
              </a:rPr>
              <a:t>virtual address</a:t>
            </a:r>
          </a:p>
          <a:p>
            <a:pPr lvl="1"/>
            <a:r>
              <a:rPr lang="en-US" altLang="en-US" b="1" dirty="0" smtClean="0">
                <a:solidFill>
                  <a:srgbClr val="3366FF"/>
                </a:solidFill>
              </a:rPr>
              <a:t>Physical address</a:t>
            </a:r>
            <a:r>
              <a:rPr lang="en-US" altLang="en-US" dirty="0" smtClean="0">
                <a:solidFill>
                  <a:srgbClr val="3366FF"/>
                </a:solidFill>
              </a:rPr>
              <a:t> </a:t>
            </a:r>
            <a:r>
              <a:rPr lang="en-US" altLang="en-US" dirty="0" smtClean="0"/>
              <a:t>– address seen by the memory unit</a:t>
            </a:r>
          </a:p>
          <a:p>
            <a:r>
              <a:rPr lang="en-US" altLang="en-US" dirty="0" smtClean="0"/>
              <a:t>Logical and physical addresses are the same in compile-time and load-time address-binding schemes; logical (virtual) and physical addresses differ in execution-time address-binding scheme</a:t>
            </a:r>
          </a:p>
          <a:p>
            <a:r>
              <a:rPr lang="en-US" altLang="en-US" b="1" dirty="0" smtClean="0">
                <a:solidFill>
                  <a:srgbClr val="3366FF"/>
                </a:solidFill>
              </a:rPr>
              <a:t>Logical address space </a:t>
            </a:r>
            <a:r>
              <a:rPr lang="en-US" altLang="en-US" dirty="0" smtClean="0"/>
              <a:t>is the set of all logical addresses generated by a program</a:t>
            </a:r>
          </a:p>
          <a:p>
            <a:r>
              <a:rPr lang="en-US" altLang="en-US" b="1" dirty="0" smtClean="0">
                <a:solidFill>
                  <a:srgbClr val="3366FF"/>
                </a:solidFill>
              </a:rPr>
              <a:t>Physical address space </a:t>
            </a:r>
            <a:r>
              <a:rPr lang="en-US" altLang="en-US" dirty="0" smtClean="0"/>
              <a:t>is the set of all physical addresses generated by a program</a:t>
            </a:r>
          </a:p>
          <a:p>
            <a:endParaRPr lang="en-US" altLang="en-US" dirty="0" smtClean="0"/>
          </a:p>
          <a:p>
            <a:endParaRPr lang="en-US" altLang="en-US" dirty="0" smtClean="0"/>
          </a:p>
        </p:txBody>
      </p:sp>
    </p:spTree>
    <p:extLst>
      <p:ext uri="{BB962C8B-B14F-4D97-AF65-F5344CB8AC3E}">
        <p14:creationId xmlns:p14="http://schemas.microsoft.com/office/powerpoint/2010/main" val="36033223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br>
              <a:rPr lang="en-US" altLang="en-US" sz="2800" dirty="0" smtClean="0"/>
            </a:br>
            <a:r>
              <a:rPr lang="en-US" altLang="en-US" sz="6600" b="1" dirty="0" smtClean="0"/>
              <a:t>         </a:t>
            </a:r>
            <a:r>
              <a:rPr lang="en-US" altLang="en-US" sz="2000" b="1" dirty="0" smtClean="0"/>
              <a:t>Least Recently Used (LRU) Algorithm</a:t>
            </a:r>
            <a:r>
              <a:rPr lang="en-US" altLang="en-US" sz="1100" dirty="0" smtClean="0"/>
              <a:t/>
            </a:r>
            <a:br>
              <a:rPr lang="en-US" altLang="en-US" sz="1100" dirty="0" smtClean="0"/>
            </a:br>
            <a:endParaRPr lang="en-IN" sz="44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859276"/>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r>
              <a:rPr lang="en-US" altLang="en-US" sz="2000" b="1" dirty="0" smtClean="0"/>
              <a:t>Assignment :Reference </a:t>
            </a:r>
            <a:r>
              <a:rPr lang="en-US" altLang="en-US" sz="2000" b="1" dirty="0"/>
              <a:t>string: </a:t>
            </a:r>
            <a:r>
              <a:rPr lang="en-US" altLang="en-US" sz="2000" b="1" dirty="0" smtClean="0">
                <a:solidFill>
                  <a:srgbClr val="FF0000"/>
                </a:solidFill>
              </a:rPr>
              <a:t>2,3,2,1,5,2,4,5,3,2,5,2</a:t>
            </a:r>
            <a:endParaRPr lang="en-US" altLang="en-US" sz="2000" dirty="0"/>
          </a:p>
        </p:txBody>
      </p:sp>
      <p:sp>
        <p:nvSpPr>
          <p:cNvPr id="14" name="Rectangle 13"/>
          <p:cNvSpPr/>
          <p:nvPr/>
        </p:nvSpPr>
        <p:spPr>
          <a:xfrm>
            <a:off x="1020917" y="906434"/>
            <a:ext cx="10402759" cy="923330"/>
          </a:xfrm>
          <a:prstGeom prst="rect">
            <a:avLst/>
          </a:prstGeom>
        </p:spPr>
        <p:txBody>
          <a:bodyPr wrap="square">
            <a:spAutoFit/>
          </a:bodyPr>
          <a:lstStyle/>
          <a:p>
            <a:pPr>
              <a:defRPr/>
            </a:pPr>
            <a:r>
              <a:rPr lang="en-US" altLang="en-US" dirty="0"/>
              <a:t>Use past knowledge rather than future</a:t>
            </a:r>
          </a:p>
          <a:p>
            <a:pPr>
              <a:defRPr/>
            </a:pPr>
            <a:r>
              <a:rPr lang="en-US" altLang="en-US" dirty="0"/>
              <a:t>Replace page that has not been used in the most amount of time</a:t>
            </a:r>
          </a:p>
          <a:p>
            <a:pPr>
              <a:defRPr/>
            </a:pPr>
            <a:r>
              <a:rPr lang="en-US" altLang="en-US" dirty="0"/>
              <a:t>Associate time of last use with each page</a:t>
            </a:r>
          </a:p>
        </p:txBody>
      </p:sp>
      <p:sp>
        <p:nvSpPr>
          <p:cNvPr id="16" name="Rectangle 15"/>
          <p:cNvSpPr/>
          <p:nvPr/>
        </p:nvSpPr>
        <p:spPr>
          <a:xfrm>
            <a:off x="1147345" y="1778325"/>
            <a:ext cx="6096000" cy="2062103"/>
          </a:xfrm>
          <a:prstGeom prst="rect">
            <a:avLst/>
          </a:prstGeom>
        </p:spPr>
        <p:txBody>
          <a:bodyPr>
            <a:spAutoFit/>
          </a:bodyPr>
          <a:lstStyle/>
          <a:p>
            <a:pPr>
              <a:defRPr/>
            </a:pPr>
            <a:r>
              <a:rPr lang="en-US" b="1" dirty="0">
                <a:ea typeface="ＭＳ Ｐゴシック" charset="0"/>
                <a:cs typeface="ＭＳ Ｐゴシック" charset="0"/>
              </a:rPr>
              <a:t>Consider the Empty Main Memory</a:t>
            </a:r>
          </a:p>
          <a:p>
            <a:pPr>
              <a:defRPr/>
            </a:pPr>
            <a:r>
              <a:rPr lang="en-US" b="1" dirty="0">
                <a:ea typeface="ＭＳ Ｐゴシック" charset="0"/>
                <a:cs typeface="ＭＳ Ｐゴシック" charset="0"/>
              </a:rPr>
              <a:t>Assume main memory can hold max 3 frames at the same time</a:t>
            </a:r>
          </a:p>
          <a:p>
            <a:pPr>
              <a:defRPr/>
            </a:pPr>
            <a:endParaRPr lang="en-US" b="1" dirty="0">
              <a:ea typeface="ＭＳ Ｐゴシック" charset="0"/>
              <a:cs typeface="ＭＳ Ｐゴシック" charset="0"/>
            </a:endParaRPr>
          </a:p>
          <a:p>
            <a:pPr>
              <a:defRPr/>
            </a:pPr>
            <a:r>
              <a:rPr lang="en-US" altLang="en-US" b="1" dirty="0"/>
              <a:t> </a:t>
            </a:r>
            <a:r>
              <a:rPr lang="en-US" altLang="en-US" b="1" dirty="0" smtClean="0"/>
              <a:t>                               Reference string: </a:t>
            </a:r>
            <a:r>
              <a:rPr lang="en-US" altLang="en-US" b="1" dirty="0" smtClean="0">
                <a:solidFill>
                  <a:srgbClr val="FF0000"/>
                </a:solidFill>
              </a:rPr>
              <a:t>7,0,1,2,0,3,0,4,2,3,0,3,0,3,2,1,2,0,1,7,0,1</a:t>
            </a:r>
            <a:endParaRPr lang="en-US" altLang="en-US" b="1" dirty="0">
              <a:solidFill>
                <a:srgbClr val="FF0000"/>
              </a:solidFill>
            </a:endParaRPr>
          </a:p>
          <a:p>
            <a:pPr>
              <a:tabLst>
                <a:tab pos="1889125" algn="l"/>
              </a:tabLst>
            </a:pPr>
            <a:endParaRPr lang="en-US" altLang="en-US" sz="2000" dirty="0"/>
          </a:p>
        </p:txBody>
      </p:sp>
      <p:pic>
        <p:nvPicPr>
          <p:cNvPr id="29"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192" y="3539060"/>
            <a:ext cx="690245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a:off x="908050" y="5300380"/>
            <a:ext cx="6096000" cy="646331"/>
          </a:xfrm>
          <a:prstGeom prst="rect">
            <a:avLst/>
          </a:prstGeom>
        </p:spPr>
        <p:txBody>
          <a:bodyPr>
            <a:spAutoFit/>
          </a:bodyPr>
          <a:lstStyle/>
          <a:p>
            <a:pPr>
              <a:defRPr/>
            </a:pPr>
            <a:r>
              <a:rPr lang="en-US" altLang="en-US" dirty="0"/>
              <a:t>12 faults – better than FIFO but worse than OPT</a:t>
            </a:r>
          </a:p>
          <a:p>
            <a:pPr>
              <a:defRPr/>
            </a:pPr>
            <a:r>
              <a:rPr lang="en-US" altLang="en-US" dirty="0"/>
              <a:t>Generally good algorithm and frequently used</a:t>
            </a:r>
          </a:p>
        </p:txBody>
      </p:sp>
    </p:spTree>
    <p:extLst>
      <p:ext uri="{BB962C8B-B14F-4D97-AF65-F5344CB8AC3E}">
        <p14:creationId xmlns:p14="http://schemas.microsoft.com/office/powerpoint/2010/main" val="3767786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br>
              <a:rPr lang="en-US" altLang="en-US" sz="2800" dirty="0" smtClean="0"/>
            </a:br>
            <a:r>
              <a:rPr lang="en-US" altLang="en-US" sz="6600" b="1" dirty="0" smtClean="0"/>
              <a:t>         </a:t>
            </a:r>
            <a:r>
              <a:rPr lang="en-US" altLang="en-US" b="1" dirty="0" smtClean="0"/>
              <a:t>Least Recently Used (LRU) Algorithm - Implementation</a:t>
            </a:r>
            <a:r>
              <a:rPr lang="en-US" altLang="en-US" sz="1100" dirty="0" smtClean="0"/>
              <a:t/>
            </a:r>
            <a:br>
              <a:rPr lang="en-US" altLang="en-US" sz="1100" dirty="0" smtClean="0"/>
            </a:br>
            <a:endParaRPr lang="en-IN" sz="44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859276"/>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i="1" dirty="0" smtClean="0"/>
              <a:t>Counter implementation</a:t>
            </a:r>
          </a:p>
          <a:p>
            <a:pPr lvl="1"/>
            <a:r>
              <a:rPr lang="en-US" altLang="en-US" dirty="0" smtClean="0"/>
              <a:t>Every page entry has a time of used field; every time page is referenced through this entry, that data is stored in the counter</a:t>
            </a:r>
          </a:p>
          <a:p>
            <a:pPr lvl="1"/>
            <a:r>
              <a:rPr lang="en-US" altLang="en-US" dirty="0" smtClean="0"/>
              <a:t>When a page needs to be changed, look at the counters to find smallest value</a:t>
            </a:r>
          </a:p>
          <a:p>
            <a:pPr lvl="2"/>
            <a:r>
              <a:rPr lang="en-US" altLang="en-US" dirty="0" smtClean="0"/>
              <a:t>Search through table needed</a:t>
            </a:r>
          </a:p>
          <a:p>
            <a:r>
              <a:rPr lang="en-US" altLang="en-US" i="1" dirty="0" smtClean="0"/>
              <a:t>Stack implementation</a:t>
            </a:r>
          </a:p>
          <a:p>
            <a:pPr lvl="1"/>
            <a:r>
              <a:rPr lang="en-US" altLang="en-US" dirty="0" smtClean="0"/>
              <a:t>Keep a stack of page numbers in a double link form:</a:t>
            </a:r>
          </a:p>
          <a:p>
            <a:pPr lvl="1"/>
            <a:r>
              <a:rPr lang="en-US" altLang="en-US" dirty="0" smtClean="0"/>
              <a:t>Page referenced:</a:t>
            </a:r>
          </a:p>
          <a:p>
            <a:pPr lvl="2"/>
            <a:r>
              <a:rPr lang="en-US" altLang="en-US" dirty="0" smtClean="0"/>
              <a:t>move it to the top</a:t>
            </a:r>
          </a:p>
          <a:p>
            <a:pPr lvl="2"/>
            <a:r>
              <a:rPr lang="en-US" altLang="en-US" dirty="0" smtClean="0"/>
              <a:t>requires 6 pointers to be changed</a:t>
            </a:r>
          </a:p>
          <a:p>
            <a:pPr lvl="1"/>
            <a:r>
              <a:rPr lang="en-US" altLang="en-US" dirty="0" smtClean="0"/>
              <a:t>But each update more expensive</a:t>
            </a:r>
          </a:p>
          <a:p>
            <a:pPr lvl="1"/>
            <a:r>
              <a:rPr lang="en-US" altLang="en-US" dirty="0" smtClean="0"/>
              <a:t>No search for replacement</a:t>
            </a:r>
          </a:p>
          <a:p>
            <a:r>
              <a:rPr lang="en-US" altLang="en-US" dirty="0" smtClean="0"/>
              <a:t>LRU and OPT are cases of </a:t>
            </a:r>
            <a:r>
              <a:rPr lang="en-US" altLang="en-US" b="1" dirty="0" smtClean="0">
                <a:solidFill>
                  <a:srgbClr val="3366FF"/>
                </a:solidFill>
              </a:rPr>
              <a:t>stack algorithms </a:t>
            </a:r>
            <a:r>
              <a:rPr lang="en-US" altLang="en-US" dirty="0" smtClean="0"/>
              <a:t>that don</a:t>
            </a:r>
            <a:r>
              <a:rPr lang="ja-JP" altLang="en-US" dirty="0" smtClean="0"/>
              <a:t>’</a:t>
            </a:r>
            <a:r>
              <a:rPr lang="en-US" altLang="ja-JP" dirty="0" smtClean="0"/>
              <a:t>t have Belady</a:t>
            </a:r>
            <a:r>
              <a:rPr lang="ja-JP" altLang="en-US" dirty="0" smtClean="0"/>
              <a:t>’</a:t>
            </a:r>
            <a:r>
              <a:rPr lang="en-US" altLang="ja-JP" dirty="0" smtClean="0"/>
              <a:t>s Anomaly</a:t>
            </a:r>
            <a:endParaRPr lang="en-US" altLang="en-US" dirty="0" smtClean="0"/>
          </a:p>
        </p:txBody>
      </p:sp>
    </p:spTree>
    <p:extLst>
      <p:ext uri="{BB962C8B-B14F-4D97-AF65-F5344CB8AC3E}">
        <p14:creationId xmlns:p14="http://schemas.microsoft.com/office/powerpoint/2010/main" val="55465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br>
              <a:rPr lang="en-US" altLang="en-US" sz="2800" dirty="0" smtClean="0"/>
            </a:br>
            <a:r>
              <a:rPr lang="en-US" altLang="en-US" sz="6600" b="1" dirty="0" smtClean="0"/>
              <a:t>      </a:t>
            </a:r>
            <a:r>
              <a:rPr lang="en-US" altLang="en-US" b="1" dirty="0" smtClean="0"/>
              <a:t>Least Recently Used (LRU) Algorithm - Implementation</a:t>
            </a:r>
            <a:r>
              <a:rPr lang="en-US" altLang="en-US" sz="1100" dirty="0" smtClean="0"/>
              <a:t/>
            </a:r>
            <a:br>
              <a:rPr lang="en-US" altLang="en-US" sz="1100" dirty="0" smtClean="0"/>
            </a:br>
            <a:endParaRPr lang="en-IN" sz="44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i="1" dirty="0" smtClean="0"/>
              <a:t>Stack implementation</a:t>
            </a:r>
          </a:p>
          <a:p>
            <a:pPr lvl="1"/>
            <a:r>
              <a:rPr lang="en-US" altLang="en-US" dirty="0" smtClean="0"/>
              <a:t>Keep a stack of page numbers in a double link form:</a:t>
            </a:r>
          </a:p>
          <a:p>
            <a:pPr lvl="1"/>
            <a:r>
              <a:rPr lang="en-US" altLang="en-US" dirty="0" smtClean="0"/>
              <a:t>Most reference page number will be at top</a:t>
            </a:r>
          </a:p>
          <a:p>
            <a:pPr lvl="1"/>
            <a:r>
              <a:rPr lang="en-US" altLang="en-US" dirty="0" smtClean="0"/>
              <a:t>Least referenced will be at bottom</a:t>
            </a:r>
          </a:p>
          <a:p>
            <a:pPr lvl="1"/>
            <a:r>
              <a:rPr lang="en-US" altLang="en-US" dirty="0" smtClean="0"/>
              <a:t>Page referenced:</a:t>
            </a:r>
          </a:p>
          <a:p>
            <a:pPr lvl="2"/>
            <a:r>
              <a:rPr lang="en-US" altLang="en-US" dirty="0" smtClean="0"/>
              <a:t>move it to the top</a:t>
            </a:r>
          </a:p>
          <a:p>
            <a:pPr lvl="2"/>
            <a:r>
              <a:rPr lang="en-US" altLang="en-US" dirty="0" smtClean="0"/>
              <a:t>requires 6 pointers to be changed</a:t>
            </a:r>
          </a:p>
          <a:p>
            <a:pPr lvl="1"/>
            <a:r>
              <a:rPr lang="en-US" altLang="en-US" dirty="0" smtClean="0"/>
              <a:t>But each update more expensive</a:t>
            </a:r>
          </a:p>
          <a:p>
            <a:pPr lvl="1"/>
            <a:r>
              <a:rPr lang="en-US" altLang="en-US" dirty="0" smtClean="0"/>
              <a:t>No search for replacement</a:t>
            </a:r>
          </a:p>
        </p:txBody>
      </p:sp>
      <p:pic>
        <p:nvPicPr>
          <p:cNvPr id="26" name="Picture 25"/>
          <p:cNvPicPr>
            <a:picLocks noChangeAspect="1"/>
          </p:cNvPicPr>
          <p:nvPr/>
        </p:nvPicPr>
        <p:blipFill>
          <a:blip r:embed="rId2"/>
          <a:stretch>
            <a:fillRect/>
          </a:stretch>
        </p:blipFill>
        <p:spPr>
          <a:xfrm>
            <a:off x="6418216" y="3053100"/>
            <a:ext cx="5447863" cy="3155008"/>
          </a:xfrm>
          <a:prstGeom prst="rect">
            <a:avLst/>
          </a:prstGeom>
        </p:spPr>
      </p:pic>
    </p:spTree>
    <p:extLst>
      <p:ext uri="{BB962C8B-B14F-4D97-AF65-F5344CB8AC3E}">
        <p14:creationId xmlns:p14="http://schemas.microsoft.com/office/powerpoint/2010/main" val="29752155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800" dirty="0" smtClean="0"/>
              <a:t>                 </a:t>
            </a:r>
            <a:r>
              <a:rPr lang="en-US" altLang="en-US" sz="2400" dirty="0" smtClean="0"/>
              <a:t>LRU Approximation Algorithms</a:t>
            </a:r>
            <a:endParaRPr lang="en-IN" sz="24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LRU needs special hardware and still slow</a:t>
            </a:r>
          </a:p>
          <a:p>
            <a:r>
              <a:rPr lang="en-US" altLang="en-US" b="1" dirty="0" smtClean="0">
                <a:solidFill>
                  <a:srgbClr val="3366FF"/>
                </a:solidFill>
              </a:rPr>
              <a:t>Reference bit</a:t>
            </a:r>
          </a:p>
          <a:p>
            <a:pPr lvl="1"/>
            <a:r>
              <a:rPr lang="en-US" altLang="en-US" dirty="0" smtClean="0"/>
              <a:t>With each page associate a bit, initially = 0</a:t>
            </a:r>
          </a:p>
          <a:p>
            <a:pPr lvl="1"/>
            <a:r>
              <a:rPr lang="en-US" altLang="en-US" dirty="0" smtClean="0"/>
              <a:t>When page is referenced bit set to 1</a:t>
            </a:r>
          </a:p>
          <a:p>
            <a:pPr lvl="1"/>
            <a:r>
              <a:rPr lang="en-US" altLang="en-US" dirty="0" smtClean="0"/>
              <a:t>Replace any with reference bit = 0 (if one exists)</a:t>
            </a:r>
          </a:p>
          <a:p>
            <a:pPr lvl="2"/>
            <a:r>
              <a:rPr lang="en-US" altLang="en-US" dirty="0" smtClean="0"/>
              <a:t>Drawback: We do not know the order.</a:t>
            </a:r>
            <a:endParaRPr lang="en-US" altLang="en-US" sz="800" dirty="0" smtClean="0"/>
          </a:p>
          <a:p>
            <a:r>
              <a:rPr lang="en-US" altLang="en-US" b="1" dirty="0" smtClean="0">
                <a:solidFill>
                  <a:srgbClr val="3366FF"/>
                </a:solidFill>
              </a:rPr>
              <a:t>Second-chance algorithm</a:t>
            </a:r>
          </a:p>
          <a:p>
            <a:pPr lvl="1"/>
            <a:r>
              <a:rPr lang="en-US" altLang="en-US" dirty="0" smtClean="0"/>
              <a:t>Generally it uses FIFO, plus hardware-provided reference bit</a:t>
            </a:r>
          </a:p>
          <a:p>
            <a:pPr lvl="1"/>
            <a:r>
              <a:rPr lang="en-US" altLang="en-US" b="1" dirty="0" smtClean="0">
                <a:solidFill>
                  <a:srgbClr val="3366FF"/>
                </a:solidFill>
              </a:rPr>
              <a:t>Clock</a:t>
            </a:r>
            <a:r>
              <a:rPr lang="en-US" altLang="en-US" dirty="0" smtClean="0"/>
              <a:t> replacement</a:t>
            </a:r>
          </a:p>
          <a:p>
            <a:pPr lvl="1"/>
            <a:r>
              <a:rPr lang="en-US" altLang="en-US" dirty="0" smtClean="0"/>
              <a:t>If page to be replaced has </a:t>
            </a:r>
          </a:p>
          <a:p>
            <a:pPr lvl="2"/>
            <a:r>
              <a:rPr lang="en-US" altLang="en-US" dirty="0" smtClean="0"/>
              <a:t>Reference bit = 0 -&gt; replace it</a:t>
            </a:r>
          </a:p>
          <a:p>
            <a:pPr lvl="2"/>
            <a:r>
              <a:rPr lang="en-US" altLang="en-US" dirty="0" smtClean="0"/>
              <a:t>reference bit = 1 then page will be given the second page</a:t>
            </a:r>
          </a:p>
          <a:p>
            <a:pPr lvl="3"/>
            <a:r>
              <a:rPr lang="en-US" altLang="en-US" dirty="0" smtClean="0"/>
              <a:t>set reference bit 0, leave page in memory</a:t>
            </a:r>
          </a:p>
          <a:p>
            <a:pPr lvl="3"/>
            <a:r>
              <a:rPr lang="en-US" altLang="en-US" dirty="0" smtClean="0"/>
              <a:t>replace next page, subject to same rules</a:t>
            </a:r>
          </a:p>
        </p:txBody>
      </p:sp>
    </p:spTree>
    <p:extLst>
      <p:ext uri="{BB962C8B-B14F-4D97-AF65-F5344CB8AC3E}">
        <p14:creationId xmlns:p14="http://schemas.microsoft.com/office/powerpoint/2010/main" val="1326968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lvl="2" algn="l" rtl="0">
              <a:lnSpc>
                <a:spcPct val="90000"/>
              </a:lnSpc>
              <a:spcBef>
                <a:spcPct val="0"/>
              </a:spcBef>
            </a:pPr>
            <a:r>
              <a:rPr lang="en-US" altLang="en-US" sz="2400" dirty="0" smtClean="0"/>
              <a:t>                 </a:t>
            </a:r>
            <a:r>
              <a:rPr lang="en-US" altLang="en-US" sz="2000" dirty="0" smtClean="0"/>
              <a:t>LRU Approximation Algorithms- Second Chance Algorithm </a:t>
            </a:r>
            <a:endParaRPr lang="en-IN" sz="20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endParaRPr lang="en-US" altLang="en-US" sz="2800" b="1" dirty="0" smtClean="0"/>
          </a:p>
          <a:p>
            <a:pPr marL="0" indent="0">
              <a:buNone/>
              <a:tabLst>
                <a:tab pos="1889125" algn="l"/>
              </a:tabLst>
            </a:pPr>
            <a:endParaRPr lang="en-US" altLang="en-US" sz="2800" b="1" dirty="0"/>
          </a:p>
          <a:p>
            <a:pPr marL="0" indent="0">
              <a:buNone/>
              <a:tabLst>
                <a:tab pos="1889125" algn="l"/>
              </a:tabLst>
            </a:pPr>
            <a:r>
              <a:rPr lang="en-US" altLang="en-US" sz="2800" b="1" dirty="0" smtClean="0"/>
              <a:t>A pointer indicates which page has to be replaced next.</a:t>
            </a:r>
          </a:p>
          <a:p>
            <a:pPr marL="0" indent="0">
              <a:buNone/>
              <a:tabLst>
                <a:tab pos="1889125" algn="l"/>
              </a:tabLst>
            </a:pPr>
            <a:r>
              <a:rPr lang="en-US" altLang="en-US" sz="2800" b="1" dirty="0" smtClean="0"/>
              <a:t>A pointer is pointing to 1, it will set that to 0, move to next.</a:t>
            </a:r>
          </a:p>
          <a:p>
            <a:pPr marL="0" indent="0">
              <a:buNone/>
              <a:tabLst>
                <a:tab pos="1889125" algn="l"/>
              </a:tabLst>
            </a:pPr>
            <a:r>
              <a:rPr lang="en-US" altLang="en-US" sz="2800" b="1" dirty="0" smtClean="0"/>
              <a:t>By this the oldest page will be replaced.</a:t>
            </a:r>
          </a:p>
          <a:p>
            <a:pPr marL="0" indent="0">
              <a:buNone/>
              <a:tabLst>
                <a:tab pos="1889125" algn="l"/>
              </a:tabLst>
            </a:pPr>
            <a:endParaRPr lang="en-US" altLang="en-US" sz="2800" b="1" dirty="0" smtClean="0"/>
          </a:p>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pic>
        <p:nvPicPr>
          <p:cNvPr id="33" name="Picture 1" descr="9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3590" y="884721"/>
            <a:ext cx="3565548" cy="35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005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b="1" dirty="0" smtClean="0"/>
              <a:t>                              </a:t>
            </a:r>
            <a:r>
              <a:rPr lang="en-US" altLang="en-US" sz="2800" b="1" dirty="0"/>
              <a:t>Enhanced Second-Chance Algorithm</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Improve algorithm by using reference bit and modify bit (if available) in concert</a:t>
            </a:r>
          </a:p>
          <a:p>
            <a:r>
              <a:rPr lang="en-US" altLang="en-US" smtClean="0"/>
              <a:t>Take ordered pair (reference, modify)</a:t>
            </a:r>
          </a:p>
          <a:p>
            <a:pPr>
              <a:buFont typeface="Arial" panose="020B0604020202020204" pitchFamily="34" charset="0"/>
              <a:buAutoNum type="arabicPeriod"/>
            </a:pPr>
            <a:r>
              <a:rPr lang="en-US" altLang="en-US" smtClean="0"/>
              <a:t>(0, 0) neither recently used not modified – best page to replace</a:t>
            </a:r>
          </a:p>
          <a:p>
            <a:pPr>
              <a:buFont typeface="Arial" panose="020B0604020202020204" pitchFamily="34" charset="0"/>
              <a:buAutoNum type="arabicPeriod"/>
            </a:pPr>
            <a:r>
              <a:rPr lang="en-US" altLang="en-US" smtClean="0"/>
              <a:t>(0, 1) not recently used but modified – not quite as good, must write out before replacement</a:t>
            </a:r>
          </a:p>
          <a:p>
            <a:pPr>
              <a:buFont typeface="Arial" panose="020B0604020202020204" pitchFamily="34" charset="0"/>
              <a:buAutoNum type="arabicPeriod"/>
            </a:pPr>
            <a:r>
              <a:rPr lang="en-US" altLang="en-US" smtClean="0"/>
              <a:t>(1, 0) recently used but clean – probably will be used again soon</a:t>
            </a:r>
          </a:p>
          <a:p>
            <a:pPr>
              <a:buFont typeface="Arial" panose="020B0604020202020204" pitchFamily="34" charset="0"/>
              <a:buAutoNum type="arabicPeriod"/>
            </a:pPr>
            <a:r>
              <a:rPr lang="en-US" altLang="en-US" smtClean="0"/>
              <a:t>(1, 1) recently used and modified – probably will be used again soon and need to write out before replacement</a:t>
            </a:r>
          </a:p>
          <a:p>
            <a:r>
              <a:rPr lang="en-US" altLang="en-US" smtClean="0"/>
              <a:t>When page replacement called for, use the clock scheme  but use the four classes replace page in lowest non-empty class</a:t>
            </a:r>
          </a:p>
          <a:p>
            <a:pPr lvl="1"/>
            <a:r>
              <a:rPr lang="en-US" altLang="en-US" smtClean="0"/>
              <a:t>Might need to search circular queue several times</a:t>
            </a:r>
            <a:endParaRPr lang="en-US" altLang="en-US" dirty="0" smtClean="0"/>
          </a:p>
        </p:txBody>
      </p:sp>
    </p:spTree>
    <p:extLst>
      <p:ext uri="{BB962C8B-B14F-4D97-AF65-F5344CB8AC3E}">
        <p14:creationId xmlns:p14="http://schemas.microsoft.com/office/powerpoint/2010/main" val="20815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dirty="0" smtClean="0"/>
              <a:t>                              </a:t>
            </a:r>
            <a:br>
              <a:rPr lang="en-US" altLang="en-US" sz="2400" dirty="0" smtClean="0"/>
            </a:br>
            <a:r>
              <a:rPr lang="en-US" altLang="en-US" sz="2400" dirty="0"/>
              <a:t>	</a:t>
            </a:r>
            <a:r>
              <a:rPr lang="en-US" altLang="en-US" sz="2400" dirty="0" smtClean="0"/>
              <a:t>	</a:t>
            </a:r>
            <a:r>
              <a:rPr lang="en-US" altLang="en-US" sz="2800" b="1" dirty="0" smtClean="0"/>
              <a:t>Counting </a:t>
            </a:r>
            <a:r>
              <a:rPr lang="en-US" altLang="en-US" sz="2800" b="1" dirty="0"/>
              <a:t>Algorithms</a:t>
            </a:r>
            <a:br>
              <a:rPr lang="en-US" altLang="en-US" sz="2800" b="1" dirty="0"/>
            </a:br>
            <a:endParaRPr lang="en-US" altLang="en-US"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Keep a counter of the number of references that have been made to each page</a:t>
            </a:r>
          </a:p>
          <a:p>
            <a:pPr lvl="1"/>
            <a:r>
              <a:rPr lang="en-US" altLang="en-US" dirty="0" smtClean="0"/>
              <a:t>Not common</a:t>
            </a:r>
            <a:br>
              <a:rPr lang="en-US" altLang="en-US" dirty="0" smtClean="0"/>
            </a:br>
            <a:endParaRPr lang="en-US" altLang="en-US" dirty="0" smtClean="0"/>
          </a:p>
          <a:p>
            <a:r>
              <a:rPr lang="en-US" altLang="en-US" b="1" dirty="0" smtClean="0">
                <a:solidFill>
                  <a:srgbClr val="3366FF"/>
                </a:solidFill>
              </a:rPr>
              <a:t>Lease Frequently Used </a:t>
            </a:r>
            <a:r>
              <a:rPr lang="en-US" altLang="en-US" dirty="0" smtClean="0"/>
              <a:t>(</a:t>
            </a:r>
            <a:r>
              <a:rPr lang="en-US" altLang="en-US" b="1" dirty="0" smtClean="0">
                <a:solidFill>
                  <a:srgbClr val="3366FF"/>
                </a:solidFill>
              </a:rPr>
              <a:t>LFU</a:t>
            </a:r>
            <a:r>
              <a:rPr lang="en-US" altLang="en-US" dirty="0" smtClean="0"/>
              <a:t>)</a:t>
            </a:r>
            <a:r>
              <a:rPr lang="en-US" altLang="en-US" b="1" dirty="0" smtClean="0">
                <a:solidFill>
                  <a:srgbClr val="3366FF"/>
                </a:solidFill>
              </a:rPr>
              <a:t> Algorithm</a:t>
            </a:r>
            <a:r>
              <a:rPr lang="en-US" altLang="en-US" dirty="0" smtClean="0"/>
              <a:t>:  replaces page with smallest count</a:t>
            </a:r>
            <a:br>
              <a:rPr lang="en-US" altLang="en-US" dirty="0" smtClean="0"/>
            </a:br>
            <a:endParaRPr lang="en-US" altLang="en-US" dirty="0" smtClean="0"/>
          </a:p>
          <a:p>
            <a:r>
              <a:rPr lang="en-US" altLang="en-US" b="1" dirty="0" smtClean="0">
                <a:solidFill>
                  <a:srgbClr val="3366FF"/>
                </a:solidFill>
              </a:rPr>
              <a:t>Most Frequently Used </a:t>
            </a:r>
            <a:r>
              <a:rPr lang="en-US" altLang="en-US" dirty="0" smtClean="0"/>
              <a:t>(</a:t>
            </a:r>
            <a:r>
              <a:rPr lang="en-US" altLang="en-US" b="1" dirty="0" smtClean="0">
                <a:solidFill>
                  <a:srgbClr val="3366FF"/>
                </a:solidFill>
              </a:rPr>
              <a:t>MFU</a:t>
            </a:r>
            <a:r>
              <a:rPr lang="en-US" altLang="en-US" dirty="0" smtClean="0"/>
              <a:t>)</a:t>
            </a:r>
            <a:r>
              <a:rPr lang="en-US" altLang="en-US" b="1" dirty="0" smtClean="0">
                <a:solidFill>
                  <a:srgbClr val="3366FF"/>
                </a:solidFill>
              </a:rPr>
              <a:t> Algorithm</a:t>
            </a:r>
            <a:r>
              <a:rPr lang="en-US" altLang="en-US" dirty="0" smtClean="0"/>
              <a:t>: based on the argument that the page with the smallest count was probably just brought in and has yet to be used</a:t>
            </a:r>
          </a:p>
        </p:txBody>
      </p:sp>
    </p:spTree>
    <p:extLst>
      <p:ext uri="{BB962C8B-B14F-4D97-AF65-F5344CB8AC3E}">
        <p14:creationId xmlns:p14="http://schemas.microsoft.com/office/powerpoint/2010/main" val="28627898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b="1" dirty="0" smtClean="0"/>
              <a:t>                              </a:t>
            </a:r>
            <a:r>
              <a:rPr lang="en-US" altLang="en-US" sz="2800" b="1" dirty="0" smtClean="0"/>
              <a:t>Allocation </a:t>
            </a:r>
            <a:r>
              <a:rPr lang="en-US" altLang="en-US" sz="2800" b="1" dirty="0"/>
              <a:t>of Frames</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Equal allocation – For example, if there are 100 frames (after allocating frames for the OS) and 5 processes, give each process 20 frames</a:t>
            </a:r>
          </a:p>
          <a:p>
            <a:pPr lvl="1"/>
            <a:r>
              <a:rPr lang="en-US" altLang="en-US" dirty="0" smtClean="0"/>
              <a:t>Keep some as free frame buffer pool</a:t>
            </a:r>
          </a:p>
          <a:p>
            <a:endParaRPr lang="en-US" altLang="en-US" sz="800" dirty="0" smtClean="0"/>
          </a:p>
          <a:p>
            <a:r>
              <a:rPr lang="en-US" altLang="en-US" dirty="0" smtClean="0"/>
              <a:t>Proportional allocation – Allocate according to the size of process</a:t>
            </a:r>
          </a:p>
          <a:p>
            <a:pPr lvl="1"/>
            <a:r>
              <a:rPr lang="en-US" altLang="en-US" dirty="0" smtClean="0"/>
              <a:t>Dynamic as degree of multiprogramming, process sizes change</a:t>
            </a:r>
          </a:p>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graphicFrame>
        <p:nvGraphicFramePr>
          <p:cNvPr id="36" name="Object 2"/>
          <p:cNvGraphicFramePr>
            <a:graphicFrameLocks noChangeAspect="1"/>
          </p:cNvGraphicFramePr>
          <p:nvPr>
            <p:extLst>
              <p:ext uri="{D42A27DB-BD31-4B8C-83A1-F6EECF244321}">
                <p14:modId xmlns:p14="http://schemas.microsoft.com/office/powerpoint/2010/main" val="1790452823"/>
              </p:ext>
            </p:extLst>
          </p:nvPr>
        </p:nvGraphicFramePr>
        <p:xfrm>
          <a:off x="2342198" y="4541838"/>
          <a:ext cx="2857500" cy="1611312"/>
        </p:xfrm>
        <a:graphic>
          <a:graphicData uri="http://schemas.openxmlformats.org/presentationml/2006/ole">
            <mc:AlternateContent xmlns:mc="http://schemas.openxmlformats.org/markup-compatibility/2006">
              <mc:Choice xmlns:v="urn:schemas-microsoft-com:vml" Requires="v">
                <p:oleObj spid="_x0000_s1044" name="Equation" r:id="rId3" imgW="2857500" imgH="1612900" progId="Equation.3">
                  <p:embed/>
                </p:oleObj>
              </mc:Choice>
              <mc:Fallback>
                <p:oleObj name="Equation" r:id="rId3" imgW="2857500" imgH="161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198" y="4541838"/>
                        <a:ext cx="2857500" cy="161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 name="Object 3"/>
          <p:cNvGraphicFramePr>
            <a:graphicFrameLocks noChangeAspect="1"/>
          </p:cNvGraphicFramePr>
          <p:nvPr>
            <p:extLst>
              <p:ext uri="{D42A27DB-BD31-4B8C-83A1-F6EECF244321}">
                <p14:modId xmlns:p14="http://schemas.microsoft.com/office/powerpoint/2010/main" val="924952866"/>
              </p:ext>
            </p:extLst>
          </p:nvPr>
        </p:nvGraphicFramePr>
        <p:xfrm>
          <a:off x="7531100" y="4138096"/>
          <a:ext cx="1506537" cy="1924050"/>
        </p:xfrm>
        <a:graphic>
          <a:graphicData uri="http://schemas.openxmlformats.org/presentationml/2006/ole">
            <mc:AlternateContent xmlns:mc="http://schemas.openxmlformats.org/markup-compatibility/2006">
              <mc:Choice xmlns:v="urn:schemas-microsoft-com:vml" Requires="v">
                <p:oleObj spid="_x0000_s1045" name="Equation" r:id="rId5" imgW="1143000" imgH="1460500" progId="Equation.3">
                  <p:embed/>
                </p:oleObj>
              </mc:Choice>
              <mc:Fallback>
                <p:oleObj name="Equation" r:id="rId5" imgW="1143000" imgH="146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100" y="4138096"/>
                        <a:ext cx="15065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5148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b="1" dirty="0" smtClean="0"/>
              <a:t>                              </a:t>
            </a:r>
            <a:r>
              <a:rPr lang="en-US" altLang="en-US" sz="2800" b="1" dirty="0" smtClean="0"/>
              <a:t>Allocation </a:t>
            </a:r>
            <a:r>
              <a:rPr lang="en-US" altLang="en-US" sz="2800" b="1" dirty="0"/>
              <a:t>of Frames</a:t>
            </a:r>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908050" y="950913"/>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lvl="0" indent="0">
              <a:spcBef>
                <a:spcPct val="0"/>
              </a:spcBef>
              <a:buClrTx/>
              <a:buSzTx/>
              <a:buNone/>
            </a:pPr>
            <a:r>
              <a:rPr kumimoji="0" lang="en-US" altLang="en-US" sz="2800" dirty="0">
                <a:solidFill>
                  <a:srgbClr val="040304"/>
                </a:solidFill>
                <a:latin typeface="Roboto"/>
              </a:rPr>
              <a:t>If the total number of available frames is </a:t>
            </a:r>
            <a:r>
              <a:rPr kumimoji="0" lang="en-US" altLang="en-US" sz="2800" dirty="0" smtClean="0">
                <a:solidFill>
                  <a:srgbClr val="040304"/>
                </a:solidFill>
                <a:latin typeface="Roboto"/>
              </a:rPr>
              <a:t>100</a:t>
            </a:r>
            <a:r>
              <a:rPr kumimoji="0" lang="en-US" altLang="en-US" sz="2800" dirty="0">
                <a:solidFill>
                  <a:srgbClr val="040304"/>
                </a:solidFill>
                <a:latin typeface="Roboto"/>
              </a:rPr>
              <a:t>, and there are 2 processes one of </a:t>
            </a:r>
            <a:r>
              <a:rPr kumimoji="0" lang="en-US" altLang="en-US" sz="2800" dirty="0" smtClean="0">
                <a:solidFill>
                  <a:srgbClr val="040304"/>
                </a:solidFill>
                <a:latin typeface="Roboto"/>
              </a:rPr>
              <a:t>2pages </a:t>
            </a:r>
            <a:r>
              <a:rPr kumimoji="0" lang="en-US" altLang="en-US" sz="2800" dirty="0">
                <a:solidFill>
                  <a:srgbClr val="040304"/>
                </a:solidFill>
                <a:latin typeface="Roboto"/>
              </a:rPr>
              <a:t>and the other of </a:t>
            </a:r>
            <a:r>
              <a:rPr kumimoji="0" lang="en-US" altLang="en-US" sz="2800" dirty="0" smtClean="0">
                <a:solidFill>
                  <a:srgbClr val="040304"/>
                </a:solidFill>
                <a:latin typeface="Roboto"/>
              </a:rPr>
              <a:t>10 </a:t>
            </a:r>
            <a:r>
              <a:rPr kumimoji="0" lang="en-US" altLang="en-US" sz="2800" dirty="0">
                <a:solidFill>
                  <a:srgbClr val="040304"/>
                </a:solidFill>
                <a:latin typeface="Roboto"/>
              </a:rPr>
              <a:t>pages then how much of memory would be proportionally allocated to each of these processes?</a:t>
            </a:r>
            <a:endParaRPr kumimoji="0" lang="en-US" altLang="en-US" sz="4400" dirty="0">
              <a:latin typeface="Arial" panose="020B0604020202020204" pitchFamily="34" charset="0"/>
            </a:endParaRPr>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graphicFrame>
        <p:nvGraphicFramePr>
          <p:cNvPr id="36" name="Object 2"/>
          <p:cNvGraphicFramePr>
            <a:graphicFrameLocks noChangeAspect="1"/>
          </p:cNvGraphicFramePr>
          <p:nvPr>
            <p:extLst>
              <p:ext uri="{D42A27DB-BD31-4B8C-83A1-F6EECF244321}">
                <p14:modId xmlns:p14="http://schemas.microsoft.com/office/powerpoint/2010/main" val="1790452823"/>
              </p:ext>
            </p:extLst>
          </p:nvPr>
        </p:nvGraphicFramePr>
        <p:xfrm>
          <a:off x="2342198" y="4541838"/>
          <a:ext cx="2857500" cy="1611312"/>
        </p:xfrm>
        <a:graphic>
          <a:graphicData uri="http://schemas.openxmlformats.org/presentationml/2006/ole">
            <mc:AlternateContent xmlns:mc="http://schemas.openxmlformats.org/markup-compatibility/2006">
              <mc:Choice xmlns:v="urn:schemas-microsoft-com:vml" Requires="v">
                <p:oleObj spid="_x0000_s2057" name="Equation" r:id="rId3" imgW="2857500" imgH="1612900" progId="Equation.3">
                  <p:embed/>
                </p:oleObj>
              </mc:Choice>
              <mc:Fallback>
                <p:oleObj name="Equation" r:id="rId3" imgW="2857500" imgH="161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198" y="4541838"/>
                        <a:ext cx="2857500" cy="161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 name="Object 3"/>
          <p:cNvGraphicFramePr>
            <a:graphicFrameLocks noChangeAspect="1"/>
          </p:cNvGraphicFramePr>
          <p:nvPr>
            <p:extLst>
              <p:ext uri="{D42A27DB-BD31-4B8C-83A1-F6EECF244321}">
                <p14:modId xmlns:p14="http://schemas.microsoft.com/office/powerpoint/2010/main" val="924952866"/>
              </p:ext>
            </p:extLst>
          </p:nvPr>
        </p:nvGraphicFramePr>
        <p:xfrm>
          <a:off x="7531100" y="4138096"/>
          <a:ext cx="1506537" cy="1924050"/>
        </p:xfrm>
        <a:graphic>
          <a:graphicData uri="http://schemas.openxmlformats.org/presentationml/2006/ole">
            <mc:AlternateContent xmlns:mc="http://schemas.openxmlformats.org/markup-compatibility/2006">
              <mc:Choice xmlns:v="urn:schemas-microsoft-com:vml" Requires="v">
                <p:oleObj spid="_x0000_s2058" name="Equation" r:id="rId5" imgW="1143000" imgH="1460500" progId="Equation.3">
                  <p:embed/>
                </p:oleObj>
              </mc:Choice>
              <mc:Fallback>
                <p:oleObj name="Equation" r:id="rId5" imgW="1143000" imgH="146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100" y="4138096"/>
                        <a:ext cx="15065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Rectangle 2"/>
          <p:cNvSpPr>
            <a:spLocks noChangeArrowheads="1"/>
          </p:cNvSpPr>
          <p:nvPr/>
        </p:nvSpPr>
        <p:spPr bwMode="auto">
          <a:xfrm>
            <a:off x="0" y="-215443"/>
            <a:ext cx="18473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40304"/>
                </a:solidFill>
                <a:effectLst/>
                <a:latin typeface="Roboto"/>
              </a:rPr>
              <a:t/>
            </a:r>
            <a:br>
              <a:rPr kumimoji="0" lang="en-US" altLang="en-US" sz="1100" b="0" i="0" u="none" strike="noStrike" cap="none" normalizeH="0" baseline="0" dirty="0" smtClean="0">
                <a:ln>
                  <a:noFill/>
                </a:ln>
                <a:solidFill>
                  <a:srgbClr val="040304"/>
                </a:solidFill>
                <a:effectLst/>
                <a:latin typeface="Roboto"/>
              </a:rPr>
            </a:br>
            <a:endParaRPr kumimoji="0" lang="en-US" altLang="en-US" sz="1100" b="0" i="0" u="none" strike="noStrike" cap="none" normalizeH="0" baseline="0" dirty="0" smtClean="0">
              <a:ln>
                <a:noFill/>
              </a:ln>
              <a:solidFill>
                <a:srgbClr val="040304"/>
              </a:solidFill>
              <a:effectLst/>
              <a:latin typeface="Roboto"/>
            </a:endParaRPr>
          </a:p>
        </p:txBody>
      </p:sp>
    </p:spTree>
    <p:extLst>
      <p:ext uri="{BB962C8B-B14F-4D97-AF65-F5344CB8AC3E}">
        <p14:creationId xmlns:p14="http://schemas.microsoft.com/office/powerpoint/2010/main" val="18636808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b="1" dirty="0" smtClean="0"/>
              <a:t>                                                </a:t>
            </a:r>
            <a:r>
              <a:rPr lang="en-US" altLang="en-US" sz="2800" dirty="0"/>
              <a:t>Priority Allocation</a:t>
            </a:r>
            <a:endParaRPr lang="en-US" altLang="en-US"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759948" y="934271"/>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26" name="Rectangle 25"/>
          <p:cNvSpPr/>
          <p:nvPr/>
        </p:nvSpPr>
        <p:spPr>
          <a:xfrm>
            <a:off x="739186" y="878074"/>
            <a:ext cx="11201926" cy="5262979"/>
          </a:xfrm>
          <a:prstGeom prst="rect">
            <a:avLst/>
          </a:prstGeom>
        </p:spPr>
        <p:txBody>
          <a:bodyPr wrap="square">
            <a:spAutoFit/>
          </a:bodyPr>
          <a:lstStyle/>
          <a:p>
            <a:r>
              <a:rPr lang="en-US" altLang="en-US" sz="2400" b="1" dirty="0"/>
              <a:t>Use a proportional allocation scheme using priorities rather than size</a:t>
            </a:r>
            <a:br>
              <a:rPr lang="en-US" altLang="en-US" sz="2400" b="1" dirty="0"/>
            </a:br>
            <a:endParaRPr lang="en-US" altLang="en-US" sz="2400" b="1" dirty="0"/>
          </a:p>
          <a:p>
            <a:r>
              <a:rPr lang="en-US" altLang="en-US" sz="2400" b="1" dirty="0"/>
              <a:t>If process </a:t>
            </a:r>
            <a:r>
              <a:rPr lang="en-US" altLang="en-US" sz="2400" b="1" i="1" dirty="0"/>
              <a:t>P</a:t>
            </a:r>
            <a:r>
              <a:rPr lang="en-US" altLang="en-US" sz="2400" b="1" i="1" baseline="-25000" dirty="0"/>
              <a:t>i</a:t>
            </a:r>
            <a:r>
              <a:rPr lang="en-US" altLang="en-US" sz="2400" b="1" dirty="0"/>
              <a:t> generates a page fault,</a:t>
            </a:r>
          </a:p>
          <a:p>
            <a:pPr lvl="1"/>
            <a:r>
              <a:rPr lang="en-US" altLang="en-US" sz="2400" b="1" dirty="0"/>
              <a:t>select for replacement one of its frames</a:t>
            </a:r>
          </a:p>
          <a:p>
            <a:pPr lvl="1"/>
            <a:r>
              <a:rPr lang="en-US" altLang="en-US" sz="2400" b="1" dirty="0"/>
              <a:t>select for replacement a frame from a process with lower priority </a:t>
            </a:r>
            <a:r>
              <a:rPr lang="en-US" altLang="en-US" sz="2400" b="1" dirty="0" smtClean="0"/>
              <a:t>number</a:t>
            </a:r>
          </a:p>
          <a:p>
            <a:pPr lvl="1"/>
            <a:endParaRPr lang="en-US" altLang="en-US" sz="2400" b="1" dirty="0" smtClean="0"/>
          </a:p>
          <a:p>
            <a:pPr lvl="1" algn="ctr"/>
            <a:r>
              <a:rPr lang="en-US" altLang="en-US" sz="2400" i="1" u="sng" dirty="0"/>
              <a:t>Global vs. Local Allocation</a:t>
            </a:r>
            <a:endParaRPr lang="en-US" altLang="en-US" sz="2400" b="1" i="1" u="sng" dirty="0"/>
          </a:p>
          <a:p>
            <a:pPr lvl="1"/>
            <a:endParaRPr lang="en-US" altLang="en-US" sz="2400" b="1" dirty="0" smtClean="0"/>
          </a:p>
          <a:p>
            <a:r>
              <a:rPr lang="en-US" altLang="en-US" b="1" dirty="0">
                <a:solidFill>
                  <a:srgbClr val="3366FF"/>
                </a:solidFill>
              </a:rPr>
              <a:t>Global replacement</a:t>
            </a:r>
            <a:r>
              <a:rPr lang="en-US" altLang="en-US" dirty="0">
                <a:solidFill>
                  <a:srgbClr val="3366FF"/>
                </a:solidFill>
              </a:rPr>
              <a:t> </a:t>
            </a:r>
            <a:r>
              <a:rPr lang="en-US" altLang="en-US" dirty="0"/>
              <a:t>– process selects a replacement frame from the set of all frames; one process can take a frame from another</a:t>
            </a:r>
          </a:p>
          <a:p>
            <a:pPr lvl="1"/>
            <a:r>
              <a:rPr lang="en-US" altLang="en-US" dirty="0"/>
              <a:t>But then process execution time can vary greatly</a:t>
            </a:r>
          </a:p>
          <a:p>
            <a:pPr lvl="1"/>
            <a:r>
              <a:rPr lang="en-US" altLang="en-US" dirty="0"/>
              <a:t>But greater throughput so more common</a:t>
            </a:r>
          </a:p>
          <a:p>
            <a:pPr>
              <a:buFont typeface="Monotype Sorts" pitchFamily="-84" charset="2"/>
              <a:buNone/>
            </a:pPr>
            <a:endParaRPr lang="en-US" altLang="en-US" dirty="0"/>
          </a:p>
          <a:p>
            <a:r>
              <a:rPr lang="en-US" altLang="en-US" b="1" dirty="0">
                <a:solidFill>
                  <a:srgbClr val="3366FF"/>
                </a:solidFill>
              </a:rPr>
              <a:t>Local replacement</a:t>
            </a:r>
            <a:r>
              <a:rPr lang="en-US" altLang="en-US" dirty="0">
                <a:solidFill>
                  <a:srgbClr val="3366FF"/>
                </a:solidFill>
              </a:rPr>
              <a:t> </a:t>
            </a:r>
            <a:r>
              <a:rPr lang="en-US" altLang="en-US" dirty="0"/>
              <a:t>– each process selects from only its own set of allocated frames</a:t>
            </a:r>
          </a:p>
          <a:p>
            <a:pPr lvl="1"/>
            <a:r>
              <a:rPr lang="en-US" altLang="en-US" dirty="0"/>
              <a:t>More consistent per-process performance</a:t>
            </a:r>
          </a:p>
          <a:p>
            <a:pPr lvl="1"/>
            <a:r>
              <a:rPr lang="en-US" altLang="en-US" dirty="0"/>
              <a:t>But possibly underutilized </a:t>
            </a:r>
            <a:r>
              <a:rPr lang="en-US" altLang="en-US" dirty="0" smtClean="0"/>
              <a:t>memory</a:t>
            </a:r>
            <a:endParaRPr lang="en-US" altLang="en-US" dirty="0"/>
          </a:p>
        </p:txBody>
      </p:sp>
    </p:spTree>
    <p:extLst>
      <p:ext uri="{BB962C8B-B14F-4D97-AF65-F5344CB8AC3E}">
        <p14:creationId xmlns:p14="http://schemas.microsoft.com/office/powerpoint/2010/main" val="347129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697753" y="111576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211388" y="142875"/>
            <a:ext cx="8848725" cy="501650"/>
          </a:xfrm>
        </p:spPr>
        <p:txBody>
          <a:bodyPr/>
          <a:lstStyle/>
          <a:p>
            <a:r>
              <a:rPr lang="en-US" altLang="en-US" sz="2800" b="1" dirty="0" smtClean="0"/>
              <a:t>                </a:t>
            </a:r>
            <a:r>
              <a:rPr lang="en-US" altLang="en-US" sz="2800" dirty="0"/>
              <a:t>Memory-Management Unit (</a:t>
            </a:r>
            <a:r>
              <a:rPr lang="en-US" altLang="en-US" sz="2400" dirty="0"/>
              <a:t>MMU</a:t>
            </a:r>
            <a:r>
              <a:rPr lang="en-US" altLang="en-US" sz="2800" dirty="0"/>
              <a:t>)</a:t>
            </a:r>
            <a:endParaRPr lang="en-US" altLang="en-US" sz="2800" b="1" dirty="0" smtClean="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MMU is the Hardware </a:t>
            </a:r>
            <a:r>
              <a:rPr lang="en-US" altLang="en-US" dirty="0"/>
              <a:t>device that at </a:t>
            </a:r>
            <a:r>
              <a:rPr lang="en-US" altLang="en-US" b="1" dirty="0"/>
              <a:t>run time maps virtual to physical address</a:t>
            </a:r>
            <a:endParaRPr lang="en-US" altLang="en-US" sz="1050" b="1" dirty="0"/>
          </a:p>
          <a:p>
            <a:pPr algn="just"/>
            <a:r>
              <a:rPr lang="en-US" altLang="en-US" dirty="0"/>
              <a:t>To start, consider simple scheme where the value in the relocation </a:t>
            </a:r>
            <a:r>
              <a:rPr lang="en-US" altLang="en-US" dirty="0" smtClean="0"/>
              <a:t>register(Base Register) </a:t>
            </a:r>
            <a:r>
              <a:rPr lang="en-US" altLang="en-US" dirty="0"/>
              <a:t>is added to every address generated by a user process at the time it is sent to </a:t>
            </a:r>
            <a:r>
              <a:rPr lang="en-US" altLang="en-US" dirty="0" smtClean="0"/>
              <a:t>memory</a:t>
            </a:r>
          </a:p>
          <a:p>
            <a:pPr marL="228600" lvl="1" algn="just">
              <a:spcBef>
                <a:spcPts val="1000"/>
              </a:spcBef>
            </a:pPr>
            <a:r>
              <a:rPr lang="en-US" altLang="en-US" dirty="0" smtClean="0"/>
              <a:t>Eg: MS-DOS </a:t>
            </a:r>
            <a:r>
              <a:rPr lang="en-US" altLang="en-US" dirty="0"/>
              <a:t>on Intel 80x86 used 4 relocation </a:t>
            </a:r>
            <a:r>
              <a:rPr lang="en-US" altLang="en-US" dirty="0" smtClean="0"/>
              <a:t>registers</a:t>
            </a:r>
          </a:p>
          <a:p>
            <a:pPr marL="228600" lvl="1" algn="just">
              <a:spcBef>
                <a:spcPts val="1000"/>
              </a:spcBef>
            </a:pPr>
            <a:endParaRPr lang="en-US" altLang="en-US" sz="800" dirty="0"/>
          </a:p>
          <a:p>
            <a:pPr marL="228600" lvl="1" algn="just">
              <a:spcBef>
                <a:spcPts val="1000"/>
              </a:spcBef>
            </a:pPr>
            <a:r>
              <a:rPr lang="en-US" altLang="en-US" dirty="0" smtClean="0"/>
              <a:t>Like:(Code</a:t>
            </a:r>
            <a:r>
              <a:rPr lang="en-US" altLang="en-US" dirty="0"/>
              <a:t>, Data</a:t>
            </a:r>
            <a:r>
              <a:rPr lang="en-US" altLang="en-US" dirty="0" smtClean="0"/>
              <a:t>, Stack </a:t>
            </a:r>
            <a:r>
              <a:rPr lang="en-US" altLang="en-US" dirty="0"/>
              <a:t>and Extra </a:t>
            </a:r>
            <a:r>
              <a:rPr lang="en-US" altLang="en-US" dirty="0" smtClean="0"/>
              <a:t>Segment)</a:t>
            </a:r>
            <a:endParaRPr lang="en-US" altLang="en-US" dirty="0"/>
          </a:p>
          <a:p>
            <a:pPr algn="just"/>
            <a:r>
              <a:rPr lang="en-US" altLang="en-US" dirty="0" smtClean="0"/>
              <a:t>Each of these relocation register have Base </a:t>
            </a:r>
          </a:p>
          <a:p>
            <a:pPr marL="0" indent="0" algn="just">
              <a:buNone/>
            </a:pPr>
            <a:r>
              <a:rPr lang="en-US" altLang="en-US" dirty="0" smtClean="0"/>
              <a:t>Address</a:t>
            </a:r>
          </a:p>
          <a:p>
            <a:pPr marL="0" indent="0" algn="just">
              <a:buNone/>
            </a:pPr>
            <a:r>
              <a:rPr lang="en-US" altLang="en-US" dirty="0" smtClean="0"/>
              <a:t>Physical Address : </a:t>
            </a:r>
            <a:r>
              <a:rPr lang="en-US" altLang="en-US" dirty="0" err="1" smtClean="0"/>
              <a:t>LA+Base</a:t>
            </a:r>
            <a:r>
              <a:rPr lang="en-US" altLang="en-US" dirty="0" smtClean="0"/>
              <a:t> register</a:t>
            </a:r>
          </a:p>
          <a:p>
            <a:pPr algn="just"/>
            <a:endParaRPr lang="en-US" altLang="en-US" dirty="0"/>
          </a:p>
          <a:p>
            <a:endParaRPr lang="en-US" altLang="en-US" dirty="0" smtClean="0"/>
          </a:p>
          <a:p>
            <a:endParaRPr lang="en-US" altLang="en-US" dirty="0" smtClean="0"/>
          </a:p>
        </p:txBody>
      </p:sp>
      <p:pic>
        <p:nvPicPr>
          <p:cNvPr id="2" name="Picture 1"/>
          <p:cNvPicPr>
            <a:picLocks noChangeAspect="1"/>
          </p:cNvPicPr>
          <p:nvPr/>
        </p:nvPicPr>
        <p:blipFill>
          <a:blip r:embed="rId2"/>
          <a:stretch>
            <a:fillRect/>
          </a:stretch>
        </p:blipFill>
        <p:spPr>
          <a:xfrm>
            <a:off x="7443287" y="3226464"/>
            <a:ext cx="4648706" cy="3006102"/>
          </a:xfrm>
          <a:prstGeom prst="rect">
            <a:avLst/>
          </a:prstGeom>
        </p:spPr>
      </p:pic>
    </p:spTree>
    <p:extLst>
      <p:ext uri="{BB962C8B-B14F-4D97-AF65-F5344CB8AC3E}">
        <p14:creationId xmlns:p14="http://schemas.microsoft.com/office/powerpoint/2010/main" val="16407621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pPr>
              <a:tabLst>
                <a:tab pos="1889125" algn="l"/>
              </a:tabLst>
            </a:pPr>
            <a:r>
              <a:rPr lang="en-US" altLang="en-US" sz="2400" b="1" dirty="0" smtClean="0"/>
              <a:t>                                                </a:t>
            </a:r>
            <a:endParaRPr lang="en-US" altLang="en-US"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759948" y="934271"/>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26" name="Rectangle 25"/>
          <p:cNvSpPr/>
          <p:nvPr/>
        </p:nvSpPr>
        <p:spPr>
          <a:xfrm>
            <a:off x="739186" y="878074"/>
            <a:ext cx="11201926" cy="1200329"/>
          </a:xfrm>
          <a:prstGeom prst="rect">
            <a:avLst/>
          </a:prstGeom>
        </p:spPr>
        <p:txBody>
          <a:bodyPr wrap="square">
            <a:spAutoFit/>
          </a:bodyPr>
          <a:lstStyle/>
          <a:p>
            <a:r>
              <a:rPr lang="en-GB" dirty="0"/>
              <a:t>Assuming a 1-KB page size, what are the page numbers and offsets for the following address references (provided as decimal numbers): а. 3085 b. 42095 c. 215201 d. </a:t>
            </a:r>
            <a:r>
              <a:rPr lang="en-GB" dirty="0" smtClean="0"/>
              <a:t>650000</a:t>
            </a:r>
          </a:p>
          <a:p>
            <a:endParaRPr lang="en-GB" altLang="en-US" dirty="0"/>
          </a:p>
          <a:p>
            <a:endParaRPr lang="en-US" altLang="en-US" dirty="0"/>
          </a:p>
        </p:txBody>
      </p:sp>
      <p:pic>
        <p:nvPicPr>
          <p:cNvPr id="28" name="Picture 27"/>
          <p:cNvPicPr>
            <a:picLocks noChangeAspect="1"/>
          </p:cNvPicPr>
          <p:nvPr/>
        </p:nvPicPr>
        <p:blipFill>
          <a:blip r:embed="rId2"/>
          <a:stretch>
            <a:fillRect/>
          </a:stretch>
        </p:blipFill>
        <p:spPr>
          <a:xfrm>
            <a:off x="1063354" y="1671352"/>
            <a:ext cx="5761219" cy="1996613"/>
          </a:xfrm>
          <a:prstGeom prst="rect">
            <a:avLst/>
          </a:prstGeom>
        </p:spPr>
      </p:pic>
    </p:spTree>
    <p:extLst>
      <p:ext uri="{BB962C8B-B14F-4D97-AF65-F5344CB8AC3E}">
        <p14:creationId xmlns:p14="http://schemas.microsoft.com/office/powerpoint/2010/main" val="40512015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400" b="1" dirty="0" smtClean="0"/>
              <a:t>                                                </a:t>
            </a:r>
            <a:r>
              <a:rPr lang="en-IN" sz="2800" b="1" u="sng" dirty="0"/>
              <a:t>Effective Access Time</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685610" y="836930"/>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GB" sz="2800" dirty="0" smtClean="0"/>
          </a:p>
          <a:p>
            <a:pPr marL="0" indent="0">
              <a:buNone/>
              <a:tabLst>
                <a:tab pos="1889125" algn="l"/>
              </a:tabLst>
            </a:pPr>
            <a:endParaRPr lang="en-GB" sz="2800" dirty="0"/>
          </a:p>
          <a:p>
            <a:pPr marL="0" indent="0">
              <a:buNone/>
              <a:tabLst>
                <a:tab pos="1889125" algn="l"/>
              </a:tabLst>
            </a:pPr>
            <a:endParaRPr lang="en-GB" sz="2800" dirty="0" smtClean="0"/>
          </a:p>
          <a:p>
            <a:pPr marL="0" indent="0">
              <a:buNone/>
              <a:tabLst>
                <a:tab pos="1889125" algn="l"/>
              </a:tabLst>
            </a:pPr>
            <a:endParaRPr lang="en-GB" sz="2800" dirty="0"/>
          </a:p>
          <a:p>
            <a:pPr marL="0" indent="0">
              <a:buNone/>
              <a:tabLst>
                <a:tab pos="1889125" algn="l"/>
              </a:tabLst>
            </a:pPr>
            <a:endParaRPr lang="en-GB" sz="2800" dirty="0"/>
          </a:p>
          <a:p>
            <a:pPr marL="0" indent="0">
              <a:buNone/>
              <a:tabLst>
                <a:tab pos="1889125" algn="l"/>
              </a:tabLst>
            </a:pPr>
            <a:r>
              <a:rPr lang="en-GB" sz="2800" dirty="0" smtClean="0"/>
              <a:t>Consider </a:t>
            </a:r>
            <a:r>
              <a:rPr lang="en-GB" sz="2800" dirty="0"/>
              <a:t>a single level paging scheme with a TLB. Assume no page fault occurs. It takes 20 ns to search the TLB and 100 ns to access the physical memory. If TLB hit ratio is 80%, the effective memory access time is _______ msec.</a:t>
            </a: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26" name="Rectangle 25"/>
          <p:cNvSpPr/>
          <p:nvPr/>
        </p:nvSpPr>
        <p:spPr>
          <a:xfrm>
            <a:off x="739186" y="878074"/>
            <a:ext cx="11201926" cy="646331"/>
          </a:xfrm>
          <a:prstGeom prst="rect">
            <a:avLst/>
          </a:prstGeom>
        </p:spPr>
        <p:txBody>
          <a:bodyPr wrap="square">
            <a:spAutoFit/>
          </a:bodyPr>
          <a:lstStyle/>
          <a:p>
            <a:endParaRPr lang="en-GB" altLang="en-US" dirty="0"/>
          </a:p>
          <a:p>
            <a:endParaRPr lang="en-US" altLang="en-US" dirty="0"/>
          </a:p>
        </p:txBody>
      </p:sp>
      <p:pic>
        <p:nvPicPr>
          <p:cNvPr id="29" name="Picture 28"/>
          <p:cNvPicPr>
            <a:picLocks noChangeAspect="1"/>
          </p:cNvPicPr>
          <p:nvPr/>
        </p:nvPicPr>
        <p:blipFill>
          <a:blip r:embed="rId2"/>
          <a:stretch>
            <a:fillRect/>
          </a:stretch>
        </p:blipFill>
        <p:spPr>
          <a:xfrm>
            <a:off x="353391" y="718426"/>
            <a:ext cx="7026249" cy="2712955"/>
          </a:xfrm>
          <a:prstGeom prst="rect">
            <a:avLst/>
          </a:prstGeom>
        </p:spPr>
      </p:pic>
    </p:spTree>
    <p:extLst>
      <p:ext uri="{BB962C8B-B14F-4D97-AF65-F5344CB8AC3E}">
        <p14:creationId xmlns:p14="http://schemas.microsoft.com/office/powerpoint/2010/main" val="3918017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400" b="1" dirty="0" smtClean="0"/>
              <a:t>                                                </a:t>
            </a:r>
            <a:r>
              <a:rPr lang="en-IN" sz="2800" b="1" u="sng" dirty="0"/>
              <a:t>Effective Access Time</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685610" y="836930"/>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r>
              <a:rPr lang="en-GB" dirty="0" smtClean="0"/>
              <a:t>Consider </a:t>
            </a:r>
            <a:r>
              <a:rPr lang="en-GB" dirty="0"/>
              <a:t>a single level paging scheme with a TLB. Assume no page fault occurs. It takes 20 ns to search the TLB and 100 ns to access the physical memory. If TLB hit ratio is 80%, the effective memory access time is _______ msec</a:t>
            </a:r>
            <a:r>
              <a:rPr lang="en-GB" dirty="0" smtClean="0"/>
              <a:t>.</a:t>
            </a:r>
          </a:p>
          <a:p>
            <a:pPr marL="0" indent="0">
              <a:buNone/>
              <a:tabLst>
                <a:tab pos="1889125" algn="l"/>
              </a:tabLst>
            </a:pPr>
            <a:endParaRPr lang="en-GB" altLang="en-US" sz="2800" b="1" dirty="0"/>
          </a:p>
          <a:p>
            <a:pPr marL="0" indent="0">
              <a:buNone/>
              <a:tabLst>
                <a:tab pos="1889125" algn="l"/>
              </a:tabLst>
            </a:pPr>
            <a:r>
              <a:rPr lang="en-IN" sz="1400" dirty="0"/>
              <a:t>TLB Miss </a:t>
            </a:r>
            <a:r>
              <a:rPr lang="en-IN" sz="1400" dirty="0" smtClean="0"/>
              <a:t>ratio </a:t>
            </a:r>
          </a:p>
          <a:p>
            <a:r>
              <a:rPr lang="en-GB" sz="1400" dirty="0"/>
              <a:t>= 1 – TLB Hit ratio</a:t>
            </a:r>
          </a:p>
          <a:p>
            <a:r>
              <a:rPr lang="en-GB" sz="1400" dirty="0"/>
              <a:t>= 1 – 0.8</a:t>
            </a:r>
          </a:p>
          <a:p>
            <a:r>
              <a:rPr lang="en-GB" sz="1400" dirty="0"/>
              <a:t>= 0.2</a:t>
            </a:r>
          </a:p>
          <a:p>
            <a:r>
              <a:rPr lang="en-GB" sz="1400" dirty="0"/>
              <a:t> </a:t>
            </a:r>
            <a:r>
              <a:rPr lang="en-GB" sz="1400" b="1" u="sng" dirty="0" smtClean="0"/>
              <a:t>Calculating </a:t>
            </a:r>
            <a:r>
              <a:rPr lang="en-GB" sz="1400" b="1" u="sng" dirty="0"/>
              <a:t>Effective Access Time-</a:t>
            </a:r>
            <a:endParaRPr lang="en-GB" sz="1400" b="1" dirty="0"/>
          </a:p>
          <a:p>
            <a:r>
              <a:rPr lang="en-GB" sz="1400" dirty="0"/>
              <a:t> </a:t>
            </a:r>
          </a:p>
          <a:p>
            <a:r>
              <a:rPr lang="en-GB" sz="1400" dirty="0"/>
              <a:t>Substituting values in the above formula, we get-</a:t>
            </a:r>
          </a:p>
          <a:p>
            <a:r>
              <a:rPr lang="en-GB" sz="1400" dirty="0"/>
              <a:t>Effective Access Time</a:t>
            </a:r>
          </a:p>
          <a:p>
            <a:r>
              <a:rPr lang="en-GB" sz="1400" dirty="0"/>
              <a:t>= 0.8 x { 20 ns + 100 ns } + 0.2 x { 20 ns + (1+1) x 100 ns }</a:t>
            </a:r>
          </a:p>
          <a:p>
            <a:r>
              <a:rPr lang="en-GB" sz="1400" dirty="0"/>
              <a:t>= 0.8 x 120 ns + 0.2 + 220 ns</a:t>
            </a:r>
          </a:p>
          <a:p>
            <a:r>
              <a:rPr lang="en-GB" sz="1400" dirty="0"/>
              <a:t>= 96 ns + 44 ns</a:t>
            </a:r>
          </a:p>
          <a:p>
            <a:r>
              <a:rPr lang="en-GB" sz="1400" dirty="0"/>
              <a:t>= 140 ns</a:t>
            </a:r>
          </a:p>
          <a:p>
            <a:r>
              <a:rPr lang="en-GB" sz="1400" dirty="0"/>
              <a:t>Thus, effective memory access time = 140 ns.</a:t>
            </a:r>
          </a:p>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26" name="Rectangle 25"/>
          <p:cNvSpPr/>
          <p:nvPr/>
        </p:nvSpPr>
        <p:spPr>
          <a:xfrm>
            <a:off x="739186" y="878074"/>
            <a:ext cx="11201926" cy="646331"/>
          </a:xfrm>
          <a:prstGeom prst="rect">
            <a:avLst/>
          </a:prstGeom>
        </p:spPr>
        <p:txBody>
          <a:bodyPr wrap="square">
            <a:spAutoFit/>
          </a:bodyPr>
          <a:lstStyle/>
          <a:p>
            <a:endParaRPr lang="en-GB" altLang="en-US" dirty="0"/>
          </a:p>
          <a:p>
            <a:endParaRPr lang="en-US" altLang="en-US" dirty="0"/>
          </a:p>
        </p:txBody>
      </p:sp>
    </p:spTree>
    <p:extLst>
      <p:ext uri="{BB962C8B-B14F-4D97-AF65-F5344CB8AC3E}">
        <p14:creationId xmlns:p14="http://schemas.microsoft.com/office/powerpoint/2010/main" val="40470047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7" name="Rectangle 2"/>
          <p:cNvSpPr>
            <a:spLocks noGrp="1" noChangeArrowheads="1"/>
          </p:cNvSpPr>
          <p:nvPr>
            <p:ph type="title"/>
          </p:nvPr>
        </p:nvSpPr>
        <p:spPr>
          <a:xfrm>
            <a:off x="2111749" y="163182"/>
            <a:ext cx="8848725" cy="501650"/>
          </a:xfrm>
        </p:spPr>
        <p:txBody>
          <a:bodyPr>
            <a:noAutofit/>
          </a:bodyPr>
          <a:lstStyle/>
          <a:p>
            <a:r>
              <a:rPr lang="en-US" altLang="en-US" sz="2400" b="1" dirty="0" smtClean="0"/>
              <a:t>                                                </a:t>
            </a:r>
            <a:endParaRPr lang="en-IN" sz="2800"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764436" y="846420"/>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r>
              <a:rPr lang="en-GB" sz="2800" dirty="0" smtClean="0"/>
              <a:t> </a:t>
            </a:r>
            <a:r>
              <a:rPr lang="en-GB" sz="2800" dirty="0"/>
              <a:t>Consider a logical address space of 64 pages of 1024 words each, mapped onto a physical memory of 32 frames. a. How many bits are there in the logical address? b. How many bits are there in the physical address? </a:t>
            </a:r>
            <a:endParaRPr lang="en-GB" sz="2800" dirty="0" smtClean="0"/>
          </a:p>
          <a:p>
            <a:pPr marL="0" indent="0">
              <a:buNone/>
              <a:tabLst>
                <a:tab pos="1889125" algn="l"/>
              </a:tabLst>
            </a:pPr>
            <a:endParaRPr lang="en-GB" sz="2800" dirty="0"/>
          </a:p>
          <a:p>
            <a:pPr marL="0" indent="0">
              <a:buNone/>
              <a:tabLst>
                <a:tab pos="1889125" algn="l"/>
              </a:tabLst>
            </a:pPr>
            <a:endParaRPr lang="en-GB" sz="2800"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26" name="Rectangle 25"/>
          <p:cNvSpPr/>
          <p:nvPr/>
        </p:nvSpPr>
        <p:spPr>
          <a:xfrm>
            <a:off x="739186" y="878074"/>
            <a:ext cx="11201926" cy="646331"/>
          </a:xfrm>
          <a:prstGeom prst="rect">
            <a:avLst/>
          </a:prstGeom>
        </p:spPr>
        <p:txBody>
          <a:bodyPr wrap="square">
            <a:spAutoFit/>
          </a:bodyPr>
          <a:lstStyle/>
          <a:p>
            <a:endParaRPr lang="en-GB" altLang="en-US" dirty="0"/>
          </a:p>
          <a:p>
            <a:endParaRPr lang="en-US" altLang="en-US" dirty="0"/>
          </a:p>
        </p:txBody>
      </p:sp>
      <p:pic>
        <p:nvPicPr>
          <p:cNvPr id="28" name="Picture 27"/>
          <p:cNvPicPr>
            <a:picLocks noChangeAspect="1"/>
          </p:cNvPicPr>
          <p:nvPr/>
        </p:nvPicPr>
        <p:blipFill>
          <a:blip r:embed="rId2"/>
          <a:stretch>
            <a:fillRect/>
          </a:stretch>
        </p:blipFill>
        <p:spPr>
          <a:xfrm>
            <a:off x="1199928" y="2807734"/>
            <a:ext cx="4724809" cy="2663659"/>
          </a:xfrm>
          <a:prstGeom prst="rect">
            <a:avLst/>
          </a:prstGeom>
        </p:spPr>
      </p:pic>
      <p:pic>
        <p:nvPicPr>
          <p:cNvPr id="29" name="Picture 28"/>
          <p:cNvPicPr>
            <a:picLocks noChangeAspect="1"/>
          </p:cNvPicPr>
          <p:nvPr/>
        </p:nvPicPr>
        <p:blipFill>
          <a:blip r:embed="rId3"/>
          <a:stretch>
            <a:fillRect/>
          </a:stretch>
        </p:blipFill>
        <p:spPr>
          <a:xfrm>
            <a:off x="6439747" y="2851660"/>
            <a:ext cx="4694327" cy="3098469"/>
          </a:xfrm>
          <a:prstGeom prst="rect">
            <a:avLst/>
          </a:prstGeom>
        </p:spPr>
      </p:pic>
    </p:spTree>
    <p:extLst>
      <p:ext uri="{BB962C8B-B14F-4D97-AF65-F5344CB8AC3E}">
        <p14:creationId xmlns:p14="http://schemas.microsoft.com/office/powerpoint/2010/main" val="6910090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53" y="997523"/>
            <a:ext cx="646331" cy="923330"/>
          </a:xfrm>
          <a:prstGeom prst="rect">
            <a:avLst/>
          </a:prstGeom>
        </p:spPr>
        <p:txBody>
          <a:bodyPr wrap="none">
            <a:spAutoFit/>
          </a:bodyPr>
          <a:lstStyle/>
          <a:p>
            <a:pPr lvl="1">
              <a:buNone/>
            </a:pP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sp>
        <p:nvSpPr>
          <p:cNvPr id="6" name="Rectangle 5"/>
          <p:cNvSpPr/>
          <p:nvPr/>
        </p:nvSpPr>
        <p:spPr>
          <a:xfrm>
            <a:off x="475151" y="1039111"/>
            <a:ext cx="11172030" cy="737125"/>
          </a:xfrm>
          <a:prstGeom prst="rect">
            <a:avLst/>
          </a:prstGeom>
        </p:spPr>
        <p:txBody>
          <a:bodyPr wrap="square">
            <a:spAutoFit/>
          </a:bodyPr>
          <a:lstStyle/>
          <a:p>
            <a:pPr>
              <a:lnSpc>
                <a:spcPct val="250000"/>
              </a:lnSpc>
            </a:pPr>
            <a:endParaRPr lang="en-US" altLang="en-US" sz="2000" b="1" dirty="0"/>
          </a:p>
        </p:txBody>
      </p:sp>
      <p:sp>
        <p:nvSpPr>
          <p:cNvPr id="5" name="Rectangle 3"/>
          <p:cNvSpPr txBox="1">
            <a:spLocks noChangeArrowheads="1"/>
          </p:cNvSpPr>
          <p:nvPr/>
        </p:nvSpPr>
        <p:spPr>
          <a:xfrm>
            <a:off x="87086" y="803774"/>
            <a:ext cx="11948160" cy="5156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smtClean="0"/>
          </a:p>
        </p:txBody>
      </p:sp>
      <p:sp>
        <p:nvSpPr>
          <p:cNvPr id="9" name="Rectangle 8"/>
          <p:cNvSpPr/>
          <p:nvPr/>
        </p:nvSpPr>
        <p:spPr>
          <a:xfrm>
            <a:off x="532290" y="644434"/>
            <a:ext cx="11659710" cy="369332"/>
          </a:xfrm>
          <a:prstGeom prst="rect">
            <a:avLst/>
          </a:prstGeom>
        </p:spPr>
        <p:txBody>
          <a:bodyPr wrap="square">
            <a:spAutoFit/>
          </a:bodyPr>
          <a:lstStyle/>
          <a:p>
            <a:pPr algn="just"/>
            <a:endParaRPr lang="en-IN" b="1" dirty="0"/>
          </a:p>
        </p:txBody>
      </p:sp>
      <p:sp>
        <p:nvSpPr>
          <p:cNvPr id="10" name="Rectangle 3"/>
          <p:cNvSpPr txBox="1">
            <a:spLocks noChangeArrowheads="1"/>
          </p:cNvSpPr>
          <p:nvPr/>
        </p:nvSpPr>
        <p:spPr>
          <a:xfrm>
            <a:off x="524649" y="1115761"/>
            <a:ext cx="11129781" cy="5389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dirty="0"/>
          </a:p>
          <a:p>
            <a:endParaRPr lang="en-US" altLang="en-US" dirty="0" smtClean="0"/>
          </a:p>
          <a:p>
            <a:endParaRPr lang="en-US" altLang="en-US" dirty="0" smtClean="0"/>
          </a:p>
        </p:txBody>
      </p:sp>
      <p:sp>
        <p:nvSpPr>
          <p:cNvPr id="11" name="Rectangle 3"/>
          <p:cNvSpPr txBox="1">
            <a:spLocks noChangeArrowheads="1"/>
          </p:cNvSpPr>
          <p:nvPr/>
        </p:nvSpPr>
        <p:spPr>
          <a:xfrm>
            <a:off x="174172" y="960377"/>
            <a:ext cx="11861074" cy="5753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a:p>
            <a:endParaRPr lang="en-US" altLang="en-US" sz="1050" dirty="0"/>
          </a:p>
          <a:p>
            <a:pPr marL="0" indent="0">
              <a:buNone/>
            </a:pPr>
            <a:endParaRPr lang="en-US" altLang="en-US" sz="1050" dirty="0"/>
          </a:p>
          <a:p>
            <a:pPr marL="0" indent="0">
              <a:buNone/>
            </a:pPr>
            <a:endParaRPr lang="en-GB" dirty="0" smtClean="0"/>
          </a:p>
          <a:p>
            <a:pPr marL="0" indent="0">
              <a:buNone/>
            </a:pPr>
            <a:endParaRPr lang="en-GB" altLang="en-US" dirty="0">
              <a:solidFill>
                <a:srgbClr val="000000"/>
              </a:solidFill>
            </a:endParaRPr>
          </a:p>
          <a:p>
            <a:pPr marL="0" indent="0">
              <a:buNone/>
            </a:pPr>
            <a:endParaRPr lang="en-US" altLang="en-US" dirty="0" smtClean="0">
              <a:solidFill>
                <a:srgbClr val="000000"/>
              </a:solidFill>
            </a:endParaRPr>
          </a:p>
        </p:txBody>
      </p:sp>
      <p:sp>
        <p:nvSpPr>
          <p:cNvPr id="2" name="Rectangle 1"/>
          <p:cNvSpPr/>
          <p:nvPr/>
        </p:nvSpPr>
        <p:spPr>
          <a:xfrm>
            <a:off x="2211387" y="-13654"/>
            <a:ext cx="9443043" cy="369332"/>
          </a:xfrm>
          <a:prstGeom prst="rect">
            <a:avLst/>
          </a:prstGeom>
        </p:spPr>
        <p:txBody>
          <a:bodyPr wrap="square">
            <a:spAutoFit/>
          </a:bodyPr>
          <a:lstStyle/>
          <a:p>
            <a:r>
              <a:rPr lang="en-US" altLang="en-US" b="1" dirty="0" smtClean="0"/>
              <a:t> </a:t>
            </a:r>
            <a:endParaRPr lang="en-IN" sz="4400" b="1" dirty="0"/>
          </a:p>
        </p:txBody>
      </p:sp>
      <p:sp>
        <p:nvSpPr>
          <p:cNvPr id="8" name="Rectangle 7"/>
          <p:cNvSpPr/>
          <p:nvPr/>
        </p:nvSpPr>
        <p:spPr>
          <a:xfrm>
            <a:off x="359186" y="772963"/>
            <a:ext cx="10979373" cy="515782"/>
          </a:xfrm>
          <a:prstGeom prst="rect">
            <a:avLst/>
          </a:prstGeom>
        </p:spPr>
        <p:txBody>
          <a:bodyPr wrap="square">
            <a:spAutoFit/>
          </a:bodyPr>
          <a:lstStyle/>
          <a:p>
            <a:pPr>
              <a:lnSpc>
                <a:spcPct val="200000"/>
              </a:lnSpc>
            </a:pPr>
            <a:endParaRPr lang="en-US" altLang="en-US" sz="1600" dirty="0"/>
          </a:p>
        </p:txBody>
      </p:sp>
      <p:sp>
        <p:nvSpPr>
          <p:cNvPr id="12" name="Rectangle 11"/>
          <p:cNvSpPr/>
          <p:nvPr/>
        </p:nvSpPr>
        <p:spPr>
          <a:xfrm>
            <a:off x="627016" y="871639"/>
            <a:ext cx="11200517" cy="2185214"/>
          </a:xfrm>
          <a:prstGeom prst="rect">
            <a:avLst/>
          </a:prstGeom>
        </p:spPr>
        <p:txBody>
          <a:bodyPr wrap="square">
            <a:spAutoFit/>
          </a:bodyPr>
          <a:lstStyle/>
          <a:p>
            <a:endParaRPr lang="en-US" altLang="en-US" dirty="0" smtClean="0">
              <a:solidFill>
                <a:srgbClr val="3366FF"/>
              </a:solidFill>
            </a:endParaRPr>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smtClean="0"/>
          </a:p>
          <a:p>
            <a:pPr lvl="1"/>
            <a:endParaRPr lang="en-US" altLang="en-US" sz="800" dirty="0"/>
          </a:p>
          <a:p>
            <a:endParaRPr lang="en-US" altLang="en-US" b="1" dirty="0" smtClean="0">
              <a:solidFill>
                <a:srgbClr val="3366FF"/>
              </a:solidFill>
            </a:endParaRPr>
          </a:p>
          <a:p>
            <a:endParaRPr lang="en-US" altLang="en-US" sz="800" b="1" dirty="0">
              <a:solidFill>
                <a:srgbClr val="3366FF"/>
              </a:solidFill>
            </a:endParaRPr>
          </a:p>
          <a:p>
            <a:endParaRPr lang="en-US" altLang="en-US" sz="800" b="1" dirty="0">
              <a:solidFill>
                <a:srgbClr val="3366FF"/>
              </a:solidFill>
            </a:endParaRPr>
          </a:p>
          <a:p>
            <a:endParaRPr lang="en-GB" b="1" dirty="0">
              <a:solidFill>
                <a:srgbClr val="000000"/>
              </a:solidFill>
              <a:latin typeface="Nunito"/>
            </a:endParaRPr>
          </a:p>
          <a:p>
            <a:endParaRPr lang="en-IN" dirty="0"/>
          </a:p>
        </p:txBody>
      </p:sp>
      <p:sp>
        <p:nvSpPr>
          <p:cNvPr id="4" name="Rectangle 3"/>
          <p:cNvSpPr/>
          <p:nvPr/>
        </p:nvSpPr>
        <p:spPr>
          <a:xfrm>
            <a:off x="737269" y="712665"/>
            <a:ext cx="10223205" cy="584775"/>
          </a:xfrm>
          <a:prstGeom prst="rect">
            <a:avLst/>
          </a:prstGeom>
        </p:spPr>
        <p:txBody>
          <a:bodyPr wrap="square">
            <a:spAutoFit/>
          </a:bodyPr>
          <a:lstStyle/>
          <a:p>
            <a:endParaRPr lang="en-US" altLang="en-US" sz="3200" dirty="0"/>
          </a:p>
        </p:txBody>
      </p:sp>
      <p:sp>
        <p:nvSpPr>
          <p:cNvPr id="13" name="Rectangle 12"/>
          <p:cNvSpPr/>
          <p:nvPr/>
        </p:nvSpPr>
        <p:spPr>
          <a:xfrm>
            <a:off x="359186" y="894494"/>
            <a:ext cx="12248505" cy="677108"/>
          </a:xfrm>
          <a:prstGeom prst="rect">
            <a:avLst/>
          </a:prstGeom>
        </p:spPr>
        <p:txBody>
          <a:bodyPr wrap="square">
            <a:spAutoFit/>
          </a:bodyPr>
          <a:lstStyle/>
          <a:p>
            <a:endParaRPr lang="en-US" altLang="en-US" dirty="0"/>
          </a:p>
          <a:p>
            <a:endParaRPr lang="en-US" altLang="en-US" sz="2000" dirty="0"/>
          </a:p>
        </p:txBody>
      </p:sp>
      <p:sp>
        <p:nvSpPr>
          <p:cNvPr id="19" name="Rectangle 18"/>
          <p:cNvSpPr/>
          <p:nvPr/>
        </p:nvSpPr>
        <p:spPr>
          <a:xfrm>
            <a:off x="-70426" y="707824"/>
            <a:ext cx="10825820" cy="738664"/>
          </a:xfrm>
          <a:prstGeom prst="rect">
            <a:avLst/>
          </a:prstGeom>
        </p:spPr>
        <p:txBody>
          <a:bodyPr wrap="square">
            <a:spAutoFit/>
          </a:bodyPr>
          <a:lstStyle/>
          <a:p>
            <a:pPr fontAlgn="base"/>
            <a:endParaRPr lang="en-GB" sz="2400" b="1" dirty="0"/>
          </a:p>
          <a:p>
            <a:endParaRPr lang="en-IN" dirty="0"/>
          </a:p>
        </p:txBody>
      </p:sp>
      <p:sp>
        <p:nvSpPr>
          <p:cNvPr id="15" name="Rectangle 14"/>
          <p:cNvSpPr/>
          <p:nvPr/>
        </p:nvSpPr>
        <p:spPr>
          <a:xfrm>
            <a:off x="467902" y="883836"/>
            <a:ext cx="11454132" cy="369332"/>
          </a:xfrm>
          <a:prstGeom prst="rect">
            <a:avLst/>
          </a:prstGeom>
        </p:spPr>
        <p:txBody>
          <a:bodyPr wrap="square">
            <a:spAutoFit/>
          </a:bodyPr>
          <a:lstStyle/>
          <a:p>
            <a:endParaRPr lang="en-IN" b="1" dirty="0"/>
          </a:p>
        </p:txBody>
      </p:sp>
      <p:sp>
        <p:nvSpPr>
          <p:cNvPr id="18" name="Content Placeholder 2"/>
          <p:cNvSpPr txBox="1">
            <a:spLocks/>
          </p:cNvSpPr>
          <p:nvPr/>
        </p:nvSpPr>
        <p:spPr>
          <a:xfrm>
            <a:off x="730020" y="675336"/>
            <a:ext cx="10502554" cy="4887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17" name="Rectangle 3"/>
          <p:cNvSpPr txBox="1">
            <a:spLocks noChangeArrowheads="1"/>
          </p:cNvSpPr>
          <p:nvPr/>
        </p:nvSpPr>
        <p:spPr>
          <a:xfrm>
            <a:off x="638228" y="824782"/>
            <a:ext cx="9846891" cy="4646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2163763" algn="l"/>
                <a:tab pos="2855913" algn="l"/>
              </a:tabLst>
            </a:pPr>
            <a:r>
              <a:rPr lang="en-US" altLang="en-US" dirty="0" smtClean="0">
                <a:sym typeface="Symbol" panose="05050102010706020507" pitchFamily="18" charset="2"/>
              </a:rPr>
              <a:t>				</a:t>
            </a:r>
          </a:p>
        </p:txBody>
      </p:sp>
      <p:sp>
        <p:nvSpPr>
          <p:cNvPr id="20" name="Rectangle 3"/>
          <p:cNvSpPr txBox="1">
            <a:spLocks noChangeArrowheads="1"/>
          </p:cNvSpPr>
          <p:nvPr/>
        </p:nvSpPr>
        <p:spPr>
          <a:xfrm>
            <a:off x="856803" y="721740"/>
            <a:ext cx="11242830" cy="48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773238" algn="l"/>
                <a:tab pos="2278063" algn="l"/>
              </a:tabLst>
            </a:pPr>
            <a:endParaRPr lang="en-US" altLang="en-US" sz="2000" dirty="0" smtClean="0"/>
          </a:p>
          <a:p>
            <a:pPr>
              <a:buFont typeface="Monotype Sorts" pitchFamily="-84" charset="2"/>
              <a:buNone/>
              <a:tabLst>
                <a:tab pos="1773238" algn="l"/>
                <a:tab pos="2278063" algn="l"/>
              </a:tabLst>
            </a:pPr>
            <a:r>
              <a:rPr lang="en-US" altLang="en-US" dirty="0" smtClean="0"/>
              <a:t>	</a:t>
            </a:r>
          </a:p>
        </p:txBody>
      </p:sp>
      <p:sp>
        <p:nvSpPr>
          <p:cNvPr id="21" name="Content Placeholder 2"/>
          <p:cNvSpPr txBox="1">
            <a:spLocks/>
          </p:cNvSpPr>
          <p:nvPr/>
        </p:nvSpPr>
        <p:spPr>
          <a:xfrm>
            <a:off x="806450" y="1028700"/>
            <a:ext cx="10426124" cy="523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smtClean="0"/>
          </a:p>
        </p:txBody>
      </p:sp>
      <p:sp>
        <p:nvSpPr>
          <p:cNvPr id="22" name="Rectangle 3"/>
          <p:cNvSpPr txBox="1">
            <a:spLocks noChangeArrowheads="1"/>
          </p:cNvSpPr>
          <p:nvPr/>
        </p:nvSpPr>
        <p:spPr>
          <a:xfrm>
            <a:off x="889000" y="1131888"/>
            <a:ext cx="1007147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4" name="Rectangle 3"/>
          <p:cNvSpPr txBox="1">
            <a:spLocks noChangeArrowheads="1"/>
          </p:cNvSpPr>
          <p:nvPr/>
        </p:nvSpPr>
        <p:spPr>
          <a:xfrm>
            <a:off x="644902" y="970149"/>
            <a:ext cx="7100887" cy="3001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3" name="Rectangle 3"/>
          <p:cNvSpPr txBox="1">
            <a:spLocks noChangeArrowheads="1"/>
          </p:cNvSpPr>
          <p:nvPr/>
        </p:nvSpPr>
        <p:spPr>
          <a:xfrm>
            <a:off x="908050" y="979488"/>
            <a:ext cx="10855096" cy="488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4000" dirty="0" smtClean="0">
              <a:sym typeface="Symbol" panose="05050102010706020507" pitchFamily="18" charset="2"/>
            </a:endParaRPr>
          </a:p>
        </p:txBody>
      </p:sp>
      <p:sp>
        <p:nvSpPr>
          <p:cNvPr id="25" name="Rectangle 3"/>
          <p:cNvSpPr txBox="1">
            <a:spLocks noChangeArrowheads="1"/>
          </p:cNvSpPr>
          <p:nvPr/>
        </p:nvSpPr>
        <p:spPr>
          <a:xfrm>
            <a:off x="927100" y="1049338"/>
            <a:ext cx="6604000" cy="1668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27" name="Rectangle 3"/>
          <p:cNvSpPr txBox="1">
            <a:spLocks noChangeArrowheads="1"/>
          </p:cNvSpPr>
          <p:nvPr/>
        </p:nvSpPr>
        <p:spPr bwMode="auto">
          <a:xfrm>
            <a:off x="759948" y="934271"/>
            <a:ext cx="10276956" cy="524345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tabLst>
                <a:tab pos="1889125" algn="l"/>
              </a:tabLst>
            </a:pPr>
            <a:endParaRPr lang="en-US" altLang="en-US" sz="2800" b="1" dirty="0"/>
          </a:p>
        </p:txBody>
      </p:sp>
      <p:sp>
        <p:nvSpPr>
          <p:cNvPr id="14" name="Rectangle 13"/>
          <p:cNvSpPr/>
          <p:nvPr/>
        </p:nvSpPr>
        <p:spPr>
          <a:xfrm>
            <a:off x="1020918" y="906434"/>
            <a:ext cx="9893590" cy="369332"/>
          </a:xfrm>
          <a:prstGeom prst="rect">
            <a:avLst/>
          </a:prstGeom>
        </p:spPr>
        <p:txBody>
          <a:bodyPr wrap="square">
            <a:spAutoFit/>
          </a:bodyPr>
          <a:lstStyle/>
          <a:p>
            <a:pPr>
              <a:defRPr/>
            </a:pPr>
            <a:endParaRPr lang="en-US" altLang="en-US" dirty="0"/>
          </a:p>
        </p:txBody>
      </p:sp>
      <p:sp>
        <p:nvSpPr>
          <p:cNvPr id="16" name="Rectangle 15"/>
          <p:cNvSpPr/>
          <p:nvPr/>
        </p:nvSpPr>
        <p:spPr>
          <a:xfrm>
            <a:off x="1147345" y="1778325"/>
            <a:ext cx="6096000" cy="400110"/>
          </a:xfrm>
          <a:prstGeom prst="rect">
            <a:avLst/>
          </a:prstGeom>
        </p:spPr>
        <p:txBody>
          <a:bodyPr>
            <a:spAutoFit/>
          </a:bodyPr>
          <a:lstStyle/>
          <a:p>
            <a:pPr>
              <a:tabLst>
                <a:tab pos="1889125" algn="l"/>
              </a:tabLst>
            </a:pPr>
            <a:endParaRPr lang="en-US" altLang="en-US" sz="2000" dirty="0"/>
          </a:p>
        </p:txBody>
      </p:sp>
      <p:sp>
        <p:nvSpPr>
          <p:cNvPr id="30" name="Rectangle 29"/>
          <p:cNvSpPr/>
          <p:nvPr/>
        </p:nvSpPr>
        <p:spPr>
          <a:xfrm>
            <a:off x="908050" y="1262243"/>
            <a:ext cx="6096000" cy="369332"/>
          </a:xfrm>
          <a:prstGeom prst="rect">
            <a:avLst/>
          </a:prstGeom>
        </p:spPr>
        <p:txBody>
          <a:bodyPr>
            <a:spAutoFit/>
          </a:bodyPr>
          <a:lstStyle/>
          <a:p>
            <a:pPr>
              <a:defRPr/>
            </a:pPr>
            <a:endParaRPr lang="en-US" altLang="en-US" dirty="0"/>
          </a:p>
        </p:txBody>
      </p:sp>
      <p:sp>
        <p:nvSpPr>
          <p:cNvPr id="31" name="Rectangle 3"/>
          <p:cNvSpPr txBox="1">
            <a:spLocks noChangeArrowheads="1"/>
          </p:cNvSpPr>
          <p:nvPr/>
        </p:nvSpPr>
        <p:spPr>
          <a:xfrm>
            <a:off x="895350" y="950913"/>
            <a:ext cx="10667840" cy="5246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2" name="Rectangle 3"/>
          <p:cNvSpPr txBox="1">
            <a:spLocks noChangeArrowheads="1"/>
          </p:cNvSpPr>
          <p:nvPr/>
        </p:nvSpPr>
        <p:spPr>
          <a:xfrm>
            <a:off x="919162" y="982663"/>
            <a:ext cx="1040520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4" name="Rectangle 3"/>
          <p:cNvSpPr txBox="1">
            <a:spLocks noChangeArrowheads="1"/>
          </p:cNvSpPr>
          <p:nvPr/>
        </p:nvSpPr>
        <p:spPr>
          <a:xfrm>
            <a:off x="868130" y="772643"/>
            <a:ext cx="10194100"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3" name="Rectangle 3"/>
          <p:cNvSpPr txBox="1">
            <a:spLocks noChangeArrowheads="1"/>
          </p:cNvSpPr>
          <p:nvPr/>
        </p:nvSpPr>
        <p:spPr>
          <a:xfrm>
            <a:off x="915987" y="1155700"/>
            <a:ext cx="10421077" cy="4551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smtClean="0"/>
          </a:p>
        </p:txBody>
      </p:sp>
      <p:sp>
        <p:nvSpPr>
          <p:cNvPr id="35" name="Rectangle 3"/>
          <p:cNvSpPr txBox="1">
            <a:spLocks noChangeArrowheads="1"/>
          </p:cNvSpPr>
          <p:nvPr/>
        </p:nvSpPr>
        <p:spPr>
          <a:xfrm>
            <a:off x="901700" y="1082675"/>
            <a:ext cx="10252322" cy="464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Monotype Sorts" pitchFamily="-84" charset="2"/>
              <a:buNone/>
            </a:pPr>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p:txBody>
      </p:sp>
      <p:sp>
        <p:nvSpPr>
          <p:cNvPr id="36" name="Rectangle 2"/>
          <p:cNvSpPr txBox="1">
            <a:spLocks noChangeArrowheads="1"/>
          </p:cNvSpPr>
          <p:nvPr/>
        </p:nvSpPr>
        <p:spPr>
          <a:xfrm>
            <a:off x="2603863" y="1868673"/>
            <a:ext cx="8049352" cy="212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         End of Chapter Unit-4</a:t>
            </a:r>
          </a:p>
        </p:txBody>
      </p:sp>
    </p:spTree>
    <p:extLst>
      <p:ext uri="{BB962C8B-B14F-4D97-AF65-F5344CB8AC3E}">
        <p14:creationId xmlns:p14="http://schemas.microsoft.com/office/powerpoint/2010/main" val="1462683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51877</TotalTime>
  <Words>6155</Words>
  <Application>Microsoft Office PowerPoint</Application>
  <PresentationFormat>Widescreen</PresentationFormat>
  <Paragraphs>2191</Paragraphs>
  <Slides>94</Slides>
  <Notes>1</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16" baseType="lpstr">
      <vt:lpstr>MS PGothic</vt:lpstr>
      <vt:lpstr>MS PGothic</vt:lpstr>
      <vt:lpstr>Arial</vt:lpstr>
      <vt:lpstr>Arimo</vt:lpstr>
      <vt:lpstr>Calibri</vt:lpstr>
      <vt:lpstr>Calibri Light</vt:lpstr>
      <vt:lpstr>Courier New</vt:lpstr>
      <vt:lpstr>Helvetica</vt:lpstr>
      <vt:lpstr>Helvetica-Bold</vt:lpstr>
      <vt:lpstr>inter-regular</vt:lpstr>
      <vt:lpstr>Monotype Sorts</vt:lpstr>
      <vt:lpstr>Nunito</vt:lpstr>
      <vt:lpstr>Palatino-Bold</vt:lpstr>
      <vt:lpstr>Palatino-Italic</vt:lpstr>
      <vt:lpstr>Palatino-Roman</vt:lpstr>
      <vt:lpstr>Playfair Display</vt:lpstr>
      <vt:lpstr>Roboto</vt:lpstr>
      <vt:lpstr>Source Sans Pro</vt:lpstr>
      <vt:lpstr>Symbol</vt:lpstr>
      <vt:lpstr>Webdings</vt:lpstr>
      <vt:lpstr>Office Theme</vt:lpstr>
      <vt:lpstr>Equation</vt:lpstr>
      <vt:lpstr>Go, change the world</vt:lpstr>
      <vt:lpstr>Memory Management - Objectives </vt:lpstr>
      <vt:lpstr>Background</vt:lpstr>
      <vt:lpstr>Base and Limit Registers</vt:lpstr>
      <vt:lpstr>Hardware Address Protection</vt:lpstr>
      <vt:lpstr>Address Binding</vt:lpstr>
      <vt:lpstr>                Binding of Instructions and Data to Memory</vt:lpstr>
      <vt:lpstr>                Logical vs. Physical Address Space</vt:lpstr>
      <vt:lpstr>                Memory-Management Unit (MMU)</vt:lpstr>
      <vt:lpstr>                               Static and Dynamic Linking</vt:lpstr>
      <vt:lpstr>                               Dynamic Linking</vt:lpstr>
      <vt:lpstr>                               Swapping</vt:lpstr>
      <vt:lpstr>                               </vt:lpstr>
      <vt:lpstr>                               </vt:lpstr>
      <vt:lpstr>                               </vt:lpstr>
      <vt:lpstr>                               </vt:lpstr>
      <vt:lpstr>                               </vt:lpstr>
      <vt:lpstr>                               </vt:lpstr>
      <vt:lpstr>                               </vt:lpstr>
      <vt:lpstr>                               </vt:lpstr>
      <vt:lpstr>                               </vt:lpstr>
      <vt:lpstr>                               </vt:lpstr>
      <vt:lpstr>                               </vt:lpstr>
      <vt:lpstr>                               </vt:lpstr>
      <vt:lpstr>                               </vt:lpstr>
      <vt:lpstr>                               </vt:lpstr>
      <vt:lpstr> Fragmentation</vt:lpstr>
      <vt:lpstr> Fragmentation</vt:lpstr>
      <vt:lpstr> Segmentation</vt:lpstr>
      <vt:lpstr> Logical View of Segmentation</vt:lpstr>
      <vt:lpstr> Segmentation Architecture </vt:lpstr>
      <vt:lpstr> Segmentation Hardware </vt:lpstr>
      <vt:lpstr> Paging </vt:lpstr>
      <vt:lpstr> Paging Model of Logical and  Physical Memory</vt:lpstr>
      <vt:lpstr> Paging Hardware</vt:lpstr>
      <vt:lpstr> Paging Hardware</vt:lpstr>
      <vt:lpstr> Paging Example with 32byte memory and 4 byte pages</vt:lpstr>
      <vt:lpstr> Implementation of Page Table</vt:lpstr>
      <vt:lpstr> Paging Hardware With TLB</vt:lpstr>
      <vt:lpstr> Memory Protection</vt:lpstr>
      <vt:lpstr> Memory Protection</vt:lpstr>
      <vt:lpstr> Shared Pages</vt:lpstr>
      <vt:lpstr> Structure of the Page Table</vt:lpstr>
      <vt:lpstr> Hierarchical Paging(Multilevel Paging)  </vt:lpstr>
      <vt:lpstr>Two-Level Paging Example</vt:lpstr>
      <vt:lpstr>64-bit Logical Address Space</vt:lpstr>
      <vt:lpstr>Three-level Paging Scheme</vt:lpstr>
      <vt:lpstr>Hashed Paging </vt:lpstr>
      <vt:lpstr>Hashed Page Table </vt:lpstr>
      <vt:lpstr>Inverted Page Table </vt:lpstr>
      <vt:lpstr>Inverted Page Table </vt:lpstr>
      <vt:lpstr>Inverted Page Table </vt:lpstr>
      <vt:lpstr>Virtual Memory</vt:lpstr>
      <vt:lpstr>Virtual Memory That is Larger Than Physical Memory</vt:lpstr>
      <vt:lpstr>Virtual-address Space</vt:lpstr>
      <vt:lpstr>Shared Library Using Virtual Memory</vt:lpstr>
      <vt:lpstr>Demand Paging</vt:lpstr>
      <vt:lpstr>Page Table When Some Pages Are Not in Main Memory</vt:lpstr>
      <vt:lpstr>                                      Page Fault</vt:lpstr>
      <vt:lpstr>                                      Steps in Handling a Page Fault</vt:lpstr>
      <vt:lpstr>                                      Aspects of Demand Paging</vt:lpstr>
      <vt:lpstr>                                      Performance of Demand Paging</vt:lpstr>
      <vt:lpstr>                                      Performance of Demand Paging</vt:lpstr>
      <vt:lpstr>                                      Demand Paging Example</vt:lpstr>
      <vt:lpstr>                                      Demand Paging Optimizations</vt:lpstr>
      <vt:lpstr>                                      Thrashing</vt:lpstr>
      <vt:lpstr>                                      Thrashing</vt:lpstr>
      <vt:lpstr>                                      Demand Paging and Thrashing </vt:lpstr>
      <vt:lpstr>                                      Working-Set Model</vt:lpstr>
      <vt:lpstr>                                      Working-Set Model</vt:lpstr>
      <vt:lpstr>                                      Page-Fault Frequency </vt:lpstr>
      <vt:lpstr>                                      Page-Fault Frequency </vt:lpstr>
      <vt:lpstr>                                      Working Sets and Page Fault Rates</vt:lpstr>
      <vt:lpstr>                                      Copy and Write </vt:lpstr>
      <vt:lpstr>                                      Page Replacement</vt:lpstr>
      <vt:lpstr>                                              Graph of Page Faults Versus The Number of Frames </vt:lpstr>
      <vt:lpstr>                                       First-In-First-Out (FIFO) Algorithm</vt:lpstr>
      <vt:lpstr>                                                      First-In-First-Out (FIFO) Algorithm- Belady’s Anomaly </vt:lpstr>
      <vt:lpstr>                                                     Optimal Algorithm </vt:lpstr>
      <vt:lpstr>                                                 Least Recently Used (LRU) Algorithm </vt:lpstr>
      <vt:lpstr>                                                 Least Recently Used (LRU) Algorithm - Implementation </vt:lpstr>
      <vt:lpstr>                                              Least Recently Used (LRU) Algorithm - Implementation </vt:lpstr>
      <vt:lpstr>                 LRU Approximation Algorithms</vt:lpstr>
      <vt:lpstr>                 LRU Approximation Algorithms- Second Chance Algorithm </vt:lpstr>
      <vt:lpstr>                              Enhanced Second-Chance Algorithm</vt:lpstr>
      <vt:lpstr>                                 Counting Algorithms </vt:lpstr>
      <vt:lpstr>                              Allocation of Frames</vt:lpstr>
      <vt:lpstr>                              Allocation of Frames</vt:lpstr>
      <vt:lpstr>                                                Priority Allocation</vt:lpstr>
      <vt:lpstr>                                                </vt:lpstr>
      <vt:lpstr>                                                Effective Access Time</vt:lpstr>
      <vt:lpstr>                                                Effective Access Time</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Somesh</dc:creator>
  <cp:lastModifiedBy>Somesh</cp:lastModifiedBy>
  <cp:revision>342</cp:revision>
  <dcterms:created xsi:type="dcterms:W3CDTF">2022-12-03T04:01:55Z</dcterms:created>
  <dcterms:modified xsi:type="dcterms:W3CDTF">2023-03-17T05:58:04Z</dcterms:modified>
</cp:coreProperties>
</file>