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handoutMasterIdLst>
    <p:handoutMasterId r:id="rId13"/>
  </p:handoutMasterIdLst>
  <p:sldIdLst>
    <p:sldId id="2524" r:id="rId2"/>
    <p:sldId id="2542" r:id="rId3"/>
    <p:sldId id="2544" r:id="rId4"/>
    <p:sldId id="2583" r:id="rId5"/>
    <p:sldId id="2584" r:id="rId6"/>
    <p:sldId id="2585" r:id="rId7"/>
    <p:sldId id="2586" r:id="rId8"/>
    <p:sldId id="2587" r:id="rId9"/>
    <p:sldId id="2588" r:id="rId10"/>
    <p:sldId id="255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4" autoAdjust="0"/>
  </p:normalViewPr>
  <p:slideViewPr>
    <p:cSldViewPr snapToGrid="0" snapToObjects="1" showGuides="1">
      <p:cViewPr varScale="1">
        <p:scale>
          <a:sx n="82" d="100"/>
          <a:sy n="82" d="100"/>
        </p:scale>
        <p:origin x="720" y="48"/>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2/7/2025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525550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10</a:t>
            </a:fld>
            <a:endParaRPr lang="en-US" dirty="0"/>
          </a:p>
        </p:txBody>
      </p:sp>
    </p:spTree>
    <p:extLst>
      <p:ext uri="{BB962C8B-B14F-4D97-AF65-F5344CB8AC3E}">
        <p14:creationId xmlns:p14="http://schemas.microsoft.com/office/powerpoint/2010/main" val="16990449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a:t>Click to 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a:t>Click to 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a:t>Click to 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a:t>Click to 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a:t>Click to 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a:t>Click to 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a:t>Click to 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a:t>Click to 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a:t>Click to 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3" Type="http://schemas.openxmlformats.org/officeDocument/2006/relationships/hyperlink" Target="https://ieeexplore-ieee-org.egateway.chennai.vit.ac.in/document/8358425/" TargetMode="External"/><Relationship Id="rId2" Type="http://schemas.openxmlformats.org/officeDocument/2006/relationships/hyperlink" Target="https://ieeexplore-ieee-org.egateway.chennai.vit.ac.in/document/8358773" TargetMode="External"/><Relationship Id="rId1" Type="http://schemas.openxmlformats.org/officeDocument/2006/relationships/slideLayout" Target="../slideLayouts/slideLayout19.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838199" y="2194926"/>
            <a:ext cx="7252505" cy="891250"/>
          </a:xfrm>
        </p:spPr>
        <p:txBody>
          <a:bodyPr/>
          <a:lstStyle/>
          <a:p>
            <a:r>
              <a:rPr lang="en-US" b="0" i="0" dirty="0">
                <a:effectLst/>
                <a:latin typeface="fkGroteskNeue"/>
              </a:rPr>
              <a:t>Decentralized Trust Management System for VANETs</a:t>
            </a:r>
            <a:endParaRPr lang="en-US"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0" y="5919537"/>
            <a:ext cx="7252504" cy="737936"/>
          </a:xfrm>
        </p:spPr>
        <p:txBody>
          <a:bodyPr>
            <a:normAutofit/>
          </a:bodyPr>
          <a:lstStyle/>
          <a:p>
            <a:r>
              <a:rPr lang="en-US" dirty="0"/>
              <a:t>Vivaash Koundal</a:t>
            </a:r>
          </a:p>
          <a:p>
            <a:r>
              <a:rPr lang="en-US" dirty="0"/>
              <a:t>23BCE5095</a:t>
            </a: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D75BE-E7AD-49A1-A453-D007D958AC3D}"/>
              </a:ext>
            </a:extLst>
          </p:cNvPr>
          <p:cNvSpPr>
            <a:spLocks noGrp="1"/>
          </p:cNvSpPr>
          <p:nvPr>
            <p:ph type="title"/>
          </p:nvPr>
        </p:nvSpPr>
        <p:spPr/>
        <p:txBody>
          <a:bodyPr/>
          <a:lstStyle/>
          <a:p>
            <a:r>
              <a:rPr lang="en-US" dirty="0"/>
              <a:t>Thank You</a:t>
            </a:r>
          </a:p>
        </p:txBody>
      </p:sp>
      <p:sp>
        <p:nvSpPr>
          <p:cNvPr id="4" name="Text Placeholder 3">
            <a:extLst>
              <a:ext uri="{FF2B5EF4-FFF2-40B4-BE49-F238E27FC236}">
                <a16:creationId xmlns:a16="http://schemas.microsoft.com/office/drawing/2014/main" id="{FD47FBB8-2A87-4FDD-8742-D0C12871A3DD}"/>
              </a:ext>
            </a:extLst>
          </p:cNvPr>
          <p:cNvSpPr>
            <a:spLocks noGrp="1"/>
          </p:cNvSpPr>
          <p:nvPr>
            <p:ph type="body" sz="quarter" idx="10"/>
          </p:nvPr>
        </p:nvSpPr>
        <p:spPr/>
        <p:txBody>
          <a:bodyPr/>
          <a:lstStyle/>
          <a:p>
            <a:r>
              <a:rPr lang="en-US" dirty="0"/>
              <a:t>0</a:t>
            </a:r>
          </a:p>
        </p:txBody>
      </p:sp>
    </p:spTree>
    <p:extLst>
      <p:ext uri="{BB962C8B-B14F-4D97-AF65-F5344CB8AC3E}">
        <p14:creationId xmlns:p14="http://schemas.microsoft.com/office/powerpoint/2010/main" val="954333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12AB6B-2397-478A-BF32-BF0AFF5D84DB}"/>
              </a:ext>
            </a:extLst>
          </p:cNvPr>
          <p:cNvSpPr>
            <a:spLocks noGrp="1"/>
          </p:cNvSpPr>
          <p:nvPr>
            <p:ph type="title"/>
          </p:nvPr>
        </p:nvSpPr>
        <p:spPr>
          <a:xfrm>
            <a:off x="826625" y="4867539"/>
            <a:ext cx="2727803" cy="1517219"/>
          </a:xfrm>
        </p:spPr>
        <p:txBody>
          <a:bodyPr/>
          <a:lstStyle/>
          <a:p>
            <a:r>
              <a:rPr lang="en-IN" i="0" dirty="0">
                <a:effectLst/>
                <a:latin typeface="fkGroteskNeue"/>
              </a:rPr>
              <a:t>Problem Statement</a:t>
            </a:r>
            <a:endParaRPr lang="en-US" dirty="0"/>
          </a:p>
        </p:txBody>
      </p:sp>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6988628" y="382555"/>
            <a:ext cx="4865009" cy="6002203"/>
          </a:xfrm>
        </p:spPr>
        <p:txBody>
          <a:bodyPr>
            <a:normAutofit fontScale="85000" lnSpcReduction="20000"/>
          </a:bodyPr>
          <a:lstStyle/>
          <a:p>
            <a:pPr marL="457200" indent="-457200" algn="l">
              <a:buFont typeface="Wingdings" panose="05000000000000000000" pitchFamily="2" charset="2"/>
              <a:buChar char="q"/>
            </a:pPr>
            <a:r>
              <a:rPr lang="en-US" sz="2800" b="0" i="0" dirty="0">
                <a:effectLst/>
                <a:latin typeface="fkGroteskNeue"/>
              </a:rPr>
              <a:t>Vehicular Ad-Hoc Networks (VANETs) face significant challenges in ensuring the trustworthiness of information exchanged between vehicles. Traditional centralized trust management systems are inadequate for the dynamic and distributed nature of VANETs, while existing decentralized approaches often suffer from scalability issues and high computational overhead. This project aims to develop a novel, lightweight, and scalable blockchain-based trust management system for VANETs that can effectively mitigate security threats such as false information dissemination and Sybil attacks while maintaining network efficiency.</a:t>
            </a:r>
            <a:endParaRPr lang="en-US" sz="2000" b="0" i="0" dirty="0">
              <a:effectLst/>
              <a:latin typeface="fkGroteskNeue"/>
            </a:endParaRPr>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49062A-D4B8-4980-B15D-2F0CF58BB5B7}"/>
              </a:ext>
            </a:extLst>
          </p:cNvPr>
          <p:cNvSpPr>
            <a:spLocks noGrp="1"/>
          </p:cNvSpPr>
          <p:nvPr>
            <p:ph type="title"/>
          </p:nvPr>
        </p:nvSpPr>
        <p:spPr>
          <a:xfrm>
            <a:off x="6796739" y="365909"/>
            <a:ext cx="5045593" cy="1325563"/>
          </a:xfrm>
        </p:spPr>
        <p:txBody>
          <a:bodyPr>
            <a:normAutofit/>
          </a:bodyPr>
          <a:lstStyle/>
          <a:p>
            <a:r>
              <a:rPr lang="en-US" dirty="0"/>
              <a:t>Scope</a:t>
            </a:r>
            <a:br>
              <a:rPr lang="en-US" dirty="0"/>
            </a:br>
            <a:r>
              <a:rPr lang="en-US" dirty="0">
                <a:solidFill>
                  <a:srgbClr val="5DAAB0"/>
                </a:solidFill>
              </a:rPr>
              <a:t>of the Project </a:t>
            </a:r>
          </a:p>
        </p:txBody>
      </p:sp>
      <p:pic>
        <p:nvPicPr>
          <p:cNvPr id="13" name="Picture Placeholder 12" descr="A group of people sitting in front of a window">
            <a:extLst>
              <a:ext uri="{FF2B5EF4-FFF2-40B4-BE49-F238E27FC236}">
                <a16:creationId xmlns:a16="http://schemas.microsoft.com/office/drawing/2014/main" id="{52A2CEC9-3F71-424A-8B32-9D07BE6254B7}"/>
              </a:ext>
            </a:extLst>
          </p:cNvPr>
          <p:cNvPicPr>
            <a:picLocks noGrp="1" noChangeAspect="1"/>
          </p:cNvPicPr>
          <p:nvPr>
            <p:ph type="pic" sz="quarter" idx="10"/>
          </p:nvPr>
        </p:nvPicPr>
        <p:blipFill rotWithShape="1">
          <a:blip r:embed="rId3" cstate="screen">
            <a:alphaModFix amt="70000"/>
            <a:extLst>
              <a:ext uri="{28A0092B-C50C-407E-A947-70E740481C1C}">
                <a14:useLocalDpi xmlns:a14="http://schemas.microsoft.com/office/drawing/2010/main"/>
              </a:ext>
            </a:extLst>
          </a:blip>
          <a:srcRect t="44976" b="13760"/>
          <a:stretch/>
        </p:blipFill>
        <p:spPr>
          <a:xfrm>
            <a:off x="0" y="3500438"/>
            <a:ext cx="12192000" cy="3357562"/>
          </a:xfrm>
          <a:prstGeom prst="rect">
            <a:avLst/>
          </a:prstGeom>
        </p:spPr>
      </p:pic>
      <p:sp>
        <p:nvSpPr>
          <p:cNvPr id="11" name="Text Placeholder 10">
            <a:extLst>
              <a:ext uri="{FF2B5EF4-FFF2-40B4-BE49-F238E27FC236}">
                <a16:creationId xmlns:a16="http://schemas.microsoft.com/office/drawing/2014/main" id="{B59FCEF3-B015-47B8-8D8F-7C0C90D275EB}"/>
              </a:ext>
            </a:extLst>
          </p:cNvPr>
          <p:cNvSpPr>
            <a:spLocks noGrp="1"/>
          </p:cNvSpPr>
          <p:nvPr>
            <p:ph type="body" sz="quarter" idx="11"/>
          </p:nvPr>
        </p:nvSpPr>
        <p:spPr>
          <a:xfrm>
            <a:off x="349668" y="1973179"/>
            <a:ext cx="11492664" cy="6112042"/>
          </a:xfrm>
        </p:spPr>
        <p:txBody>
          <a:bodyPr>
            <a:noAutofit/>
          </a:bodyPr>
          <a:lstStyle/>
          <a:p>
            <a:pPr marL="342900" indent="-342900" algn="l">
              <a:buFont typeface="Wingdings" panose="05000000000000000000" pitchFamily="2" charset="2"/>
              <a:buChar char="q"/>
            </a:pPr>
            <a:r>
              <a:rPr lang="en-US" sz="2400" b="0" i="0" dirty="0">
                <a:effectLst/>
                <a:latin typeface="fkGroteskNeue"/>
              </a:rPr>
              <a:t>Securing Vehicle-to-Vehicle (V2V) Communication</a:t>
            </a:r>
          </a:p>
          <a:p>
            <a:pPr algn="l"/>
            <a:r>
              <a:rPr lang="en-US" sz="2400" b="0" i="0" dirty="0">
                <a:effectLst/>
                <a:latin typeface="fkGroteskNeue"/>
              </a:rPr>
              <a:t>The blockchain-based system can authenticate vehicles and messages, mitigating false information attacks in V2V networks </a:t>
            </a:r>
            <a:r>
              <a:rPr lang="en-IN" sz="2400" b="0" i="0" dirty="0">
                <a:effectLst/>
                <a:latin typeface="fkGroteskNeue"/>
              </a:rPr>
              <a:t>Develop a reputation scoring system for vehicles</a:t>
            </a:r>
          </a:p>
          <a:p>
            <a:pPr marL="342900" indent="-342900" algn="l">
              <a:buFont typeface="Wingdings" panose="05000000000000000000" pitchFamily="2" charset="2"/>
              <a:buChar char="q"/>
            </a:pPr>
            <a:r>
              <a:rPr lang="en-US" sz="2400" b="0" i="0" dirty="0">
                <a:effectLst/>
                <a:latin typeface="fkGroteskNeue"/>
              </a:rPr>
              <a:t>Enhancing Road Safety</a:t>
            </a:r>
          </a:p>
          <a:p>
            <a:pPr algn="l"/>
            <a:r>
              <a:rPr lang="en-US" sz="2400" b="0" i="0" dirty="0">
                <a:effectLst/>
                <a:latin typeface="fkGroteskNeue"/>
              </a:rPr>
              <a:t>The system can help verify and disseminate critical safety information like accident alerts and road hazards more reliably, potentially reducing accidents and saving lives</a:t>
            </a:r>
            <a:endParaRPr lang="en-IN" sz="2400" b="0" i="0" dirty="0">
              <a:effectLst/>
              <a:latin typeface="fkGroteskNeue"/>
            </a:endParaRPr>
          </a:p>
          <a:p>
            <a:pPr marL="342900" indent="-342900" algn="l">
              <a:buFont typeface="Wingdings" panose="05000000000000000000" pitchFamily="2" charset="2"/>
              <a:buChar char="q"/>
            </a:pPr>
            <a:r>
              <a:rPr lang="en-US" sz="2400" b="0" i="0" dirty="0">
                <a:effectLst/>
                <a:latin typeface="fkGroteskNeue"/>
              </a:rPr>
              <a:t>Improving Traffic Management</a:t>
            </a:r>
          </a:p>
          <a:p>
            <a:pPr algn="l"/>
            <a:r>
              <a:rPr lang="en-US" sz="2400" b="0" i="0" dirty="0">
                <a:effectLst/>
                <a:latin typeface="fkGroteskNeue"/>
              </a:rPr>
              <a:t>Trusted data sharing can enable more efficient traffic flow management and route optimization in smart cities</a:t>
            </a:r>
            <a:endParaRPr lang="en-IN" sz="2400" b="0" i="0" dirty="0">
              <a:effectLst/>
              <a:latin typeface="fkGroteskNeue"/>
            </a:endParaRPr>
          </a:p>
        </p:txBody>
      </p:sp>
    </p:spTree>
    <p:extLst>
      <p:ext uri="{BB962C8B-B14F-4D97-AF65-F5344CB8AC3E}">
        <p14:creationId xmlns:p14="http://schemas.microsoft.com/office/powerpoint/2010/main" val="605044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E4CA7-9414-1EF2-7014-6DF09DC0799E}"/>
              </a:ext>
            </a:extLst>
          </p:cNvPr>
          <p:cNvSpPr>
            <a:spLocks noGrp="1"/>
          </p:cNvSpPr>
          <p:nvPr>
            <p:ph type="title"/>
          </p:nvPr>
        </p:nvSpPr>
        <p:spPr/>
        <p:txBody>
          <a:bodyPr/>
          <a:lstStyle/>
          <a:p>
            <a:r>
              <a:rPr lang="en-IN" dirty="0"/>
              <a:t>Novelty</a:t>
            </a:r>
          </a:p>
        </p:txBody>
      </p:sp>
      <p:sp>
        <p:nvSpPr>
          <p:cNvPr id="4" name="Text Placeholder 3">
            <a:extLst>
              <a:ext uri="{FF2B5EF4-FFF2-40B4-BE49-F238E27FC236}">
                <a16:creationId xmlns:a16="http://schemas.microsoft.com/office/drawing/2014/main" id="{4A69C9EE-A1EE-AF4D-1352-6F235D148E6D}"/>
              </a:ext>
            </a:extLst>
          </p:cNvPr>
          <p:cNvSpPr>
            <a:spLocks noGrp="1"/>
          </p:cNvSpPr>
          <p:nvPr>
            <p:ph type="body" sz="quarter" idx="11"/>
          </p:nvPr>
        </p:nvSpPr>
        <p:spPr>
          <a:xfrm>
            <a:off x="3785937" y="2055333"/>
            <a:ext cx="8067701" cy="4425677"/>
          </a:xfrm>
        </p:spPr>
        <p:txBody>
          <a:bodyPr>
            <a:normAutofit/>
          </a:bodyPr>
          <a:lstStyle/>
          <a:p>
            <a:pPr marL="457200" indent="-457200" algn="l">
              <a:buFont typeface="Wingdings" panose="05000000000000000000" pitchFamily="2" charset="2"/>
              <a:buChar char="Ø"/>
            </a:pPr>
            <a:r>
              <a:rPr lang="en-US" sz="2800" b="0" i="0" dirty="0">
                <a:effectLst/>
                <a:latin typeface="fkGroteskNeue"/>
              </a:rPr>
              <a:t>Integration of blockchain with VANETs: Utilize blockchain technology to create a decentralized and tamper-resistant trust management system.</a:t>
            </a:r>
          </a:p>
          <a:p>
            <a:pPr marL="457200" indent="-457200" algn="l">
              <a:buFont typeface="Wingdings" panose="05000000000000000000" pitchFamily="2" charset="2"/>
              <a:buChar char="Ø"/>
            </a:pPr>
            <a:r>
              <a:rPr lang="en-US" sz="2800" b="0" i="0" dirty="0">
                <a:effectLst/>
                <a:latin typeface="fkGroteskNeue"/>
              </a:rPr>
              <a:t>Addresses scalability issues: Improve upon existing blockchain solutions to handle the large scale and high mobility of VANETs.</a:t>
            </a:r>
          </a:p>
          <a:p>
            <a:pPr marL="457200" indent="-457200" algn="l">
              <a:buFont typeface="Wingdings" panose="05000000000000000000" pitchFamily="2" charset="2"/>
              <a:buChar char="Ø"/>
            </a:pPr>
            <a:r>
              <a:rPr lang="en-US" sz="2800" b="0" i="0" dirty="0">
                <a:effectLst/>
                <a:latin typeface="fkGroteskNeue"/>
              </a:rPr>
              <a:t>Lightweight design: Optimize the system for resource-constrained vehicular environments, ensuring efficient operation.</a:t>
            </a:r>
          </a:p>
        </p:txBody>
      </p:sp>
    </p:spTree>
    <p:extLst>
      <p:ext uri="{BB962C8B-B14F-4D97-AF65-F5344CB8AC3E}">
        <p14:creationId xmlns:p14="http://schemas.microsoft.com/office/powerpoint/2010/main" val="142707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1971F-5C28-0729-4B5B-930262952919}"/>
              </a:ext>
            </a:extLst>
          </p:cNvPr>
          <p:cNvSpPr>
            <a:spLocks noGrp="1"/>
          </p:cNvSpPr>
          <p:nvPr>
            <p:ph type="title"/>
          </p:nvPr>
        </p:nvSpPr>
        <p:spPr/>
        <p:txBody>
          <a:bodyPr/>
          <a:lstStyle/>
          <a:p>
            <a:r>
              <a:rPr lang="en-IN" dirty="0"/>
              <a:t>Novelty</a:t>
            </a:r>
          </a:p>
        </p:txBody>
      </p:sp>
      <p:sp>
        <p:nvSpPr>
          <p:cNvPr id="4" name="Text Placeholder 3">
            <a:extLst>
              <a:ext uri="{FF2B5EF4-FFF2-40B4-BE49-F238E27FC236}">
                <a16:creationId xmlns:a16="http://schemas.microsoft.com/office/drawing/2014/main" id="{85B7F588-BBC7-7CA1-D64E-54DDE578AE26}"/>
              </a:ext>
            </a:extLst>
          </p:cNvPr>
          <p:cNvSpPr>
            <a:spLocks noGrp="1"/>
          </p:cNvSpPr>
          <p:nvPr>
            <p:ph type="body" sz="quarter" idx="11"/>
          </p:nvPr>
        </p:nvSpPr>
        <p:spPr>
          <a:xfrm>
            <a:off x="3785937" y="2055335"/>
            <a:ext cx="8067701" cy="4505886"/>
          </a:xfrm>
        </p:spPr>
        <p:txBody>
          <a:bodyPr/>
          <a:lstStyle/>
          <a:p>
            <a:pPr marL="285750" indent="-285750">
              <a:buFont typeface="Wingdings" panose="05000000000000000000" pitchFamily="2" charset="2"/>
              <a:buChar char="Ø"/>
            </a:pPr>
            <a:r>
              <a:rPr lang="en-US" sz="2800" b="0" i="0" dirty="0">
                <a:effectLst/>
                <a:latin typeface="fkGroteskNeue"/>
              </a:rPr>
              <a:t>Custom consensus mechanism: Develop a consensus algorithm specifically tailored for the dynamic topology of VANETs.</a:t>
            </a:r>
          </a:p>
          <a:p>
            <a:pPr marL="285750" indent="-285750">
              <a:buFont typeface="Wingdings" panose="05000000000000000000" pitchFamily="2" charset="2"/>
              <a:buChar char="Ø"/>
            </a:pPr>
            <a:r>
              <a:rPr lang="en-US" sz="2800" b="0" i="0" dirty="0">
                <a:effectLst/>
                <a:latin typeface="fkGroteskNeue"/>
              </a:rPr>
              <a:t>Balance security, efficiency, and scalability: Design a system that optimizes these three crucial aspects for effective VANET trust management.</a:t>
            </a:r>
          </a:p>
          <a:p>
            <a:endParaRPr lang="en-IN" dirty="0"/>
          </a:p>
        </p:txBody>
      </p:sp>
    </p:spTree>
    <p:extLst>
      <p:ext uri="{BB962C8B-B14F-4D97-AF65-F5344CB8AC3E}">
        <p14:creationId xmlns:p14="http://schemas.microsoft.com/office/powerpoint/2010/main" val="922010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6458-3CD6-5E3C-38C4-0732D106C261}"/>
              </a:ext>
            </a:extLst>
          </p:cNvPr>
          <p:cNvSpPr>
            <a:spLocks noGrp="1"/>
          </p:cNvSpPr>
          <p:nvPr>
            <p:ph type="title"/>
          </p:nvPr>
        </p:nvSpPr>
        <p:spPr>
          <a:xfrm>
            <a:off x="284954" y="5563315"/>
            <a:ext cx="3983858" cy="1025525"/>
          </a:xfrm>
        </p:spPr>
        <p:txBody>
          <a:bodyPr/>
          <a:lstStyle/>
          <a:p>
            <a:r>
              <a:rPr lang="en-IN" dirty="0"/>
              <a:t>Methodology</a:t>
            </a:r>
          </a:p>
        </p:txBody>
      </p:sp>
      <p:sp>
        <p:nvSpPr>
          <p:cNvPr id="4" name="Text Placeholder 3">
            <a:extLst>
              <a:ext uri="{FF2B5EF4-FFF2-40B4-BE49-F238E27FC236}">
                <a16:creationId xmlns:a16="http://schemas.microsoft.com/office/drawing/2014/main" id="{093DBA1F-123B-BA10-1EC9-9D2387D9C670}"/>
              </a:ext>
            </a:extLst>
          </p:cNvPr>
          <p:cNvSpPr>
            <a:spLocks noGrp="1"/>
          </p:cNvSpPr>
          <p:nvPr>
            <p:ph type="body" sz="quarter" idx="11"/>
          </p:nvPr>
        </p:nvSpPr>
        <p:spPr>
          <a:xfrm>
            <a:off x="4476854" y="879710"/>
            <a:ext cx="6784704" cy="755650"/>
          </a:xfrm>
        </p:spPr>
        <p:txBody>
          <a:bodyPr>
            <a:normAutofit/>
          </a:bodyPr>
          <a:lstStyle/>
          <a:p>
            <a:r>
              <a:rPr lang="en-US" sz="2000" b="0" i="0" dirty="0">
                <a:effectLst/>
                <a:latin typeface="fkGroteskNeue"/>
              </a:rPr>
              <a:t>Review existing VANET trust management systems</a:t>
            </a:r>
          </a:p>
        </p:txBody>
      </p:sp>
      <p:sp>
        <p:nvSpPr>
          <p:cNvPr id="5" name="Text Placeholder 4">
            <a:extLst>
              <a:ext uri="{FF2B5EF4-FFF2-40B4-BE49-F238E27FC236}">
                <a16:creationId xmlns:a16="http://schemas.microsoft.com/office/drawing/2014/main" id="{BD95F547-465B-428B-A126-0E0B54CAD3F6}"/>
              </a:ext>
            </a:extLst>
          </p:cNvPr>
          <p:cNvSpPr>
            <a:spLocks noGrp="1"/>
          </p:cNvSpPr>
          <p:nvPr>
            <p:ph type="body" sz="quarter" idx="13"/>
          </p:nvPr>
        </p:nvSpPr>
        <p:spPr>
          <a:xfrm>
            <a:off x="4476854" y="1956155"/>
            <a:ext cx="6784704" cy="755650"/>
          </a:xfrm>
        </p:spPr>
        <p:txBody>
          <a:bodyPr>
            <a:normAutofit/>
          </a:bodyPr>
          <a:lstStyle/>
          <a:p>
            <a:r>
              <a:rPr lang="en-IN" sz="2000" b="0" i="0" dirty="0">
                <a:effectLst/>
                <a:latin typeface="fkGroteskNeue"/>
              </a:rPr>
              <a:t>Design lightweight blockchain structure</a:t>
            </a:r>
          </a:p>
        </p:txBody>
      </p:sp>
      <p:sp>
        <p:nvSpPr>
          <p:cNvPr id="6" name="Text Placeholder 5">
            <a:extLst>
              <a:ext uri="{FF2B5EF4-FFF2-40B4-BE49-F238E27FC236}">
                <a16:creationId xmlns:a16="http://schemas.microsoft.com/office/drawing/2014/main" id="{E56597B4-BC7D-EF97-B95E-FEBD24E6CC48}"/>
              </a:ext>
            </a:extLst>
          </p:cNvPr>
          <p:cNvSpPr>
            <a:spLocks noGrp="1"/>
          </p:cNvSpPr>
          <p:nvPr>
            <p:ph type="body" sz="quarter" idx="14"/>
          </p:nvPr>
        </p:nvSpPr>
        <p:spPr>
          <a:xfrm>
            <a:off x="4476853" y="3032600"/>
            <a:ext cx="6784703" cy="755650"/>
          </a:xfrm>
        </p:spPr>
        <p:txBody>
          <a:bodyPr>
            <a:normAutofit/>
          </a:bodyPr>
          <a:lstStyle/>
          <a:p>
            <a:r>
              <a:rPr lang="en-IN" sz="2000" b="0" i="0" dirty="0">
                <a:effectLst/>
                <a:latin typeface="fkGroteskNeue"/>
              </a:rPr>
              <a:t>Develop reputation scoring algorithm</a:t>
            </a:r>
          </a:p>
        </p:txBody>
      </p:sp>
      <p:sp>
        <p:nvSpPr>
          <p:cNvPr id="7" name="Text Placeholder 6">
            <a:extLst>
              <a:ext uri="{FF2B5EF4-FFF2-40B4-BE49-F238E27FC236}">
                <a16:creationId xmlns:a16="http://schemas.microsoft.com/office/drawing/2014/main" id="{AC907D0D-A780-6823-93FC-07B854E66E8A}"/>
              </a:ext>
            </a:extLst>
          </p:cNvPr>
          <p:cNvSpPr>
            <a:spLocks noGrp="1"/>
          </p:cNvSpPr>
          <p:nvPr>
            <p:ph type="body" sz="quarter" idx="15"/>
          </p:nvPr>
        </p:nvSpPr>
        <p:spPr>
          <a:xfrm>
            <a:off x="4476854" y="4109045"/>
            <a:ext cx="6784704" cy="755650"/>
          </a:xfrm>
        </p:spPr>
        <p:txBody>
          <a:bodyPr>
            <a:normAutofit/>
          </a:bodyPr>
          <a:lstStyle/>
          <a:p>
            <a:r>
              <a:rPr lang="en-US" sz="2000" b="0" i="0" dirty="0">
                <a:effectLst/>
                <a:latin typeface="fkGroteskNeue"/>
              </a:rPr>
              <a:t>Implement simplified blockchain using Python</a:t>
            </a:r>
          </a:p>
        </p:txBody>
      </p:sp>
      <p:sp>
        <p:nvSpPr>
          <p:cNvPr id="8" name="Text Placeholder 7">
            <a:extLst>
              <a:ext uri="{FF2B5EF4-FFF2-40B4-BE49-F238E27FC236}">
                <a16:creationId xmlns:a16="http://schemas.microsoft.com/office/drawing/2014/main" id="{601BD1E4-CC33-D256-BA6C-119197E644F5}"/>
              </a:ext>
            </a:extLst>
          </p:cNvPr>
          <p:cNvSpPr>
            <a:spLocks noGrp="1"/>
          </p:cNvSpPr>
          <p:nvPr>
            <p:ph type="body" sz="quarter" idx="16"/>
          </p:nvPr>
        </p:nvSpPr>
        <p:spPr>
          <a:xfrm>
            <a:off x="4476854" y="5185490"/>
            <a:ext cx="6784704" cy="755650"/>
          </a:xfrm>
        </p:spPr>
        <p:txBody>
          <a:bodyPr>
            <a:normAutofit/>
          </a:bodyPr>
          <a:lstStyle/>
          <a:p>
            <a:pPr algn="l"/>
            <a:r>
              <a:rPr lang="en-IN" sz="2000" b="0" i="0" dirty="0">
                <a:effectLst/>
                <a:latin typeface="fkGroteskNeue"/>
              </a:rPr>
              <a:t>Create reputation scoring system</a:t>
            </a:r>
          </a:p>
        </p:txBody>
      </p:sp>
      <p:sp>
        <p:nvSpPr>
          <p:cNvPr id="9" name="Text Placeholder 8">
            <a:extLst>
              <a:ext uri="{FF2B5EF4-FFF2-40B4-BE49-F238E27FC236}">
                <a16:creationId xmlns:a16="http://schemas.microsoft.com/office/drawing/2014/main" id="{83068BC0-84E0-64EA-EA22-3BB7072E1231}"/>
              </a:ext>
            </a:extLst>
          </p:cNvPr>
          <p:cNvSpPr>
            <a:spLocks noGrp="1"/>
          </p:cNvSpPr>
          <p:nvPr>
            <p:ph type="body" sz="quarter" idx="17"/>
          </p:nvPr>
        </p:nvSpPr>
        <p:spPr/>
        <p:txBody>
          <a:bodyPr/>
          <a:lstStyle/>
          <a:p>
            <a:r>
              <a:rPr lang="en-IN" dirty="0">
                <a:ln w="0"/>
                <a:solidFill>
                  <a:schemeClr val="tx1"/>
                </a:solidFill>
                <a:effectLst>
                  <a:outerShdw blurRad="38100" dist="19050" dir="2700000" algn="tl" rotWithShape="0">
                    <a:schemeClr val="dk1">
                      <a:alpha val="40000"/>
                    </a:schemeClr>
                  </a:outerShdw>
                </a:effectLst>
              </a:rPr>
              <a:t>1</a:t>
            </a:r>
          </a:p>
        </p:txBody>
      </p:sp>
      <p:sp>
        <p:nvSpPr>
          <p:cNvPr id="10" name="Text Placeholder 9">
            <a:extLst>
              <a:ext uri="{FF2B5EF4-FFF2-40B4-BE49-F238E27FC236}">
                <a16:creationId xmlns:a16="http://schemas.microsoft.com/office/drawing/2014/main" id="{B3675942-2E23-6973-8401-8A17263BF4CB}"/>
              </a:ext>
            </a:extLst>
          </p:cNvPr>
          <p:cNvSpPr>
            <a:spLocks noGrp="1"/>
          </p:cNvSpPr>
          <p:nvPr>
            <p:ph type="body" sz="quarter" idx="18"/>
          </p:nvPr>
        </p:nvSpPr>
        <p:spPr/>
        <p:txBody>
          <a:bodyPr/>
          <a:lstStyle/>
          <a:p>
            <a:r>
              <a:rPr lang="en-IN" dirty="0">
                <a:ln w="0"/>
                <a:solidFill>
                  <a:schemeClr val="tx1"/>
                </a:solidFill>
                <a:effectLst>
                  <a:outerShdw blurRad="38100" dist="19050" dir="2700000" algn="tl" rotWithShape="0">
                    <a:schemeClr val="dk1">
                      <a:alpha val="40000"/>
                    </a:schemeClr>
                  </a:outerShdw>
                </a:effectLst>
              </a:rPr>
              <a:t>2</a:t>
            </a:r>
          </a:p>
        </p:txBody>
      </p:sp>
      <p:sp>
        <p:nvSpPr>
          <p:cNvPr id="11" name="Text Placeholder 10">
            <a:extLst>
              <a:ext uri="{FF2B5EF4-FFF2-40B4-BE49-F238E27FC236}">
                <a16:creationId xmlns:a16="http://schemas.microsoft.com/office/drawing/2014/main" id="{BBCBF8B3-E27A-1EB7-8A05-AC6E2C533EBF}"/>
              </a:ext>
            </a:extLst>
          </p:cNvPr>
          <p:cNvSpPr>
            <a:spLocks noGrp="1"/>
          </p:cNvSpPr>
          <p:nvPr>
            <p:ph type="body" sz="quarter" idx="19"/>
          </p:nvPr>
        </p:nvSpPr>
        <p:spPr/>
        <p:txBody>
          <a:bodyPr/>
          <a:lstStyle/>
          <a:p>
            <a:r>
              <a:rPr lang="en-IN" dirty="0">
                <a:ln w="0"/>
                <a:solidFill>
                  <a:schemeClr val="tx1"/>
                </a:solidFill>
                <a:effectLst>
                  <a:outerShdw blurRad="38100" dist="19050" dir="2700000" algn="tl" rotWithShape="0">
                    <a:schemeClr val="dk1">
                      <a:alpha val="40000"/>
                    </a:schemeClr>
                  </a:outerShdw>
                </a:effectLst>
              </a:rPr>
              <a:t>3</a:t>
            </a:r>
          </a:p>
        </p:txBody>
      </p:sp>
      <p:sp>
        <p:nvSpPr>
          <p:cNvPr id="12" name="Text Placeholder 11">
            <a:extLst>
              <a:ext uri="{FF2B5EF4-FFF2-40B4-BE49-F238E27FC236}">
                <a16:creationId xmlns:a16="http://schemas.microsoft.com/office/drawing/2014/main" id="{E32A042A-4D49-06F9-08DB-3E8B93537D3D}"/>
              </a:ext>
            </a:extLst>
          </p:cNvPr>
          <p:cNvSpPr>
            <a:spLocks noGrp="1"/>
          </p:cNvSpPr>
          <p:nvPr>
            <p:ph type="body" sz="quarter" idx="20"/>
          </p:nvPr>
        </p:nvSpPr>
        <p:spPr/>
        <p:txBody>
          <a:bodyPr/>
          <a:lstStyle/>
          <a:p>
            <a:r>
              <a:rPr lang="en-IN" dirty="0">
                <a:ln w="0"/>
                <a:solidFill>
                  <a:schemeClr val="tx1"/>
                </a:solidFill>
                <a:effectLst>
                  <a:outerShdw blurRad="38100" dist="19050" dir="2700000" algn="tl" rotWithShape="0">
                    <a:schemeClr val="dk1">
                      <a:alpha val="40000"/>
                    </a:schemeClr>
                  </a:outerShdw>
                </a:effectLst>
              </a:rPr>
              <a:t>4</a:t>
            </a:r>
          </a:p>
        </p:txBody>
      </p:sp>
      <p:sp>
        <p:nvSpPr>
          <p:cNvPr id="13" name="Text Placeholder 12">
            <a:extLst>
              <a:ext uri="{FF2B5EF4-FFF2-40B4-BE49-F238E27FC236}">
                <a16:creationId xmlns:a16="http://schemas.microsoft.com/office/drawing/2014/main" id="{96621D2B-ED6F-DE3C-F9E7-4758A5E71A01}"/>
              </a:ext>
            </a:extLst>
          </p:cNvPr>
          <p:cNvSpPr>
            <a:spLocks noGrp="1"/>
          </p:cNvSpPr>
          <p:nvPr>
            <p:ph type="body" sz="quarter" idx="21"/>
          </p:nvPr>
        </p:nvSpPr>
        <p:spPr/>
        <p:txBody>
          <a:bodyPr/>
          <a:lstStyle/>
          <a:p>
            <a:r>
              <a:rPr lang="en-IN" dirty="0">
                <a:ln w="0"/>
                <a:solidFill>
                  <a:schemeClr val="tx1"/>
                </a:solidFill>
                <a:effectLst>
                  <a:outerShdw blurRad="38100" dist="19050" dir="2700000" algn="tl" rotWithShape="0">
                    <a:schemeClr val="dk1">
                      <a:alpha val="40000"/>
                    </a:schemeClr>
                  </a:outerShdw>
                </a:effectLst>
              </a:rPr>
              <a:t>5</a:t>
            </a:r>
          </a:p>
        </p:txBody>
      </p:sp>
    </p:spTree>
    <p:extLst>
      <p:ext uri="{BB962C8B-B14F-4D97-AF65-F5344CB8AC3E}">
        <p14:creationId xmlns:p14="http://schemas.microsoft.com/office/powerpoint/2010/main" val="81966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AF355-0D04-40AB-8DEB-1AF60D89F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86445C-C1A8-E391-F5F5-0146D00EC113}"/>
              </a:ext>
            </a:extLst>
          </p:cNvPr>
          <p:cNvSpPr>
            <a:spLocks noGrp="1"/>
          </p:cNvSpPr>
          <p:nvPr>
            <p:ph type="title"/>
          </p:nvPr>
        </p:nvSpPr>
        <p:spPr>
          <a:xfrm>
            <a:off x="284954" y="5563315"/>
            <a:ext cx="3983858" cy="1025525"/>
          </a:xfrm>
        </p:spPr>
        <p:txBody>
          <a:bodyPr/>
          <a:lstStyle/>
          <a:p>
            <a:r>
              <a:rPr lang="en-IN" dirty="0"/>
              <a:t>Methodology</a:t>
            </a:r>
          </a:p>
        </p:txBody>
      </p:sp>
      <p:sp>
        <p:nvSpPr>
          <p:cNvPr id="4" name="Text Placeholder 3">
            <a:extLst>
              <a:ext uri="{FF2B5EF4-FFF2-40B4-BE49-F238E27FC236}">
                <a16:creationId xmlns:a16="http://schemas.microsoft.com/office/drawing/2014/main" id="{E9C8B024-3191-A90B-C844-E9F3831BA081}"/>
              </a:ext>
            </a:extLst>
          </p:cNvPr>
          <p:cNvSpPr>
            <a:spLocks noGrp="1"/>
          </p:cNvSpPr>
          <p:nvPr>
            <p:ph type="body" sz="quarter" idx="11"/>
          </p:nvPr>
        </p:nvSpPr>
        <p:spPr>
          <a:xfrm>
            <a:off x="4476854" y="879710"/>
            <a:ext cx="6784704" cy="755650"/>
          </a:xfrm>
        </p:spPr>
        <p:txBody>
          <a:bodyPr>
            <a:normAutofit/>
          </a:bodyPr>
          <a:lstStyle/>
          <a:p>
            <a:pPr algn="l"/>
            <a:r>
              <a:rPr lang="en-IN" sz="2000" b="0" i="0" dirty="0">
                <a:effectLst/>
                <a:latin typeface="fkGroteskNeue"/>
              </a:rPr>
              <a:t>Develop attack mitigation modules</a:t>
            </a:r>
          </a:p>
        </p:txBody>
      </p:sp>
      <p:sp>
        <p:nvSpPr>
          <p:cNvPr id="5" name="Text Placeholder 4">
            <a:extLst>
              <a:ext uri="{FF2B5EF4-FFF2-40B4-BE49-F238E27FC236}">
                <a16:creationId xmlns:a16="http://schemas.microsoft.com/office/drawing/2014/main" id="{B65ABAE5-4C12-F6A8-6EAD-FDA817CC2CEF}"/>
              </a:ext>
            </a:extLst>
          </p:cNvPr>
          <p:cNvSpPr>
            <a:spLocks noGrp="1"/>
          </p:cNvSpPr>
          <p:nvPr>
            <p:ph type="body" sz="quarter" idx="13"/>
          </p:nvPr>
        </p:nvSpPr>
        <p:spPr>
          <a:xfrm>
            <a:off x="4476854" y="1956155"/>
            <a:ext cx="6784704" cy="755650"/>
          </a:xfrm>
        </p:spPr>
        <p:txBody>
          <a:bodyPr>
            <a:normAutofit/>
          </a:bodyPr>
          <a:lstStyle/>
          <a:p>
            <a:pPr algn="l"/>
            <a:r>
              <a:rPr lang="en-US" sz="2000" dirty="0">
                <a:latin typeface="fkGroteskNeue"/>
              </a:rPr>
              <a:t>B</a:t>
            </a:r>
            <a:r>
              <a:rPr lang="en-US" sz="2000" b="0" i="0" dirty="0">
                <a:effectLst/>
                <a:latin typeface="fkGroteskNeue"/>
              </a:rPr>
              <a:t>asic VANET simulation environment</a:t>
            </a:r>
          </a:p>
        </p:txBody>
      </p:sp>
      <p:sp>
        <p:nvSpPr>
          <p:cNvPr id="6" name="Text Placeholder 5">
            <a:extLst>
              <a:ext uri="{FF2B5EF4-FFF2-40B4-BE49-F238E27FC236}">
                <a16:creationId xmlns:a16="http://schemas.microsoft.com/office/drawing/2014/main" id="{96710017-4721-E2BC-5383-6D0BAFB45038}"/>
              </a:ext>
            </a:extLst>
          </p:cNvPr>
          <p:cNvSpPr>
            <a:spLocks noGrp="1"/>
          </p:cNvSpPr>
          <p:nvPr>
            <p:ph type="body" sz="quarter" idx="14"/>
          </p:nvPr>
        </p:nvSpPr>
        <p:spPr>
          <a:xfrm>
            <a:off x="4476853" y="3032600"/>
            <a:ext cx="6784703" cy="755650"/>
          </a:xfrm>
        </p:spPr>
        <p:txBody>
          <a:bodyPr>
            <a:normAutofit/>
          </a:bodyPr>
          <a:lstStyle/>
          <a:p>
            <a:pPr algn="l"/>
            <a:r>
              <a:rPr lang="en-IN" sz="2000" b="0" i="0" dirty="0">
                <a:effectLst/>
                <a:latin typeface="fkGroteskNeue"/>
              </a:rPr>
              <a:t>Create diverse test scenarios</a:t>
            </a:r>
          </a:p>
        </p:txBody>
      </p:sp>
      <p:sp>
        <p:nvSpPr>
          <p:cNvPr id="7" name="Text Placeholder 6">
            <a:extLst>
              <a:ext uri="{FF2B5EF4-FFF2-40B4-BE49-F238E27FC236}">
                <a16:creationId xmlns:a16="http://schemas.microsoft.com/office/drawing/2014/main" id="{7D1D7743-152B-8AB4-BD61-8FA62AF6D339}"/>
              </a:ext>
            </a:extLst>
          </p:cNvPr>
          <p:cNvSpPr>
            <a:spLocks noGrp="1"/>
          </p:cNvSpPr>
          <p:nvPr>
            <p:ph type="body" sz="quarter" idx="15"/>
          </p:nvPr>
        </p:nvSpPr>
        <p:spPr>
          <a:xfrm>
            <a:off x="4476854" y="4109045"/>
            <a:ext cx="6784704" cy="755650"/>
          </a:xfrm>
        </p:spPr>
        <p:txBody>
          <a:bodyPr>
            <a:normAutofit/>
          </a:bodyPr>
          <a:lstStyle/>
          <a:p>
            <a:pPr algn="l"/>
            <a:r>
              <a:rPr lang="en-US" sz="2000" b="0" i="0" dirty="0">
                <a:effectLst/>
                <a:latin typeface="fkGroteskNeue"/>
              </a:rPr>
              <a:t>Evaluate trust accuracy, scalability, and attack resilience</a:t>
            </a:r>
          </a:p>
        </p:txBody>
      </p:sp>
      <p:sp>
        <p:nvSpPr>
          <p:cNvPr id="8" name="Text Placeholder 7">
            <a:extLst>
              <a:ext uri="{FF2B5EF4-FFF2-40B4-BE49-F238E27FC236}">
                <a16:creationId xmlns:a16="http://schemas.microsoft.com/office/drawing/2014/main" id="{169628D1-0B96-45D6-A720-A7D86D400B79}"/>
              </a:ext>
            </a:extLst>
          </p:cNvPr>
          <p:cNvSpPr>
            <a:spLocks noGrp="1"/>
          </p:cNvSpPr>
          <p:nvPr>
            <p:ph type="body" sz="quarter" idx="16"/>
          </p:nvPr>
        </p:nvSpPr>
        <p:spPr>
          <a:xfrm>
            <a:off x="4476854" y="5185490"/>
            <a:ext cx="6784704" cy="755650"/>
          </a:xfrm>
        </p:spPr>
        <p:txBody>
          <a:bodyPr>
            <a:normAutofit/>
          </a:bodyPr>
          <a:lstStyle/>
          <a:p>
            <a:r>
              <a:rPr lang="en-IN" sz="2000" b="0" i="0" dirty="0">
                <a:effectLst/>
                <a:latin typeface="fkGroteskNeue"/>
              </a:rPr>
              <a:t>Compare with existing approaches</a:t>
            </a:r>
          </a:p>
        </p:txBody>
      </p:sp>
      <p:sp>
        <p:nvSpPr>
          <p:cNvPr id="9" name="Text Placeholder 8">
            <a:extLst>
              <a:ext uri="{FF2B5EF4-FFF2-40B4-BE49-F238E27FC236}">
                <a16:creationId xmlns:a16="http://schemas.microsoft.com/office/drawing/2014/main" id="{1CB07242-A29F-44CD-C01B-3D750BAB9E02}"/>
              </a:ext>
            </a:extLst>
          </p:cNvPr>
          <p:cNvSpPr>
            <a:spLocks noGrp="1"/>
          </p:cNvSpPr>
          <p:nvPr>
            <p:ph type="body" sz="quarter" idx="17"/>
          </p:nvPr>
        </p:nvSpPr>
        <p:spPr/>
        <p:txBody>
          <a:bodyPr/>
          <a:lstStyle/>
          <a:p>
            <a:r>
              <a:rPr lang="en-IN" dirty="0">
                <a:ln w="0"/>
                <a:solidFill>
                  <a:schemeClr val="tx1"/>
                </a:solidFill>
                <a:effectLst>
                  <a:outerShdw blurRad="38100" dist="19050" dir="2700000" algn="tl" rotWithShape="0">
                    <a:schemeClr val="dk1">
                      <a:alpha val="40000"/>
                    </a:schemeClr>
                  </a:outerShdw>
                </a:effectLst>
              </a:rPr>
              <a:t>6</a:t>
            </a:r>
          </a:p>
        </p:txBody>
      </p:sp>
      <p:sp>
        <p:nvSpPr>
          <p:cNvPr id="10" name="Text Placeholder 9">
            <a:extLst>
              <a:ext uri="{FF2B5EF4-FFF2-40B4-BE49-F238E27FC236}">
                <a16:creationId xmlns:a16="http://schemas.microsoft.com/office/drawing/2014/main" id="{BCF5E7DD-F80D-3899-53C4-95AC5654A79E}"/>
              </a:ext>
            </a:extLst>
          </p:cNvPr>
          <p:cNvSpPr>
            <a:spLocks noGrp="1"/>
          </p:cNvSpPr>
          <p:nvPr>
            <p:ph type="body" sz="quarter" idx="18"/>
          </p:nvPr>
        </p:nvSpPr>
        <p:spPr/>
        <p:txBody>
          <a:bodyPr/>
          <a:lstStyle/>
          <a:p>
            <a:r>
              <a:rPr lang="en-IN" dirty="0">
                <a:ln w="0"/>
                <a:solidFill>
                  <a:schemeClr val="tx1"/>
                </a:solidFill>
                <a:effectLst>
                  <a:outerShdw blurRad="38100" dist="19050" dir="2700000" algn="tl" rotWithShape="0">
                    <a:schemeClr val="dk1">
                      <a:alpha val="40000"/>
                    </a:schemeClr>
                  </a:outerShdw>
                </a:effectLst>
              </a:rPr>
              <a:t>7</a:t>
            </a:r>
          </a:p>
        </p:txBody>
      </p:sp>
      <p:sp>
        <p:nvSpPr>
          <p:cNvPr id="11" name="Text Placeholder 10">
            <a:extLst>
              <a:ext uri="{FF2B5EF4-FFF2-40B4-BE49-F238E27FC236}">
                <a16:creationId xmlns:a16="http://schemas.microsoft.com/office/drawing/2014/main" id="{BAEDFAE5-63A0-404F-7A47-A88D6A6C5A3D}"/>
              </a:ext>
            </a:extLst>
          </p:cNvPr>
          <p:cNvSpPr>
            <a:spLocks noGrp="1"/>
          </p:cNvSpPr>
          <p:nvPr>
            <p:ph type="body" sz="quarter" idx="19"/>
          </p:nvPr>
        </p:nvSpPr>
        <p:spPr/>
        <p:txBody>
          <a:bodyPr/>
          <a:lstStyle/>
          <a:p>
            <a:r>
              <a:rPr lang="en-IN" dirty="0">
                <a:ln w="0"/>
                <a:solidFill>
                  <a:schemeClr val="tx1"/>
                </a:solidFill>
                <a:effectLst>
                  <a:outerShdw blurRad="38100" dist="19050" dir="2700000" algn="tl" rotWithShape="0">
                    <a:schemeClr val="dk1">
                      <a:alpha val="40000"/>
                    </a:schemeClr>
                  </a:outerShdw>
                </a:effectLst>
              </a:rPr>
              <a:t>8</a:t>
            </a:r>
          </a:p>
        </p:txBody>
      </p:sp>
      <p:sp>
        <p:nvSpPr>
          <p:cNvPr id="12" name="Text Placeholder 11">
            <a:extLst>
              <a:ext uri="{FF2B5EF4-FFF2-40B4-BE49-F238E27FC236}">
                <a16:creationId xmlns:a16="http://schemas.microsoft.com/office/drawing/2014/main" id="{A16BAF04-C1B9-6752-41F4-34D17DB35496}"/>
              </a:ext>
            </a:extLst>
          </p:cNvPr>
          <p:cNvSpPr>
            <a:spLocks noGrp="1"/>
          </p:cNvSpPr>
          <p:nvPr>
            <p:ph type="body" sz="quarter" idx="20"/>
          </p:nvPr>
        </p:nvSpPr>
        <p:spPr/>
        <p:txBody>
          <a:bodyPr/>
          <a:lstStyle/>
          <a:p>
            <a:r>
              <a:rPr lang="en-IN" dirty="0">
                <a:ln w="0"/>
                <a:solidFill>
                  <a:schemeClr val="tx1"/>
                </a:solidFill>
                <a:effectLst>
                  <a:outerShdw blurRad="38100" dist="19050" dir="2700000" algn="tl" rotWithShape="0">
                    <a:schemeClr val="dk1">
                      <a:alpha val="40000"/>
                    </a:schemeClr>
                  </a:outerShdw>
                </a:effectLst>
              </a:rPr>
              <a:t>9</a:t>
            </a:r>
          </a:p>
        </p:txBody>
      </p:sp>
      <p:sp>
        <p:nvSpPr>
          <p:cNvPr id="13" name="Text Placeholder 12">
            <a:extLst>
              <a:ext uri="{FF2B5EF4-FFF2-40B4-BE49-F238E27FC236}">
                <a16:creationId xmlns:a16="http://schemas.microsoft.com/office/drawing/2014/main" id="{D28A5FD0-53F6-CAA9-3C87-0F99E58B1145}"/>
              </a:ext>
            </a:extLst>
          </p:cNvPr>
          <p:cNvSpPr>
            <a:spLocks noGrp="1"/>
          </p:cNvSpPr>
          <p:nvPr>
            <p:ph type="body" sz="quarter" idx="21"/>
          </p:nvPr>
        </p:nvSpPr>
        <p:spPr/>
        <p:txBody>
          <a:bodyPr/>
          <a:lstStyle/>
          <a:p>
            <a:r>
              <a:rPr lang="en-IN" dirty="0">
                <a:ln w="0"/>
                <a:solidFill>
                  <a:schemeClr val="tx1"/>
                </a:solidFill>
                <a:effectLst>
                  <a:outerShdw blurRad="38100" dist="19050" dir="2700000" algn="tl" rotWithShape="0">
                    <a:schemeClr val="dk1">
                      <a:alpha val="40000"/>
                    </a:schemeClr>
                  </a:outerShdw>
                </a:effectLst>
              </a:rPr>
              <a:t>10</a:t>
            </a:r>
          </a:p>
        </p:txBody>
      </p:sp>
    </p:spTree>
    <p:extLst>
      <p:ext uri="{BB962C8B-B14F-4D97-AF65-F5344CB8AC3E}">
        <p14:creationId xmlns:p14="http://schemas.microsoft.com/office/powerpoint/2010/main" val="1527433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D78BF-B034-143F-55BE-922DBD9C58FA}"/>
              </a:ext>
            </a:extLst>
          </p:cNvPr>
          <p:cNvSpPr>
            <a:spLocks noGrp="1"/>
          </p:cNvSpPr>
          <p:nvPr>
            <p:ph type="title"/>
          </p:nvPr>
        </p:nvSpPr>
        <p:spPr/>
        <p:txBody>
          <a:bodyPr>
            <a:normAutofit fontScale="90000"/>
          </a:bodyPr>
          <a:lstStyle/>
          <a:p>
            <a:r>
              <a:rPr lang="en-IN" dirty="0"/>
              <a:t>Future Research Directions</a:t>
            </a:r>
          </a:p>
        </p:txBody>
      </p:sp>
      <p:sp>
        <p:nvSpPr>
          <p:cNvPr id="4" name="Picture Placeholder 3">
            <a:extLst>
              <a:ext uri="{FF2B5EF4-FFF2-40B4-BE49-F238E27FC236}">
                <a16:creationId xmlns:a16="http://schemas.microsoft.com/office/drawing/2014/main" id="{9E4CB701-0BAD-1BDC-21B6-38BDB20ECB1E}"/>
              </a:ext>
            </a:extLst>
          </p:cNvPr>
          <p:cNvSpPr>
            <a:spLocks noGrp="1"/>
          </p:cNvSpPr>
          <p:nvPr>
            <p:ph type="pic" sz="quarter" idx="13"/>
          </p:nvPr>
        </p:nvSpPr>
        <p:spPr/>
        <p:style>
          <a:lnRef idx="0">
            <a:schemeClr val="accent6"/>
          </a:lnRef>
          <a:fillRef idx="3">
            <a:schemeClr val="accent6"/>
          </a:fillRef>
          <a:effectRef idx="3">
            <a:schemeClr val="accent6"/>
          </a:effectRef>
          <a:fontRef idx="minor">
            <a:schemeClr val="lt1"/>
          </a:fontRef>
        </p:style>
        <p:txBody>
          <a:bodyPr/>
          <a:lstStyle/>
          <a:p>
            <a:endParaRPr lang="en-IN"/>
          </a:p>
        </p:txBody>
      </p:sp>
      <p:sp>
        <p:nvSpPr>
          <p:cNvPr id="5" name="Picture Placeholder 4">
            <a:extLst>
              <a:ext uri="{FF2B5EF4-FFF2-40B4-BE49-F238E27FC236}">
                <a16:creationId xmlns:a16="http://schemas.microsoft.com/office/drawing/2014/main" id="{DE18D033-AC3F-2175-FF0A-F54135970183}"/>
              </a:ext>
            </a:extLst>
          </p:cNvPr>
          <p:cNvSpPr>
            <a:spLocks noGrp="1"/>
          </p:cNvSpPr>
          <p:nvPr>
            <p:ph type="pic" sz="quarter" idx="14"/>
          </p:nvPr>
        </p:nvSpPr>
        <p:sp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6" name="Picture Placeholder 5">
            <a:extLst>
              <a:ext uri="{FF2B5EF4-FFF2-40B4-BE49-F238E27FC236}">
                <a16:creationId xmlns:a16="http://schemas.microsoft.com/office/drawing/2014/main" id="{8BF307E5-425D-6C7B-1E03-93D54A715B04}"/>
              </a:ext>
            </a:extLst>
          </p:cNvPr>
          <p:cNvSpPr>
            <a:spLocks noGrp="1"/>
          </p:cNvSpPr>
          <p:nvPr>
            <p:ph type="pic" sz="quarter" idx="15"/>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7" name="Picture Placeholder 6">
            <a:extLst>
              <a:ext uri="{FF2B5EF4-FFF2-40B4-BE49-F238E27FC236}">
                <a16:creationId xmlns:a16="http://schemas.microsoft.com/office/drawing/2014/main" id="{9B742BA3-9AC3-9198-B3F4-E6F830E03B36}"/>
              </a:ext>
            </a:extLst>
          </p:cNvPr>
          <p:cNvSpPr>
            <a:spLocks noGrp="1"/>
          </p:cNvSpPr>
          <p:nvPr>
            <p:ph type="pic" sz="quarter" idx="16"/>
          </p:nvPr>
        </p:nvSpPr>
        <p:spPr>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8" name="Text Placeholder 7">
            <a:extLst>
              <a:ext uri="{FF2B5EF4-FFF2-40B4-BE49-F238E27FC236}">
                <a16:creationId xmlns:a16="http://schemas.microsoft.com/office/drawing/2014/main" id="{598BE2A0-F9BC-26AD-16CB-A085CE70CB83}"/>
              </a:ext>
            </a:extLst>
          </p:cNvPr>
          <p:cNvSpPr>
            <a:spLocks noGrp="1"/>
          </p:cNvSpPr>
          <p:nvPr>
            <p:ph type="body" sz="quarter" idx="17"/>
          </p:nvPr>
        </p:nvSpPr>
        <p:spPr/>
        <p:txBody>
          <a:bodyPr/>
          <a:lstStyle/>
          <a:p>
            <a:r>
              <a:rPr lang="en-US" dirty="0"/>
              <a:t>Privacy-preserving techniques: Develop methods to protect vehicle identities while maintaining trust in the network.</a:t>
            </a:r>
            <a:endParaRPr lang="en-IN" dirty="0"/>
          </a:p>
        </p:txBody>
      </p:sp>
      <p:sp>
        <p:nvSpPr>
          <p:cNvPr id="9" name="Text Placeholder 8">
            <a:extLst>
              <a:ext uri="{FF2B5EF4-FFF2-40B4-BE49-F238E27FC236}">
                <a16:creationId xmlns:a16="http://schemas.microsoft.com/office/drawing/2014/main" id="{637C2C94-E7D8-68F3-EE97-53F189291AA3}"/>
              </a:ext>
            </a:extLst>
          </p:cNvPr>
          <p:cNvSpPr>
            <a:spLocks noGrp="1"/>
          </p:cNvSpPr>
          <p:nvPr>
            <p:ph type="body" sz="quarter" idx="18"/>
          </p:nvPr>
        </p:nvSpPr>
        <p:spPr/>
        <p:txBody>
          <a:bodyPr/>
          <a:lstStyle/>
          <a:p>
            <a:r>
              <a:rPr lang="en-US" dirty="0"/>
              <a:t>Cross-network trust management: Extend the system to work across different types of vehicular networks.</a:t>
            </a:r>
            <a:endParaRPr lang="en-IN" dirty="0"/>
          </a:p>
        </p:txBody>
      </p:sp>
      <p:sp>
        <p:nvSpPr>
          <p:cNvPr id="10" name="Text Placeholder 9">
            <a:extLst>
              <a:ext uri="{FF2B5EF4-FFF2-40B4-BE49-F238E27FC236}">
                <a16:creationId xmlns:a16="http://schemas.microsoft.com/office/drawing/2014/main" id="{58BD022F-F1F3-9570-F946-AB2ECA5491D0}"/>
              </a:ext>
            </a:extLst>
          </p:cNvPr>
          <p:cNvSpPr>
            <a:spLocks noGrp="1"/>
          </p:cNvSpPr>
          <p:nvPr>
            <p:ph type="body" sz="quarter" idx="19"/>
          </p:nvPr>
        </p:nvSpPr>
        <p:spPr/>
        <p:txBody>
          <a:bodyPr/>
          <a:lstStyle/>
          <a:p>
            <a:r>
              <a:rPr lang="en-US" dirty="0"/>
              <a:t>Incentive mechanisms: Create rewards to encourage honest behavior and information sharing among vehicles.</a:t>
            </a:r>
            <a:endParaRPr lang="en-IN" dirty="0"/>
          </a:p>
        </p:txBody>
      </p:sp>
      <p:sp>
        <p:nvSpPr>
          <p:cNvPr id="11" name="Text Placeholder 10">
            <a:extLst>
              <a:ext uri="{FF2B5EF4-FFF2-40B4-BE49-F238E27FC236}">
                <a16:creationId xmlns:a16="http://schemas.microsoft.com/office/drawing/2014/main" id="{9665988B-EB30-F288-DA15-E4E58D49A50B}"/>
              </a:ext>
            </a:extLst>
          </p:cNvPr>
          <p:cNvSpPr>
            <a:spLocks noGrp="1"/>
          </p:cNvSpPr>
          <p:nvPr>
            <p:ph type="body" sz="quarter" idx="20"/>
          </p:nvPr>
        </p:nvSpPr>
        <p:spPr/>
        <p:txBody>
          <a:bodyPr/>
          <a:lstStyle/>
          <a:p>
            <a:r>
              <a:rPr lang="en-US" dirty="0"/>
              <a:t>Real hardware implementation: Test and validate the system on actual vehicular hardware for practical assessment.</a:t>
            </a:r>
            <a:endParaRPr lang="en-IN" dirty="0"/>
          </a:p>
        </p:txBody>
      </p:sp>
    </p:spTree>
    <p:extLst>
      <p:ext uri="{BB962C8B-B14F-4D97-AF65-F5344CB8AC3E}">
        <p14:creationId xmlns:p14="http://schemas.microsoft.com/office/powerpoint/2010/main" val="3480857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92626F-02DC-0C07-D7BB-4F6002893826}"/>
              </a:ext>
            </a:extLst>
          </p:cNvPr>
          <p:cNvSpPr>
            <a:spLocks noGrp="1"/>
          </p:cNvSpPr>
          <p:nvPr>
            <p:ph type="body" sz="quarter" idx="11"/>
          </p:nvPr>
        </p:nvSpPr>
        <p:spPr/>
        <p:txBody>
          <a:bodyPr/>
          <a:lstStyle/>
          <a:p>
            <a:r>
              <a:rPr lang="en-IN" dirty="0"/>
              <a:t>Z. Yang, K. Yang, L. Lei, K. Zheng and V. C. M. Leung, "Blockchain-Based Decentralized Trust Management in Vehicular Networks," in IEEE Internet of Things Journal</a:t>
            </a:r>
          </a:p>
          <a:p>
            <a:r>
              <a:rPr lang="en-IN" dirty="0">
                <a:hlinkClick r:id="rId2"/>
              </a:rPr>
              <a:t>https://ieeexplore-ieee-org.egateway.chennai.vit.ac.in/document/8358773</a:t>
            </a:r>
            <a:endParaRPr lang="en-IN" dirty="0"/>
          </a:p>
          <a:p>
            <a:endParaRPr lang="en-IN" dirty="0"/>
          </a:p>
          <a:p>
            <a:r>
              <a:rPr lang="en-IN" dirty="0"/>
              <a:t>V. Karanam, B. U. Maheswari and T. S. B. Sudarshan, "Overlay based fault tolerant peer to peer multicasting for emergency data communication in VANETS," 2017 International Conference On Smart Technologies For Smart Nation</a:t>
            </a:r>
          </a:p>
          <a:p>
            <a:r>
              <a:rPr lang="en-IN" dirty="0">
                <a:hlinkClick r:id="rId3"/>
              </a:rPr>
              <a:t>https://ieeexplore-ieee-org.egateway.chennai.vit.ac.in/document/8358425/</a:t>
            </a:r>
            <a:endParaRPr lang="en-IN" dirty="0"/>
          </a:p>
        </p:txBody>
      </p:sp>
      <p:sp>
        <p:nvSpPr>
          <p:cNvPr id="3" name="Title 2">
            <a:extLst>
              <a:ext uri="{FF2B5EF4-FFF2-40B4-BE49-F238E27FC236}">
                <a16:creationId xmlns:a16="http://schemas.microsoft.com/office/drawing/2014/main" id="{5DC3AE5F-3397-E75C-A3E2-6CBB94A95798}"/>
              </a:ext>
            </a:extLst>
          </p:cNvPr>
          <p:cNvSpPr>
            <a:spLocks noGrp="1"/>
          </p:cNvSpPr>
          <p:nvPr>
            <p:ph type="title"/>
          </p:nvPr>
        </p:nvSpPr>
        <p:spPr/>
        <p:txBody>
          <a:bodyPr/>
          <a:lstStyle/>
          <a:p>
            <a:r>
              <a:rPr lang="en-IN" dirty="0"/>
              <a:t>Citations</a:t>
            </a:r>
          </a:p>
        </p:txBody>
      </p:sp>
      <p:pic>
        <p:nvPicPr>
          <p:cNvPr id="6" name="Picture Placeholder 5" descr="A blue and black background with gold lines&#10;&#10;Description automatically generated">
            <a:extLst>
              <a:ext uri="{FF2B5EF4-FFF2-40B4-BE49-F238E27FC236}">
                <a16:creationId xmlns:a16="http://schemas.microsoft.com/office/drawing/2014/main" id="{EBA64C24-51A9-DD5C-159C-489EA87B27B4}"/>
              </a:ext>
            </a:extLst>
          </p:cNvPr>
          <p:cNvPicPr>
            <a:picLocks noGrp="1" noChangeAspect="1"/>
          </p:cNvPicPr>
          <p:nvPr>
            <p:ph type="pic" sz="quarter" idx="10"/>
          </p:nvPr>
        </p:nvPicPr>
        <p:blipFill>
          <a:blip r:embed="rId4"/>
          <a:srcRect t="8738" b="8738"/>
          <a:stretch>
            <a:fillRect/>
          </a:stretch>
        </p:blipFill>
        <p:spPr/>
      </p:pic>
    </p:spTree>
    <p:extLst>
      <p:ext uri="{BB962C8B-B14F-4D97-AF65-F5344CB8AC3E}">
        <p14:creationId xmlns:p14="http://schemas.microsoft.com/office/powerpoint/2010/main" val="4124050372"/>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ICK TO ADD TITLE" id="{F1EBDCD4-0DFE-4BFC-B527-76D7C1C6466B}" vid="{B36D0821-FAFD-4A44-B0A3-9261322768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Classic clean sophisticated presentation</Template>
  <TotalTime>101</TotalTime>
  <Words>525</Words>
  <Application>Microsoft Office PowerPoint</Application>
  <PresentationFormat>Widescreen</PresentationFormat>
  <Paragraphs>57</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Constantia</vt:lpstr>
      <vt:lpstr>fkGroteskNeue</vt:lpstr>
      <vt:lpstr>Wingdings</vt:lpstr>
      <vt:lpstr>Office Theme</vt:lpstr>
      <vt:lpstr>Decentralized Trust Management System for VANETs</vt:lpstr>
      <vt:lpstr>Problem Statement</vt:lpstr>
      <vt:lpstr>Scope of the Project </vt:lpstr>
      <vt:lpstr>Novelty</vt:lpstr>
      <vt:lpstr>Novelty</vt:lpstr>
      <vt:lpstr>Methodology</vt:lpstr>
      <vt:lpstr>Methodology</vt:lpstr>
      <vt:lpstr>Future Research Directions</vt:lpstr>
      <vt:lpstr>Citations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Vivaash Koundal</dc:creator>
  <cp:lastModifiedBy>Vivaash Koundal</cp:lastModifiedBy>
  <cp:revision>9</cp:revision>
  <dcterms:created xsi:type="dcterms:W3CDTF">2025-02-06T21:27:14Z</dcterms:created>
  <dcterms:modified xsi:type="dcterms:W3CDTF">2025-02-07T04:55:11Z</dcterms:modified>
</cp:coreProperties>
</file>