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325" r:id="rId3"/>
    <p:sldId id="258" r:id="rId4"/>
    <p:sldId id="314" r:id="rId5"/>
    <p:sldId id="327" r:id="rId6"/>
    <p:sldId id="328" r:id="rId7"/>
    <p:sldId id="329" r:id="rId8"/>
    <p:sldId id="331" r:id="rId9"/>
    <p:sldId id="330" r:id="rId10"/>
    <p:sldId id="332" r:id="rId11"/>
    <p:sldId id="333" r:id="rId12"/>
    <p:sldId id="339" r:id="rId13"/>
    <p:sldId id="334" r:id="rId14"/>
    <p:sldId id="335" r:id="rId15"/>
    <p:sldId id="337" r:id="rId16"/>
    <p:sldId id="336" r:id="rId17"/>
    <p:sldId id="338" r:id="rId18"/>
    <p:sldId id="32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5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9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09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09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5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62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08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73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73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4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5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973A94-A731-47C0-97E3-9661566310FE}" type="datetimeFigureOut">
              <a:rPr lang="fi-FI" smtClean="0"/>
              <a:t>28.2.2024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F38D55-F723-4C8A-98D1-733FF9600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2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FDDB-F649-4C38-849F-7F667F94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fi-FI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radiosity</a:t>
            </a:r>
          </a:p>
        </p:txBody>
      </p:sp>
      <p:cxnSp>
        <p:nvCxnSpPr>
          <p:cNvPr id="50" name="Straight Connector 46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F30E1-BC12-489C-B4CD-6F6A2C7FB541}"/>
              </a:ext>
            </a:extLst>
          </p:cNvPr>
          <p:cNvSpPr txBox="1">
            <a:spLocks/>
          </p:cNvSpPr>
          <p:nvPr/>
        </p:nvSpPr>
        <p:spPr>
          <a:xfrm>
            <a:off x="838200" y="2185261"/>
            <a:ext cx="10515600" cy="39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3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6EAC5-94CF-BE28-30BC-4995C0344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C8A9-4C16-DB22-906F-27D5ACD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Form factor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9EA6-C903-DCE7-D3A1-6F956282E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 fontScale="85000" lnSpcReduction="10000"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 simple geometric relation helps us to derive an equation for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calculating the form factors </a:t>
                </a:r>
                <a:r>
                  <a:rPr lang="en-US" dirty="0" err="1">
                    <a:solidFill>
                      <a:schemeClr val="tx1"/>
                    </a:solidFill>
                  </a:rPr>
                  <a:t>F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relation states: The area of the normal projection from a surface A onto another surface is reduced according to the cosine of the angle between the two surfaces, i.e. </a:t>
                </a:r>
                <a:r>
                  <a:rPr lang="en-US" dirty="0" err="1">
                    <a:solidFill>
                      <a:schemeClr val="tx1"/>
                    </a:solidFill>
                  </a:rPr>
                  <a:t>Acosθ</a:t>
                </a:r>
                <a:r>
                  <a:rPr lang="en-US" dirty="0">
                    <a:solidFill>
                      <a:schemeClr val="tx1"/>
                    </a:solidFill>
                  </a:rPr>
                  <a:t> (remember dot product)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form factors couple every pair of patches, determining the proportion of radiated energy from one that strikes the other.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We need to use this relationship to determine the interaction of energy from every surface to every other surface.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This results in an </a:t>
                </a:r>
                <a:r>
                  <a:rPr lang="en-US" i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problem as noted before.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This can be calculated based on each surface pair’s geometrical relationships (distance between surfaces, relative orientation, relative area, etc.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This calculation results in the form factor.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9EA6-C903-DCE7-D3A1-6F956282E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2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A7372-B566-CC05-3F29-6D6D5959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446E9-4DA7-46E7-D5FC-637564A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Form factor equation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5F7-9882-EC3C-E05F-F308FB049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marL="36900" indent="0">
                  <a:buNone/>
                </a:pPr>
                <a:r>
                  <a:rPr lang="fi-FI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i-FI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i-FI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i-FI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i-FI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i-FI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i-FI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i-FI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func>
                          <m:funcPr>
                            <m:ctrlP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i-FI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i-FI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i-FI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i-FI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i-FI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b="1" dirty="0">
                    <a:solidFill>
                      <a:schemeClr val="tx1"/>
                    </a:solidFill>
                  </a:rPr>
                  <a:t>   (2)</a:t>
                </a:r>
              </a:p>
              <a:p>
                <a:pPr marL="36900" indent="0">
                  <a:buNone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sz="1800" dirty="0">
                    <a:solidFill>
                      <a:schemeClr val="tx1"/>
                    </a:solidFill>
                  </a:rPr>
                  <a:t> can be calculated as follows: 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Let us assume that the area of the patches is small compared to their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distance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. Let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be the area of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. Now imagine a hemisphere with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radius 1 being placed on patch P</a:t>
                </a:r>
                <a:r>
                  <a:rPr lang="en-U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</a:rPr>
                  <a:t> onto which patch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projected. The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resulting area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’ is approximately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cosφ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, where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φ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denotes the angle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between the normal of patch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1800" dirty="0">
                    <a:solidFill>
                      <a:schemeClr val="tx1"/>
                    </a:solidFill>
                  </a:rPr>
                  <a:t> and the line between the two patches.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Remember that energy hitting patch P</a:t>
                </a:r>
                <a:r>
                  <a:rPr lang="en-U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proportional to the cosine of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this incident angle, which explains why we multiply by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cosφi</a:t>
                </a:r>
                <a:r>
                  <a:rPr lang="en-US" sz="1800" dirty="0">
                    <a:solidFill>
                      <a:schemeClr val="tx1"/>
                    </a:solidFill>
                  </a:rPr>
                  <a:t> (which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corresponds to a projection onto the hemisphere’s base-plane) to come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up with the correct percentage of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Pj</a:t>
                </a:r>
                <a:r>
                  <a:rPr lang="en-US" sz="1800" dirty="0">
                    <a:solidFill>
                      <a:schemeClr val="tx1"/>
                    </a:solidFill>
                  </a:rPr>
                  <a:t> ’s influence. 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Since all form factors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sz="1800" dirty="0">
                    <a:solidFill>
                      <a:schemeClr val="tx1"/>
                    </a:solidFill>
                  </a:rPr>
                  <a:t> have to sum up to 1 (100%), we normalize the result with the hemisphere’s base surface area, i.e. with 1²π = π, and finally get the form factor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1800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69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Doing this will result in a value that can be used to scale the amount of energy leaving the transmission patch and arriving at the receiving patch.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345F7-9882-EC3C-E05F-F308FB049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45DA7-08CE-6DAD-71F4-5758483D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D1388-2E18-ED8C-F522-64634F1D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Hemi-space Projection</a:t>
            </a:r>
            <a:br>
              <a:rPr lang="fi-FI" b="1"/>
            </a:br>
            <a:r>
              <a:rPr lang="fi-FI" b="1"/>
              <a:t>(hemisphere) 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B9B4E-E8DC-EF71-858C-BD750657B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6698" y="1566685"/>
            <a:ext cx="4068231" cy="3724630"/>
          </a:xfrm>
          <a:effectLst/>
        </p:spPr>
      </p:pic>
    </p:spTree>
    <p:extLst>
      <p:ext uri="{BB962C8B-B14F-4D97-AF65-F5344CB8AC3E}">
        <p14:creationId xmlns:p14="http://schemas.microsoft.com/office/powerpoint/2010/main" val="302633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278F2-B667-0376-791A-F0482E6F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45D01-5382-BDA3-D8B4-AA66ACBA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Hemi-space Projection</a:t>
            </a:r>
            <a:br>
              <a:rPr lang="fi-FI" b="1" dirty="0"/>
            </a:br>
            <a:r>
              <a:rPr lang="fi-FI" b="1" dirty="0"/>
              <a:t>(hemicube)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7BD9-58C0-E44A-674B-E242CBDB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In most implementations hemicubes are used instead of hemispheres on patches P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to calculate the form factors.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whole scene is then projected onto the hemicube.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We can then make use of the </a:t>
            </a:r>
            <a:r>
              <a:rPr lang="en-US" dirty="0" err="1">
                <a:solidFill>
                  <a:schemeClr val="tx1"/>
                </a:solidFill>
              </a:rPr>
              <a:t>z-buffer</a:t>
            </a:r>
            <a:r>
              <a:rPr lang="en-US" dirty="0">
                <a:solidFill>
                  <a:schemeClr val="tx1"/>
                </a:solidFill>
              </a:rPr>
              <a:t> technology, i.e. the hemicube’s faces are subdivided into a regular grid of pixels, then all other patches are projected onto them with the cube center acting as the center of projection.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For each pixel we determine its form factor in advance and then we add that percentage for each patch, which eventually gives us its form factor.</a:t>
            </a:r>
          </a:p>
        </p:txBody>
      </p:sp>
    </p:spTree>
    <p:extLst>
      <p:ext uri="{BB962C8B-B14F-4D97-AF65-F5344CB8AC3E}">
        <p14:creationId xmlns:p14="http://schemas.microsoft.com/office/powerpoint/2010/main" val="204697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AB18B-ABF6-DB5D-52ED-6EC0DFBC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C2604-0E22-F199-C54D-8B9605BE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Hemi-space Projection Methods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FF73-49BA-8A42-F7D1-E4BDB180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As patches are rendered onto the surface of the hemicube, they will occupy hemicube pixels.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farther away a surface is, the fewer pixels it will occupy.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greater the angle of relative orientation, the fewer pixels it will occupy.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Using the </a:t>
            </a:r>
            <a:r>
              <a:rPr lang="en-US" dirty="0" err="1">
                <a:solidFill>
                  <a:schemeClr val="tx1"/>
                </a:solidFill>
              </a:rPr>
              <a:t>z-buffer</a:t>
            </a:r>
            <a:r>
              <a:rPr lang="en-US" dirty="0">
                <a:solidFill>
                  <a:schemeClr val="tx1"/>
                </a:solidFill>
              </a:rPr>
              <a:t>, we can let some patches partially (or fully) occlude other patches, causing them to occupy even fewer pixels (or none) which gives us visibility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69419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C6057-9E9D-28DE-3F74-8622ED0B6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916B1-5D3D-1554-F96D-76E5F65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Hemi-space Projection Methods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9C3C-8D6D-FA4B-258B-5952F8C4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It would be expensive evaluate the form factor on a patch by patch basis.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Using a bounding hemisphere it can be shown that all patches that project onto the same area of the hemisphere have the same form factor.</a:t>
            </a:r>
          </a:p>
        </p:txBody>
      </p:sp>
    </p:spTree>
    <p:extLst>
      <p:ext uri="{BB962C8B-B14F-4D97-AF65-F5344CB8AC3E}">
        <p14:creationId xmlns:p14="http://schemas.microsoft.com/office/powerpoint/2010/main" val="227348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5A991-E196-B356-2E05-EA9C159B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43A41-364D-25E2-D179-7B904DA2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Hemi-space Projection Methods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11FBE2-D25E-90DF-7E42-B4DC64E1BD1E}"/>
              </a:ext>
            </a:extLst>
          </p:cNvPr>
          <p:cNvSpPr txBox="1"/>
          <p:nvPr/>
        </p:nvSpPr>
        <p:spPr>
          <a:xfrm>
            <a:off x="4985449" y="5224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Rendering of a patch onto the surface of the hemicube.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2338-65D0-A421-2E2E-35E5AFFE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06E8-F1DB-2698-7912-0B946A35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08" y="1978183"/>
            <a:ext cx="6095995" cy="3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03998-B0DF-84F0-87B6-8DB3282F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7A98-C980-129F-4644-E4EC990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Hemi-space Projection Methods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461C4-CE43-8231-418A-849F1F4A6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delta form factors are defined as follows for the top of the hemicube: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:r>
                  <a:rPr lang="en-US" i="1" dirty="0">
                    <a:solidFill>
                      <a:schemeClr val="tx1"/>
                    </a:solidFill>
                  </a:rPr>
                  <a:t>∆A</a:t>
                </a:r>
                <a:r>
                  <a:rPr lang="en-US" dirty="0">
                    <a:solidFill>
                      <a:schemeClr val="tx1"/>
                    </a:solidFill>
                  </a:rPr>
                  <a:t> is the area of a pixel and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is that set of pixels onto which the patch </a:t>
                </a:r>
                <a:r>
                  <a:rPr lang="en-US" i="1" dirty="0">
                    <a:solidFill>
                      <a:schemeClr val="tx1"/>
                    </a:solidFill>
                  </a:rPr>
                  <a:t>Ai</a:t>
                </a:r>
                <a:r>
                  <a:rPr lang="en-US" dirty="0">
                    <a:solidFill>
                      <a:schemeClr val="tx1"/>
                    </a:solidFill>
                  </a:rPr>
                  <a:t> projects and is the nearest patch in that direction. 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i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 are the coordinates of the pixel on the hemicube.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 that we have the delta form factors, how do we get the actual form factor? It is equated via: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i-FI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461C4-CE43-8231-418A-849F1F4A6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0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B7D16-F47A-79D6-CB5B-8A80131C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D05C1-AB77-3168-29D7-D749DB43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/>
              <a:t>Radiosity vs other methods</a:t>
            </a:r>
            <a:endParaRPr lang="fi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8DFFB-D382-11BF-49DF-ED5A0A99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7013" y="1036727"/>
            <a:ext cx="5961062" cy="4681359"/>
          </a:xfrm>
          <a:effectLst/>
        </p:spPr>
      </p:pic>
    </p:spTree>
    <p:extLst>
      <p:ext uri="{BB962C8B-B14F-4D97-AF65-F5344CB8AC3E}">
        <p14:creationId xmlns:p14="http://schemas.microsoft.com/office/powerpoint/2010/main" val="216773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D39B-80C6-936E-5F43-7902604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710-5732-711D-5C6B-CA234257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0486C-F388-3E4F-8AF2-901BD34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A16D6-9BE0-6FF3-4A3A-F59721CA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F5FB-66B9-EE57-0B50-00D0A4B7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its application to computer graphics,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Radiosity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rooted in the heat transfer literature.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Here, energy radiates out from all surfaces, to greater or lesser degree.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computer graphics, the energy of interest is light in the visible spectrum.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surfaces are viewed as ideal diffuse (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Lambertian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reflectors (reflecting light equally in all directions) and light sources are ideal diffuse emitters.</a:t>
            </a:r>
            <a:endParaRPr lang="fi-FI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5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12DF-727A-4550-BE2D-B725CD1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Solving the problem of global illumination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3D7-666C-4233-855A-B7DF436E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Radiosity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models the transfer of light between surfaces.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Informally, radiosity is the rate at which light energy leaves the surface.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contributions to the energy: emission and reflection.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ways to solve the global illumination problem – for example ray tracing solves it in another way.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7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A25B-7F38-75BD-8AC5-BF6D066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Radiosity Algorithm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fi-FI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fi-FI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i-FI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i-FI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fi-FI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i-FI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fi-FI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</a:rPr>
                  <a:t>				</a:t>
                </a:r>
                <a:r>
                  <a:rPr lang="fi-FI" b="1" dirty="0">
                    <a:solidFill>
                      <a:schemeClr val="tx1"/>
                    </a:solidFill>
                  </a:rPr>
                  <a:t>(1)</a:t>
                </a:r>
                <a:endParaRPr lang="fi-FI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radiosity of patch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emission of patch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pi</a:t>
                </a:r>
                <a:r>
                  <a:rPr lang="en-US" dirty="0">
                    <a:solidFill>
                      <a:schemeClr val="tx1"/>
                    </a:solidFill>
                  </a:rPr>
                  <a:t> is the reflection coefficient of patch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B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radiosity of patch </a:t>
                </a:r>
                <a:r>
                  <a:rPr lang="en-US" i="1" dirty="0">
                    <a:solidFill>
                      <a:schemeClr val="tx1"/>
                    </a:solidFill>
                  </a:rPr>
                  <a:t>j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F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</a:t>
                </a:r>
                <a:r>
                  <a:rPr lang="en-US" b="1" dirty="0">
                    <a:solidFill>
                      <a:schemeClr val="tx1"/>
                    </a:solidFill>
                  </a:rPr>
                  <a:t>form factor </a:t>
                </a:r>
                <a:r>
                  <a:rPr lang="en-US" dirty="0">
                    <a:solidFill>
                      <a:schemeClr val="tx1"/>
                    </a:solidFill>
                  </a:rPr>
                  <a:t>between patches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</a:rPr>
                  <a:t>j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This equation is computed for each patch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Thus, we see an upper bound time complexity of </a:t>
                </a:r>
                <a:r>
                  <a:rPr lang="en-US" i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69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As this equation implies, lighting is assumed to be constant over the patch, and one radiosity value is calculated per patch.</a:t>
                </a:r>
                <a:endParaRPr lang="fi-FI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CDACC-EC29-32B1-93DB-963E8527C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2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99791-02E1-82A5-5F38-533537C99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92831-78F9-7CF2-46EA-4B001EC7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Radiosity Algorithm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7742-784C-56A0-F030-8A67A0D2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general algorithm for radiosity is:</a:t>
            </a:r>
          </a:p>
          <a:p>
            <a:r>
              <a:rPr lang="en-US" b="1" dirty="0">
                <a:solidFill>
                  <a:schemeClr val="tx1"/>
                </a:solidFill>
              </a:rPr>
              <a:t>Mesh scene into patches</a:t>
            </a:r>
          </a:p>
          <a:p>
            <a:r>
              <a:rPr lang="en-US" b="1" dirty="0">
                <a:solidFill>
                  <a:schemeClr val="tx1"/>
                </a:solidFill>
              </a:rPr>
              <a:t>Compute the form factors</a:t>
            </a:r>
          </a:p>
          <a:p>
            <a:r>
              <a:rPr lang="en-US" b="1" dirty="0">
                <a:solidFill>
                  <a:schemeClr val="tx1"/>
                </a:solidFill>
              </a:rPr>
              <a:t>Solve for radiosities (Using Equation 1)</a:t>
            </a:r>
          </a:p>
          <a:p>
            <a:r>
              <a:rPr lang="en-US" b="1" dirty="0">
                <a:solidFill>
                  <a:schemeClr val="tx1"/>
                </a:solidFill>
              </a:rPr>
              <a:t>Display the scene</a:t>
            </a:r>
            <a:endParaRPr lang="fi-FI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5CE6A-F444-677D-42B8-EBEBD2E4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D277E-426A-A2CD-2903-AC8B5B28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Solve for radiosities by gathering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729A-777D-3FA8-A9EC-1E8E038E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</a:rPr>
              <a:t>Gathering</a:t>
            </a:r>
            <a:r>
              <a:rPr lang="en-US" dirty="0">
                <a:solidFill>
                  <a:schemeClr val="tx1"/>
                </a:solidFill>
              </a:rPr>
              <a:t>: One patch gathers radiosity from the other patches one by one.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This is a very slow technique because every patch has to gather from every patch several times to get a good result.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Multiple passes are required as initially, the only diffuse emitters are the light sources themselves, and in the final result, all surfaces are diffuse emitters.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Thus, we end computing the emission from surfaces that initially do not emit anything.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7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423A6-F5EE-C27D-0CF6-B2EE2F8F6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AD61-59B9-4819-C420-D0DD8A8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Solve for radiosities by</a:t>
            </a:r>
            <a:br>
              <a:rPr lang="fi-FI" b="1" dirty="0"/>
            </a:br>
            <a:r>
              <a:rPr lang="fi-FI" b="1" dirty="0"/>
              <a:t>shooting and sorting: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DF36-A241-268F-127E-4B382D06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We first choose the patch with the most excess light. This patch then shoots its light away.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This process is repeated until the worst patch has excess light below some tolerance. 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Sorting is needed to find the patch with the most excess light and thus, more time is required per iteration, but in general, less iterations are required.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D607C-8782-F64B-D5F2-1A9FBA6A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A45B1-C537-4702-AA54-B7686BB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Patching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31D9-BFCE-E541-C498-CB6FCD88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Patches are a higher resolution object-space representation of the original surface geometry.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Patches are how we simulate area light sources (Recall that all surfaces are viewed as diffuse reflectors and light sources as diffuse emitters).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Rather than treating the surface as an area light source, we split it into smaller area light sources across the entire area of the original surface.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Therefore, if the surface is subdivided enough, higher quality results are feasible.</a:t>
            </a:r>
          </a:p>
        </p:txBody>
      </p:sp>
    </p:spTree>
    <p:extLst>
      <p:ext uri="{BB962C8B-B14F-4D97-AF65-F5344CB8AC3E}">
        <p14:creationId xmlns:p14="http://schemas.microsoft.com/office/powerpoint/2010/main" val="379740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691D7-CE22-6C4A-A546-59E1842B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33B7D-06F3-1D65-6CAE-B0929238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i-FI" b="1" dirty="0"/>
              <a:t>Patching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04DF6-045D-5D8B-C247-6A90D386AC3C}"/>
              </a:ext>
            </a:extLst>
          </p:cNvPr>
          <p:cNvSpPr txBox="1"/>
          <p:nvPr/>
        </p:nvSpPr>
        <p:spPr>
          <a:xfrm>
            <a:off x="5302752" y="375321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The relationship between two patches is shown above. </a:t>
            </a:r>
          </a:p>
          <a:p>
            <a:r>
              <a:rPr lang="fi-FI" dirty="0"/>
              <a:t>We need to use this relationship to determine the interaction of energy from every surface to every other surface.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DBBC5A-74C8-1149-4D0D-D44D255B0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752" y="1238612"/>
            <a:ext cx="4981575" cy="2514600"/>
          </a:xfrm>
        </p:spPr>
      </p:pic>
    </p:spTree>
    <p:extLst>
      <p:ext uri="{BB962C8B-B14F-4D97-AF65-F5344CB8AC3E}">
        <p14:creationId xmlns:p14="http://schemas.microsoft.com/office/powerpoint/2010/main" val="96733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17251</TotalTime>
  <Words>1263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Calisto MT</vt:lpstr>
      <vt:lpstr>Cambria Math</vt:lpstr>
      <vt:lpstr>Wingdings 2</vt:lpstr>
      <vt:lpstr>Slate</vt:lpstr>
      <vt:lpstr>Introduction to radiosity</vt:lpstr>
      <vt:lpstr>Introduction</vt:lpstr>
      <vt:lpstr>Solving the problem of global illumination</vt:lpstr>
      <vt:lpstr>Radiosity Algorithm</vt:lpstr>
      <vt:lpstr>Radiosity Algorithm</vt:lpstr>
      <vt:lpstr>Solve for radiosities by gathering</vt:lpstr>
      <vt:lpstr>Solve for radiosities by shooting and sorting:</vt:lpstr>
      <vt:lpstr>Patching</vt:lpstr>
      <vt:lpstr>Patching</vt:lpstr>
      <vt:lpstr>Form factor</vt:lpstr>
      <vt:lpstr>Form factor equation</vt:lpstr>
      <vt:lpstr>Hemi-space Projection (hemisphere) </vt:lpstr>
      <vt:lpstr>Hemi-space Projection (hemicube) </vt:lpstr>
      <vt:lpstr>Hemi-space Projection Methods</vt:lpstr>
      <vt:lpstr>Hemi-space Projection Methods</vt:lpstr>
      <vt:lpstr>Hemi-space Projection Methods</vt:lpstr>
      <vt:lpstr>Hemi-space Projection Methods</vt:lpstr>
      <vt:lpstr>Radiosity vs other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Failing Fast</dc:title>
  <dc:creator>Cay Blomqvist</dc:creator>
  <cp:lastModifiedBy>Joni Joutsijoki</cp:lastModifiedBy>
  <cp:revision>978</cp:revision>
  <dcterms:created xsi:type="dcterms:W3CDTF">2020-04-13T12:55:52Z</dcterms:created>
  <dcterms:modified xsi:type="dcterms:W3CDTF">2024-02-28T12:55:49Z</dcterms:modified>
</cp:coreProperties>
</file>