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8" r:id="rId3"/>
    <p:sldId id="314" r:id="rId4"/>
    <p:sldId id="322" r:id="rId5"/>
    <p:sldId id="315" r:id="rId6"/>
    <p:sldId id="316" r:id="rId7"/>
    <p:sldId id="317" r:id="rId8"/>
    <p:sldId id="323" r:id="rId9"/>
    <p:sldId id="324" r:id="rId10"/>
    <p:sldId id="321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7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5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9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5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097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09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357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62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1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8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08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44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73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73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44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0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5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973A94-A731-47C0-97E3-9661566310FE}" type="datetimeFigureOut">
              <a:rPr lang="fi-FI" smtClean="0"/>
              <a:t>16.8.2023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923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DFDDB-F649-4C38-849F-7F667F94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fi-FI" sz="5200" b="1" dirty="0"/>
              <a:t>Undefined behaviour in C++</a:t>
            </a:r>
            <a:br>
              <a:rPr lang="en-US" sz="5200" b="1" dirty="0"/>
            </a:br>
            <a:endParaRPr lang="fi-FI" sz="5200" b="1" dirty="0"/>
          </a:p>
        </p:txBody>
      </p:sp>
      <p:cxnSp>
        <p:nvCxnSpPr>
          <p:cNvPr id="50" name="Straight Connector 46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F30E1-BC12-489C-B4CD-6F6A2C7FB541}"/>
              </a:ext>
            </a:extLst>
          </p:cNvPr>
          <p:cNvSpPr txBox="1">
            <a:spLocks/>
          </p:cNvSpPr>
          <p:nvPr/>
        </p:nvSpPr>
        <p:spPr>
          <a:xfrm>
            <a:off x="838200" y="2185261"/>
            <a:ext cx="10515600" cy="39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35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3823-ABAB-6F04-294D-1D3F0EDC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pt-BR">
                <a:latin typeface="Cambria Math" panose="02040503050406030204" pitchFamily="18" charset="0"/>
              </a:rPr>
              <a:t>Mitigations</a:t>
            </a:r>
            <a:endParaRPr lang="fi-FI"/>
          </a:p>
        </p:txBody>
      </p:sp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B8A4C5-771F-D8D2-03C1-18A2770E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pt-BR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pt-BR">
                <a:solidFill>
                  <a:schemeClr val="tx1"/>
                </a:solidFill>
                <a:latin typeface="Cambria Math" panose="02040503050406030204" pitchFamily="18" charset="0"/>
              </a:rPr>
              <a:t>UBsan (sanitizers) can find overflow during runtime</a:t>
            </a:r>
          </a:p>
          <a:p>
            <a:r>
              <a:rPr lang="pt-BR">
                <a:solidFill>
                  <a:schemeClr val="tx1"/>
                </a:solidFill>
                <a:latin typeface="Cambria Math" panose="02040503050406030204" pitchFamily="18" charset="0"/>
              </a:rPr>
              <a:t>-fwrapv defines integer overflow</a:t>
            </a:r>
          </a:p>
          <a:p>
            <a:r>
              <a:rPr lang="pt-BR">
                <a:solidFill>
                  <a:schemeClr val="tx1"/>
                </a:solidFill>
                <a:latin typeface="Cambria Math" panose="02040503050406030204" pitchFamily="18" charset="0"/>
              </a:rPr>
              <a:t>-ftrapv traps on integer overflow</a:t>
            </a:r>
          </a:p>
          <a:p>
            <a:r>
              <a:rPr lang="pt-BR">
                <a:solidFill>
                  <a:schemeClr val="tx1"/>
                </a:solidFill>
                <a:latin typeface="Cambria Math" panose="02040503050406030204" pitchFamily="18" charset="0"/>
              </a:rPr>
              <a:t>testing</a:t>
            </a:r>
          </a:p>
          <a:p>
            <a:r>
              <a:rPr lang="pt-BR">
                <a:solidFill>
                  <a:schemeClr val="tx1"/>
                </a:solidFill>
                <a:latin typeface="Cambria Math" panose="02040503050406030204" pitchFamily="18" charset="0"/>
              </a:rPr>
              <a:t>assertions</a:t>
            </a:r>
          </a:p>
          <a:p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6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D39B-80C6-936E-5F43-79026044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Questions?</a:t>
            </a:r>
            <a:endParaRPr lang="fi-FI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3710-5732-711D-5C6B-CA234257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Definitions of behaviors in C++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indent="-342900">
              <a:lnSpc>
                <a:spcPct val="90000"/>
              </a:lnSpc>
            </a:pPr>
            <a:r>
              <a:rPr lang="fi-FI" dirty="0">
                <a:solidFill>
                  <a:schemeClr val="tx1"/>
                </a:solidFill>
              </a:rPr>
              <a:t>The C++ standard defines various kinds of behaviours</a:t>
            </a:r>
          </a:p>
          <a:p>
            <a:pPr indent="-342900">
              <a:lnSpc>
                <a:spcPct val="90000"/>
              </a:lnSpc>
            </a:pPr>
            <a:endParaRPr lang="fi-FI" dirty="0">
              <a:solidFill>
                <a:schemeClr val="tx1"/>
              </a:solidFill>
            </a:endParaRPr>
          </a:p>
          <a:p>
            <a:pPr indent="-342900">
              <a:lnSpc>
                <a:spcPct val="90000"/>
              </a:lnSpc>
            </a:pPr>
            <a:r>
              <a:rPr lang="fi-FI" u="sng" dirty="0">
                <a:solidFill>
                  <a:schemeClr val="tx1"/>
                </a:solidFill>
              </a:rPr>
              <a:t>Unspecified behavior</a:t>
            </a:r>
            <a:r>
              <a:rPr lang="fi-FI" dirty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behavior, for a well-formed program construct and correct data, that depends on the implementation</a:t>
            </a:r>
          </a:p>
          <a:p>
            <a:pPr indent="-342900">
              <a:lnSpc>
                <a:spcPct val="90000"/>
              </a:lnSpc>
            </a:pPr>
            <a:endParaRPr lang="fi-FI" dirty="0">
              <a:solidFill>
                <a:schemeClr val="tx1"/>
              </a:solidFill>
            </a:endParaRPr>
          </a:p>
          <a:p>
            <a:pPr indent="-342900">
              <a:lnSpc>
                <a:spcPct val="90000"/>
              </a:lnSpc>
            </a:pPr>
            <a:r>
              <a:rPr lang="fi-FI" u="sng" dirty="0">
                <a:solidFill>
                  <a:schemeClr val="tx1"/>
                </a:solidFill>
              </a:rPr>
              <a:t>Implementation-defined</a:t>
            </a:r>
            <a:r>
              <a:rPr lang="fi-FI" dirty="0">
                <a:solidFill>
                  <a:schemeClr val="tx1"/>
                </a:solidFill>
              </a:rPr>
              <a:t> behavior - </a:t>
            </a:r>
            <a:r>
              <a:rPr lang="en-US" dirty="0">
                <a:solidFill>
                  <a:schemeClr val="tx1"/>
                </a:solidFill>
              </a:rPr>
              <a:t>behavior, for a well-formed program construct and correct data, that depends on the implementation and that each implementation documents</a:t>
            </a:r>
          </a:p>
          <a:p>
            <a:pPr indent="-342900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indent="-342900">
              <a:lnSpc>
                <a:spcPct val="90000"/>
              </a:lnSpc>
            </a:pPr>
            <a:r>
              <a:rPr lang="en-US" u="sng" dirty="0">
                <a:solidFill>
                  <a:schemeClr val="tx1"/>
                </a:solidFill>
              </a:rPr>
              <a:t>Defined behavior</a:t>
            </a:r>
            <a:r>
              <a:rPr lang="en-US" dirty="0">
                <a:solidFill>
                  <a:schemeClr val="tx1"/>
                </a:solidFill>
              </a:rPr>
              <a:t> – behavior, which has clear meaning</a:t>
            </a:r>
            <a:endParaRPr lang="en-US" u="sng" dirty="0">
              <a:solidFill>
                <a:schemeClr val="tx1"/>
              </a:solidFill>
            </a:endParaRPr>
          </a:p>
          <a:p>
            <a:pPr indent="-342900">
              <a:lnSpc>
                <a:spcPct val="90000"/>
              </a:lnSpc>
            </a:pPr>
            <a:endParaRPr lang="fi-FI" dirty="0">
              <a:solidFill>
                <a:schemeClr val="tx1"/>
              </a:solidFill>
            </a:endParaRPr>
          </a:p>
          <a:p>
            <a:pPr indent="-342900">
              <a:lnSpc>
                <a:spcPct val="90000"/>
              </a:lnSpc>
            </a:pPr>
            <a:r>
              <a:rPr lang="fi-FI" u="sng" dirty="0">
                <a:solidFill>
                  <a:schemeClr val="tx1"/>
                </a:solidFill>
              </a:rPr>
              <a:t>Undefined behavior (UB)</a:t>
            </a:r>
            <a:r>
              <a:rPr lang="fi-FI" dirty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behavior for which the standard imposes no requirements, so the program is essentially incorrect</a:t>
            </a:r>
            <a:endParaRPr lang="fi-FI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5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Partial list of UBs in C++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DACC-EC29-32B1-93DB-963E852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fi-FI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Access an element out of container bounds</a:t>
            </a:r>
          </a:p>
          <a:p>
            <a:r>
              <a:rPr lang="fi-FI" dirty="0">
                <a:solidFill>
                  <a:schemeClr val="tx1"/>
                </a:solidFill>
              </a:rPr>
              <a:t>Dereference null pointer</a:t>
            </a:r>
          </a:p>
          <a:p>
            <a:r>
              <a:rPr lang="en-US" dirty="0">
                <a:solidFill>
                  <a:schemeClr val="tx1"/>
                </a:solidFill>
              </a:rPr>
              <a:t>Use of an uninitialized object</a:t>
            </a:r>
          </a:p>
          <a:p>
            <a:r>
              <a:rPr lang="fi-FI" dirty="0">
                <a:solidFill>
                  <a:schemeClr val="tx1"/>
                </a:solidFill>
              </a:rPr>
              <a:t>Use after free</a:t>
            </a:r>
          </a:p>
          <a:p>
            <a:r>
              <a:rPr lang="fi-FI" dirty="0">
                <a:solidFill>
                  <a:schemeClr val="tx1"/>
                </a:solidFill>
              </a:rPr>
              <a:t>Race condition</a:t>
            </a:r>
          </a:p>
          <a:p>
            <a:r>
              <a:rPr lang="fi-FI" dirty="0">
                <a:solidFill>
                  <a:schemeClr val="tx1"/>
                </a:solidFill>
              </a:rPr>
              <a:t>Int divide by zero</a:t>
            </a:r>
          </a:p>
          <a:p>
            <a:r>
              <a:rPr lang="fi-FI" dirty="0">
                <a:solidFill>
                  <a:schemeClr val="tx1"/>
                </a:solidFill>
              </a:rPr>
              <a:t>Signed int over/underflow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endParaRPr lang="fi-FI" b="0" dirty="0">
              <a:solidFill>
                <a:schemeClr val="tx1"/>
              </a:solidFill>
            </a:endParaRPr>
          </a:p>
          <a:p>
            <a:endParaRPr lang="fi-FI" dirty="0">
              <a:solidFill>
                <a:schemeClr val="tx1"/>
              </a:solidFill>
            </a:endParaRPr>
          </a:p>
          <a:p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2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2631E-4647-E1B6-CB90-C3BC4964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When program runs into UB?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B9F3-C165-8E81-7621-C785C1A5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Case 1: Program breaks asap (fault or trap, compiler error etc.)</a:t>
            </a:r>
          </a:p>
          <a:p>
            <a:r>
              <a:rPr lang="en-US" dirty="0">
                <a:solidFill>
                  <a:schemeClr val="tx1"/>
                </a:solidFill>
              </a:rPr>
              <a:t>Case 2: Latent error</a:t>
            </a:r>
          </a:p>
          <a:p>
            <a:r>
              <a:rPr lang="en-US" dirty="0">
                <a:solidFill>
                  <a:schemeClr val="tx1"/>
                </a:solidFill>
              </a:rPr>
              <a:t>Case 3: Latent error but works as expected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Nearly all C/C++ programs contain UB in some form or another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5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5A81C-8C97-E1BE-5E46-869669BC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Example (1/4)</a:t>
            </a:r>
            <a:br>
              <a:rPr lang="fi-FI" b="1" dirty="0"/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Unaligned access</a:t>
            </a:r>
            <a:endParaRPr lang="fi-FI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50DC-D890-0F7B-23F6-3608EF54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Would crash when alignment is assumed or instruction generated on systems where alignment is required by the CPU: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pitchFamily="49" charset="0"/>
                <a:cs typeface="Liberation Mono" panose="02070409020205020404" pitchFamily="49" charset="0"/>
              </a:rPr>
              <a:t>const int a[] = {1,2,3};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pitchFamily="49" charset="0"/>
                <a:cs typeface="Liberation Mono" panose="02070409020205020404" pitchFamily="49" charset="0"/>
              </a:rPr>
              <a:t>const int* p = (int*)(1 + (char*)a);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36900" indent="0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pitchFamily="49" charset="0"/>
                <a:cs typeface="Liberation Mono" panose="02070409020205020404" pitchFamily="49" charset="0"/>
              </a:rPr>
              <a:t>printf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pitchFamily="49" charset="0"/>
                <a:cs typeface="Liberation Mono" panose="02070409020205020404" pitchFamily="49" charset="0"/>
              </a:rPr>
              <a:t>("%d:", *p);</a:t>
            </a:r>
            <a:endParaRPr lang="fi-FI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fi-FI" dirty="0">
              <a:solidFill>
                <a:schemeClr val="tx1"/>
              </a:solidFill>
            </a:endParaRPr>
          </a:p>
          <a:p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CF9E9-5765-C9D7-2F9C-CAEA35DB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/>
              <a:t>Example (2/4)</a:t>
            </a:r>
            <a:br>
              <a:rPr lang="fi-FI" b="1"/>
            </a:br>
            <a:r>
              <a:rPr lang="fi-FI" b="1"/>
              <a:t>Signed integer over/underflow</a:t>
            </a:r>
            <a:endParaRPr lang="fi-FI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7508355-6678-6F1F-DAB5-7EBB84C8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 fontScale="77500" lnSpcReduction="20000"/>
          </a:bodyPr>
          <a:lstStyle/>
          <a:p>
            <a:pPr marL="36900" indent="0">
              <a:lnSpc>
                <a:spcPct val="90000"/>
              </a:lnSpc>
              <a:buNone/>
            </a:pPr>
            <a:endParaRPr lang="fi-FI" sz="1400" dirty="0">
              <a:solidFill>
                <a:schemeClr val="tx1"/>
              </a:solidFill>
            </a:endParaRPr>
          </a:p>
          <a:p>
            <a:pPr marL="36900" indent="0">
              <a:lnSpc>
                <a:spcPct val="90000"/>
              </a:lnSpc>
              <a:buNone/>
            </a:pPr>
            <a:r>
              <a:rPr lang="fi-FI" sz="2600" dirty="0">
                <a:solidFill>
                  <a:schemeClr val="tx1"/>
                </a:solidFill>
              </a:rPr>
              <a:t>Bad: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test(int x) 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const bool result = (x + 1) &gt; x;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assert(???);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lnSpc>
                <a:spcPct val="90000"/>
              </a:lnSpc>
              <a:buNone/>
            </a:pPr>
            <a:endParaRPr lang="fi-FI" sz="1400" dirty="0">
              <a:solidFill>
                <a:schemeClr val="tx1"/>
              </a:solidFill>
            </a:endParaRPr>
          </a:p>
          <a:p>
            <a:pPr marL="36900" indent="0">
              <a:lnSpc>
                <a:spcPct val="90000"/>
              </a:lnSpc>
              <a:buNone/>
            </a:pPr>
            <a:r>
              <a:rPr lang="fi-FI" sz="2600" dirty="0">
                <a:solidFill>
                  <a:schemeClr val="tx1"/>
                </a:solidFill>
              </a:rPr>
              <a:t>Good: (Narrow contracts)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test(int x)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assert(x != INT_MAX);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const bool result = (x + 1) &gt; x;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assert(result);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2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fi-FI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8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E32EB-2C5C-9683-C1B0-A8741C22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Example (3/4)</a:t>
            </a:r>
            <a:br>
              <a:rPr lang="fi-FI" b="1" dirty="0"/>
            </a:br>
            <a:r>
              <a:rPr lang="fi-FI" b="1" dirty="0"/>
              <a:t>Optimizations</a:t>
            </a:r>
            <a:endParaRPr lang="fi-FI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206F-AFE0-1E11-CCD9-61D0A4CD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Clr>
                <a:srgbClr val="DF860A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Clr>
                <a:srgbClr val="DF860A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Can we do this trivial optimization in the compiler?</a:t>
            </a:r>
          </a:p>
          <a:p>
            <a:pPr marL="36900" indent="0">
              <a:buClr>
                <a:srgbClr val="DF860A"/>
              </a:buClr>
              <a:buNone/>
            </a:pPr>
            <a:r>
              <a:rPr lang="en-US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(a + b) &gt; a =&gt; b &gt; 0 </a:t>
            </a:r>
          </a:p>
          <a:p>
            <a:pPr>
              <a:buClr>
                <a:srgbClr val="DF860A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Clr>
                <a:srgbClr val="DF860A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Yes in clang/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r>
              <a:rPr lang="en-US" dirty="0">
                <a:solidFill>
                  <a:schemeClr val="tx1"/>
                </a:solidFill>
              </a:rPr>
              <a:t>, but not in MSVC.</a:t>
            </a:r>
          </a:p>
          <a:p>
            <a:pPr marL="36900" indent="0">
              <a:buClr>
                <a:srgbClr val="DF860A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clang/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r>
              <a:rPr lang="en-US" dirty="0">
                <a:solidFill>
                  <a:schemeClr val="tx1"/>
                </a:solidFill>
              </a:rPr>
              <a:t> rely heavily on UB in order to do optimizations.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CE01A-4BA0-55E0-9C03-37E86007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Example (4/4)</a:t>
            </a:r>
            <a:br>
              <a:rPr lang="fi-FI" b="1" dirty="0"/>
            </a:br>
            <a:r>
              <a:rPr lang="fi-FI" b="1" dirty="0"/>
              <a:t>Trivia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BF3D-F796-7E8F-4363-F319A8CF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nn-NO" dirty="0">
                <a:solidFill>
                  <a:schemeClr val="tx1"/>
                </a:solidFill>
                <a:cs typeface="Liberation Mono" panose="02070409020205020404" pitchFamily="49" charset="0"/>
              </a:rPr>
              <a:t>What is the problem with the following function?</a:t>
            </a:r>
          </a:p>
          <a:p>
            <a:pPr marL="36900" indent="0">
              <a:buNone/>
            </a:pPr>
            <a:endParaRPr lang="nn-NO" dirty="0">
              <a:solidFill>
                <a:schemeClr val="tx1"/>
              </a:solidFill>
              <a:cs typeface="Liberation Mono" panose="02070409020205020404" pitchFamily="49" charset="0"/>
            </a:endParaRPr>
          </a:p>
          <a:p>
            <a:pPr marL="36900" indent="0">
              <a:buNone/>
            </a:pPr>
            <a:r>
              <a:rPr lang="fi-FI" sz="18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accumulate(int* a, size_t n, int x)</a:t>
            </a:r>
          </a:p>
          <a:p>
            <a:pPr marL="36900" indent="0">
              <a:buNone/>
            </a:pPr>
            <a:r>
              <a:rPr lang="fi-FI" sz="18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fi-FI" sz="18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for (int i = 0; i &lt; n; ++i)</a:t>
            </a:r>
          </a:p>
          <a:p>
            <a:pPr marL="36900" indent="0">
              <a:buNone/>
            </a:pPr>
            <a:r>
              <a:rPr lang="fi-FI" sz="18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{</a:t>
            </a:r>
          </a:p>
          <a:p>
            <a:pPr marL="36900" indent="0">
              <a:buNone/>
            </a:pPr>
            <a:r>
              <a:rPr lang="fi-FI" sz="18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a[i] = x + i;</a:t>
            </a:r>
          </a:p>
          <a:p>
            <a:pPr marL="36900" indent="0">
              <a:buNone/>
            </a:pPr>
            <a:r>
              <a:rPr lang="fi-FI" sz="18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L="36900" indent="0">
              <a:buNone/>
            </a:pPr>
            <a:r>
              <a:rPr lang="fi-FI" sz="18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buNone/>
            </a:pPr>
            <a:endParaRPr lang="fi-FI" sz="2400" dirty="0">
              <a:solidFill>
                <a:schemeClr val="tx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CE01A-4BA0-55E0-9C03-37E86007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Example (4/4)</a:t>
            </a:r>
            <a:br>
              <a:rPr lang="fi-FI" b="1" dirty="0"/>
            </a:br>
            <a:r>
              <a:rPr lang="fi-FI" b="1" dirty="0"/>
              <a:t>Trivia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BF3D-F796-7E8F-4363-F319A8CF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 fontScale="92500" lnSpcReduction="20000"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1"/>
                </a:solidFill>
                <a:cs typeface="Liberation Mono" panose="02070409020205020404" pitchFamily="49" charset="0"/>
              </a:rPr>
              <a:t>Program is UB if any of the pre-conditions are violated.</a:t>
            </a:r>
          </a:p>
          <a:p>
            <a:pPr marL="36900" indent="0">
              <a:lnSpc>
                <a:spcPct val="90000"/>
              </a:lnSpc>
              <a:buNone/>
            </a:pPr>
            <a:endParaRPr lang="nn-NO" sz="1600" dirty="0">
              <a:solidFill>
                <a:schemeClr val="tx1"/>
              </a:solidFill>
              <a:cs typeface="Liberation Mono" panose="02070409020205020404" pitchFamily="49" charset="0"/>
            </a:endParaRPr>
          </a:p>
          <a:p>
            <a:pPr marL="36900" indent="0">
              <a:lnSpc>
                <a:spcPct val="90000"/>
              </a:lnSpc>
              <a:buNone/>
            </a:pPr>
            <a:endParaRPr lang="nn-NO" sz="1600" dirty="0">
              <a:solidFill>
                <a:schemeClr val="tx1"/>
              </a:solidFill>
              <a:cs typeface="Liberation Mono" panose="02070409020205020404" pitchFamily="49" charset="0"/>
            </a:endParaRPr>
          </a:p>
          <a:p>
            <a:pPr marL="36900" indent="0">
              <a:lnSpc>
                <a:spcPct val="90000"/>
              </a:lnSpc>
              <a:buNone/>
            </a:pPr>
            <a:r>
              <a:rPr lang="fi-FI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accumulate(int* a, size_t n, int x)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assert(x &gt;= INT32_MIN + 2);</a:t>
            </a:r>
            <a:endParaRPr lang="fi-FI" sz="1900" dirty="0">
              <a:solidFill>
                <a:schemeClr val="tx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36900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assert(n &lt;= INT32_MAX);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assert</a:t>
            </a:r>
            <a:r>
              <a:rPr lang="en-US" sz="190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(x - 2 </a:t>
            </a:r>
            <a:r>
              <a:rPr lang="en-US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 INT32_MAX – (int)n);</a:t>
            </a:r>
          </a:p>
          <a:p>
            <a:pPr marL="36900" indent="0">
              <a:lnSpc>
                <a:spcPct val="90000"/>
              </a:lnSpc>
              <a:buNone/>
            </a:pPr>
            <a:endParaRPr lang="fi-FI" sz="1900" dirty="0">
              <a:solidFill>
                <a:schemeClr val="tx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36900" indent="0">
              <a:lnSpc>
                <a:spcPct val="90000"/>
              </a:lnSpc>
              <a:buNone/>
            </a:pPr>
            <a:r>
              <a:rPr lang="fi-FI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for (int i = 0; i &lt; n; ++i)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{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a[i] = x + i;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fi-FI" sz="19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lnSpc>
                <a:spcPct val="90000"/>
              </a:lnSpc>
              <a:buNone/>
            </a:pPr>
            <a:endParaRPr lang="fi-FI" sz="1600" dirty="0">
              <a:solidFill>
                <a:schemeClr val="tx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62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16947</TotalTime>
  <Words>548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Cambria Math</vt:lpstr>
      <vt:lpstr>Liberation Mono</vt:lpstr>
      <vt:lpstr>Wingdings 2</vt:lpstr>
      <vt:lpstr>Slate</vt:lpstr>
      <vt:lpstr>Undefined behaviour in C++ </vt:lpstr>
      <vt:lpstr>Definitions of behaviors in C++</vt:lpstr>
      <vt:lpstr>Partial list of UBs in C++</vt:lpstr>
      <vt:lpstr>When program runs into UB?</vt:lpstr>
      <vt:lpstr>Example (1/4) Unaligned access</vt:lpstr>
      <vt:lpstr>Example (2/4) Signed integer over/underflow</vt:lpstr>
      <vt:lpstr>Example (3/4) Optimizations</vt:lpstr>
      <vt:lpstr>Example (4/4) Trivia</vt:lpstr>
      <vt:lpstr>Example (4/4) Trivia</vt:lpstr>
      <vt:lpstr>Mitigations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Failing Fast</dc:title>
  <dc:creator>Cay Blomqvist</dc:creator>
  <cp:lastModifiedBy>Joni Joutsijoki</cp:lastModifiedBy>
  <cp:revision>820</cp:revision>
  <dcterms:created xsi:type="dcterms:W3CDTF">2020-04-13T12:55:52Z</dcterms:created>
  <dcterms:modified xsi:type="dcterms:W3CDTF">2023-08-16T08:26:24Z</dcterms:modified>
</cp:coreProperties>
</file>