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sldIdLst>
    <p:sldId id="256" r:id="rId2"/>
    <p:sldId id="258" r:id="rId3"/>
    <p:sldId id="310" r:id="rId4"/>
    <p:sldId id="290" r:id="rId5"/>
    <p:sldId id="309" r:id="rId6"/>
    <p:sldId id="311" r:id="rId7"/>
    <p:sldId id="312" r:id="rId8"/>
    <p:sldId id="313" r:id="rId9"/>
    <p:sldId id="30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4572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258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696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854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60975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0944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357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2629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417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814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089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7445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730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739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449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4801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155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9973A94-A731-47C0-97E3-9661566310FE}" type="datetimeFigureOut">
              <a:rPr lang="fi-FI" smtClean="0"/>
              <a:t>27.3.2023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19231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qxM7vb1G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MvKMWbWbo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7eoMv969h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FDDB-F649-4C38-849F-7F667F94C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8547"/>
            <a:ext cx="9144000" cy="1000905"/>
          </a:xfrm>
        </p:spPr>
        <p:txBody>
          <a:bodyPr>
            <a:normAutofit fontScale="90000"/>
          </a:bodyPr>
          <a:lstStyle/>
          <a:p>
            <a:r>
              <a:rPr lang="fi-FI" b="1" dirty="0"/>
              <a:t>Aliasing in C++</a:t>
            </a:r>
            <a:br>
              <a:rPr lang="en-US" b="1" dirty="0"/>
            </a:br>
            <a:endParaRPr lang="fi-FI" sz="27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3F30E1-BC12-489C-B4CD-6F6A2C7FB541}"/>
              </a:ext>
            </a:extLst>
          </p:cNvPr>
          <p:cNvSpPr txBox="1">
            <a:spLocks/>
          </p:cNvSpPr>
          <p:nvPr/>
        </p:nvSpPr>
        <p:spPr>
          <a:xfrm>
            <a:off x="838200" y="2185261"/>
            <a:ext cx="10515600" cy="399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3135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12DF-727A-4550-BE2D-B725CD15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What is it?</a:t>
            </a:r>
            <a:r>
              <a:rPr lang="fi-FI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33D7-666C-4233-855A-B7DF436E2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963" y="1604433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en-US" dirty="0"/>
              <a:t>Aliasing is when two or more pointers (references also) point to the same location in memory. Global variables and class members could make it worse (implicit aliasing through </a:t>
            </a:r>
            <a:r>
              <a:rPr lang="en-US" b="1" dirty="0"/>
              <a:t>this</a:t>
            </a:r>
            <a:r>
              <a:rPr lang="en-US" dirty="0"/>
              <a:t> pointer).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that aliasing is </a:t>
            </a:r>
            <a:r>
              <a:rPr lang="en-US" i="1" dirty="0"/>
              <a:t>not</a:t>
            </a:r>
            <a:r>
              <a:rPr lang="en-US" dirty="0"/>
              <a:t> strictly about concurrency or synchronization but more about hidden dependencies in the code and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Impacts correctness and performance of code.</a:t>
            </a:r>
          </a:p>
        </p:txBody>
      </p:sp>
    </p:spTree>
    <p:extLst>
      <p:ext uri="{BB962C8B-B14F-4D97-AF65-F5344CB8AC3E}">
        <p14:creationId xmlns:p14="http://schemas.microsoft.com/office/powerpoint/2010/main" val="162475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F1D8-89DE-1492-F8AB-327AD002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Optimization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2AC7C-7827-AE6D-E43E-9BA641D96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9624"/>
            <a:ext cx="10353762" cy="4058751"/>
          </a:xfrm>
        </p:spPr>
        <p:txBody>
          <a:bodyPr/>
          <a:lstStyle/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When compilers are unable to deduce that two pointers cannot alias each other, they must conservatively assume aliasing is present.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This assumption can impede certain optimizations such as leaving unnecessary memory load/store instructions even in optimized builds.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These memory instructions futher hinder instructions reordering, loop unrolling, CSE and stalling.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1919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12DF-727A-4550-BE2D-B725CD15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Examples (1/4)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532D8D-2EC9-EF16-8C86-607E7D051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433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int n = 42;</a:t>
            </a:r>
          </a:p>
          <a:p>
            <a:pPr marL="0" indent="0">
              <a:buNone/>
            </a:pPr>
            <a:r>
              <a:rPr lang="pt-BR" b="1" dirty="0"/>
              <a:t>int* p1 = &amp;n;</a:t>
            </a:r>
          </a:p>
          <a:p>
            <a:pPr marL="0" indent="0">
              <a:buNone/>
            </a:pPr>
            <a:r>
              <a:rPr lang="pt-BR" b="1" dirty="0"/>
              <a:t>int* p2 = &amp;n;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Here two pointers point to the same memory location designated by </a:t>
            </a:r>
            <a:r>
              <a:rPr lang="pt-BR" b="1" dirty="0"/>
              <a:t>n</a:t>
            </a:r>
            <a:r>
              <a:rPr lang="pt-BR" dirty="0"/>
              <a:t>, so they are said to alias each other. Also same with references.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8777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B600-8EF4-E31C-C0F4-22150C79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Examples (2/4)</a:t>
            </a:r>
            <a:endParaRPr lang="fi-FI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F6389F-4635-C90A-6B0D-CF9EE2CC3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900"/>
            <a:ext cx="12192000" cy="3632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2C88A4-E141-5435-7FCE-5C1A73985DA5}"/>
              </a:ext>
            </a:extLst>
          </p:cNvPr>
          <p:cNvSpPr txBox="1"/>
          <p:nvPr/>
        </p:nvSpPr>
        <p:spPr>
          <a:xfrm>
            <a:off x="485955" y="5591407"/>
            <a:ext cx="5067557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 how </a:t>
            </a:r>
            <a:r>
              <a:rPr lang="fi-FI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fi-FI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does not affect the aliasing.</a:t>
            </a:r>
          </a:p>
          <a:p>
            <a:r>
              <a:rPr lang="fi-FI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https://godbolt.org/z/qxM7vb1GM</a:t>
            </a:r>
            <a:endParaRPr lang="fi-FI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i-F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138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3A4C-B36E-FEB1-1D65-49E4845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Examples (3/4)</a:t>
            </a:r>
            <a:endParaRPr lang="fi-F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61B441-5301-7C08-0BF5-29EA7E0C6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80050"/>
            <a:ext cx="12196866" cy="34410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0F62AD-E870-F44C-6FCD-C259FF938A32}"/>
              </a:ext>
            </a:extLst>
          </p:cNvPr>
          <p:cNvSpPr txBox="1"/>
          <p:nvPr/>
        </p:nvSpPr>
        <p:spPr>
          <a:xfrm>
            <a:off x="485956" y="5591406"/>
            <a:ext cx="61323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 passing by value more often.</a:t>
            </a:r>
          </a:p>
          <a:p>
            <a:endParaRPr lang="fi-F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i-F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1DDDA-4AFA-1FF1-0757-AB6B94A90860}"/>
              </a:ext>
            </a:extLst>
          </p:cNvPr>
          <p:cNvSpPr txBox="1"/>
          <p:nvPr/>
        </p:nvSpPr>
        <p:spPr>
          <a:xfrm>
            <a:off x="485956" y="5991516"/>
            <a:ext cx="613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https://godbolt.org/z/MvKMWbWbo</a:t>
            </a:r>
            <a:endParaRPr lang="fi-FI" dirty="0">
              <a:solidFill>
                <a:srgbClr val="FFC000"/>
              </a:solidFill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0237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42AC-9E5D-2688-5B91-A710E2D2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Examples (4/4)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953638-6EEE-742A-FB24-F3AC604B0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0" y="1580050"/>
            <a:ext cx="12122092" cy="350158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8983E2-6ADE-0D22-1FAF-2DBB4B393CCB}"/>
              </a:ext>
            </a:extLst>
          </p:cNvPr>
          <p:cNvSpPr txBox="1"/>
          <p:nvPr/>
        </p:nvSpPr>
        <p:spPr>
          <a:xfrm>
            <a:off x="578235" y="5277950"/>
            <a:ext cx="613235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spec defines </a:t>
            </a:r>
            <a:r>
              <a:rPr lang="fi-FI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restrict</a:t>
            </a:r>
            <a:r>
              <a:rPr lang="fi-FI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help with aliasing – a promise to the compiler that the pointee will only be accessed through the restricted pointer. </a:t>
            </a:r>
            <a:br>
              <a:rPr lang="fi-FI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i-FI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(Not standardized in C++)</a:t>
            </a:r>
          </a:p>
          <a:p>
            <a:r>
              <a:rPr lang="fi-FI" sz="2000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https://godbolt.org/z/7eoMv969h</a:t>
            </a:r>
            <a:endParaRPr lang="fi-FI" sz="2000" dirty="0">
              <a:solidFill>
                <a:srgbClr val="FFC000"/>
              </a:solidFill>
            </a:endParaRPr>
          </a:p>
          <a:p>
            <a:endParaRPr lang="fi-F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i-F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736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580B-A0CD-CA9A-6191-CC04F67D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Advice on reducing 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9910-4C3A-D9D8-2A83-DB2C0BC89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>
                <a:effectLst/>
              </a:rPr>
              <a:t>Minimize use of globals, pointers and references (prefer value semantics if possible).</a:t>
            </a:r>
          </a:p>
          <a:p>
            <a:endParaRPr lang="fi-FI" dirty="0">
              <a:effectLst/>
            </a:endParaRPr>
          </a:p>
          <a:p>
            <a:r>
              <a:rPr lang="fi-FI" dirty="0">
                <a:effectLst/>
              </a:rPr>
              <a:t>Try to inline small functions taking pointers and references.</a:t>
            </a:r>
          </a:p>
          <a:p>
            <a:endParaRPr lang="fi-FI" dirty="0">
              <a:effectLst/>
            </a:endParaRPr>
          </a:p>
          <a:p>
            <a:r>
              <a:rPr lang="fi-FI" dirty="0">
                <a:effectLst/>
              </a:rPr>
              <a:t>Cache globals into locals.</a:t>
            </a:r>
          </a:p>
          <a:p>
            <a:endParaRPr lang="fi-FI" dirty="0">
              <a:effectLst/>
            </a:endParaRPr>
          </a:p>
          <a:p>
            <a:r>
              <a:rPr lang="fi-FI" dirty="0">
                <a:effectLst/>
              </a:rPr>
              <a:t>Avoid taking addresses of objects to avoid aliasing completely if you can.</a:t>
            </a:r>
          </a:p>
          <a:p>
            <a:endParaRPr lang="fi-FI" dirty="0">
              <a:effectLst/>
            </a:endParaRPr>
          </a:p>
          <a:p>
            <a:r>
              <a:rPr lang="fi-FI" dirty="0">
                <a:effectLst/>
              </a:rPr>
              <a:t>Remember that const does not eliminate aliasing problem.</a:t>
            </a:r>
          </a:p>
          <a:p>
            <a:endParaRPr lang="fi-FI" dirty="0">
              <a:effectLst/>
            </a:endParaRPr>
          </a:p>
          <a:p>
            <a:r>
              <a:rPr lang="fi-FI" dirty="0">
                <a:effectLst/>
              </a:rPr>
              <a:t>When in C, be careful with using restrict. Inspect the output of the compiler.</a:t>
            </a:r>
          </a:p>
        </p:txBody>
      </p:sp>
    </p:spTree>
    <p:extLst>
      <p:ext uri="{BB962C8B-B14F-4D97-AF65-F5344CB8AC3E}">
        <p14:creationId xmlns:p14="http://schemas.microsoft.com/office/powerpoint/2010/main" val="184862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D39B-80C6-936E-5F43-79026044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3710-5732-711D-5C6B-CA234257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68754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16585</TotalTime>
  <Words>344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Calisto MT</vt:lpstr>
      <vt:lpstr>Wingdings 2</vt:lpstr>
      <vt:lpstr>Slate</vt:lpstr>
      <vt:lpstr>Aliasing in C++ </vt:lpstr>
      <vt:lpstr>What is it? </vt:lpstr>
      <vt:lpstr>Optimization problems</vt:lpstr>
      <vt:lpstr>Examples (1/4)</vt:lpstr>
      <vt:lpstr>Examples (2/4)</vt:lpstr>
      <vt:lpstr>Examples (3/4)</vt:lpstr>
      <vt:lpstr>Examples (4/4)</vt:lpstr>
      <vt:lpstr>Advice on reducing aliasing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Failing Fast</dc:title>
  <dc:creator>Cay Blomqvist</dc:creator>
  <cp:lastModifiedBy>Joni Joutsijoki</cp:lastModifiedBy>
  <cp:revision>477</cp:revision>
  <dcterms:created xsi:type="dcterms:W3CDTF">2020-04-13T12:55:52Z</dcterms:created>
  <dcterms:modified xsi:type="dcterms:W3CDTF">2023-03-27T11:47:45Z</dcterms:modified>
</cp:coreProperties>
</file>