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316" r:id="rId4"/>
    <p:sldId id="310" r:id="rId5"/>
    <p:sldId id="312" r:id="rId6"/>
    <p:sldId id="313" r:id="rId7"/>
    <p:sldId id="314" r:id="rId8"/>
    <p:sldId id="315" r:id="rId9"/>
    <p:sldId id="290" r:id="rId10"/>
    <p:sldId id="309" r:id="rId11"/>
    <p:sldId id="311" r:id="rId12"/>
    <p:sldId id="317" r:id="rId13"/>
    <p:sldId id="318" r:id="rId14"/>
    <p:sldId id="319" r:id="rId15"/>
    <p:sldId id="320" r:id="rId16"/>
    <p:sldId id="321" r:id="rId17"/>
    <p:sldId id="322"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973A94-A731-47C0-97E3-9661566310FE}" type="datetimeFigureOut">
              <a:rPr lang="fi-FI" smtClean="0"/>
              <a:t>2.11.2023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109940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122919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981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763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196339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973A94-A731-47C0-97E3-9661566310FE}" type="datetimeFigureOut">
              <a:rPr lang="fi-FI" smtClean="0"/>
              <a:t>2.11.2023</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29385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973A94-A731-47C0-97E3-9661566310FE}" type="datetimeFigureOut">
              <a:rPr lang="fi-FI" smtClean="0"/>
              <a:t>2.11.2023</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36226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73A94-A731-47C0-97E3-9661566310FE}" type="datetimeFigureOut">
              <a:rPr lang="fi-FI" smtClean="0"/>
              <a:t>2.11.2023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2815804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73A94-A731-47C0-97E3-9661566310FE}" type="datetimeFigureOut">
              <a:rPr lang="fi-FI" smtClean="0"/>
              <a:t>2.11.2023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11521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73A94-A731-47C0-97E3-9661566310FE}" type="datetimeFigureOut">
              <a:rPr lang="fi-FI" smtClean="0"/>
              <a:t>2.11.2023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193707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73A94-A731-47C0-97E3-9661566310FE}" type="datetimeFigureOut">
              <a:rPr lang="fi-FI" smtClean="0"/>
              <a:t>2.11.2023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58526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207228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73A94-A731-47C0-97E3-9661566310FE}" type="datetimeFigureOut">
              <a:rPr lang="fi-FI" smtClean="0"/>
              <a:t>2.11.2023</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350834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73A94-A731-47C0-97E3-9661566310FE}" type="datetimeFigureOut">
              <a:rPr lang="fi-FI" smtClean="0"/>
              <a:t>2.11.2023</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243506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73A94-A731-47C0-97E3-9661566310FE}" type="datetimeFigureOut">
              <a:rPr lang="fi-FI" smtClean="0"/>
              <a:t>2.11.2023</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11017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30062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73A94-A731-47C0-97E3-9661566310FE}" type="datetimeFigureOut">
              <a:rPr lang="fi-FI" smtClean="0"/>
              <a:t>2.11.2023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5F38D55-F723-4C8A-98D1-733FF9600705}" type="slidenum">
              <a:rPr lang="fi-FI" smtClean="0"/>
              <a:t>‹#›</a:t>
            </a:fld>
            <a:endParaRPr lang="fi-FI"/>
          </a:p>
        </p:txBody>
      </p:sp>
    </p:spTree>
    <p:extLst>
      <p:ext uri="{BB962C8B-B14F-4D97-AF65-F5344CB8AC3E}">
        <p14:creationId xmlns:p14="http://schemas.microsoft.com/office/powerpoint/2010/main" val="331430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973A94-A731-47C0-97E3-9661566310FE}" type="datetimeFigureOut">
              <a:rPr lang="fi-FI" smtClean="0"/>
              <a:t>2.11.2023</a:t>
            </a:fld>
            <a:endParaRPr lang="fi-FI"/>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i-FI"/>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5F38D55-F723-4C8A-98D1-733FF9600705}" type="slidenum">
              <a:rPr lang="fi-FI" smtClean="0"/>
              <a:t>‹#›</a:t>
            </a:fld>
            <a:endParaRPr lang="fi-FI"/>
          </a:p>
        </p:txBody>
      </p:sp>
    </p:spTree>
    <p:extLst>
      <p:ext uri="{BB962C8B-B14F-4D97-AF65-F5344CB8AC3E}">
        <p14:creationId xmlns:p14="http://schemas.microsoft.com/office/powerpoint/2010/main" val="39323441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DFDDB-F649-4C38-849F-7F667F94C64F}"/>
              </a:ext>
            </a:extLst>
          </p:cNvPr>
          <p:cNvSpPr>
            <a:spLocks noGrp="1"/>
          </p:cNvSpPr>
          <p:nvPr>
            <p:ph type="ctrTitle"/>
          </p:nvPr>
        </p:nvSpPr>
        <p:spPr>
          <a:xfrm>
            <a:off x="5139236" y="1097280"/>
            <a:ext cx="6043875" cy="4626864"/>
          </a:xfrm>
        </p:spPr>
        <p:txBody>
          <a:bodyPr anchor="ctr">
            <a:normAutofit/>
          </a:bodyPr>
          <a:lstStyle/>
          <a:p>
            <a:pPr algn="l"/>
            <a:r>
              <a:rPr lang="fi-FI" b="1" dirty="0"/>
              <a:t>Verification </a:t>
            </a:r>
            <a:r>
              <a:rPr lang="fi-FI" b="1"/>
              <a:t>of disjoint concurrent </a:t>
            </a:r>
            <a:r>
              <a:rPr lang="fi-FI" b="1" dirty="0"/>
              <a:t>programs</a:t>
            </a:r>
            <a:br>
              <a:rPr lang="en-US" b="1" dirty="0"/>
            </a:br>
            <a:endParaRPr lang="fi-FI" b="1"/>
          </a:p>
        </p:txBody>
      </p:sp>
      <p:cxnSp>
        <p:nvCxnSpPr>
          <p:cNvPr id="18" name="Straight Connector 17">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53F30E1-BC12-489C-B4CD-6F6A2C7FB541}"/>
              </a:ext>
            </a:extLst>
          </p:cNvPr>
          <p:cNvSpPr txBox="1">
            <a:spLocks/>
          </p:cNvSpPr>
          <p:nvPr/>
        </p:nvSpPr>
        <p:spPr>
          <a:xfrm>
            <a:off x="838200" y="2185261"/>
            <a:ext cx="10515600" cy="3991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i-FI" dirty="0"/>
          </a:p>
        </p:txBody>
      </p:sp>
    </p:spTree>
    <p:extLst>
      <p:ext uri="{BB962C8B-B14F-4D97-AF65-F5344CB8AC3E}">
        <p14:creationId xmlns:p14="http://schemas.microsoft.com/office/powerpoint/2010/main" val="183135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212DF-727A-4550-BE2D-B725CD1581D7}"/>
              </a:ext>
            </a:extLst>
          </p:cNvPr>
          <p:cNvSpPr>
            <a:spLocks noGrp="1"/>
          </p:cNvSpPr>
          <p:nvPr>
            <p:ph type="title"/>
          </p:nvPr>
        </p:nvSpPr>
        <p:spPr>
          <a:xfrm>
            <a:off x="913795" y="963506"/>
            <a:ext cx="3740815" cy="4827693"/>
          </a:xfrm>
        </p:spPr>
        <p:txBody>
          <a:bodyPr>
            <a:normAutofit/>
          </a:bodyPr>
          <a:lstStyle/>
          <a:p>
            <a:pPr algn="r"/>
            <a:r>
              <a:rPr lang="fi-FI" b="1" dirty="0"/>
              <a:t>How to proof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5033D7-666C-4233-855A-B7DF436E2603}"/>
              </a:ext>
            </a:extLst>
          </p:cNvPr>
          <p:cNvSpPr>
            <a:spLocks noGrp="1"/>
          </p:cNvSpPr>
          <p:nvPr>
            <p:ph idx="1"/>
          </p:nvPr>
        </p:nvSpPr>
        <p:spPr>
          <a:xfrm>
            <a:off x="5307765" y="963507"/>
            <a:ext cx="5959791" cy="4827694"/>
          </a:xfrm>
          <a:effectLst/>
        </p:spPr>
        <p:txBody>
          <a:bodyPr anchor="ctr">
            <a:normAutofit/>
          </a:bodyPr>
          <a:lstStyle/>
          <a:p>
            <a:pPr marL="0" indent="0">
              <a:lnSpc>
                <a:spcPct val="90000"/>
              </a:lnSpc>
              <a:buNone/>
            </a:pPr>
            <a:r>
              <a:rPr lang="en-US" sz="1900">
                <a:solidFill>
                  <a:schemeClr val="tx1"/>
                </a:solidFill>
              </a:rPr>
              <a:t>In the case of concurrent programs, where control can reside at the same</a:t>
            </a:r>
          </a:p>
          <a:p>
            <a:pPr marL="0" indent="0">
              <a:lnSpc>
                <a:spcPct val="90000"/>
              </a:lnSpc>
              <a:buNone/>
            </a:pPr>
            <a:r>
              <a:rPr lang="en-US" sz="1900">
                <a:solidFill>
                  <a:schemeClr val="tx1"/>
                </a:solidFill>
              </a:rPr>
              <a:t>time in several control points, the previous properties are much more difficult</a:t>
            </a:r>
          </a:p>
          <a:p>
            <a:pPr marL="0" indent="0">
              <a:lnSpc>
                <a:spcPct val="90000"/>
              </a:lnSpc>
              <a:buNone/>
            </a:pPr>
            <a:r>
              <a:rPr lang="en-US" sz="1900">
                <a:solidFill>
                  <a:schemeClr val="tx1"/>
                </a:solidFill>
              </a:rPr>
              <a:t>to establish. Moreover, we are also interested in establishing:</a:t>
            </a:r>
          </a:p>
          <a:p>
            <a:pPr marL="0" indent="0">
              <a:lnSpc>
                <a:spcPct val="90000"/>
              </a:lnSpc>
              <a:buNone/>
            </a:pPr>
            <a:endParaRPr lang="en-US" sz="1900">
              <a:solidFill>
                <a:schemeClr val="tx1"/>
              </a:solidFill>
            </a:endParaRPr>
          </a:p>
          <a:p>
            <a:pPr indent="-342900">
              <a:lnSpc>
                <a:spcPct val="90000"/>
              </a:lnSpc>
            </a:pPr>
            <a:r>
              <a:rPr lang="en-US" sz="1900" b="1">
                <a:solidFill>
                  <a:schemeClr val="tx1"/>
                </a:solidFill>
              </a:rPr>
              <a:t>Interference-freedom</a:t>
            </a:r>
            <a:r>
              <a:rPr lang="en-US" sz="1900">
                <a:solidFill>
                  <a:schemeClr val="tx1"/>
                </a:solidFill>
              </a:rPr>
              <a:t> - no undesirable interference of shared objects between program components.</a:t>
            </a:r>
          </a:p>
          <a:p>
            <a:pPr indent="-342900">
              <a:lnSpc>
                <a:spcPct val="90000"/>
              </a:lnSpc>
            </a:pPr>
            <a:r>
              <a:rPr lang="en-US" sz="1900" b="1">
                <a:solidFill>
                  <a:schemeClr val="tx1"/>
                </a:solidFill>
              </a:rPr>
              <a:t>Deadlock-freedom</a:t>
            </a:r>
            <a:r>
              <a:rPr lang="en-US" sz="1900">
                <a:solidFill>
                  <a:schemeClr val="tx1"/>
                </a:solidFill>
              </a:rPr>
              <a:t> - not all nonterminated components are waiting for a condition to become true.</a:t>
            </a:r>
          </a:p>
          <a:p>
            <a:pPr indent="-342900">
              <a:lnSpc>
                <a:spcPct val="90000"/>
              </a:lnSpc>
            </a:pPr>
            <a:r>
              <a:rPr lang="en-US" sz="1900" b="1">
                <a:solidFill>
                  <a:schemeClr val="tx1"/>
                </a:solidFill>
              </a:rPr>
              <a:t>Correctness under the fairness assumption</a:t>
            </a:r>
            <a:r>
              <a:rPr lang="en-US" sz="1900">
                <a:solidFill>
                  <a:schemeClr val="tx1"/>
                </a:solidFill>
              </a:rPr>
              <a:t> - program is only correct under the assumption of fairness.</a:t>
            </a:r>
          </a:p>
        </p:txBody>
      </p:sp>
    </p:spTree>
    <p:extLst>
      <p:ext uri="{BB962C8B-B14F-4D97-AF65-F5344CB8AC3E}">
        <p14:creationId xmlns:p14="http://schemas.microsoft.com/office/powerpoint/2010/main" val="296440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fontScale="92500" lnSpcReduction="10000"/>
          </a:bodyPr>
          <a:lstStyle/>
          <a:p>
            <a:pPr marL="36900" indent="0">
              <a:buNone/>
            </a:pPr>
            <a:r>
              <a:rPr lang="fi-FI">
                <a:solidFill>
                  <a:schemeClr val="tx1"/>
                </a:solidFill>
              </a:rPr>
              <a:t>Introduce notation </a:t>
            </a:r>
            <a:r>
              <a:rPr lang="fi-FI">
                <a:solidFill>
                  <a:schemeClr val="tx1"/>
                </a:solidFill>
                <a:latin typeface="Liberation Mono" panose="02070409020205020404" pitchFamily="49" charset="0"/>
                <a:cs typeface="Liberation Mono" panose="02070409020205020404" pitchFamily="49" charset="0"/>
              </a:rPr>
              <a:t>change(S)</a:t>
            </a:r>
            <a:r>
              <a:rPr lang="fi-FI">
                <a:solidFill>
                  <a:schemeClr val="tx1"/>
                </a:solidFill>
              </a:rPr>
              <a:t> to denote the state of program variables </a:t>
            </a:r>
            <a:r>
              <a:rPr lang="fi-FI">
                <a:solidFill>
                  <a:schemeClr val="tx1"/>
                </a:solidFill>
                <a:latin typeface="Liberation Mono" panose="02070409020205020404" pitchFamily="49" charset="0"/>
                <a:cs typeface="Liberation Mono" panose="02070409020205020404" pitchFamily="49" charset="0"/>
              </a:rPr>
              <a:t>S</a:t>
            </a:r>
            <a:r>
              <a:rPr lang="fi-FI">
                <a:solidFill>
                  <a:schemeClr val="tx1"/>
                </a:solidFill>
              </a:rPr>
              <a:t> which can be changed by it and </a:t>
            </a:r>
            <a:r>
              <a:rPr lang="fi-FI">
                <a:solidFill>
                  <a:schemeClr val="tx1"/>
                </a:solidFill>
                <a:latin typeface="Liberation Mono" panose="02070409020205020404" pitchFamily="49" charset="0"/>
                <a:cs typeface="Liberation Mono" panose="02070409020205020404" pitchFamily="49" charset="0"/>
              </a:rPr>
              <a:t>var(S)</a:t>
            </a:r>
            <a:r>
              <a:rPr lang="fi-FI">
                <a:solidFill>
                  <a:schemeClr val="tx1"/>
                </a:solidFill>
                <a:cs typeface="Liberation Mono" panose="02070409020205020404" pitchFamily="49" charset="0"/>
              </a:rPr>
              <a:t> to denote the entire state of the program variables in </a:t>
            </a:r>
            <a:r>
              <a:rPr lang="fi-FI">
                <a:solidFill>
                  <a:schemeClr val="tx1"/>
                </a:solidFill>
                <a:latin typeface="Liberation Mono" panose="02070409020205020404" pitchFamily="49" charset="0"/>
                <a:cs typeface="Liberation Mono" panose="02070409020205020404" pitchFamily="49" charset="0"/>
              </a:rPr>
              <a:t>S</a:t>
            </a:r>
            <a:r>
              <a:rPr lang="fi-FI">
                <a:solidFill>
                  <a:schemeClr val="tx1"/>
                </a:solidFill>
                <a:cs typeface="Liberation Mono" panose="02070409020205020404" pitchFamily="49" charset="0"/>
              </a:rPr>
              <a:t>.</a:t>
            </a:r>
            <a:endParaRPr lang="fi-FI">
              <a:solidFill>
                <a:schemeClr val="tx1"/>
              </a:solidFill>
              <a:latin typeface="Liberation Mono" panose="02070409020205020404" pitchFamily="49" charset="0"/>
              <a:cs typeface="Liberation Mono" panose="02070409020205020404" pitchFamily="49" charset="0"/>
            </a:endParaRPr>
          </a:p>
          <a:p>
            <a:pPr marL="36900" indent="0">
              <a:buNone/>
            </a:pPr>
            <a:r>
              <a:rPr lang="fi-FI">
                <a:solidFill>
                  <a:schemeClr val="tx1"/>
                </a:solidFill>
              </a:rPr>
              <a:t>The statements </a:t>
            </a:r>
            <a:r>
              <a:rPr lang="fi-FI">
                <a:solidFill>
                  <a:schemeClr val="tx1"/>
                </a:solidFill>
                <a:latin typeface="Liberation Mono" panose="02070409020205020404" pitchFamily="49" charset="0"/>
                <a:cs typeface="Liberation Mono" panose="02070409020205020404" pitchFamily="49" charset="0"/>
              </a:rPr>
              <a:t>x = z;</a:t>
            </a:r>
            <a:r>
              <a:rPr lang="fi-FI">
                <a:solidFill>
                  <a:schemeClr val="tx1"/>
                </a:solidFill>
              </a:rPr>
              <a:t> and </a:t>
            </a:r>
            <a:r>
              <a:rPr lang="fi-FI">
                <a:solidFill>
                  <a:schemeClr val="tx1"/>
                </a:solidFill>
                <a:latin typeface="Liberation Mono" panose="02070409020205020404" pitchFamily="49" charset="0"/>
                <a:cs typeface="Liberation Mono" panose="02070409020205020404" pitchFamily="49" charset="0"/>
              </a:rPr>
              <a:t>y = z;</a:t>
            </a:r>
            <a:r>
              <a:rPr lang="fi-FI">
                <a:solidFill>
                  <a:schemeClr val="tx1"/>
                </a:solidFill>
              </a:rPr>
              <a:t> are disjointly concurrent because:</a:t>
            </a:r>
          </a:p>
          <a:p>
            <a:pPr marL="36900" indent="0">
              <a:buNone/>
            </a:pPr>
            <a:r>
              <a:rPr lang="fi-FI">
                <a:solidFill>
                  <a:schemeClr val="tx1"/>
                </a:solidFill>
                <a:latin typeface="Liberation Mono" panose="02070409020205020404" pitchFamily="49" charset="0"/>
                <a:cs typeface="Liberation Mono" panose="02070409020205020404" pitchFamily="49" charset="0"/>
              </a:rPr>
              <a:t>change(x = z) = {x}, var(y = z) = {y, z} </a:t>
            </a:r>
          </a:p>
          <a:p>
            <a:pPr marL="36900" indent="0">
              <a:buNone/>
            </a:pPr>
            <a:r>
              <a:rPr lang="fi-FI">
                <a:solidFill>
                  <a:schemeClr val="tx1"/>
                </a:solidFill>
                <a:cs typeface="Liberation Mono" panose="02070409020205020404" pitchFamily="49" charset="0"/>
              </a:rPr>
              <a:t>and</a:t>
            </a:r>
          </a:p>
          <a:p>
            <a:pPr marL="36900" indent="0">
              <a:buNone/>
            </a:pPr>
            <a:r>
              <a:rPr lang="fi-FI">
                <a:solidFill>
                  <a:schemeClr val="tx1"/>
                </a:solidFill>
                <a:latin typeface="Liberation Mono" panose="02070409020205020404" pitchFamily="49" charset="0"/>
                <a:cs typeface="Liberation Mono" panose="02070409020205020404" pitchFamily="49" charset="0"/>
              </a:rPr>
              <a:t>var(x = z) = {x, z}, change(y = z) = {y}</a:t>
            </a:r>
          </a:p>
          <a:p>
            <a:pPr marL="36900" indent="0">
              <a:buNone/>
            </a:pPr>
            <a:r>
              <a:rPr lang="fi-FI">
                <a:solidFill>
                  <a:schemeClr val="tx1"/>
                </a:solidFill>
                <a:cs typeface="Liberation Mono" panose="02070409020205020404" pitchFamily="49" charset="0"/>
              </a:rPr>
              <a:t>So:</a:t>
            </a:r>
          </a:p>
          <a:p>
            <a:pPr marL="36900" indent="0">
              <a:buNone/>
            </a:pPr>
            <a:r>
              <a:rPr lang="fi-FI">
                <a:solidFill>
                  <a:schemeClr val="tx1"/>
                </a:solidFill>
                <a:latin typeface="Liberation Mono" panose="02070409020205020404" pitchFamily="49" charset="0"/>
                <a:cs typeface="Liberation Mono" panose="02070409020205020404" pitchFamily="49" charset="0"/>
              </a:rPr>
              <a:t>change(S1) </a:t>
            </a:r>
            <a:r>
              <a:rPr lang="el-GR">
                <a:solidFill>
                  <a:schemeClr val="tx1"/>
                </a:solidFill>
                <a:latin typeface="Liberation Mono" panose="02070409020205020404" pitchFamily="49" charset="0"/>
                <a:cs typeface="Liberation Mono" panose="02070409020205020404" pitchFamily="49" charset="0"/>
              </a:rPr>
              <a:t>Λ</a:t>
            </a:r>
            <a:r>
              <a:rPr lang="fi-FI">
                <a:solidFill>
                  <a:schemeClr val="tx1"/>
                </a:solidFill>
                <a:latin typeface="Liberation Mono" panose="02070409020205020404" pitchFamily="49" charset="0"/>
                <a:cs typeface="Liberation Mono" panose="02070409020205020404" pitchFamily="49" charset="0"/>
              </a:rPr>
              <a:t> var(S2) = ∅ </a:t>
            </a:r>
            <a:r>
              <a:rPr lang="fi-FI">
                <a:solidFill>
                  <a:schemeClr val="tx1"/>
                </a:solidFill>
                <a:cs typeface="Liberation Mono" panose="02070409020205020404" pitchFamily="49" charset="0"/>
              </a:rPr>
              <a:t>and</a:t>
            </a:r>
            <a:r>
              <a:rPr lang="fi-FI">
                <a:solidFill>
                  <a:schemeClr val="tx1"/>
                </a:solidFill>
                <a:latin typeface="Liberation Mono" panose="02070409020205020404" pitchFamily="49" charset="0"/>
                <a:cs typeface="Liberation Mono" panose="02070409020205020404" pitchFamily="49" charset="0"/>
              </a:rPr>
              <a:t> change(S2) </a:t>
            </a:r>
            <a:r>
              <a:rPr lang="el-GR">
                <a:solidFill>
                  <a:schemeClr val="tx1"/>
                </a:solidFill>
                <a:latin typeface="Liberation Mono" panose="02070409020205020404" pitchFamily="49" charset="0"/>
                <a:cs typeface="Liberation Mono" panose="02070409020205020404" pitchFamily="49" charset="0"/>
              </a:rPr>
              <a:t>Λ</a:t>
            </a:r>
            <a:r>
              <a:rPr lang="fi-FI">
                <a:solidFill>
                  <a:schemeClr val="tx1"/>
                </a:solidFill>
                <a:latin typeface="Liberation Mono" panose="02070409020205020404" pitchFamily="49" charset="0"/>
                <a:cs typeface="Liberation Mono" panose="02070409020205020404" pitchFamily="49" charset="0"/>
              </a:rPr>
              <a:t> var(S1) = ∅</a:t>
            </a:r>
          </a:p>
          <a:p>
            <a:pPr marL="36900" indent="0">
              <a:buNone/>
            </a:pPr>
            <a:endParaRPr lang="fi-FI">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76333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a:bodyPr>
          <a:lstStyle/>
          <a:p>
            <a:pPr marL="36900" indent="0">
              <a:buNone/>
            </a:pPr>
            <a:r>
              <a:rPr lang="es-ES">
                <a:solidFill>
                  <a:schemeClr val="tx1"/>
                </a:solidFill>
                <a:cs typeface="Liberation Mono" panose="02070409020205020404" pitchFamily="49" charset="0"/>
              </a:rPr>
              <a:t>We wish to show that the following holds (assuming no under/overflows): </a:t>
            </a:r>
          </a:p>
          <a:p>
            <a:pPr marL="36900" indent="0">
              <a:buNone/>
            </a:pPr>
            <a:endParaRPr lang="es-ES">
              <a:solidFill>
                <a:schemeClr val="tx1"/>
              </a:solidFill>
              <a:cs typeface="Liberation Mono" panose="02070409020205020404" pitchFamily="49" charset="0"/>
            </a:endParaRPr>
          </a:p>
          <a:p>
            <a:pPr marL="36900" indent="0">
              <a:buNone/>
            </a:pPr>
            <a:r>
              <a:rPr lang="es-ES">
                <a:solidFill>
                  <a:schemeClr val="tx1"/>
                </a:solidFill>
                <a:latin typeface="Liberation Mono" panose="02070409020205020404" pitchFamily="49" charset="0"/>
                <a:cs typeface="Liberation Mono" panose="02070409020205020404" pitchFamily="49" charset="0"/>
              </a:rPr>
              <a:t>cobegin</a:t>
            </a:r>
          </a:p>
          <a:p>
            <a:pPr marL="36900" indent="0">
              <a:buNone/>
            </a:pPr>
            <a:r>
              <a:rPr lang="es-ES">
                <a:solidFill>
                  <a:schemeClr val="tx1"/>
                </a:solidFill>
                <a:latin typeface="Liberation Mono" panose="02070409020205020404" pitchFamily="49" charset="0"/>
                <a:cs typeface="Liberation Mono" panose="02070409020205020404" pitchFamily="49" charset="0"/>
              </a:rPr>
              <a:t>assert(x == y);</a:t>
            </a:r>
          </a:p>
          <a:p>
            <a:pPr marL="36900" indent="0">
              <a:buNone/>
            </a:pPr>
            <a:r>
              <a:rPr lang="es-ES">
                <a:solidFill>
                  <a:schemeClr val="tx1"/>
                </a:solidFill>
                <a:latin typeface="Liberation Mono" panose="02070409020205020404" pitchFamily="49" charset="0"/>
                <a:cs typeface="Liberation Mono" panose="02070409020205020404" pitchFamily="49" charset="0"/>
              </a:rPr>
              <a:t>S1: { &lt;x = x + 1;&gt; }</a:t>
            </a:r>
          </a:p>
          <a:p>
            <a:pPr marL="36900" indent="0">
              <a:buNone/>
            </a:pPr>
            <a:r>
              <a:rPr lang="es-ES">
                <a:solidFill>
                  <a:schemeClr val="tx1"/>
                </a:solidFill>
                <a:latin typeface="Liberation Mono" panose="02070409020205020404" pitchFamily="49" charset="0"/>
                <a:cs typeface="Liberation Mono" panose="02070409020205020404" pitchFamily="49" charset="0"/>
              </a:rPr>
              <a:t>S2: { &lt;y = y + 1;&gt; }</a:t>
            </a:r>
          </a:p>
          <a:p>
            <a:pPr marL="36900" indent="0">
              <a:buNone/>
            </a:pPr>
            <a:r>
              <a:rPr lang="es-ES">
                <a:solidFill>
                  <a:schemeClr val="tx1"/>
                </a:solidFill>
                <a:latin typeface="Liberation Mono" panose="02070409020205020404" pitchFamily="49" charset="0"/>
                <a:cs typeface="Liberation Mono" panose="02070409020205020404" pitchFamily="49" charset="0"/>
              </a:rPr>
              <a:t>assert(x == y);</a:t>
            </a:r>
          </a:p>
          <a:p>
            <a:pPr marL="36900" indent="0">
              <a:buNone/>
            </a:pPr>
            <a:r>
              <a:rPr lang="es-ES">
                <a:solidFill>
                  <a:schemeClr val="tx1"/>
                </a:solidFill>
                <a:latin typeface="Liberation Mono" panose="02070409020205020404" pitchFamily="49" charset="0"/>
                <a:cs typeface="Liberation Mono" panose="02070409020205020404" pitchFamily="49" charset="0"/>
              </a:rPr>
              <a:t>coend</a:t>
            </a:r>
            <a:endParaRPr lang="fi-FI">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394239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cs typeface="Liberation Mono" panose="02070409020205020404" pitchFamily="49" charset="0"/>
              </a:rPr>
              <a:t>Clearly, we can use variable </a:t>
            </a:r>
            <a:r>
              <a:rPr lang="en-US">
                <a:solidFill>
                  <a:schemeClr val="tx1"/>
                </a:solidFill>
                <a:latin typeface="Liberation Mono" panose="02070409020205020404" pitchFamily="49" charset="0"/>
                <a:cs typeface="Liberation Mono" panose="02070409020205020404" pitchFamily="49" charset="0"/>
              </a:rPr>
              <a:t>z</a:t>
            </a:r>
            <a:r>
              <a:rPr lang="en-US">
                <a:solidFill>
                  <a:schemeClr val="tx1"/>
                </a:solidFill>
                <a:cs typeface="Liberation Mono" panose="02070409020205020404" pitchFamily="49" charset="0"/>
              </a:rPr>
              <a:t> to prove the following:</a:t>
            </a:r>
          </a:p>
          <a:p>
            <a:pPr marL="36900" indent="0">
              <a:buNone/>
            </a:pPr>
            <a:r>
              <a:rPr lang="en-US">
                <a:solidFill>
                  <a:schemeClr val="tx1"/>
                </a:solidFill>
                <a:cs typeface="Liberation Mono" panose="02070409020205020404" pitchFamily="49" charset="0"/>
              </a:rPr>
              <a:t>(curly braces mark assertions to save space)</a:t>
            </a:r>
          </a:p>
          <a:p>
            <a:pPr marL="36900" indent="0">
              <a:buNone/>
            </a:pPr>
            <a:endParaRPr lang="es-ES">
              <a:solidFill>
                <a:schemeClr val="tx1"/>
              </a:solidFill>
              <a:cs typeface="Liberation Mono" panose="02070409020205020404" pitchFamily="49" charset="0"/>
            </a:endParaRPr>
          </a:p>
          <a:p>
            <a:pPr marL="36900" indent="0">
              <a:buNone/>
            </a:pPr>
            <a:r>
              <a:rPr lang="pl-PL">
                <a:solidFill>
                  <a:schemeClr val="tx1"/>
                </a:solidFill>
                <a:latin typeface="Liberation Mono" panose="02070409020205020404" pitchFamily="49" charset="0"/>
                <a:cs typeface="Liberation Mono" panose="02070409020205020404" pitchFamily="49" charset="0"/>
              </a:rPr>
              <a:t>{x =</a:t>
            </a:r>
            <a:r>
              <a:rPr lang="fi-FI">
                <a:solidFill>
                  <a:schemeClr val="tx1"/>
                </a:solidFill>
                <a:latin typeface="Liberation Mono" panose="02070409020205020404" pitchFamily="49" charset="0"/>
                <a:cs typeface="Liberation Mono" panose="02070409020205020404" pitchFamily="49" charset="0"/>
              </a:rPr>
              <a:t>=</a:t>
            </a:r>
            <a:r>
              <a:rPr lang="pl-PL">
                <a:solidFill>
                  <a:schemeClr val="tx1"/>
                </a:solidFill>
                <a:latin typeface="Liberation Mono" panose="02070409020205020404" pitchFamily="49" charset="0"/>
                <a:cs typeface="Liberation Mono" panose="02070409020205020404" pitchFamily="49" charset="0"/>
              </a:rPr>
              <a:t> z} </a:t>
            </a:r>
            <a:r>
              <a:rPr lang="fi-FI">
                <a:solidFill>
                  <a:schemeClr val="tx1"/>
                </a:solidFill>
                <a:latin typeface="Liberation Mono" panose="02070409020205020404" pitchFamily="49" charset="0"/>
                <a:cs typeface="Liberation Mono" panose="02070409020205020404" pitchFamily="49" charset="0"/>
              </a:rPr>
              <a:t>&lt;</a:t>
            </a:r>
            <a:r>
              <a:rPr lang="pl-PL">
                <a:solidFill>
                  <a:schemeClr val="tx1"/>
                </a:solidFill>
                <a:latin typeface="Liberation Mono" panose="02070409020205020404" pitchFamily="49" charset="0"/>
                <a:cs typeface="Liberation Mono" panose="02070409020205020404" pitchFamily="49" charset="0"/>
              </a:rPr>
              <a:t>x = x + 1</a:t>
            </a:r>
            <a:r>
              <a:rPr lang="fi-FI">
                <a:solidFill>
                  <a:schemeClr val="tx1"/>
                </a:solidFill>
                <a:latin typeface="Liberation Mono" panose="02070409020205020404" pitchFamily="49" charset="0"/>
                <a:cs typeface="Liberation Mono" panose="02070409020205020404" pitchFamily="49" charset="0"/>
              </a:rPr>
              <a:t>;&gt;</a:t>
            </a:r>
            <a:r>
              <a:rPr lang="pl-PL">
                <a:solidFill>
                  <a:schemeClr val="tx1"/>
                </a:solidFill>
                <a:latin typeface="Liberation Mono" panose="02070409020205020404" pitchFamily="49" charset="0"/>
                <a:cs typeface="Liberation Mono" panose="02070409020205020404" pitchFamily="49" charset="0"/>
              </a:rPr>
              <a:t> {x =</a:t>
            </a:r>
            <a:r>
              <a:rPr lang="fi-FI">
                <a:solidFill>
                  <a:schemeClr val="tx1"/>
                </a:solidFill>
                <a:latin typeface="Liberation Mono" panose="02070409020205020404" pitchFamily="49" charset="0"/>
                <a:cs typeface="Liberation Mono" panose="02070409020205020404" pitchFamily="49" charset="0"/>
              </a:rPr>
              <a:t>=</a:t>
            </a:r>
            <a:r>
              <a:rPr lang="pl-PL">
                <a:solidFill>
                  <a:schemeClr val="tx1"/>
                </a:solidFill>
                <a:latin typeface="Liberation Mono" panose="02070409020205020404" pitchFamily="49" charset="0"/>
                <a:cs typeface="Liberation Mono" panose="02070409020205020404" pitchFamily="49" charset="0"/>
              </a:rPr>
              <a:t> z + 1}</a:t>
            </a:r>
            <a:endParaRPr lang="fi-FI">
              <a:solidFill>
                <a:schemeClr val="tx1"/>
              </a:solidFill>
              <a:latin typeface="Liberation Mono" panose="02070409020205020404" pitchFamily="49" charset="0"/>
              <a:cs typeface="Liberation Mono" panose="02070409020205020404" pitchFamily="49" charset="0"/>
            </a:endParaRPr>
          </a:p>
          <a:p>
            <a:pPr marL="36900" indent="0">
              <a:buNone/>
            </a:pPr>
            <a:r>
              <a:rPr lang="fi-FI">
                <a:solidFill>
                  <a:schemeClr val="tx1"/>
                </a:solidFill>
                <a:cs typeface="Liberation Mono" panose="02070409020205020404" pitchFamily="49" charset="0"/>
              </a:rPr>
              <a:t>and</a:t>
            </a:r>
          </a:p>
          <a:p>
            <a:pPr marL="36900" indent="0">
              <a:buNone/>
            </a:pPr>
            <a:r>
              <a:rPr lang="es-ES">
                <a:solidFill>
                  <a:schemeClr val="tx1"/>
                </a:solidFill>
                <a:latin typeface="Liberation Mono" panose="02070409020205020404" pitchFamily="49" charset="0"/>
                <a:cs typeface="Liberation Mono" panose="02070409020205020404" pitchFamily="49" charset="0"/>
              </a:rPr>
              <a:t>{y == z} &lt;y = y + 1;&gt; {y == z + 1}</a:t>
            </a:r>
          </a:p>
        </p:txBody>
      </p:sp>
    </p:spTree>
    <p:extLst>
      <p:ext uri="{BB962C8B-B14F-4D97-AF65-F5344CB8AC3E}">
        <p14:creationId xmlns:p14="http://schemas.microsoft.com/office/powerpoint/2010/main" val="257291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cs typeface="Liberation Mono" panose="02070409020205020404" pitchFamily="49" charset="0"/>
              </a:rPr>
              <a:t>Thus by the disjoint parallelism rule we obtain:</a:t>
            </a:r>
          </a:p>
          <a:p>
            <a:pPr marL="36900" indent="0">
              <a:buNone/>
            </a:pPr>
            <a:r>
              <a:rPr lang="en-US">
                <a:solidFill>
                  <a:schemeClr val="tx1"/>
                </a:solidFill>
                <a:cs typeface="Liberation Mono" panose="02070409020205020404" pitchFamily="49" charset="0"/>
              </a:rPr>
              <a:t>(‘</a:t>
            </a:r>
            <a:r>
              <a:rPr lang="en-US">
                <a:solidFill>
                  <a:schemeClr val="tx1"/>
                </a:solidFill>
                <a:latin typeface="Liberation Mono" panose="02070409020205020404" pitchFamily="49" charset="0"/>
                <a:cs typeface="Liberation Mono" panose="02070409020205020404" pitchFamily="49" charset="0"/>
              </a:rPr>
              <a:t>∥</a:t>
            </a:r>
            <a:r>
              <a:rPr lang="en-US">
                <a:solidFill>
                  <a:schemeClr val="tx1"/>
                </a:solidFill>
                <a:cs typeface="Liberation Mono" panose="02070409020205020404" pitchFamily="49" charset="0"/>
              </a:rPr>
              <a:t>’ separates concurrent executions to save space)</a:t>
            </a:r>
          </a:p>
          <a:p>
            <a:pPr marL="36900" indent="0">
              <a:buNone/>
            </a:pPr>
            <a:endParaRPr lang="en-US">
              <a:solidFill>
                <a:schemeClr val="tx1"/>
              </a:solidFill>
              <a:cs typeface="Liberation Mono" panose="02070409020205020404" pitchFamily="49" charset="0"/>
            </a:endParaRPr>
          </a:p>
          <a:p>
            <a:pPr marL="36900" indent="0">
              <a:buNone/>
            </a:pPr>
            <a:r>
              <a:rPr lang="en-US">
                <a:solidFill>
                  <a:schemeClr val="tx1"/>
                </a:solidFill>
                <a:latin typeface="Liberation Mono" panose="02070409020205020404" pitchFamily="49" charset="0"/>
                <a:cs typeface="Liberation Mono" panose="02070409020205020404" pitchFamily="49" charset="0"/>
              </a:rPr>
              <a:t>{x == z ∧ y == z} </a:t>
            </a:r>
          </a:p>
          <a:p>
            <a:pPr marL="36900" indent="0">
              <a:buNone/>
            </a:pPr>
            <a:r>
              <a:rPr lang="en-US">
                <a:solidFill>
                  <a:schemeClr val="tx1"/>
                </a:solidFill>
                <a:latin typeface="Liberation Mono" panose="02070409020205020404" pitchFamily="49" charset="0"/>
                <a:cs typeface="Liberation Mono" panose="02070409020205020404" pitchFamily="49" charset="0"/>
              </a:rPr>
              <a:t>&lt;x = x + 1&gt;; ∥ &lt;y = y + 1&gt;;</a:t>
            </a:r>
          </a:p>
          <a:p>
            <a:pPr marL="36900" indent="0">
              <a:buNone/>
            </a:pPr>
            <a:r>
              <a:rPr lang="en-US">
                <a:solidFill>
                  <a:schemeClr val="tx1"/>
                </a:solidFill>
                <a:latin typeface="Liberation Mono" panose="02070409020205020404" pitchFamily="49" charset="0"/>
                <a:cs typeface="Liberation Mono" panose="02070409020205020404" pitchFamily="49" charset="0"/>
              </a:rPr>
              <a:t>{x = z + 1 ∧ y = z + 1}</a:t>
            </a:r>
            <a:endParaRPr lang="es-ES">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209706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cs typeface="Liberation Mono" panose="02070409020205020404" pitchFamily="49" charset="0"/>
              </a:rPr>
              <a:t>Now as consequence this yields:</a:t>
            </a:r>
          </a:p>
          <a:p>
            <a:pPr marL="36900" indent="0">
              <a:buNone/>
            </a:pPr>
            <a:r>
              <a:rPr lang="en-US">
                <a:solidFill>
                  <a:schemeClr val="tx1"/>
                </a:solidFill>
                <a:latin typeface="Liberation Mono" panose="02070409020205020404" pitchFamily="49" charset="0"/>
                <a:cs typeface="Liberation Mono" panose="02070409020205020404" pitchFamily="49" charset="0"/>
              </a:rPr>
              <a:t>{x == z ∧ y == z} </a:t>
            </a:r>
          </a:p>
          <a:p>
            <a:pPr marL="36900" indent="0">
              <a:buNone/>
            </a:pPr>
            <a:r>
              <a:rPr lang="en-US">
                <a:solidFill>
                  <a:schemeClr val="tx1"/>
                </a:solidFill>
                <a:latin typeface="Liberation Mono" panose="02070409020205020404" pitchFamily="49" charset="0"/>
                <a:cs typeface="Liberation Mono" panose="02070409020205020404" pitchFamily="49" charset="0"/>
              </a:rPr>
              <a:t>&lt;x = x + 1&gt;; ∥ &lt;y = y + 1&gt;;</a:t>
            </a:r>
          </a:p>
          <a:p>
            <a:pPr marL="36900" indent="0">
              <a:buNone/>
            </a:pPr>
            <a:r>
              <a:rPr lang="en-US">
                <a:solidFill>
                  <a:schemeClr val="tx1"/>
                </a:solidFill>
                <a:latin typeface="Liberation Mono" panose="02070409020205020404" pitchFamily="49" charset="0"/>
                <a:cs typeface="Liberation Mono" panose="02070409020205020404" pitchFamily="49" charset="0"/>
              </a:rPr>
              <a:t>{x == y}</a:t>
            </a:r>
          </a:p>
          <a:p>
            <a:pPr marL="36900" indent="0">
              <a:buNone/>
            </a:pPr>
            <a:r>
              <a:rPr lang="en-US">
                <a:solidFill>
                  <a:schemeClr val="tx1"/>
                </a:solidFill>
                <a:cs typeface="Liberation Mono" panose="02070409020205020404" pitchFamily="49" charset="0"/>
              </a:rPr>
              <a:t>But we cannot simply replace the pre-assertion </a:t>
            </a:r>
            <a:r>
              <a:rPr lang="en-US">
                <a:solidFill>
                  <a:schemeClr val="tx1"/>
                </a:solidFill>
                <a:latin typeface="Liberation Mono" panose="02070409020205020404" pitchFamily="49" charset="0"/>
                <a:cs typeface="Liberation Mono" panose="02070409020205020404" pitchFamily="49" charset="0"/>
              </a:rPr>
              <a:t>x == z ∧ y == z </a:t>
            </a:r>
            <a:r>
              <a:rPr lang="en-US">
                <a:solidFill>
                  <a:schemeClr val="tx1"/>
                </a:solidFill>
                <a:cs typeface="Liberation Mono" panose="02070409020205020404" pitchFamily="49" charset="0"/>
              </a:rPr>
              <a:t>by</a:t>
            </a:r>
            <a:r>
              <a:rPr lang="en-US">
                <a:solidFill>
                  <a:schemeClr val="tx1"/>
                </a:solidFill>
                <a:latin typeface="Liberation Mono" panose="02070409020205020404" pitchFamily="49" charset="0"/>
                <a:cs typeface="Liberation Mono" panose="02070409020205020404" pitchFamily="49" charset="0"/>
              </a:rPr>
              <a:t> x == y</a:t>
            </a:r>
          </a:p>
          <a:p>
            <a:pPr marL="36900" indent="0">
              <a:buNone/>
            </a:pPr>
            <a:r>
              <a:rPr lang="en-US">
                <a:solidFill>
                  <a:schemeClr val="tx1"/>
                </a:solidFill>
                <a:cs typeface="Liberation Mono" panose="02070409020205020404" pitchFamily="49" charset="0"/>
              </a:rPr>
              <a:t>because the implication </a:t>
            </a:r>
            <a:r>
              <a:rPr lang="en-US">
                <a:solidFill>
                  <a:schemeClr val="tx1"/>
                </a:solidFill>
                <a:latin typeface="Liberation Mono" panose="02070409020205020404" pitchFamily="49" charset="0"/>
                <a:cs typeface="Liberation Mono" panose="02070409020205020404" pitchFamily="49" charset="0"/>
              </a:rPr>
              <a:t>x == y → x == z ∧ y == z </a:t>
            </a:r>
            <a:r>
              <a:rPr lang="en-US">
                <a:solidFill>
                  <a:schemeClr val="tx1"/>
                </a:solidFill>
                <a:cs typeface="Liberation Mono" panose="02070409020205020404" pitchFamily="49" charset="0"/>
              </a:rPr>
              <a:t>does not hold.</a:t>
            </a:r>
            <a:endParaRPr lang="es-ES">
              <a:solidFill>
                <a:schemeClr val="tx1"/>
              </a:solidFill>
              <a:cs typeface="Liberation Mono" panose="02070409020205020404" pitchFamily="49" charset="0"/>
            </a:endParaRPr>
          </a:p>
        </p:txBody>
      </p:sp>
    </p:spTree>
    <p:extLst>
      <p:ext uri="{BB962C8B-B14F-4D97-AF65-F5344CB8AC3E}">
        <p14:creationId xmlns:p14="http://schemas.microsoft.com/office/powerpoint/2010/main" val="396440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cs typeface="Liberation Mono" panose="02070409020205020404" pitchFamily="49" charset="0"/>
              </a:rPr>
              <a:t>On the other hand, we have:</a:t>
            </a:r>
          </a:p>
          <a:p>
            <a:pPr marL="36900" indent="0">
              <a:buNone/>
            </a:pPr>
            <a:r>
              <a:rPr lang="en-US">
                <a:solidFill>
                  <a:schemeClr val="tx1"/>
                </a:solidFill>
                <a:latin typeface="Liberation Mono" panose="02070409020205020404" pitchFamily="49" charset="0"/>
                <a:cs typeface="Liberation Mono" panose="02070409020205020404" pitchFamily="49" charset="0"/>
              </a:rPr>
              <a:t>{x == y} </a:t>
            </a:r>
          </a:p>
          <a:p>
            <a:pPr marL="36900" indent="0">
              <a:buNone/>
            </a:pPr>
            <a:r>
              <a:rPr lang="en-US">
                <a:solidFill>
                  <a:schemeClr val="tx1"/>
                </a:solidFill>
                <a:latin typeface="Liberation Mono" panose="02070409020205020404" pitchFamily="49" charset="0"/>
                <a:cs typeface="Liberation Mono" panose="02070409020205020404" pitchFamily="49" charset="0"/>
              </a:rPr>
              <a:t>&lt;z = x&gt;;</a:t>
            </a:r>
          </a:p>
          <a:p>
            <a:pPr marL="36900" indent="0">
              <a:buNone/>
            </a:pPr>
            <a:r>
              <a:rPr lang="en-US">
                <a:solidFill>
                  <a:schemeClr val="tx1"/>
                </a:solidFill>
                <a:latin typeface="Liberation Mono" panose="02070409020205020404" pitchFamily="49" charset="0"/>
                <a:cs typeface="Liberation Mono" panose="02070409020205020404" pitchFamily="49" charset="0"/>
              </a:rPr>
              <a:t>{x == z ∧ y == z}</a:t>
            </a:r>
          </a:p>
          <a:p>
            <a:pPr marL="36900" indent="0">
              <a:buNone/>
            </a:pPr>
            <a:r>
              <a:rPr lang="en-US">
                <a:solidFill>
                  <a:schemeClr val="tx1"/>
                </a:solidFill>
                <a:cs typeface="Liberation Mono" panose="02070409020205020404" pitchFamily="49" charset="0"/>
              </a:rPr>
              <a:t>so by the composition rule:</a:t>
            </a:r>
          </a:p>
          <a:p>
            <a:pPr marL="36900" indent="0">
              <a:buNone/>
            </a:pPr>
            <a:r>
              <a:rPr lang="en-US">
                <a:solidFill>
                  <a:schemeClr val="tx1"/>
                </a:solidFill>
                <a:latin typeface="Liberation Mono" panose="02070409020205020404" pitchFamily="49" charset="0"/>
                <a:cs typeface="Liberation Mono" panose="02070409020205020404" pitchFamily="49" charset="0"/>
              </a:rPr>
              <a:t>{x == y} </a:t>
            </a:r>
          </a:p>
          <a:p>
            <a:pPr marL="36900" indent="0">
              <a:buNone/>
            </a:pPr>
            <a:r>
              <a:rPr lang="en-US">
                <a:solidFill>
                  <a:schemeClr val="tx1"/>
                </a:solidFill>
                <a:latin typeface="Liberation Mono" panose="02070409020205020404" pitchFamily="49" charset="0"/>
                <a:cs typeface="Liberation Mono" panose="02070409020205020404" pitchFamily="49" charset="0"/>
              </a:rPr>
              <a:t>&lt;z = x&gt;; </a:t>
            </a:r>
          </a:p>
          <a:p>
            <a:pPr marL="36900" indent="0">
              <a:buNone/>
            </a:pPr>
            <a:r>
              <a:rPr lang="en-US">
                <a:solidFill>
                  <a:schemeClr val="tx1"/>
                </a:solidFill>
                <a:latin typeface="Liberation Mono" panose="02070409020205020404" pitchFamily="49" charset="0"/>
                <a:cs typeface="Liberation Mono" panose="02070409020205020404" pitchFamily="49" charset="0"/>
              </a:rPr>
              <a:t>&lt;x = x + 1;&gt; ∥ &lt;y = y + 1;&gt; </a:t>
            </a:r>
          </a:p>
          <a:p>
            <a:pPr marL="36900" indent="0">
              <a:buNone/>
            </a:pPr>
            <a:r>
              <a:rPr lang="en-US">
                <a:solidFill>
                  <a:schemeClr val="tx1"/>
                </a:solidFill>
                <a:latin typeface="Liberation Mono" panose="02070409020205020404" pitchFamily="49" charset="0"/>
                <a:cs typeface="Liberation Mono" panose="02070409020205020404" pitchFamily="49" charset="0"/>
              </a:rPr>
              <a:t>{x == y}</a:t>
            </a:r>
            <a:endParaRPr lang="es-ES">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402563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104-88E5-75A4-D465-BF23B19A570C}"/>
              </a:ext>
            </a:extLst>
          </p:cNvPr>
          <p:cNvSpPr>
            <a:spLocks noGrp="1"/>
          </p:cNvSpPr>
          <p:nvPr>
            <p:ph type="title"/>
          </p:nvPr>
        </p:nvSpPr>
        <p:spPr>
          <a:xfrm>
            <a:off x="913795" y="963506"/>
            <a:ext cx="3740815" cy="4827693"/>
          </a:xfrm>
        </p:spPr>
        <p:txBody>
          <a:bodyPr>
            <a:normAutofit/>
          </a:bodyPr>
          <a:lstStyle/>
          <a:p>
            <a:pPr algn="r"/>
            <a:r>
              <a:rPr lang="fi-FI" b="1" dirty="0"/>
              <a:t>How to proof disjoint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73234-669D-BE2D-9C50-3C4DAEF437E1}"/>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cs typeface="Liberation Mono" panose="02070409020205020404" pitchFamily="49" charset="0"/>
              </a:rPr>
              <a:t>By the composition rule and by deleting any expressions not touching the data or control flow, we get the desired formula proof:</a:t>
            </a:r>
          </a:p>
          <a:p>
            <a:pPr marL="36900" indent="0">
              <a:buNone/>
            </a:pPr>
            <a:r>
              <a:rPr lang="en-US">
                <a:solidFill>
                  <a:schemeClr val="tx1"/>
                </a:solidFill>
                <a:latin typeface="Liberation Mono" panose="02070409020205020404" pitchFamily="49" charset="0"/>
                <a:cs typeface="Liberation Mono" panose="02070409020205020404" pitchFamily="49" charset="0"/>
              </a:rPr>
              <a:t>{x == y}  </a:t>
            </a:r>
          </a:p>
          <a:p>
            <a:pPr marL="36900" indent="0">
              <a:buNone/>
            </a:pPr>
            <a:r>
              <a:rPr lang="en-US">
                <a:solidFill>
                  <a:schemeClr val="tx1"/>
                </a:solidFill>
                <a:latin typeface="Liberation Mono" panose="02070409020205020404" pitchFamily="49" charset="0"/>
                <a:cs typeface="Liberation Mono" panose="02070409020205020404" pitchFamily="49" charset="0"/>
              </a:rPr>
              <a:t>&lt;x = x + 1;&gt; ∥ &lt;y = y + 1;&gt; </a:t>
            </a:r>
          </a:p>
          <a:p>
            <a:pPr marL="36900" indent="0">
              <a:buNone/>
            </a:pPr>
            <a:r>
              <a:rPr lang="en-US">
                <a:solidFill>
                  <a:schemeClr val="tx1"/>
                </a:solidFill>
                <a:latin typeface="Liberation Mono" panose="02070409020205020404" pitchFamily="49" charset="0"/>
                <a:cs typeface="Liberation Mono" panose="02070409020205020404" pitchFamily="49" charset="0"/>
              </a:rPr>
              <a:t>{x == y}</a:t>
            </a:r>
            <a:endParaRPr lang="es-ES">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66203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3D39B-80C6-936E-5F43-79026044154F}"/>
              </a:ext>
            </a:extLst>
          </p:cNvPr>
          <p:cNvSpPr>
            <a:spLocks noGrp="1"/>
          </p:cNvSpPr>
          <p:nvPr>
            <p:ph type="title"/>
          </p:nvPr>
        </p:nvSpPr>
        <p:spPr>
          <a:xfrm>
            <a:off x="913795" y="963506"/>
            <a:ext cx="3740815" cy="4827693"/>
          </a:xfrm>
        </p:spPr>
        <p:txBody>
          <a:bodyPr>
            <a:normAutofit/>
          </a:bodyPr>
          <a:lstStyle/>
          <a:p>
            <a:pPr algn="r"/>
            <a:r>
              <a:rPr lang="fi-FI" b="1" dirty="0"/>
              <a:t>Questions?</a:t>
            </a:r>
            <a:endParaRPr lang="fi-FI" b="1"/>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BB3710-5732-711D-5C6B-CA2342573D08}"/>
              </a:ext>
            </a:extLst>
          </p:cNvPr>
          <p:cNvSpPr>
            <a:spLocks noGrp="1"/>
          </p:cNvSpPr>
          <p:nvPr>
            <p:ph idx="1"/>
          </p:nvPr>
        </p:nvSpPr>
        <p:spPr>
          <a:xfrm>
            <a:off x="5307765" y="963507"/>
            <a:ext cx="5959791" cy="4827694"/>
          </a:xfrm>
          <a:effectLst/>
        </p:spPr>
        <p:txBody>
          <a:bodyPr anchor="ctr">
            <a:normAutofit/>
          </a:bodyPr>
          <a:lstStyle/>
          <a:p>
            <a:endParaRPr lang="fi-FI">
              <a:solidFill>
                <a:schemeClr val="tx1"/>
              </a:solidFill>
            </a:endParaRPr>
          </a:p>
        </p:txBody>
      </p:sp>
    </p:spTree>
    <p:extLst>
      <p:ext uri="{BB962C8B-B14F-4D97-AF65-F5344CB8AC3E}">
        <p14:creationId xmlns:p14="http://schemas.microsoft.com/office/powerpoint/2010/main" val="126875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212DF-727A-4550-BE2D-B725CD1581D7}"/>
              </a:ext>
            </a:extLst>
          </p:cNvPr>
          <p:cNvSpPr>
            <a:spLocks noGrp="1"/>
          </p:cNvSpPr>
          <p:nvPr>
            <p:ph type="title"/>
          </p:nvPr>
        </p:nvSpPr>
        <p:spPr>
          <a:xfrm>
            <a:off x="913795" y="963506"/>
            <a:ext cx="3740815" cy="4827693"/>
          </a:xfrm>
        </p:spPr>
        <p:txBody>
          <a:bodyPr>
            <a:normAutofit/>
          </a:bodyPr>
          <a:lstStyle/>
          <a:p>
            <a:pPr algn="r"/>
            <a:r>
              <a:rPr lang="fi-FI" b="1"/>
              <a:t>What is a concurrent program?</a:t>
            </a:r>
            <a:endParaRPr lang="fi-FI"/>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5033D7-666C-4233-855A-B7DF436E2603}"/>
              </a:ext>
            </a:extLst>
          </p:cNvPr>
          <p:cNvSpPr>
            <a:spLocks noGrp="1"/>
          </p:cNvSpPr>
          <p:nvPr>
            <p:ph idx="1"/>
          </p:nvPr>
        </p:nvSpPr>
        <p:spPr>
          <a:xfrm>
            <a:off x="5307765" y="963507"/>
            <a:ext cx="5959791" cy="4827694"/>
          </a:xfrm>
          <a:effectLst/>
        </p:spPr>
        <p:txBody>
          <a:bodyPr anchor="ctr">
            <a:normAutofit/>
          </a:bodyPr>
          <a:lstStyle/>
          <a:p>
            <a:pPr marL="0" indent="0">
              <a:buNone/>
            </a:pPr>
            <a:endParaRPr lang="fi-FI">
              <a:solidFill>
                <a:schemeClr val="tx1"/>
              </a:solidFill>
            </a:endParaRPr>
          </a:p>
          <a:p>
            <a:pPr marL="0" indent="0">
              <a:buNone/>
            </a:pPr>
            <a:r>
              <a:rPr lang="en-US">
                <a:solidFill>
                  <a:schemeClr val="tx1"/>
                </a:solidFill>
              </a:rPr>
              <a:t>A concurrent program consists of processes(atleast one thread per process) and shared objects.</a:t>
            </a:r>
          </a:p>
          <a:p>
            <a:pPr marL="0" indent="0">
              <a:buNone/>
            </a:pPr>
            <a:r>
              <a:rPr lang="en-US">
                <a:solidFill>
                  <a:schemeClr val="tx1"/>
                </a:solidFill>
              </a:rPr>
              <a:t>A process is a sequential program executing on some processor; the shared objects are built</a:t>
            </a:r>
          </a:p>
          <a:p>
            <a:pPr marL="0" indent="0">
              <a:buNone/>
            </a:pPr>
            <a:r>
              <a:rPr lang="en-US">
                <a:solidFill>
                  <a:schemeClr val="tx1"/>
                </a:solidFill>
              </a:rPr>
              <a:t>using shared memory or a computer-communication network.</a:t>
            </a:r>
          </a:p>
          <a:p>
            <a:pPr marL="0" indent="0">
              <a:buNone/>
            </a:pPr>
            <a:r>
              <a:rPr lang="en-US">
                <a:solidFill>
                  <a:schemeClr val="tx1"/>
                </a:solidFill>
              </a:rPr>
              <a:t>Concurrent programs are often found in reactive systems - systems whose</a:t>
            </a:r>
          </a:p>
          <a:p>
            <a:pPr marL="0" indent="0">
              <a:buNone/>
            </a:pPr>
            <a:r>
              <a:rPr lang="en-US">
                <a:solidFill>
                  <a:schemeClr val="tx1"/>
                </a:solidFill>
              </a:rPr>
              <a:t>outputs may affect their environment and, therefore; may influence subsequent</a:t>
            </a:r>
          </a:p>
          <a:p>
            <a:pPr marL="0" indent="0">
              <a:buNone/>
            </a:pPr>
            <a:r>
              <a:rPr lang="en-US">
                <a:solidFill>
                  <a:schemeClr val="tx1"/>
                </a:solidFill>
              </a:rPr>
              <a:t>inputs. e.g. operating systems.</a:t>
            </a:r>
          </a:p>
          <a:p>
            <a:pPr marL="0" indent="0">
              <a:buNone/>
            </a:pPr>
            <a:endParaRPr lang="en-US">
              <a:solidFill>
                <a:schemeClr val="tx1"/>
              </a:solidFill>
            </a:endParaRPr>
          </a:p>
        </p:txBody>
      </p:sp>
    </p:spTree>
    <p:extLst>
      <p:ext uri="{BB962C8B-B14F-4D97-AF65-F5344CB8AC3E}">
        <p14:creationId xmlns:p14="http://schemas.microsoft.com/office/powerpoint/2010/main" val="162475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43C5B-8F21-F24B-93E1-2049FE3F3220}"/>
              </a:ext>
            </a:extLst>
          </p:cNvPr>
          <p:cNvSpPr>
            <a:spLocks noGrp="1"/>
          </p:cNvSpPr>
          <p:nvPr>
            <p:ph type="title"/>
          </p:nvPr>
        </p:nvSpPr>
        <p:spPr>
          <a:xfrm>
            <a:off x="913795" y="963506"/>
            <a:ext cx="3740815" cy="4827693"/>
          </a:xfrm>
        </p:spPr>
        <p:txBody>
          <a:bodyPr>
            <a:normAutofit/>
          </a:bodyPr>
          <a:lstStyle/>
          <a:p>
            <a:pPr algn="r"/>
            <a:r>
              <a:rPr lang="fi-FI" b="1"/>
              <a:t>Types of concurrent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89FA1D-1FA3-24FD-0982-1058A4F95020}"/>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rPr>
              <a:t>Simplest form of concurrent programs are the so called disjoint concurrent programs (Proved in this lecture only). By disjoint it is meant that different component programs have only reading access to shared variables.</a:t>
            </a:r>
          </a:p>
          <a:p>
            <a:pPr marL="36900" indent="0">
              <a:buNone/>
            </a:pPr>
            <a:r>
              <a:rPr lang="en-US">
                <a:solidFill>
                  <a:schemeClr val="tx1"/>
                </a:solidFill>
              </a:rPr>
              <a:t>Generalizing further, are the non-disjoint concurrent programs which permit unrestricted use of shared variables. The semantics of such programs depends on which parts of the components are considered atomic, that is, not interruptable by the execution of other components.</a:t>
            </a:r>
          </a:p>
          <a:p>
            <a:pPr marL="36900" indent="0">
              <a:buNone/>
            </a:pPr>
            <a:r>
              <a:rPr lang="en-US">
                <a:solidFill>
                  <a:schemeClr val="tx1"/>
                </a:solidFill>
              </a:rPr>
              <a:t>Extending further, are programs which add constructs for synchronization.</a:t>
            </a:r>
          </a:p>
          <a:p>
            <a:pPr marL="36900" indent="0">
              <a:buNone/>
            </a:pPr>
            <a:r>
              <a:rPr lang="en-US">
                <a:solidFill>
                  <a:schemeClr val="tx1"/>
                </a:solidFill>
              </a:rPr>
              <a:t>Further yet is the concept of distributed programs.</a:t>
            </a:r>
          </a:p>
        </p:txBody>
      </p:sp>
    </p:spTree>
    <p:extLst>
      <p:ext uri="{BB962C8B-B14F-4D97-AF65-F5344CB8AC3E}">
        <p14:creationId xmlns:p14="http://schemas.microsoft.com/office/powerpoint/2010/main" val="269236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D673C-2CC7-1304-F0BD-28016DA4362F}"/>
              </a:ext>
            </a:extLst>
          </p:cNvPr>
          <p:cNvSpPr>
            <a:spLocks noGrp="1"/>
          </p:cNvSpPr>
          <p:nvPr>
            <p:ph type="title"/>
          </p:nvPr>
        </p:nvSpPr>
        <p:spPr>
          <a:xfrm>
            <a:off x="913795" y="963506"/>
            <a:ext cx="3740815" cy="4827693"/>
          </a:xfrm>
        </p:spPr>
        <p:txBody>
          <a:bodyPr>
            <a:normAutofit/>
          </a:bodyPr>
          <a:lstStyle/>
          <a:p>
            <a:pPr algn="r"/>
            <a:r>
              <a:rPr lang="en-US" sz="3700" b="1"/>
              <a:t>Synchronization of concurrent programs</a:t>
            </a:r>
            <a:endParaRPr lang="fi-FI" sz="3700" b="1"/>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16CB00-81C7-C4F0-20C4-E723781B5FC2}"/>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rPr>
              <a:t>The first, </a:t>
            </a:r>
            <a:r>
              <a:rPr lang="en-US" b="1">
                <a:solidFill>
                  <a:schemeClr val="tx1"/>
                </a:solidFill>
              </a:rPr>
              <a:t>mutual exclusion</a:t>
            </a:r>
            <a:r>
              <a:rPr lang="en-US">
                <a:solidFill>
                  <a:schemeClr val="tx1"/>
                </a:solidFill>
              </a:rPr>
              <a:t>, involves grouping actions into critical sections and blocking execution of a critical section in one process whenever a critical section from another has started but not completed. </a:t>
            </a:r>
          </a:p>
          <a:p>
            <a:pPr marL="36900" indent="0">
              <a:buNone/>
            </a:pPr>
            <a:r>
              <a:rPr lang="en-US">
                <a:solidFill>
                  <a:schemeClr val="tx1"/>
                </a:solidFill>
              </a:rPr>
              <a:t>Mutual exclusion ensures that a state resulting from execution of only part of a critical section is never visible to another process.</a:t>
            </a:r>
          </a:p>
          <a:p>
            <a:pPr marL="36900" indent="0">
              <a:buNone/>
            </a:pPr>
            <a:r>
              <a:rPr lang="en-US">
                <a:solidFill>
                  <a:schemeClr val="tx1"/>
                </a:solidFill>
              </a:rPr>
              <a:t>The second form, </a:t>
            </a:r>
            <a:r>
              <a:rPr lang="en-US" b="1">
                <a:solidFill>
                  <a:schemeClr val="tx1"/>
                </a:solidFill>
              </a:rPr>
              <a:t>condition synchronization</a:t>
            </a:r>
            <a:r>
              <a:rPr lang="en-US">
                <a:solidFill>
                  <a:schemeClr val="tx1"/>
                </a:solidFill>
              </a:rPr>
              <a:t>, blocks a process until the system state satisfies some specified condition. This is useful for ordering events that occur at different processes.</a:t>
            </a:r>
          </a:p>
        </p:txBody>
      </p:sp>
    </p:spTree>
    <p:extLst>
      <p:ext uri="{BB962C8B-B14F-4D97-AF65-F5344CB8AC3E}">
        <p14:creationId xmlns:p14="http://schemas.microsoft.com/office/powerpoint/2010/main" val="84842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1ED5B-B017-EED2-5C22-FE0F1EE1E351}"/>
              </a:ext>
            </a:extLst>
          </p:cNvPr>
          <p:cNvSpPr>
            <a:spLocks noGrp="1"/>
          </p:cNvSpPr>
          <p:nvPr>
            <p:ph type="title"/>
          </p:nvPr>
        </p:nvSpPr>
        <p:spPr>
          <a:xfrm>
            <a:off x="913795" y="963506"/>
            <a:ext cx="3740815" cy="4827693"/>
          </a:xfrm>
        </p:spPr>
        <p:txBody>
          <a:bodyPr>
            <a:normAutofit/>
          </a:bodyPr>
          <a:lstStyle/>
          <a:p>
            <a:pPr algn="r"/>
            <a:r>
              <a:rPr lang="fi-FI" sz="3700" b="1"/>
              <a:t>Need for s</a:t>
            </a:r>
            <a:r>
              <a:rPr lang="en-US" sz="3700" b="1" err="1"/>
              <a:t>ynchronization</a:t>
            </a:r>
            <a:endParaRPr lang="fi-FI" sz="3700" b="1"/>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13131A-5550-C56E-E1C0-8CBB9DF0C89A}"/>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rPr>
              <a:t>Assuming that angle bracketed expressions</a:t>
            </a:r>
            <a:r>
              <a:rPr lang="en-US">
                <a:solidFill>
                  <a:schemeClr val="tx1"/>
                </a:solidFill>
                <a:latin typeface="Liberation Mono" panose="02070409020205020404" pitchFamily="49" charset="0"/>
                <a:cs typeface="Liberation Mono" panose="02070409020205020404" pitchFamily="49" charset="0"/>
              </a:rPr>
              <a:t>( &lt;...&gt; ) </a:t>
            </a:r>
            <a:r>
              <a:rPr lang="en-US">
                <a:solidFill>
                  <a:schemeClr val="tx1"/>
                </a:solidFill>
              </a:rPr>
              <a:t>are atomic operations:</a:t>
            </a:r>
          </a:p>
          <a:p>
            <a:pPr marL="36900" indent="0">
              <a:buNone/>
            </a:pPr>
            <a:r>
              <a:rPr lang="en-US">
                <a:solidFill>
                  <a:schemeClr val="tx1"/>
                </a:solidFill>
                <a:latin typeface="Liberation Mono" panose="02070409020205020404" pitchFamily="49" charset="0"/>
                <a:cs typeface="Liberation Mono" panose="02070409020205020404" pitchFamily="49" charset="0"/>
              </a:rPr>
              <a:t>S1: </a:t>
            </a:r>
          </a:p>
          <a:p>
            <a:pPr marL="36900" indent="0">
              <a:buNone/>
            </a:pPr>
            <a:r>
              <a:rPr lang="en-US">
                <a:solidFill>
                  <a:schemeClr val="tx1"/>
                </a:solidFill>
                <a:latin typeface="Liberation Mono" panose="02070409020205020404" pitchFamily="49" charset="0"/>
                <a:cs typeface="Liberation Mono" panose="02070409020205020404" pitchFamily="49" charset="0"/>
              </a:rPr>
              <a:t>{</a:t>
            </a:r>
          </a:p>
          <a:p>
            <a:pPr marL="36900" indent="0">
              <a:buNone/>
            </a:pPr>
            <a:r>
              <a:rPr lang="en-US">
                <a:solidFill>
                  <a:schemeClr val="tx1"/>
                </a:solidFill>
                <a:latin typeface="Liberation Mono" panose="02070409020205020404" pitchFamily="49" charset="0"/>
                <a:cs typeface="Liberation Mono" panose="02070409020205020404" pitchFamily="49" charset="0"/>
              </a:rPr>
              <a:t>    &lt;x = x + 1;&gt;</a:t>
            </a:r>
          </a:p>
          <a:p>
            <a:pPr marL="36900" indent="0">
              <a:buNone/>
            </a:pPr>
            <a:r>
              <a:rPr lang="en-US">
                <a:solidFill>
                  <a:schemeClr val="tx1"/>
                </a:solidFill>
                <a:latin typeface="Liberation Mono" panose="02070409020205020404" pitchFamily="49" charset="0"/>
                <a:cs typeface="Liberation Mono" panose="02070409020205020404" pitchFamily="49" charset="0"/>
              </a:rPr>
              <a:t>}</a:t>
            </a:r>
          </a:p>
          <a:p>
            <a:pPr marL="36900" indent="0">
              <a:buNone/>
            </a:pPr>
            <a:r>
              <a:rPr lang="en-US">
                <a:solidFill>
                  <a:schemeClr val="tx1"/>
                </a:solidFill>
                <a:latin typeface="Liberation Mono" panose="02070409020205020404" pitchFamily="49" charset="0"/>
                <a:cs typeface="Liberation Mono" panose="02070409020205020404" pitchFamily="49" charset="0"/>
              </a:rPr>
              <a:t>S2: </a:t>
            </a:r>
          </a:p>
          <a:p>
            <a:pPr marL="36900" indent="0">
              <a:buNone/>
            </a:pPr>
            <a:r>
              <a:rPr lang="en-US">
                <a:solidFill>
                  <a:schemeClr val="tx1"/>
                </a:solidFill>
                <a:latin typeface="Liberation Mono" panose="02070409020205020404" pitchFamily="49" charset="0"/>
                <a:cs typeface="Liberation Mono" panose="02070409020205020404" pitchFamily="49" charset="0"/>
              </a:rPr>
              <a:t>{</a:t>
            </a:r>
          </a:p>
          <a:p>
            <a:pPr marL="36900" indent="0">
              <a:buNone/>
            </a:pPr>
            <a:r>
              <a:rPr lang="en-US">
                <a:solidFill>
                  <a:schemeClr val="tx1"/>
                </a:solidFill>
                <a:latin typeface="Liberation Mono" panose="02070409020205020404" pitchFamily="49" charset="0"/>
                <a:cs typeface="Liberation Mono" panose="02070409020205020404" pitchFamily="49" charset="0"/>
              </a:rPr>
              <a:t>    &lt;x = x + y + 1;&gt;</a:t>
            </a:r>
          </a:p>
          <a:p>
            <a:pPr marL="36900" indent="0">
              <a:buNone/>
            </a:pPr>
            <a:r>
              <a:rPr lang="en-US">
                <a:solidFill>
                  <a:schemeClr val="tx1"/>
                </a:solidFill>
                <a:latin typeface="Liberation Mono" panose="02070409020205020404" pitchFamily="49" charset="0"/>
                <a:cs typeface="Liberation Mono" panose="02070409020205020404" pitchFamily="49" charset="0"/>
              </a:rPr>
              <a:t>    &lt;x = x - y;&gt;</a:t>
            </a:r>
          </a:p>
          <a:p>
            <a:pPr marL="36900" indent="0">
              <a:buNone/>
            </a:pPr>
            <a:r>
              <a:rPr lang="en-US">
                <a:solidFill>
                  <a:schemeClr val="tx1"/>
                </a:solidFill>
                <a:latin typeface="Liberation Mono" panose="02070409020205020404" pitchFamily="49" charset="0"/>
                <a:cs typeface="Liberation Mono" panose="02070409020205020404" pitchFamily="49" charset="0"/>
              </a:rPr>
              <a:t>}</a:t>
            </a:r>
            <a:endParaRPr lang="fi-FI">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233547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1ED5B-B017-EED2-5C22-FE0F1EE1E351}"/>
              </a:ext>
            </a:extLst>
          </p:cNvPr>
          <p:cNvSpPr>
            <a:spLocks noGrp="1"/>
          </p:cNvSpPr>
          <p:nvPr>
            <p:ph type="title"/>
          </p:nvPr>
        </p:nvSpPr>
        <p:spPr>
          <a:xfrm>
            <a:off x="913795" y="963506"/>
            <a:ext cx="3740815" cy="4827693"/>
          </a:xfrm>
        </p:spPr>
        <p:txBody>
          <a:bodyPr>
            <a:normAutofit/>
          </a:bodyPr>
          <a:lstStyle/>
          <a:p>
            <a:pPr algn="r"/>
            <a:r>
              <a:rPr lang="fi-FI" sz="3700" b="1"/>
              <a:t>Need for s</a:t>
            </a:r>
            <a:r>
              <a:rPr lang="en-US" sz="3700" b="1" err="1"/>
              <a:t>ynchronization</a:t>
            </a:r>
            <a:endParaRPr lang="fi-FI" sz="3700" b="1"/>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13131A-5550-C56E-E1C0-8CBB9DF0C89A}"/>
              </a:ext>
            </a:extLst>
          </p:cNvPr>
          <p:cNvSpPr>
            <a:spLocks noGrp="1"/>
          </p:cNvSpPr>
          <p:nvPr>
            <p:ph idx="1"/>
          </p:nvPr>
        </p:nvSpPr>
        <p:spPr>
          <a:xfrm>
            <a:off x="5307765" y="963507"/>
            <a:ext cx="5959791" cy="4827694"/>
          </a:xfrm>
          <a:effectLst/>
        </p:spPr>
        <p:txBody>
          <a:bodyPr anchor="ctr">
            <a:normAutofit/>
          </a:bodyPr>
          <a:lstStyle/>
          <a:p>
            <a:pPr marL="36900" indent="0">
              <a:lnSpc>
                <a:spcPct val="90000"/>
              </a:lnSpc>
              <a:buNone/>
            </a:pPr>
            <a:r>
              <a:rPr lang="en-US" sz="1900">
                <a:solidFill>
                  <a:schemeClr val="tx1"/>
                </a:solidFill>
              </a:rPr>
              <a:t>Statement blocks </a:t>
            </a:r>
            <a:r>
              <a:rPr lang="en-US" sz="1900">
                <a:solidFill>
                  <a:schemeClr val="tx1"/>
                </a:solidFill>
                <a:latin typeface="Liberation Mono" panose="02070409020205020404" pitchFamily="49" charset="0"/>
                <a:cs typeface="Liberation Mono" panose="02070409020205020404" pitchFamily="49" charset="0"/>
              </a:rPr>
              <a:t>S1</a:t>
            </a:r>
            <a:r>
              <a:rPr lang="en-US" sz="1900">
                <a:solidFill>
                  <a:schemeClr val="tx1"/>
                </a:solidFill>
              </a:rPr>
              <a:t> and </a:t>
            </a:r>
            <a:r>
              <a:rPr lang="en-US" sz="1900">
                <a:solidFill>
                  <a:schemeClr val="tx1"/>
                </a:solidFill>
                <a:latin typeface="Liberation Mono" panose="02070409020205020404" pitchFamily="49" charset="0"/>
                <a:cs typeface="Liberation Mono" panose="02070409020205020404" pitchFamily="49" charset="0"/>
              </a:rPr>
              <a:t>S2</a:t>
            </a:r>
            <a:r>
              <a:rPr lang="en-US" sz="1900">
                <a:solidFill>
                  <a:schemeClr val="tx1"/>
                </a:solidFill>
              </a:rPr>
              <a:t> produce same mapping from initial to final states, as such they are equivalent in sequential execution of a program.</a:t>
            </a:r>
          </a:p>
          <a:p>
            <a:pPr marL="36900" indent="0">
              <a:lnSpc>
                <a:spcPct val="90000"/>
              </a:lnSpc>
              <a:buNone/>
            </a:pPr>
            <a:r>
              <a:rPr lang="en-US" sz="1900">
                <a:solidFill>
                  <a:schemeClr val="tx1"/>
                </a:solidFill>
              </a:rPr>
              <a:t>Both increment </a:t>
            </a:r>
            <a:r>
              <a:rPr lang="en-US" sz="1900">
                <a:solidFill>
                  <a:schemeClr val="tx1"/>
                </a:solidFill>
                <a:latin typeface="Liberation Mono" panose="02070409020205020404" pitchFamily="49" charset="0"/>
                <a:cs typeface="Liberation Mono" panose="02070409020205020404" pitchFamily="49" charset="0"/>
              </a:rPr>
              <a:t>x</a:t>
            </a:r>
            <a:r>
              <a:rPr lang="en-US" sz="1900">
                <a:solidFill>
                  <a:schemeClr val="tx1"/>
                </a:solidFill>
              </a:rPr>
              <a:t> by one.</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S1: </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    &lt;x = x + 1;&gt;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S2: </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    &lt;x = x + y + 1;&gt;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    &lt;x = x - y;&gt;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endParaRPr lang="fi-FI" sz="1900">
              <a:solidFill>
                <a:schemeClr val="tx1"/>
              </a:solidFill>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111089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1ED5B-B017-EED2-5C22-FE0F1EE1E351}"/>
              </a:ext>
            </a:extLst>
          </p:cNvPr>
          <p:cNvSpPr>
            <a:spLocks noGrp="1"/>
          </p:cNvSpPr>
          <p:nvPr>
            <p:ph type="title"/>
          </p:nvPr>
        </p:nvSpPr>
        <p:spPr>
          <a:xfrm>
            <a:off x="913795" y="963506"/>
            <a:ext cx="3740815" cy="4827693"/>
          </a:xfrm>
        </p:spPr>
        <p:txBody>
          <a:bodyPr>
            <a:normAutofit/>
          </a:bodyPr>
          <a:lstStyle/>
          <a:p>
            <a:pPr algn="r"/>
            <a:r>
              <a:rPr lang="fi-FI" sz="3700" b="1"/>
              <a:t>Need for s</a:t>
            </a:r>
            <a:r>
              <a:rPr lang="en-US" sz="3700" b="1" err="1"/>
              <a:t>ynchronization</a:t>
            </a:r>
            <a:endParaRPr lang="fi-FI" sz="3700" b="1"/>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13131A-5550-C56E-E1C0-8CBB9DF0C89A}"/>
              </a:ext>
            </a:extLst>
          </p:cNvPr>
          <p:cNvSpPr>
            <a:spLocks noGrp="1"/>
          </p:cNvSpPr>
          <p:nvPr>
            <p:ph idx="1"/>
          </p:nvPr>
        </p:nvSpPr>
        <p:spPr>
          <a:xfrm>
            <a:off x="5307765" y="963507"/>
            <a:ext cx="5959791" cy="4827694"/>
          </a:xfrm>
          <a:effectLst/>
        </p:spPr>
        <p:txBody>
          <a:bodyPr anchor="ctr">
            <a:normAutofit/>
          </a:bodyPr>
          <a:lstStyle/>
          <a:p>
            <a:pPr marL="36900" indent="0">
              <a:lnSpc>
                <a:spcPct val="90000"/>
              </a:lnSpc>
              <a:buNone/>
            </a:pPr>
            <a:r>
              <a:rPr lang="en-US" sz="1900">
                <a:solidFill>
                  <a:schemeClr val="tx1"/>
                </a:solidFill>
              </a:rPr>
              <a:t>However consider the following concurrent program where cobegin and coend mark the statement blocks which are executed concurrently: </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cobegin</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S3:</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    &lt;y = y - 7;&gt;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S:</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    ?</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900">
                <a:solidFill>
                  <a:schemeClr val="tx1"/>
                </a:solidFill>
                <a:latin typeface="Liberation Mono" panose="02070409020205020404" pitchFamily="49" charset="0"/>
                <a:cs typeface="Liberation Mono" panose="02070409020205020404" pitchFamily="49" charset="0"/>
              </a:rPr>
              <a:t>coend</a:t>
            </a:r>
          </a:p>
        </p:txBody>
      </p:sp>
    </p:spTree>
    <p:extLst>
      <p:ext uri="{BB962C8B-B14F-4D97-AF65-F5344CB8AC3E}">
        <p14:creationId xmlns:p14="http://schemas.microsoft.com/office/powerpoint/2010/main" val="340780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1ED5B-B017-EED2-5C22-FE0F1EE1E351}"/>
              </a:ext>
            </a:extLst>
          </p:cNvPr>
          <p:cNvSpPr>
            <a:spLocks noGrp="1"/>
          </p:cNvSpPr>
          <p:nvPr>
            <p:ph type="title"/>
          </p:nvPr>
        </p:nvSpPr>
        <p:spPr>
          <a:xfrm>
            <a:off x="913795" y="963506"/>
            <a:ext cx="3740815" cy="4827693"/>
          </a:xfrm>
        </p:spPr>
        <p:txBody>
          <a:bodyPr>
            <a:normAutofit/>
          </a:bodyPr>
          <a:lstStyle/>
          <a:p>
            <a:pPr algn="r"/>
            <a:r>
              <a:rPr lang="fi-FI" sz="3700" b="1"/>
              <a:t>Need for s</a:t>
            </a:r>
            <a:r>
              <a:rPr lang="en-US" sz="3700" b="1" err="1"/>
              <a:t>ynchronization</a:t>
            </a:r>
            <a:endParaRPr lang="fi-FI" sz="3700" b="1"/>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13131A-5550-C56E-E1C0-8CBB9DF0C89A}"/>
              </a:ext>
            </a:extLst>
          </p:cNvPr>
          <p:cNvSpPr>
            <a:spLocks noGrp="1"/>
          </p:cNvSpPr>
          <p:nvPr>
            <p:ph idx="1"/>
          </p:nvPr>
        </p:nvSpPr>
        <p:spPr>
          <a:xfrm>
            <a:off x="5307765" y="963507"/>
            <a:ext cx="5959791" cy="4827694"/>
          </a:xfrm>
          <a:effectLst/>
        </p:spPr>
        <p:txBody>
          <a:bodyPr anchor="ctr">
            <a:normAutofit/>
          </a:bodyPr>
          <a:lstStyle/>
          <a:p>
            <a:pPr marL="36900" indent="0">
              <a:lnSpc>
                <a:spcPct val="90000"/>
              </a:lnSpc>
              <a:buNone/>
            </a:pPr>
            <a:r>
              <a:rPr lang="en-US" sz="1400">
                <a:solidFill>
                  <a:schemeClr val="tx1"/>
                </a:solidFill>
              </a:rPr>
              <a:t>Substituting </a:t>
            </a:r>
            <a:r>
              <a:rPr lang="en-US" sz="1400">
                <a:solidFill>
                  <a:schemeClr val="tx1"/>
                </a:solidFill>
                <a:latin typeface="Liberation Mono" panose="02070409020205020404" pitchFamily="49" charset="0"/>
                <a:cs typeface="Liberation Mono" panose="02070409020205020404" pitchFamily="49" charset="0"/>
              </a:rPr>
              <a:t>S1(&lt;x = x + 1;&gt;)</a:t>
            </a:r>
            <a:r>
              <a:rPr lang="en-US" sz="1400">
                <a:solidFill>
                  <a:schemeClr val="tx1"/>
                </a:solidFill>
              </a:rPr>
              <a:t> for </a:t>
            </a:r>
            <a:r>
              <a:rPr lang="en-US" sz="1400">
                <a:solidFill>
                  <a:schemeClr val="tx1"/>
                </a:solidFill>
                <a:latin typeface="Liberation Mono" panose="02070409020205020404" pitchFamily="49" charset="0"/>
                <a:cs typeface="Liberation Mono" panose="02070409020205020404" pitchFamily="49" charset="0"/>
              </a:rPr>
              <a:t>S</a:t>
            </a:r>
            <a:r>
              <a:rPr lang="en-US" sz="1400">
                <a:solidFill>
                  <a:schemeClr val="tx1"/>
                </a:solidFill>
              </a:rPr>
              <a:t> yields a program that increments x by one,                                                            </a:t>
            </a:r>
          </a:p>
          <a:p>
            <a:pPr marL="36900" indent="0">
              <a:lnSpc>
                <a:spcPct val="90000"/>
              </a:lnSpc>
              <a:buNone/>
            </a:pPr>
            <a:r>
              <a:rPr lang="en-US" sz="1400">
                <a:solidFill>
                  <a:schemeClr val="tx1"/>
                </a:solidFill>
              </a:rPr>
              <a:t>while substituting </a:t>
            </a:r>
            <a:r>
              <a:rPr lang="en-US" sz="1400">
                <a:solidFill>
                  <a:schemeClr val="tx1"/>
                </a:solidFill>
                <a:latin typeface="Liberation Mono" panose="02070409020205020404" pitchFamily="49" charset="0"/>
                <a:cs typeface="Liberation Mono" panose="02070409020205020404" pitchFamily="49" charset="0"/>
              </a:rPr>
              <a:t>S2(</a:t>
            </a:r>
            <a:r>
              <a:rPr lang="es-ES" sz="1400">
                <a:solidFill>
                  <a:schemeClr val="tx1"/>
                </a:solidFill>
                <a:latin typeface="Liberation Mono" panose="02070409020205020404" pitchFamily="49" charset="0"/>
                <a:cs typeface="Liberation Mono" panose="02070409020205020404" pitchFamily="49" charset="0"/>
              </a:rPr>
              <a:t>&lt;x = x + y + 1;&gt; &lt;x = x - y;&gt; </a:t>
            </a:r>
            <a:r>
              <a:rPr lang="en-US" sz="1400">
                <a:solidFill>
                  <a:schemeClr val="tx1"/>
                </a:solidFill>
                <a:latin typeface="Liberation Mono" panose="02070409020205020404" pitchFamily="49" charset="0"/>
                <a:cs typeface="Liberation Mono" panose="02070409020205020404" pitchFamily="49" charset="0"/>
              </a:rPr>
              <a:t>)</a:t>
            </a:r>
            <a:r>
              <a:rPr lang="en-US" sz="1400">
                <a:solidFill>
                  <a:schemeClr val="tx1"/>
                </a:solidFill>
              </a:rPr>
              <a:t> for </a:t>
            </a:r>
            <a:r>
              <a:rPr lang="en-US" sz="1400">
                <a:solidFill>
                  <a:schemeClr val="tx1"/>
                </a:solidFill>
                <a:latin typeface="Liberation Mono" panose="02070409020205020404" pitchFamily="49" charset="0"/>
                <a:cs typeface="Liberation Mono" panose="02070409020205020404" pitchFamily="49" charset="0"/>
              </a:rPr>
              <a:t>S</a:t>
            </a:r>
            <a:r>
              <a:rPr lang="en-US" sz="1400">
                <a:solidFill>
                  <a:schemeClr val="tx1"/>
                </a:solidFill>
              </a:rPr>
              <a:t> yields a program that increments </a:t>
            </a:r>
            <a:r>
              <a:rPr lang="en-US" sz="1400">
                <a:solidFill>
                  <a:schemeClr val="tx1"/>
                </a:solidFill>
                <a:latin typeface="Liberation Mono" panose="02070409020205020404" pitchFamily="49" charset="0"/>
                <a:cs typeface="Liberation Mono" panose="02070409020205020404" pitchFamily="49" charset="0"/>
              </a:rPr>
              <a:t>x</a:t>
            </a:r>
            <a:r>
              <a:rPr lang="en-US" sz="1400">
                <a:solidFill>
                  <a:schemeClr val="tx1"/>
                </a:solidFill>
              </a:rPr>
              <a:t> by either one or eight. </a:t>
            </a:r>
          </a:p>
          <a:p>
            <a:pPr marL="36900" indent="0">
              <a:lnSpc>
                <a:spcPct val="90000"/>
              </a:lnSpc>
              <a:buNone/>
            </a:pPr>
            <a:r>
              <a:rPr lang="en-US" sz="1400">
                <a:solidFill>
                  <a:schemeClr val="tx1"/>
                </a:solidFill>
              </a:rPr>
              <a:t>Latter occuring if the statement </a:t>
            </a:r>
            <a:r>
              <a:rPr lang="en-US" sz="1400">
                <a:solidFill>
                  <a:schemeClr val="tx1"/>
                </a:solidFill>
                <a:latin typeface="Liberation Mono" panose="02070409020205020404" pitchFamily="49" charset="0"/>
                <a:cs typeface="Liberation Mono" panose="02070409020205020404" pitchFamily="49" charset="0"/>
              </a:rPr>
              <a:t>S3</a:t>
            </a:r>
            <a:r>
              <a:rPr lang="en-US" sz="1400">
                <a:solidFill>
                  <a:schemeClr val="tx1"/>
                </a:solidFill>
              </a:rPr>
              <a:t> is executed between the execution of the two statements of </a:t>
            </a:r>
            <a:r>
              <a:rPr lang="en-US" sz="1400">
                <a:solidFill>
                  <a:schemeClr val="tx1"/>
                </a:solidFill>
                <a:latin typeface="Liberation Mono" panose="02070409020205020404" pitchFamily="49" charset="0"/>
                <a:cs typeface="Liberation Mono" panose="02070409020205020404" pitchFamily="49" charset="0"/>
              </a:rPr>
              <a:t>S2</a:t>
            </a:r>
            <a:r>
              <a:rPr lang="en-US" sz="1400">
                <a:solidFill>
                  <a:schemeClr val="tx1"/>
                </a:solidFill>
              </a:rPr>
              <a:t>.</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cobegin</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S3:</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    &lt;y = y - 7;&gt;</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S:</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    ?</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a:t>
            </a:r>
          </a:p>
          <a:p>
            <a:pPr marL="36900" indent="0">
              <a:lnSpc>
                <a:spcPct val="90000"/>
              </a:lnSpc>
              <a:buNone/>
            </a:pPr>
            <a:r>
              <a:rPr lang="en-US" sz="1400">
                <a:solidFill>
                  <a:schemeClr val="tx1"/>
                </a:solidFill>
                <a:latin typeface="Liberation Mono" panose="02070409020205020404" pitchFamily="49" charset="0"/>
                <a:cs typeface="Liberation Mono" panose="02070409020205020404" pitchFamily="49" charset="0"/>
              </a:rPr>
              <a:t>coend</a:t>
            </a:r>
          </a:p>
        </p:txBody>
      </p:sp>
    </p:spTree>
    <p:extLst>
      <p:ext uri="{BB962C8B-B14F-4D97-AF65-F5344CB8AC3E}">
        <p14:creationId xmlns:p14="http://schemas.microsoft.com/office/powerpoint/2010/main" val="97771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212DF-727A-4550-BE2D-B725CD1581D7}"/>
              </a:ext>
            </a:extLst>
          </p:cNvPr>
          <p:cNvSpPr>
            <a:spLocks noGrp="1"/>
          </p:cNvSpPr>
          <p:nvPr>
            <p:ph type="title"/>
          </p:nvPr>
        </p:nvSpPr>
        <p:spPr>
          <a:xfrm>
            <a:off x="913795" y="963506"/>
            <a:ext cx="3740815" cy="4827693"/>
          </a:xfrm>
        </p:spPr>
        <p:txBody>
          <a:bodyPr>
            <a:normAutofit/>
          </a:bodyPr>
          <a:lstStyle/>
          <a:p>
            <a:pPr algn="r"/>
            <a:r>
              <a:rPr lang="fi-FI" b="1" dirty="0"/>
              <a:t>How to proof sequential programs?</a:t>
            </a:r>
            <a:endParaRPr lang="fi-FI"/>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5033D7-666C-4233-855A-B7DF436E2603}"/>
              </a:ext>
            </a:extLst>
          </p:cNvPr>
          <p:cNvSpPr>
            <a:spLocks noGrp="1"/>
          </p:cNvSpPr>
          <p:nvPr>
            <p:ph idx="1"/>
          </p:nvPr>
        </p:nvSpPr>
        <p:spPr>
          <a:xfrm>
            <a:off x="5307765" y="963507"/>
            <a:ext cx="5959791" cy="4827694"/>
          </a:xfrm>
          <a:effectLst/>
        </p:spPr>
        <p:txBody>
          <a:bodyPr anchor="ctr">
            <a:normAutofit/>
          </a:bodyPr>
          <a:lstStyle/>
          <a:p>
            <a:pPr marL="0" indent="0">
              <a:buNone/>
            </a:pPr>
            <a:r>
              <a:rPr lang="en-US">
                <a:solidFill>
                  <a:schemeClr val="tx1"/>
                </a:solidFill>
              </a:rPr>
              <a:t>Correctness means that certain desirable program properties hold. In the</a:t>
            </a:r>
          </a:p>
          <a:p>
            <a:pPr marL="0" indent="0">
              <a:buNone/>
            </a:pPr>
            <a:r>
              <a:rPr lang="en-US">
                <a:solidFill>
                  <a:schemeClr val="tx1"/>
                </a:solidFill>
              </a:rPr>
              <a:t>case of sequential programs, where a control resides at each moment in only</a:t>
            </a:r>
          </a:p>
          <a:p>
            <a:pPr marL="0" indent="0">
              <a:buNone/>
            </a:pPr>
            <a:r>
              <a:rPr lang="en-US">
                <a:solidFill>
                  <a:schemeClr val="tx1"/>
                </a:solidFill>
              </a:rPr>
              <a:t>one point, these properties usually are:</a:t>
            </a:r>
          </a:p>
          <a:p>
            <a:pPr marL="0" indent="0">
              <a:buNone/>
            </a:pPr>
            <a:endParaRPr lang="en-US">
              <a:solidFill>
                <a:schemeClr val="tx1"/>
              </a:solidFill>
            </a:endParaRPr>
          </a:p>
          <a:p>
            <a:pPr indent="-342900"/>
            <a:r>
              <a:rPr lang="en-US">
                <a:solidFill>
                  <a:schemeClr val="tx1"/>
                </a:solidFill>
              </a:rPr>
              <a:t> </a:t>
            </a:r>
            <a:r>
              <a:rPr lang="en-US" b="1">
                <a:solidFill>
                  <a:schemeClr val="tx1"/>
                </a:solidFill>
              </a:rPr>
              <a:t>Partial correctness </a:t>
            </a:r>
            <a:r>
              <a:rPr lang="en-US">
                <a:solidFill>
                  <a:schemeClr val="tx1"/>
                </a:solidFill>
              </a:rPr>
              <a:t>- whenever a result is delivered, it is correct w.r.t. the specification.</a:t>
            </a:r>
          </a:p>
          <a:p>
            <a:pPr indent="-342900"/>
            <a:r>
              <a:rPr lang="en-US">
                <a:solidFill>
                  <a:schemeClr val="tx1"/>
                </a:solidFill>
              </a:rPr>
              <a:t> </a:t>
            </a:r>
            <a:r>
              <a:rPr lang="en-US" b="1">
                <a:solidFill>
                  <a:schemeClr val="tx1"/>
                </a:solidFill>
              </a:rPr>
              <a:t>Termination </a:t>
            </a:r>
            <a:r>
              <a:rPr lang="en-US">
                <a:solidFill>
                  <a:schemeClr val="tx1"/>
                </a:solidFill>
              </a:rPr>
              <a:t>- no program must take infinite time to finish. </a:t>
            </a:r>
          </a:p>
          <a:p>
            <a:pPr indent="-342900"/>
            <a:r>
              <a:rPr lang="en-US">
                <a:solidFill>
                  <a:schemeClr val="tx1"/>
                </a:solidFill>
              </a:rPr>
              <a:t> </a:t>
            </a:r>
            <a:r>
              <a:rPr lang="en-US" b="1">
                <a:solidFill>
                  <a:schemeClr val="tx1"/>
                </a:solidFill>
              </a:rPr>
              <a:t>Absence of failures</a:t>
            </a:r>
            <a:r>
              <a:rPr lang="en-US">
                <a:solidFill>
                  <a:schemeClr val="tx1"/>
                </a:solidFill>
              </a:rPr>
              <a:t> – no failures, like overflow or division by zero.</a:t>
            </a:r>
          </a:p>
        </p:txBody>
      </p:sp>
    </p:spTree>
    <p:extLst>
      <p:ext uri="{BB962C8B-B14F-4D97-AF65-F5344CB8AC3E}">
        <p14:creationId xmlns:p14="http://schemas.microsoft.com/office/powerpoint/2010/main" val="1587771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16607</TotalTime>
  <Words>1244</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Calisto MT</vt:lpstr>
      <vt:lpstr>Liberation Mono</vt:lpstr>
      <vt:lpstr>Wingdings 2</vt:lpstr>
      <vt:lpstr>Slate</vt:lpstr>
      <vt:lpstr>Verification of disjoint concurrent programs </vt:lpstr>
      <vt:lpstr>What is a concurrent program?</vt:lpstr>
      <vt:lpstr>Types of concurrent programs?</vt:lpstr>
      <vt:lpstr>Synchronization of concurrent programs</vt:lpstr>
      <vt:lpstr>Need for synchronization</vt:lpstr>
      <vt:lpstr>Need for synchronization</vt:lpstr>
      <vt:lpstr>Need for synchronization</vt:lpstr>
      <vt:lpstr>Need for synchronization</vt:lpstr>
      <vt:lpstr>How to proof sequential programs?</vt:lpstr>
      <vt:lpstr>How to proof concurrent programs?</vt:lpstr>
      <vt:lpstr>How to proof disjoint concurrent programs?</vt:lpstr>
      <vt:lpstr>How to proof disjoint concurrent programs?</vt:lpstr>
      <vt:lpstr>How to proof disjoint concurrent programs?</vt:lpstr>
      <vt:lpstr>How to proof disjoint concurrent programs?</vt:lpstr>
      <vt:lpstr>How to proof disjoint concurrent programs?</vt:lpstr>
      <vt:lpstr>How to proof disjoint concurrent programs?</vt:lpstr>
      <vt:lpstr>How to proof disjoint concurrent programs?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Failing Fast</dc:title>
  <dc:creator>Cay Blomqvist</dc:creator>
  <cp:lastModifiedBy>Joni Joutsijoki</cp:lastModifiedBy>
  <cp:revision>573</cp:revision>
  <dcterms:created xsi:type="dcterms:W3CDTF">2020-04-13T12:55:52Z</dcterms:created>
  <dcterms:modified xsi:type="dcterms:W3CDTF">2023-11-02T15:07:49Z</dcterms:modified>
</cp:coreProperties>
</file>