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4" r:id="rId3"/>
    <p:sldId id="258" r:id="rId4"/>
    <p:sldId id="290" r:id="rId5"/>
    <p:sldId id="306" r:id="rId6"/>
    <p:sldId id="308" r:id="rId7"/>
    <p:sldId id="30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40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91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63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39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85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266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580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21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70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526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2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834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50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17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62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430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2344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009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p</a:t>
            </a:r>
            <a:r>
              <a:rPr lang="fi-FI" b="1" dirty="0"/>
              <a:t>redicate transformer semantics</a:t>
            </a:r>
            <a:br>
              <a:rPr lang="fi-FI" b="1" dirty="0"/>
            </a:br>
            <a:r>
              <a:rPr lang="fi-FI" sz="4400" dirty="0"/>
              <a:t>or crash course to Floyd–Hoare logic</a:t>
            </a:r>
            <a:br>
              <a:rPr lang="en-US" b="1" dirty="0"/>
            </a:br>
            <a:endParaRPr lang="fi-FI" sz="2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B56-558E-C36B-C8A3-358236E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Definitions	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EACF-D99D-5A43-26C5-E95FC518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9615"/>
          </a:xfrm>
        </p:spPr>
        <p:txBody>
          <a:bodyPr>
            <a:normAutofit fontScale="62500" lnSpcReduction="20000"/>
          </a:bodyPr>
          <a:lstStyle/>
          <a:p>
            <a:r>
              <a:rPr lang="fi-FI" sz="1800" b="1" u="sng" dirty="0"/>
              <a:t>State</a:t>
            </a:r>
            <a:r>
              <a:rPr lang="fi-FI" sz="1800" dirty="0"/>
              <a:t> is a function from a set </a:t>
            </a:r>
            <a:r>
              <a:rPr lang="fi-FI" sz="1800"/>
              <a:t>of predicates to </a:t>
            </a:r>
            <a:r>
              <a:rPr lang="fi-FI" sz="1800" dirty="0"/>
              <a:t>the set of boolean values </a:t>
            </a:r>
            <a:r>
              <a:rPr lang="fi-FI" sz="1800" i="1" dirty="0"/>
              <a:t>true</a:t>
            </a:r>
            <a:r>
              <a:rPr lang="fi-FI" sz="1800" dirty="0"/>
              <a:t> and </a:t>
            </a:r>
            <a:r>
              <a:rPr lang="fi-FI" sz="1800" i="1" dirty="0"/>
              <a:t>false. </a:t>
            </a:r>
          </a:p>
          <a:p>
            <a:endParaRPr lang="fi-FI" sz="1800" i="1" dirty="0"/>
          </a:p>
          <a:p>
            <a:r>
              <a:rPr lang="fi-FI" sz="1800" b="1" u="sng" dirty="0"/>
              <a:t>Hoare triple</a:t>
            </a:r>
            <a:r>
              <a:rPr lang="fi-FI" sz="1800" dirty="0"/>
              <a:t> {</a:t>
            </a:r>
            <a:r>
              <a:rPr lang="fi-FI" sz="1800" b="1" dirty="0"/>
              <a:t>Q</a:t>
            </a:r>
            <a:r>
              <a:rPr lang="fi-FI" sz="1800" dirty="0"/>
              <a:t>} S {</a:t>
            </a:r>
            <a:r>
              <a:rPr lang="fi-FI" sz="1800" b="1" dirty="0"/>
              <a:t>R</a:t>
            </a:r>
            <a:r>
              <a:rPr lang="fi-FI" sz="1800" dirty="0"/>
              <a:t>}, where </a:t>
            </a:r>
            <a:r>
              <a:rPr lang="fi-FI" sz="1800" b="1" dirty="0"/>
              <a:t>Q</a:t>
            </a:r>
            <a:r>
              <a:rPr lang="fi-FI" sz="1800" dirty="0"/>
              <a:t> is the </a:t>
            </a:r>
            <a:r>
              <a:rPr lang="fi-FI" sz="1800" b="1" dirty="0"/>
              <a:t>precondition </a:t>
            </a:r>
            <a:r>
              <a:rPr lang="fi-FI" sz="1800" dirty="0"/>
              <a:t>and </a:t>
            </a:r>
            <a:r>
              <a:rPr lang="fi-FI" sz="1800" b="1" dirty="0"/>
              <a:t>R</a:t>
            </a:r>
            <a:r>
              <a:rPr lang="fi-FI" sz="1800" dirty="0"/>
              <a:t> is the</a:t>
            </a:r>
            <a:r>
              <a:rPr lang="fi-FI" sz="1800" b="1" dirty="0"/>
              <a:t> postcondition</a:t>
            </a:r>
            <a:r>
              <a:rPr lang="fi-FI" sz="1800" dirty="0"/>
              <a:t> for command or program segment S.</a:t>
            </a:r>
            <a:endParaRPr lang="fi-FI" sz="1800" b="1" u="sng" dirty="0"/>
          </a:p>
          <a:p>
            <a:pPr marL="0" indent="0">
              <a:buNone/>
            </a:pPr>
            <a:endParaRPr lang="fi-FI" sz="1800" dirty="0"/>
          </a:p>
          <a:p>
            <a:r>
              <a:rPr lang="fi-FI" sz="1800" b="1" u="sng" dirty="0"/>
              <a:t>Precondition</a:t>
            </a:r>
            <a:r>
              <a:rPr lang="fi-FI" sz="1800" b="1" dirty="0"/>
              <a:t> (Q) </a:t>
            </a:r>
            <a:r>
              <a:rPr lang="fi-FI" sz="1800" dirty="0"/>
              <a:t>a predicate which should be true for the input of the program segment.</a:t>
            </a:r>
            <a:endParaRPr lang="fi-FI" sz="1800" b="1" u="sng" dirty="0"/>
          </a:p>
          <a:p>
            <a:endParaRPr lang="fi-FI" sz="1800" dirty="0"/>
          </a:p>
          <a:p>
            <a:r>
              <a:rPr lang="fi-FI" sz="1800" b="1" u="sng" dirty="0"/>
              <a:t>Postcondition</a:t>
            </a:r>
            <a:r>
              <a:rPr lang="fi-FI" sz="1800" dirty="0"/>
              <a:t> (</a:t>
            </a:r>
            <a:r>
              <a:rPr lang="fi-FI" sz="1800" b="1" dirty="0"/>
              <a:t>R) </a:t>
            </a:r>
            <a:r>
              <a:rPr lang="fi-FI" sz="1800" dirty="0"/>
              <a:t>a predicate which should be true for the result of the program segment.</a:t>
            </a:r>
          </a:p>
          <a:p>
            <a:endParaRPr lang="fi-FI" sz="1800" dirty="0"/>
          </a:p>
          <a:p>
            <a:r>
              <a:rPr lang="fi-FI" sz="1800" b="1" u="sng" dirty="0"/>
              <a:t>Wp(S, R)</a:t>
            </a:r>
            <a:r>
              <a:rPr lang="fi-FI" sz="1800" dirty="0"/>
              <a:t> a weakest </a:t>
            </a:r>
            <a:r>
              <a:rPr lang="fi-FI" sz="1800" b="1" dirty="0"/>
              <a:t>precondition</a:t>
            </a:r>
            <a:r>
              <a:rPr lang="fi-FI" sz="1800" dirty="0"/>
              <a:t> that represents the set of</a:t>
            </a:r>
            <a:r>
              <a:rPr lang="fi-FI" sz="1800" i="1" dirty="0"/>
              <a:t> all</a:t>
            </a:r>
            <a:r>
              <a:rPr lang="fi-FI" sz="1800" dirty="0"/>
              <a:t> </a:t>
            </a:r>
            <a:r>
              <a:rPr lang="fi-FI" sz="1800" b="1" dirty="0"/>
              <a:t>states</a:t>
            </a:r>
            <a:r>
              <a:rPr lang="fi-FI" sz="1800" dirty="0"/>
              <a:t> such that execution of program S begun in any one is guaranteed to terminate in state satisfying postcondition </a:t>
            </a:r>
            <a:r>
              <a:rPr lang="fi-FI" sz="1800" b="1" dirty="0"/>
              <a:t>R </a:t>
            </a:r>
            <a:r>
              <a:rPr lang="fi-FI" sz="1800" dirty="0"/>
              <a:t>in a finite time</a:t>
            </a:r>
            <a:r>
              <a:rPr lang="fi-FI" sz="1800" b="1" dirty="0"/>
              <a:t>.</a:t>
            </a:r>
            <a:endParaRPr lang="fi-FI" sz="1800" b="1" u="sng" dirty="0"/>
          </a:p>
          <a:p>
            <a:endParaRPr lang="fi-FI" sz="1800" dirty="0"/>
          </a:p>
          <a:p>
            <a:r>
              <a:rPr lang="fi-FI" sz="1800" b="1" u="sng" dirty="0"/>
              <a:t>(Class/Loop) Invariant</a:t>
            </a:r>
            <a:r>
              <a:rPr lang="fi-FI" sz="1800" dirty="0"/>
              <a:t> (</a:t>
            </a:r>
            <a:r>
              <a:rPr lang="fi-FI" sz="1800" b="1" dirty="0"/>
              <a:t>P) </a:t>
            </a:r>
            <a:r>
              <a:rPr lang="fi-FI" sz="1800" dirty="0"/>
              <a:t>predicate which should be maintained in between pre- and postconditions of a method/function.</a:t>
            </a:r>
            <a:endParaRPr lang="fi-FI" sz="1800" b="1" u="sng" dirty="0"/>
          </a:p>
          <a:p>
            <a:endParaRPr lang="fi-FI" sz="1800" dirty="0"/>
          </a:p>
          <a:p>
            <a:r>
              <a:rPr lang="fi-FI" sz="1800" b="1" u="sng" dirty="0"/>
              <a:t>Variant</a:t>
            </a:r>
            <a:r>
              <a:rPr lang="fi-FI" sz="1800" dirty="0"/>
              <a:t> a function which should decrease between each iteration of a loop aka upper bound of a computation. (Used together with the loop invariant).</a:t>
            </a:r>
          </a:p>
          <a:p>
            <a:pPr marL="0" indent="0">
              <a:buNone/>
            </a:pPr>
            <a:endParaRPr lang="fi-FI" sz="1800" b="1" u="sng" dirty="0"/>
          </a:p>
          <a:p>
            <a:pPr marL="0" indent="0">
              <a:buNone/>
            </a:pPr>
            <a:r>
              <a:rPr lang="fi-FI" sz="1800" dirty="0"/>
              <a:t>Notice how some of these definitions tie into the contracts discussion in C++.</a:t>
            </a:r>
          </a:p>
        </p:txBody>
      </p:sp>
    </p:spTree>
    <p:extLst>
      <p:ext uri="{BB962C8B-B14F-4D97-AF65-F5344CB8AC3E}">
        <p14:creationId xmlns:p14="http://schemas.microsoft.com/office/powerpoint/2010/main" val="20900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Why try to prove correctness?</a:t>
            </a:r>
            <a:r>
              <a:rPr lang="fi-FI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fi-FI" dirty="0"/>
          </a:p>
          <a:p>
            <a:pPr marL="0" indent="0">
              <a:buNone/>
            </a:pPr>
            <a:r>
              <a:rPr lang="en-US" dirty="0"/>
              <a:t>“Program testing can be used to show the presence of bugs, but never to show their absence” - </a:t>
            </a:r>
            <a:r>
              <a:rPr lang="fi-FI" b="1" dirty="0"/>
              <a:t>Dijkstra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correctness</a:t>
            </a:r>
            <a:r>
              <a:rPr lang="en-US" b="1" dirty="0"/>
              <a:t> </a:t>
            </a:r>
            <a:r>
              <a:rPr lang="en-US" dirty="0"/>
              <a:t>of a program can be proved in any well-defined</a:t>
            </a:r>
            <a:r>
              <a:rPr lang="en-US" b="1" dirty="0"/>
              <a:t> state</a:t>
            </a:r>
            <a:r>
              <a:rPr lang="en-US" dirty="0"/>
              <a:t> where given conditions apply.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conditions or predicates are the specified </a:t>
            </a:r>
            <a:r>
              <a:rPr lang="en-US" b="1" dirty="0"/>
              <a:t>pre</a:t>
            </a:r>
            <a:r>
              <a:rPr lang="en-US" dirty="0"/>
              <a:t>- and </a:t>
            </a:r>
            <a:r>
              <a:rPr lang="en-US" b="1" dirty="0"/>
              <a:t>postconditions</a:t>
            </a:r>
            <a:r>
              <a:rPr lang="en-US" dirty="0"/>
              <a:t> of a given program segment satisfied by the state of the program.</a:t>
            </a:r>
          </a:p>
          <a:p>
            <a:pPr marL="0" indent="0">
              <a:buNone/>
            </a:pPr>
            <a:endParaRPr lang="fi-FI" i="1" dirty="0"/>
          </a:p>
          <a:p>
            <a:pPr marL="0" indent="0">
              <a:buNone/>
            </a:pPr>
            <a:r>
              <a:rPr lang="fi-FI" dirty="0"/>
              <a:t>Other secondary predicates like </a:t>
            </a:r>
            <a:r>
              <a:rPr lang="fi-FI" b="1" dirty="0"/>
              <a:t>invariant</a:t>
            </a:r>
            <a:r>
              <a:rPr lang="fi-FI" dirty="0"/>
              <a:t> and </a:t>
            </a:r>
            <a:r>
              <a:rPr lang="fi-FI" b="1" dirty="0"/>
              <a:t>variant</a:t>
            </a:r>
            <a:r>
              <a:rPr lang="fi-FI" dirty="0"/>
              <a:t> or bound functions are also used in conjuction to assert the postcondition.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Tools of the trade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Assumes knowledge about manipulating </a:t>
            </a:r>
            <a:r>
              <a:rPr lang="en-US" dirty="0" err="1"/>
              <a:t>boolean</a:t>
            </a:r>
            <a:r>
              <a:rPr lang="en-US" dirty="0"/>
              <a:t> expressions for simpler but equivalent predicates aka predicate calculus.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Morgan’s laws, law of implications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could use </a:t>
            </a:r>
            <a:r>
              <a:rPr lang="fi-FI" dirty="0"/>
              <a:t>inference</a:t>
            </a:r>
            <a:r>
              <a:rPr lang="fi-FI" b="1" dirty="0"/>
              <a:t> </a:t>
            </a:r>
            <a:r>
              <a:rPr lang="fi-FI" dirty="0"/>
              <a:t>rules by Hoare, but not investigated here.</a:t>
            </a:r>
          </a:p>
          <a:p>
            <a:pPr marL="0" indent="0">
              <a:buNone/>
            </a:pPr>
            <a:endParaRPr lang="fi-FI" b="1" dirty="0"/>
          </a:p>
          <a:p>
            <a:pPr marL="0" indent="0">
              <a:buNone/>
            </a:pPr>
            <a:r>
              <a:rPr lang="fi-FI" dirty="0"/>
              <a:t>Assumes single threaded data model – for concurrency an extended model is used, but not </a:t>
            </a:r>
            <a:r>
              <a:rPr lang="fi-FI"/>
              <a:t>explored here (in next lecture).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777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59BC-BAE7-843F-967F-5B357B36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Guarded</a:t>
            </a:r>
            <a:r>
              <a:rPr lang="fi-FI" dirty="0"/>
              <a:t> </a:t>
            </a:r>
            <a:r>
              <a:rPr lang="fi-FI" b="1" dirty="0"/>
              <a:t>commands by Dijkstra (1/2)</a:t>
            </a:r>
            <a:br>
              <a:rPr lang="fi-FI" b="1" dirty="0"/>
            </a:br>
            <a:r>
              <a:rPr lang="fi-FI" sz="3600" dirty="0"/>
              <a:t>Assignment and alternative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12DCB-4006-9D00-B667-84A2A66EB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9668" cy="472617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i-FI" dirty="0"/>
                  <a:t>Using the notion of </a:t>
                </a:r>
                <a:r>
                  <a:rPr lang="fi-FI" b="1" dirty="0"/>
                  <a:t>wp(S, R)</a:t>
                </a:r>
                <a:r>
                  <a:rPr lang="fi-FI" dirty="0"/>
                  <a:t> to solve for the weakest </a:t>
                </a:r>
                <a:r>
                  <a:rPr lang="fi-FI" b="1" dirty="0"/>
                  <a:t>precondition</a:t>
                </a:r>
                <a:r>
                  <a:rPr lang="fi-FI" dirty="0"/>
                  <a:t>, where </a:t>
                </a:r>
                <a:r>
                  <a:rPr lang="fi-FI" b="1" dirty="0"/>
                  <a:t>S</a:t>
                </a:r>
                <a:r>
                  <a:rPr lang="fi-FI" dirty="0"/>
                  <a:t> is the command and </a:t>
                </a:r>
                <a:r>
                  <a:rPr lang="fi-FI" b="1" dirty="0"/>
                  <a:t>R</a:t>
                </a:r>
                <a:r>
                  <a:rPr lang="fi-FI" dirty="0"/>
                  <a:t> is the </a:t>
                </a:r>
                <a:r>
                  <a:rPr lang="fi-FI" b="1" dirty="0"/>
                  <a:t>postcondition</a:t>
                </a:r>
                <a:r>
                  <a:rPr lang="fi-FI" dirty="0"/>
                  <a:t> to assert.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b="1" i="1" dirty="0" smtClean="0">
                        <a:latin typeface="Cambria Math" panose="02040503050406030204" pitchFamily="18" charset="0"/>
                      </a:rPr>
                      <m:t>𝒘𝒑</m:t>
                    </m:r>
                    <m:d>
                      <m:dPr>
                        <m:ctrlPr>
                          <a:rPr lang="fi-FI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 := 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fi-FI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i-FI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i-FI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fi-FI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i-FI" i="1" baseline="-25000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:=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fi-FI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i-FI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:=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fi-FI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fi-F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 := </m:t>
                        </m:r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i-FI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:= −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i-FI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i-FI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b="1" i="1" dirty="0" smtClean="0">
                        <a:latin typeface="Cambria Math" panose="02040503050406030204" pitchFamily="18" charset="0"/>
                      </a:rPr>
                      <m:t>𝒘𝒑</m:t>
                    </m:r>
                    <m:d>
                      <m:dPr>
                        <m:ctrlPr>
                          <a:rPr lang="fi-FI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i-FI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i-FI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i-FI" b="0" i="1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i-FI" i="1" dirty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i-FI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i-FI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fi-FI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i-FI" i="1" dirty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fi-FI" b="1" i="1" dirty="0" smtClean="0">
                            <a:latin typeface="Cambria Math" panose="02040503050406030204" pitchFamily="18" charset="0"/>
                          </a:rPr>
                          <m:t>𝒘𝒑</m:t>
                        </m:r>
                        <m:d>
                          <m:dPr>
                            <m:ctrlPr>
                              <a:rPr lang="fi-FI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b="1" i="1" dirty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fi-FI" b="1" i="1" dirty="0" smtClean="0">
                            <a:latin typeface="Cambria Math" panose="02040503050406030204" pitchFamily="18" charset="0"/>
                          </a:rPr>
                          <m:t>𝒘𝒑</m:t>
                        </m:r>
                        <m:d>
                          <m:dPr>
                            <m:ctrlPr>
                              <a:rPr lang="fi-FI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≔−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i-FI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fi-FI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i-FI" b="0" dirty="0"/>
                  <a:t>         </a:t>
                </a:r>
                <a14:m>
                  <m:oMath xmlns:m="http://schemas.openxmlformats.org/officeDocument/2006/math"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≥0⇒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fi-FI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≤0⇒−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fi-FI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b="0" i="1" dirty="0" smtClean="0">
                        <a:latin typeface="Cambria Math" panose="02040503050406030204" pitchFamily="18" charset="0"/>
                      </a:rPr>
                      <m:t> ∎</m:t>
                    </m:r>
                  </m:oMath>
                </a14:m>
                <a:endParaRPr lang="fi-FI" dirty="0"/>
              </a:p>
              <a:p>
                <a:pPr marL="0" indent="0">
                  <a:buNone/>
                </a:pPr>
                <a:endParaRPr lang="fi-FI" dirty="0"/>
              </a:p>
              <a:p>
                <a:pPr marL="0" indent="0">
                  <a:buNone/>
                </a:pPr>
                <a:r>
                  <a:rPr lang="fi-FI" dirty="0"/>
                  <a:t>Notice how the second command has no precondition - it is valid in </a:t>
                </a:r>
                <a:r>
                  <a:rPr lang="fi-FI" i="1" dirty="0"/>
                  <a:t>every</a:t>
                </a:r>
                <a:r>
                  <a:rPr lang="fi-FI" dirty="0"/>
                  <a:t> state (</a:t>
                </a:r>
                <a:r>
                  <a:rPr lang="fi-FI" u="sng" dirty="0"/>
                  <a:t>perfect contract</a:t>
                </a:r>
                <a:r>
                  <a:rPr lang="fi-FI" dirty="0"/>
                  <a:t>), as opposed to the first command which has a precondition (</a:t>
                </a:r>
                <a:r>
                  <a:rPr lang="fi-FI" u="sng" dirty="0"/>
                  <a:t>narrow contract</a:t>
                </a:r>
                <a:r>
                  <a:rPr lang="fi-FI" dirty="0"/>
                  <a:t>) - it is valid in </a:t>
                </a:r>
                <a:r>
                  <a:rPr lang="fi-FI" i="1" dirty="0"/>
                  <a:t>subset</a:t>
                </a:r>
                <a:r>
                  <a:rPr lang="fi-FI" dirty="0"/>
                  <a:t> of all states, namely when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fi-FI" dirty="0"/>
                  <a:t>.</a:t>
                </a:r>
              </a:p>
              <a:p>
                <a:pPr marL="0" indent="0">
                  <a:buNone/>
                </a:pPr>
                <a:r>
                  <a:rPr lang="fi-FI" dirty="0"/>
                  <a:t>		           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12DCB-4006-9D00-B667-84A2A66E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9668" cy="47261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5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941-9A8F-F272-C83B-D8C5E9B2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Guarded</a:t>
            </a:r>
            <a:r>
              <a:rPr lang="fi-FI" dirty="0"/>
              <a:t> </a:t>
            </a:r>
            <a:r>
              <a:rPr lang="fi-FI" b="1" dirty="0"/>
              <a:t>commands by Dijkstra (2/2)</a:t>
            </a:r>
            <a:br>
              <a:rPr lang="fi-FI" b="1" dirty="0"/>
            </a:br>
            <a:r>
              <a:rPr lang="fi-FI" sz="3600" dirty="0"/>
              <a:t>Iterative command (Composition left as an exercise)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8EC7F-24B2-6393-1F9C-23CE46EF8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i-FI" dirty="0"/>
                  <a:t>In conjuction with the previous commands, one must now also prove the following (assuming one guard per loop):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fi-FI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fi-FI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fi-FI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i-FI" dirty="0"/>
                  <a:t>, where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i-FI" dirty="0"/>
                  <a:t> is the variant function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i-FI" dirty="0"/>
                  <a:t>, so that each iteration decreases the variant function ultimately to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8EC7F-24B2-6393-1F9C-23CE46EF8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16390</TotalTime>
  <Words>608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Cambria Math</vt:lpstr>
      <vt:lpstr>Wingdings 2</vt:lpstr>
      <vt:lpstr>Slate</vt:lpstr>
      <vt:lpstr>Introduction to predicate transformer semantics or crash course to Floyd–Hoare logic </vt:lpstr>
      <vt:lpstr>Definitions </vt:lpstr>
      <vt:lpstr>Why try to prove correctness? </vt:lpstr>
      <vt:lpstr>Tools of the trade</vt:lpstr>
      <vt:lpstr>Guarded commands by Dijkstra (1/2) Assignment and alternative</vt:lpstr>
      <vt:lpstr>Guarded commands by Dijkstra (2/2) Iterative command (Composition left as an exercise)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373</cp:revision>
  <dcterms:created xsi:type="dcterms:W3CDTF">2020-04-13T12:55:52Z</dcterms:created>
  <dcterms:modified xsi:type="dcterms:W3CDTF">2023-03-27T08:38:12Z</dcterms:modified>
</cp:coreProperties>
</file>