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8" r:id="rId3"/>
    <p:sldId id="314" r:id="rId4"/>
    <p:sldId id="315" r:id="rId5"/>
    <p:sldId id="316" r:id="rId6"/>
    <p:sldId id="317" r:id="rId7"/>
    <p:sldId id="319" r:id="rId8"/>
    <p:sldId id="318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5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9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09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09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5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08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3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73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4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5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20.11.2023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2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h3qPdYPEz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547"/>
            <a:ext cx="9144000" cy="1000905"/>
          </a:xfrm>
        </p:spPr>
        <p:txBody>
          <a:bodyPr>
            <a:normAutofit fontScale="90000"/>
          </a:bodyPr>
          <a:lstStyle/>
          <a:p>
            <a:r>
              <a:rPr lang="fi-FI" b="1"/>
              <a:t>Projection matrix</a:t>
            </a:r>
            <a:br>
              <a:rPr lang="en-US" b="1" dirty="0"/>
            </a:br>
            <a:endParaRPr lang="fi-FI" sz="27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963" y="1604433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indent="-342900"/>
            <a:endParaRPr lang="fi-FI" sz="2400" dirty="0"/>
          </a:p>
          <a:p>
            <a:pPr indent="-342900"/>
            <a:r>
              <a:rPr lang="fi-FI" sz="2400" dirty="0"/>
              <a:t>One of many stages in the graphics pipeline.</a:t>
            </a:r>
          </a:p>
          <a:p>
            <a:pPr indent="-342900"/>
            <a:endParaRPr lang="fi-FI" sz="2400" dirty="0"/>
          </a:p>
          <a:p>
            <a:pPr indent="-342900"/>
            <a:r>
              <a:rPr lang="fi-FI" sz="2400" dirty="0"/>
              <a:t>Used commonly in 3d computer graphics.</a:t>
            </a:r>
          </a:p>
          <a:p>
            <a:pPr indent="-342900"/>
            <a:endParaRPr lang="fi-FI" sz="2400" dirty="0"/>
          </a:p>
          <a:p>
            <a:pPr indent="-342900"/>
            <a:r>
              <a:rPr lang="fi-FI" sz="2400" dirty="0">
                <a:effectLst/>
              </a:rPr>
              <a:t>Many different types of projections exist, like orthogonal, oblique etc.</a:t>
            </a:r>
          </a:p>
          <a:p>
            <a:pPr indent="-342900"/>
            <a:endParaRPr lang="fi-FI" sz="2400" dirty="0">
              <a:effectLst/>
            </a:endParaRPr>
          </a:p>
          <a:p>
            <a:pPr indent="-342900"/>
            <a:r>
              <a:rPr lang="fi-FI" sz="2400" dirty="0">
                <a:effectLst/>
              </a:rPr>
              <a:t>Here we focus only on the perspective one for perspective 3d rendering.</a:t>
            </a:r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r>
              <a:rPr lang="fi-FI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View and NDC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fi-FI" sz="1600" b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Using the right-handed coordinate system on the left representing the view frustum that the camera sees from its point of origin in (0, 0, 0).</a:t>
            </a:r>
          </a:p>
          <a:p>
            <a:pPr>
              <a:buClr>
                <a:schemeClr val="bg1"/>
              </a:buClr>
            </a:pP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Defined by six planes: </a:t>
            </a:r>
            <a:r>
              <a:rPr lang="fi-FI" sz="16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near</a:t>
            </a: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16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far</a:t>
            </a: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16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left</a:t>
            </a: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16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right</a:t>
            </a: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16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</a:t>
            </a: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and </a:t>
            </a:r>
            <a:r>
              <a:rPr lang="fi-FI" sz="16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bottom</a:t>
            </a:r>
            <a:r>
              <a:rPr lang="fi-FI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for the view space.</a:t>
            </a:r>
          </a:p>
          <a:p>
            <a:pPr>
              <a:buClr>
                <a:schemeClr val="bg1"/>
              </a:buClr>
            </a:pPr>
            <a:r>
              <a:rPr lang="fi-FI" sz="1600" b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Using the left-handed coordinate system on the right representing the transformed </a:t>
            </a:r>
            <a:r>
              <a:rPr lang="fi-FI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post-projection</a:t>
            </a:r>
            <a:r>
              <a:rPr lang="fi-FI" sz="1600" b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space (NDC, for normalized device-coordinates) where view frustum extentes are mapped to </a:t>
            </a: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[-1,1]</a:t>
            </a:r>
            <a:r>
              <a:rPr lang="fi-FI" sz="1600" b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range to map then to viewport later.</a:t>
            </a:r>
          </a:p>
          <a:p>
            <a:pPr>
              <a:buClr>
                <a:schemeClr val="bg1"/>
              </a:buClr>
            </a:pPr>
            <a:r>
              <a:rPr lang="fi-FI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Notice that before the NDC space the graphics pipeline needs to do clipping to make sure everything visible is inside [-1,1]</a:t>
            </a:r>
          </a:p>
        </p:txBody>
      </p:sp>
      <p:pic>
        <p:nvPicPr>
          <p:cNvPr id="9" name="Picture 8" descr="A picture containing diagram, line, origami&#10;&#10;Description automatically generated">
            <a:extLst>
              <a:ext uri="{FF2B5EF4-FFF2-40B4-BE49-F238E27FC236}">
                <a16:creationId xmlns:a16="http://schemas.microsoft.com/office/drawing/2014/main" id="{68981737-E85F-992E-7DBB-40FE06ACA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39" y="1834873"/>
            <a:ext cx="6642193" cy="31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2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81C-8C97-E1BE-5E46-869669BC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003053" cy="1270560"/>
          </a:xfrm>
        </p:spPr>
        <p:txBody>
          <a:bodyPr>
            <a:normAutofit fontScale="90000"/>
          </a:bodyPr>
          <a:lstStyle/>
          <a:p>
            <a:r>
              <a:rPr lang="fi-FI" b="1" dirty="0"/>
              <a:t>Perspective projection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50DC-D890-0F7B-23F6-3608EF54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235"/>
            <a:ext cx="6003053" cy="3818965"/>
          </a:xfrm>
        </p:spPr>
        <p:txBody>
          <a:bodyPr anchor="t">
            <a:normAutofit/>
          </a:bodyPr>
          <a:lstStyle/>
          <a:p>
            <a:r>
              <a:rPr lang="en-US" sz="1600" dirty="0"/>
              <a:t>In OpenGL, a 3D point in eye space is projected onto the </a:t>
            </a:r>
            <a:r>
              <a:rPr lang="en-US" sz="1600" i="1" dirty="0"/>
              <a:t>near</a:t>
            </a:r>
            <a:r>
              <a:rPr lang="en-US" sz="1600" dirty="0"/>
              <a:t> plane (projection plane). The following diagrams show how a point </a:t>
            </a:r>
            <a:r>
              <a:rPr lang="en-US" sz="1600" b="1" dirty="0"/>
              <a:t>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e</a:t>
            </a:r>
            <a:r>
              <a:rPr lang="en-US" sz="1600" b="1" dirty="0"/>
              <a:t>, y</a:t>
            </a:r>
            <a:r>
              <a:rPr lang="en-US" sz="1600" b="1" baseline="-25000" dirty="0"/>
              <a:t>e</a:t>
            </a:r>
            <a:r>
              <a:rPr lang="en-US" sz="1600" b="1" dirty="0"/>
              <a:t>, z</a:t>
            </a:r>
            <a:r>
              <a:rPr lang="en-US" sz="1600" b="1" baseline="-25000" dirty="0"/>
              <a:t>e</a:t>
            </a:r>
            <a:r>
              <a:rPr lang="en-US" sz="1600" b="1" dirty="0"/>
              <a:t>)</a:t>
            </a:r>
            <a:r>
              <a:rPr lang="en-US" sz="1600" dirty="0"/>
              <a:t> in eye space is projected to (</a:t>
            </a:r>
            <a:r>
              <a:rPr lang="en-US" sz="1600" dirty="0" err="1"/>
              <a:t>x</a:t>
            </a:r>
            <a:r>
              <a:rPr lang="en-US" sz="1600" baseline="-25000" dirty="0" err="1"/>
              <a:t>p</a:t>
            </a:r>
            <a:r>
              <a:rPr lang="en-US" sz="1600" dirty="0"/>
              <a:t>, </a:t>
            </a:r>
            <a:r>
              <a:rPr lang="en-US" sz="1600" dirty="0" err="1"/>
              <a:t>y</a:t>
            </a:r>
            <a:r>
              <a:rPr lang="en-US" sz="1600" baseline="-25000" dirty="0" err="1"/>
              <a:t>p</a:t>
            </a:r>
            <a:r>
              <a:rPr lang="en-US" sz="1600" dirty="0"/>
              <a:t>, </a:t>
            </a:r>
            <a:r>
              <a:rPr lang="en-US" sz="1600" dirty="0" err="1"/>
              <a:t>z</a:t>
            </a:r>
            <a:r>
              <a:rPr lang="en-US" sz="1600" baseline="-25000" dirty="0" err="1"/>
              <a:t>p</a:t>
            </a:r>
            <a:r>
              <a:rPr lang="en-US" sz="1600" dirty="0"/>
              <a:t>) on the </a:t>
            </a:r>
            <a:r>
              <a:rPr lang="en-US" sz="1600" i="1" dirty="0"/>
              <a:t>near</a:t>
            </a:r>
            <a:r>
              <a:rPr lang="en-US" sz="1600" dirty="0"/>
              <a:t> plane. 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Note that both </a:t>
            </a:r>
            <a:r>
              <a:rPr lang="en-US" sz="1600" dirty="0" err="1"/>
              <a:t>x</a:t>
            </a:r>
            <a:r>
              <a:rPr lang="en-US" sz="1600" baseline="-25000" dirty="0" err="1"/>
              <a:t>p</a:t>
            </a:r>
            <a:r>
              <a:rPr lang="en-US" sz="1600" dirty="0"/>
              <a:t> and </a:t>
            </a:r>
            <a:r>
              <a:rPr lang="en-US" sz="1600" dirty="0" err="1"/>
              <a:t>y</a:t>
            </a:r>
            <a:r>
              <a:rPr lang="en-US" sz="1600" baseline="-25000" dirty="0" err="1"/>
              <a:t>p</a:t>
            </a:r>
            <a:r>
              <a:rPr lang="en-US" sz="1600" dirty="0"/>
              <a:t> depend on z</a:t>
            </a:r>
            <a:r>
              <a:rPr lang="en-US" sz="1600" baseline="-25000" dirty="0"/>
              <a:t>e</a:t>
            </a:r>
            <a:r>
              <a:rPr lang="en-US" sz="1600" dirty="0"/>
              <a:t>; they are inversely proportional to -z</a:t>
            </a:r>
            <a:r>
              <a:rPr lang="en-US" sz="1600" baseline="-25000" dirty="0"/>
              <a:t>e</a:t>
            </a:r>
            <a:r>
              <a:rPr lang="en-US" sz="1600" dirty="0"/>
              <a:t>. In other words, they are both divided by -z</a:t>
            </a:r>
            <a:r>
              <a:rPr lang="en-US" sz="1600" baseline="-25000" dirty="0"/>
              <a:t>e</a:t>
            </a:r>
            <a:r>
              <a:rPr lang="en-US" sz="1600" dirty="0"/>
              <a:t>. This causes the perspective foreshortening.</a:t>
            </a:r>
            <a:endParaRPr lang="fi-FI" sz="16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900" indent="0">
              <a:buClr>
                <a:srgbClr val="0000FF"/>
              </a:buClr>
              <a:buNone/>
            </a:pP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0000FF"/>
              </a:buClr>
            </a:pP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0000FF"/>
              </a:buClr>
            </a:pP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0000FF"/>
              </a:buClr>
            </a:pP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0000FF"/>
              </a:buClr>
            </a:pPr>
            <a:endParaRPr lang="fi-FI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0000FF"/>
              </a:buClr>
            </a:pP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0000FF"/>
              </a:buClr>
            </a:pPr>
            <a:endParaRPr lang="fi-FI" dirty="0"/>
          </a:p>
          <a:p>
            <a:pPr>
              <a:buClr>
                <a:srgbClr val="0000FF"/>
              </a:buClr>
            </a:pPr>
            <a:endParaRPr lang="fi-FI" dirty="0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604CD510-02D6-4E6B-8CC5-E085B5EB2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4847" y="651436"/>
            <a:ext cx="4225365" cy="509540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9B6D40B6-D5A7-DBE7-04F3-740AF17E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79" y="1659418"/>
            <a:ext cx="1924024" cy="647132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59ACC282-7AEA-3EA7-6AC8-45C9678D6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2" y="1649998"/>
            <a:ext cx="1920240" cy="665727"/>
          </a:xfrm>
          <a:prstGeom prst="rect">
            <a:avLst/>
          </a:prstGeom>
        </p:spPr>
      </p:pic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B971DAC9-F594-EC9F-44E0-D6A6D4099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77" y="3616114"/>
            <a:ext cx="1920240" cy="1598599"/>
          </a:xfrm>
          <a:prstGeom prst="rect">
            <a:avLst/>
          </a:prstGeom>
        </p:spPr>
      </p:pic>
      <p:pic>
        <p:nvPicPr>
          <p:cNvPr id="9" name="Picture 8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8C7165AB-D3E0-F02A-9AF3-9C3CDF1DA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2" y="3616114"/>
            <a:ext cx="1920240" cy="15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946D5-6B8F-18A3-332F-621BBD1C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r>
              <a:rPr lang="fi-FI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Perspective projection (2/4)</a:t>
            </a:r>
            <a:endParaRPr lang="fi-FI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0A3F0C-4E86-CD1B-0A0B-F4939333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For constructing a perspective matrix for OpenGL, we first start by looking at the bottom for the homogeneous coordinate.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Therefore, we can set the w-component of the clip coordinates as -z</a:t>
            </a:r>
            <a:r>
              <a:rPr lang="en-US" sz="1600" baseline="-25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. So, the 4th row of GL_PROJECTION matrix becomes (0, 0, -1, 0).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black, darkness, space, screenshot&#10;&#10;Description automatically generated">
            <a:extLst>
              <a:ext uri="{FF2B5EF4-FFF2-40B4-BE49-F238E27FC236}">
                <a16:creationId xmlns:a16="http://schemas.microsoft.com/office/drawing/2014/main" id="{F97A22FB-A3A8-5316-C366-084EB2A0B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740782"/>
            <a:ext cx="5676236" cy="12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1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8C66-6643-144E-9932-C600B029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fi-FI" sz="3700" b="1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Perspective projection (3/4)</a:t>
            </a:r>
            <a:endParaRPr lang="fi-FI" sz="3700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294D90C-76C0-B57D-ECCB-16763760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Next, we map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x</a:t>
            </a:r>
            <a:r>
              <a:rPr lang="en-US" baseline="-25000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and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y</a:t>
            </a:r>
            <a:r>
              <a:rPr lang="en-US" baseline="-25000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to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x</a:t>
            </a:r>
            <a:r>
              <a:rPr lang="en-US" baseline="-25000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n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and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y</a:t>
            </a:r>
            <a:r>
              <a:rPr lang="en-US" baseline="-25000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n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of NDC with linear relationship; [l, r] ⇒ [-1, 1] and [b, t] ⇒ [-1, 1]. </a:t>
            </a:r>
          </a:p>
          <a:p>
            <a:pPr>
              <a:buClr>
                <a:schemeClr val="tx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chemeClr val="tx1"/>
              </a:buClr>
            </a:pPr>
            <a:r>
              <a:rPr lang="en-US" dirty="0"/>
              <a:t>Substitute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into the above equations. </a:t>
            </a:r>
          </a:p>
          <a:p>
            <a:pPr>
              <a:buClr>
                <a:schemeClr val="tx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Similar derivation for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y</a:t>
            </a:r>
            <a:r>
              <a:rPr lang="en-US" baseline="-25000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n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. </a:t>
            </a:r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39BF743E-FD82-0CBC-552B-B6A20A423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63" y="1305186"/>
            <a:ext cx="3397653" cy="1886347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CF7C4D29-5ED2-CD0C-C43A-0B2129926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10" y="3531522"/>
            <a:ext cx="1848759" cy="22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CCE-6057-928E-12E3-0149A694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fi-FI" sz="3700" b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Perspective projection (4/4)</a:t>
            </a:r>
            <a:endParaRPr lang="fi-FI" sz="370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5821585-1C30-464B-72ED-E00B3370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For z, the derivation is bit more involved:</a:t>
            </a:r>
          </a:p>
          <a:p>
            <a:pPr>
              <a:buClr>
                <a:schemeClr val="tx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Need to solve unknowns </a:t>
            </a:r>
            <a:r>
              <a:rPr lang="en-US" i="1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and </a:t>
            </a:r>
            <a:r>
              <a:rPr lang="en-US" i="1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B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.</a:t>
            </a:r>
          </a:p>
          <a:p>
            <a:pPr>
              <a:buClr>
                <a:schemeClr val="tx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chemeClr val="tx1"/>
              </a:buClr>
            </a:pPr>
            <a:r>
              <a:rPr lang="en-US" dirty="0"/>
              <a:t>To find the coefficients,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we use the (z</a:t>
            </a:r>
            <a:r>
              <a:rPr lang="en-US" baseline="-25000" dirty="0"/>
              <a:t>e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n</a:t>
            </a:r>
            <a:r>
              <a:rPr lang="en-US" dirty="0"/>
              <a:t>) relation; (-n, -1) and (-f, 1), and put them into the equations: (1, 2)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Two equations in two unknowns – easy to solve. </a:t>
            </a: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screenshot, design&#10;&#10;Description automatically generated">
            <a:extLst>
              <a:ext uri="{FF2B5EF4-FFF2-40B4-BE49-F238E27FC236}">
                <a16:creationId xmlns:a16="http://schemas.microsoft.com/office/drawing/2014/main" id="{4C703E3E-4324-B39C-54BB-0ADCC5D08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63" y="1792670"/>
            <a:ext cx="3397653" cy="911379"/>
          </a:xfrm>
          <a:prstGeom prst="rect">
            <a:avLst/>
          </a:prstGeom>
        </p:spPr>
      </p:pic>
      <p:pic>
        <p:nvPicPr>
          <p:cNvPr id="9" name="Content Placeholder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898FA20-7AEC-9555-4647-9467A9F43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63" y="4189648"/>
            <a:ext cx="3397653" cy="9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96281C-838D-4BCD-BE5A-552E351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08A2F-329B-6C38-1CC7-142E7242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1435"/>
            <a:ext cx="4538741" cy="1676961"/>
          </a:xfrm>
        </p:spPr>
        <p:txBody>
          <a:bodyPr>
            <a:normAutofit/>
          </a:bodyPr>
          <a:lstStyle/>
          <a:p>
            <a:r>
              <a:rPr lang="fi-FI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General projection matrix</a:t>
            </a:r>
            <a:endParaRPr lang="fi-FI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AA13D4-6350-FE4D-31E2-7E6F26BD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20471"/>
            <a:ext cx="4538741" cy="3370729"/>
          </a:xfrm>
        </p:spPr>
        <p:txBody>
          <a:bodyPr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Collecting all the terms from previous slides, we get the general projection matrix shown here, where again: </a:t>
            </a:r>
            <a:r>
              <a:rPr lang="fi-FI" sz="20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near</a:t>
            </a:r>
            <a:r>
              <a:rPr lang="fi-FI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20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far</a:t>
            </a:r>
            <a:r>
              <a:rPr lang="fi-FI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20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left</a:t>
            </a:r>
            <a:r>
              <a:rPr lang="fi-FI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20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right</a:t>
            </a:r>
            <a:r>
              <a:rPr lang="fi-FI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fi-FI" sz="20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</a:t>
            </a:r>
            <a:r>
              <a:rPr lang="fi-FI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and </a:t>
            </a:r>
            <a:r>
              <a:rPr lang="fi-FI" sz="20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bottom </a:t>
            </a:r>
            <a:r>
              <a:rPr lang="fi-FI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are: </a:t>
            </a:r>
            <a:r>
              <a:rPr lang="fi-FI" sz="2000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n, f, l, r, t, b </a:t>
            </a:r>
            <a:r>
              <a:rPr lang="fi-FI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respectively</a:t>
            </a:r>
            <a:r>
              <a:rPr lang="fi-FI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. </a:t>
            </a:r>
            <a:endParaRPr lang="fi-FI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BF9AA-DD4B-4A5E-B4E5-CA1FD99D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4BA32F-68FD-7748-00A3-6417764EB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62" y="1830791"/>
            <a:ext cx="4233113" cy="30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16943</TotalTime>
  <Words>501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Projection matrix </vt:lpstr>
      <vt:lpstr>Background</vt:lpstr>
      <vt:lpstr>View and NDC spaces</vt:lpstr>
      <vt:lpstr>Perspective projection (1/4)</vt:lpstr>
      <vt:lpstr>Perspective projection (2/4)</vt:lpstr>
      <vt:lpstr>Perspective projection (3/4)</vt:lpstr>
      <vt:lpstr>Perspective projection (4/4)</vt:lpstr>
      <vt:lpstr>General projection matrix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780</cp:revision>
  <dcterms:created xsi:type="dcterms:W3CDTF">2020-04-13T12:55:52Z</dcterms:created>
  <dcterms:modified xsi:type="dcterms:W3CDTF">2023-11-20T09:39:56Z</dcterms:modified>
</cp:coreProperties>
</file>