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sldIdLst>
    <p:sldId id="256" r:id="rId2"/>
    <p:sldId id="258" r:id="rId3"/>
    <p:sldId id="314" r:id="rId4"/>
    <p:sldId id="315" r:id="rId5"/>
    <p:sldId id="316" r:id="rId6"/>
    <p:sldId id="317" r:id="rId7"/>
    <p:sldId id="321" r:id="rId8"/>
    <p:sldId id="319" r:id="rId9"/>
    <p:sldId id="320" r:id="rId10"/>
    <p:sldId id="313" r:id="rId11"/>
    <p:sldId id="318" r:id="rId12"/>
    <p:sldId id="30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10.5.2023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4572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10.5.2023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258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10.5.2023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696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10.5.2023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854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10.5.2023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60975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10.5.2023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0944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10.5.2023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357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10.5.2023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2629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10.5.2023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417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10.5.2023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814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10.5.2023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089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10.5.2023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7445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10.5.2023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730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10.5.2023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739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10.5.2023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449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10.5.2023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4801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10.5.2023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155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9973A94-A731-47C0-97E3-9661566310FE}" type="datetimeFigureOut">
              <a:rPr lang="fi-FI" smtClean="0"/>
              <a:t>10.5.2023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19231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temaster.github.io/aau/" TargetMode="External"/><Relationship Id="rId2" Type="http://schemas.openxmlformats.org/officeDocument/2006/relationships/hyperlink" Target="https://www.youtube.com/watch?v=Fa8qcOd18H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yG1OZ69H_-o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odbolt.org/z/h3qPdYPEz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G4P3e673q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4jcG9aex6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yG1OZ69H_-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FDDB-F649-4C38-849F-7F667F94C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8547"/>
            <a:ext cx="9144000" cy="1000905"/>
          </a:xfrm>
        </p:spPr>
        <p:txBody>
          <a:bodyPr>
            <a:normAutofit fontScale="90000"/>
          </a:bodyPr>
          <a:lstStyle/>
          <a:p>
            <a:r>
              <a:rPr lang="fi-FI" b="1" dirty="0"/>
              <a:t>Representing integer signedness in C++</a:t>
            </a:r>
            <a:br>
              <a:rPr lang="en-US" b="1" dirty="0"/>
            </a:br>
            <a:endParaRPr lang="fi-FI" sz="27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3F30E1-BC12-489C-B4CD-6F6A2C7FB541}"/>
              </a:ext>
            </a:extLst>
          </p:cNvPr>
          <p:cNvSpPr txBox="1">
            <a:spLocks/>
          </p:cNvSpPr>
          <p:nvPr/>
        </p:nvSpPr>
        <p:spPr>
          <a:xfrm>
            <a:off x="838200" y="2185261"/>
            <a:ext cx="10515600" cy="399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31352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580B-A0CD-CA9A-6191-CC04F67D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b="1" dirty="0"/>
              <a:t>Advice on which representation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9910-4C3A-D9D8-2A83-DB2C0BC89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>
                <a:effectLst/>
              </a:rPr>
              <a:t>See for favoring </a:t>
            </a:r>
            <a:r>
              <a:rPr lang="fi-FI" sz="3200" u="sng" dirty="0">
                <a:effectLst/>
              </a:rPr>
              <a:t>unsigned</a:t>
            </a:r>
            <a:r>
              <a:rPr lang="fi-FI" sz="3200" dirty="0">
                <a:effectLst/>
              </a:rPr>
              <a:t>:</a:t>
            </a:r>
          </a:p>
          <a:p>
            <a:r>
              <a:rPr lang="fi-FI" sz="3200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https://www.youtube.com/watch?v=Fa8qcOd18Hc</a:t>
            </a:r>
            <a:endParaRPr lang="fi-FI" sz="3200" dirty="0">
              <a:effectLst/>
            </a:endParaRPr>
          </a:p>
          <a:p>
            <a:r>
              <a:rPr lang="fi-FI" sz="3200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https://graphitemaster.github.io/aau/</a:t>
            </a:r>
            <a:endParaRPr lang="fi-FI" sz="3200" dirty="0">
              <a:effectLst/>
            </a:endParaRPr>
          </a:p>
          <a:p>
            <a:endParaRPr lang="fi-FI" sz="3200" dirty="0">
              <a:effectLst/>
            </a:endParaRPr>
          </a:p>
          <a:p>
            <a:r>
              <a:rPr lang="fi-FI" sz="3200" dirty="0">
                <a:effectLst/>
              </a:rPr>
              <a:t>See also a bit outdated for favoring </a:t>
            </a:r>
            <a:r>
              <a:rPr lang="fi-FI" sz="3200" u="sng" dirty="0">
                <a:effectLst/>
              </a:rPr>
              <a:t>signed</a:t>
            </a:r>
            <a:r>
              <a:rPr lang="fi-FI" sz="3200" dirty="0">
                <a:effectLst/>
              </a:rPr>
              <a:t>: </a:t>
            </a:r>
            <a:r>
              <a:rPr lang="fi-FI" sz="3200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https://www.youtube.com/watch?v=yG1OZ69H_-o</a:t>
            </a:r>
            <a:endParaRPr lang="fi-FI" sz="3200" dirty="0">
              <a:effectLst/>
            </a:endParaRPr>
          </a:p>
          <a:p>
            <a:endParaRPr lang="fi-FI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86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85AD-9A71-CD9E-A899-8C03279C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Not covered explicitly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F7BE8-B6D4-34A3-2635-F9873AB27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Implicit conversions (Cppreference or any textbook should cover this in detail)</a:t>
            </a:r>
          </a:p>
          <a:p>
            <a:r>
              <a:rPr lang="fi-FI" dirty="0"/>
              <a:t>Truncations (Same as above)</a:t>
            </a:r>
          </a:p>
          <a:p>
            <a:r>
              <a:rPr lang="fi-FI" dirty="0"/>
              <a:t>Sign extensions (Same as above)</a:t>
            </a:r>
          </a:p>
          <a:p>
            <a:r>
              <a:rPr lang="fi-FI" dirty="0"/>
              <a:t>Arithmetic (Same as above)</a:t>
            </a:r>
          </a:p>
          <a:p>
            <a:r>
              <a:rPr lang="fi-FI" dirty="0"/>
              <a:t>Over- and underflows (Same as above. Always defined for unsigned but not for signed, as a result of this unsigned over- and underflows are always easier to test and detect)</a:t>
            </a:r>
          </a:p>
          <a:p>
            <a:endParaRPr lang="fi-FI" dirty="0"/>
          </a:p>
          <a:p>
            <a:r>
              <a:rPr lang="fi-FI" dirty="0"/>
              <a:t>All of these are based on the fundamental bit representations covered previously</a:t>
            </a:r>
          </a:p>
        </p:txBody>
      </p:sp>
    </p:spTree>
    <p:extLst>
      <p:ext uri="{BB962C8B-B14F-4D97-AF65-F5344CB8AC3E}">
        <p14:creationId xmlns:p14="http://schemas.microsoft.com/office/powerpoint/2010/main" val="74400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D39B-80C6-936E-5F43-79026044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3710-5732-711D-5C6B-CA234257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6875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12DF-727A-4550-BE2D-B725CD15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33D7-666C-4233-855A-B7DF436E2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963" y="1604433"/>
            <a:ext cx="10131425" cy="3649133"/>
          </a:xfrm>
        </p:spPr>
        <p:txBody>
          <a:bodyPr>
            <a:normAutofit/>
          </a:bodyPr>
          <a:lstStyle/>
          <a:p>
            <a:pPr indent="-342900"/>
            <a:endParaRPr lang="fi-FI" sz="3200" dirty="0"/>
          </a:p>
          <a:p>
            <a:pPr indent="-342900"/>
            <a:r>
              <a:rPr lang="fi-FI" sz="2400" dirty="0"/>
              <a:t>Two common representations exist</a:t>
            </a:r>
          </a:p>
          <a:p>
            <a:pPr indent="-342900"/>
            <a:endParaRPr lang="fi-FI" sz="2400" dirty="0"/>
          </a:p>
          <a:p>
            <a:pPr indent="-342900"/>
            <a:r>
              <a:rPr lang="fi-FI" sz="2400" u="sng" dirty="0"/>
              <a:t>Signed</a:t>
            </a:r>
            <a:r>
              <a:rPr lang="fi-FI" sz="2400" dirty="0"/>
              <a:t> (Two’s complement – other representations available but not discussed further) for positive and negative values</a:t>
            </a:r>
          </a:p>
          <a:p>
            <a:pPr indent="-342900"/>
            <a:endParaRPr lang="fi-FI" sz="2400" dirty="0"/>
          </a:p>
          <a:p>
            <a:pPr indent="-342900"/>
            <a:r>
              <a:rPr lang="fi-FI" sz="2400" u="sng" dirty="0"/>
              <a:t>Unsigned</a:t>
            </a:r>
            <a:r>
              <a:rPr lang="fi-FI" sz="2400" b="1" dirty="0"/>
              <a:t> </a:t>
            </a:r>
            <a:r>
              <a:rPr lang="fi-FI" sz="2400" dirty="0"/>
              <a:t>for positive values</a:t>
            </a:r>
            <a:endParaRPr lang="fi-FI" sz="2400" u="sng" dirty="0"/>
          </a:p>
        </p:txBody>
      </p:sp>
    </p:spTree>
    <p:extLst>
      <p:ext uri="{BB962C8B-B14F-4D97-AF65-F5344CB8AC3E}">
        <p14:creationId xmlns:p14="http://schemas.microsoft.com/office/powerpoint/2010/main" val="162475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A25B-7F38-75BD-8AC5-BF6D0666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b="1" dirty="0"/>
              <a:t>Encoding 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CDACC-EC29-32B1-93DB-963E8527CB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fi-FI" sz="2400" u="sng" dirty="0"/>
              </a:p>
              <a:p>
                <a:r>
                  <a:rPr lang="fi-FI" sz="2400" u="sng" dirty="0"/>
                  <a:t>Signed</a:t>
                </a:r>
                <a:r>
                  <a:rPr lang="fi-FI" sz="2400" dirty="0"/>
                  <a:t> encoding for bitvector </a:t>
                </a:r>
                <a14:m>
                  <m:oMath xmlns:m="http://schemas.openxmlformats.org/officeDocument/2006/math">
                    <m:r>
                      <a:rPr lang="fi-FI" sz="2400" i="1" u="sng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i-FI" sz="2400" dirty="0"/>
                  <a:t> with width </a:t>
                </a:r>
                <a14:m>
                  <m:oMath xmlns:m="http://schemas.openxmlformats.org/officeDocument/2006/math">
                    <m:r>
                      <a:rPr lang="fi-FI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fi-FI" sz="2400" u="sng" dirty="0"/>
              </a:p>
              <a:p>
                <a:r>
                  <a:rPr lang="fi-FI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i-FI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i-FI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i-FI" sz="2400" b="0" i="1" smtClean="0">
                            <a:latin typeface="Cambria Math" panose="02040503050406030204" pitchFamily="18" charset="0"/>
                          </a:rPr>
                          <m:t>𝑆𝑤</m:t>
                        </m:r>
                      </m:fName>
                      <m:e>
                        <m:r>
                          <a:rPr lang="fi-FI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i-FI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i-FI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sz="24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i-FI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i-FI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i-FI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i-FI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i-FI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i-FI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i-FI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fi-FI" sz="2400" b="0" i="1" smtClean="0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fi-FI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i-FI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i-FI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i-FI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fi-FI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i-FI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i-FI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i-FI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i-FI" sz="2400" b="0" dirty="0"/>
              </a:p>
              <a:p>
                <a:pPr marL="36900" indent="0">
                  <a:buNone/>
                </a:pPr>
                <a:endParaRPr lang="fi-FI" sz="2400" dirty="0"/>
              </a:p>
              <a:p>
                <a:r>
                  <a:rPr lang="fi-FI" sz="2400" u="sng" dirty="0"/>
                  <a:t>Unsigned</a:t>
                </a:r>
                <a:r>
                  <a:rPr lang="fi-FI" sz="2400" dirty="0"/>
                  <a:t> encoding for bitvector </a:t>
                </a:r>
                <a14:m>
                  <m:oMath xmlns:m="http://schemas.openxmlformats.org/officeDocument/2006/math">
                    <m:r>
                      <a:rPr lang="fi-FI" sz="2400" i="1" u="sng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i-FI" sz="2400" dirty="0"/>
                  <a:t> with width </a:t>
                </a:r>
                <a14:m>
                  <m:oMath xmlns:m="http://schemas.openxmlformats.org/officeDocument/2006/math">
                    <m:r>
                      <a:rPr lang="fi-FI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fi-FI" sz="2400" u="sng" dirty="0"/>
              </a:p>
              <a:p>
                <a:r>
                  <a:rPr lang="fi-FI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i-FI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i-FI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i-FI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fi-FI" sz="2400" b="0" i="1" baseline="-25000" smtClean="0">
                            <a:latin typeface="Cambria Math" panose="02040503050406030204" pitchFamily="18" charset="0"/>
                          </a:rPr>
                          <m:t>𝑤</m:t>
                        </m:r>
                      </m:fName>
                      <m:e>
                        <m:r>
                          <a:rPr lang="fi-FI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i-FI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i-FI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i-FI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i-FI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i-FI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i-FI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i-FI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i-FI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i-FI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fi-FI" sz="2400" dirty="0"/>
              </a:p>
              <a:p>
                <a:endParaRPr lang="fi-FI" sz="2000" b="0" dirty="0"/>
              </a:p>
              <a:p>
                <a:endParaRPr lang="fi-FI" sz="2000" dirty="0"/>
              </a:p>
              <a:p>
                <a:endParaRPr lang="fi-FI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CDACC-EC29-32B1-93DB-963E8527C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02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A81C-8C97-E1BE-5E46-869669BC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F50DC-D890-0F7B-23F6-3608EF54E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32" y="2109953"/>
            <a:ext cx="10353762" cy="4058751"/>
          </a:xfrm>
        </p:spPr>
        <p:txBody>
          <a:bodyPr>
            <a:normAutofit/>
          </a:bodyPr>
          <a:lstStyle/>
          <a:p>
            <a:endParaRPr lang="fi-FI" sz="2000" dirty="0">
              <a:solidFill>
                <a:srgbClr val="E980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fi-FI" dirty="0">
              <a:solidFill>
                <a:srgbClr val="E980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fi-FI" sz="2000" dirty="0">
              <a:solidFill>
                <a:srgbClr val="E980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fi-FI" dirty="0">
              <a:solidFill>
                <a:srgbClr val="E980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fi-FI" sz="2000" dirty="0">
              <a:solidFill>
                <a:srgbClr val="E980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fi-FI" dirty="0">
              <a:solidFill>
                <a:srgbClr val="E980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fi-FI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fi-FI" sz="2000" dirty="0">
              <a:solidFill>
                <a:srgbClr val="E980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i-FI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https://godbolt.org/z/h3qPdYPEz</a:t>
            </a:r>
            <a:endParaRPr lang="fi-FI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i-FI" sz="2400" dirty="0"/>
          </a:p>
          <a:p>
            <a:endParaRPr lang="fi-FI" sz="2400" dirty="0"/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E0B9682-A3F5-16CF-F57C-4ECE9801B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6117"/>
            <a:ext cx="12192000" cy="204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F9E9-5765-C9D7-2F9C-CAEA35DB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b="1" dirty="0"/>
              <a:t>Conversions between representations (1/3)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08355-6678-6F1F-DAB5-7EBB84C8E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fi-FI" sz="2400" b="0" dirty="0">
                    <a:latin typeface="Cambria Math" panose="02040503050406030204" pitchFamily="18" charset="0"/>
                  </a:rPr>
                  <a:t>Conversion from </a:t>
                </a:r>
                <a:r>
                  <a:rPr lang="fi-FI" sz="2400" b="0" u="sng" dirty="0">
                    <a:latin typeface="Cambria Math" panose="02040503050406030204" pitchFamily="18" charset="0"/>
                  </a:rPr>
                  <a:t>signed</a:t>
                </a:r>
                <a:r>
                  <a:rPr lang="fi-FI" sz="2400" b="0" dirty="0">
                    <a:latin typeface="Cambria Math" panose="02040503050406030204" pitchFamily="18" charset="0"/>
                  </a:rPr>
                  <a:t> to </a:t>
                </a:r>
                <a:r>
                  <a:rPr lang="fi-FI" sz="2400" b="0" u="sng" dirty="0">
                    <a:latin typeface="Cambria Math" panose="02040503050406030204" pitchFamily="18" charset="0"/>
                  </a:rPr>
                  <a:t>unsigned</a:t>
                </a:r>
                <a:r>
                  <a:rPr lang="fi-FI" sz="2400" b="0" dirty="0">
                    <a:latin typeface="Cambria Math" panose="02040503050406030204" pitchFamily="18" charset="0"/>
                  </a:rPr>
                  <a:t>. In signed notation,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i-FI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i-FI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fi-FI" sz="2400" b="0" dirty="0">
                    <a:latin typeface="Cambria Math" panose="02040503050406030204" pitchFamily="18" charset="0"/>
                  </a:rPr>
                  <a:t>determines whether or not </a:t>
                </a:r>
                <a14:m>
                  <m:oMath xmlns:m="http://schemas.openxmlformats.org/officeDocument/2006/math">
                    <m:r>
                      <a:rPr lang="fi-FI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i-FI" sz="2400" b="0" dirty="0">
                    <a:latin typeface="Cambria Math" panose="02040503050406030204" pitchFamily="18" charset="0"/>
                  </a:rPr>
                  <a:t>is negative, giving the two cases: </a:t>
                </a:r>
                <a:endParaRPr lang="fi-FI" sz="2400" b="0" u="sng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i-FI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i-FI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400" b="0" i="1" smtClean="0">
                        <a:latin typeface="Cambria Math" panose="02040503050406030204" pitchFamily="18" charset="0"/>
                      </a:rPr>
                      <m:t>𝑈𝑤</m:t>
                    </m:r>
                    <m:d>
                      <m:dPr>
                        <m:ctrlPr>
                          <a:rPr lang="fi-FI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i-FI" sz="2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fi-FI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fi-FI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i-FI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i-FI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i-FI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fi-FI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p>
                            </m:sSup>
                            <m:r>
                              <a:rPr lang="fi-FI" sz="24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fi-FI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i-FI" sz="240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fi-FI" sz="24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fi-FI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i-FI" sz="2400" i="1" smtClean="0">
                                <a:latin typeface="Cambria Math" panose="02040503050406030204" pitchFamily="18" charset="0"/>
                              </a:rPr>
                              <m:t>,             </m:t>
                            </m:r>
                            <m:r>
                              <a:rPr lang="fi-FI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i-FI" sz="240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endParaRPr lang="fi-FI" sz="2400" dirty="0"/>
              </a:p>
              <a:p>
                <a:r>
                  <a:rPr lang="fi-FI" sz="2400" b="0" dirty="0">
                    <a:latin typeface="Cambria Math" panose="02040503050406030204" pitchFamily="18" charset="0"/>
                  </a:rPr>
                  <a:t>Conversion from </a:t>
                </a:r>
                <a:r>
                  <a:rPr lang="fi-FI" sz="2400" b="0" u="sng" dirty="0">
                    <a:latin typeface="Cambria Math" panose="02040503050406030204" pitchFamily="18" charset="0"/>
                  </a:rPr>
                  <a:t>unsigned</a:t>
                </a:r>
                <a:r>
                  <a:rPr lang="fi-FI" sz="2400" b="0" dirty="0">
                    <a:latin typeface="Cambria Math" panose="02040503050406030204" pitchFamily="18" charset="0"/>
                  </a:rPr>
                  <a:t> to </a:t>
                </a:r>
                <a:r>
                  <a:rPr lang="fi-FI" sz="2400" b="0" u="sng" dirty="0">
                    <a:latin typeface="Cambria Math" panose="02040503050406030204" pitchFamily="18" charset="0"/>
                  </a:rPr>
                  <a:t>signed</a:t>
                </a:r>
                <a:r>
                  <a:rPr lang="fi-FI" sz="2400" b="0" dirty="0">
                    <a:latin typeface="Cambria Math" panose="02040503050406030204" pitchFamily="18" charset="0"/>
                  </a:rPr>
                  <a:t>. In unsigned notation,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i-FI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i-FI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fi-FI" sz="2400" b="0" dirty="0">
                    <a:latin typeface="Cambria Math" panose="02040503050406030204" pitchFamily="18" charset="0"/>
                  </a:rPr>
                  <a:t>determines whether or not </a:t>
                </a:r>
                <a14:m>
                  <m:oMath xmlns:m="http://schemas.openxmlformats.org/officeDocument/2006/math">
                    <m:r>
                      <a:rPr lang="fi-FI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i-FI" sz="2400" b="0" dirty="0">
                    <a:latin typeface="Cambria Math" panose="02040503050406030204" pitchFamily="18" charset="0"/>
                  </a:rPr>
                  <a:t> is greater than </a:t>
                </a:r>
                <a14:m>
                  <m:oMath xmlns:m="http://schemas.openxmlformats.org/officeDocument/2006/math">
                    <m:r>
                      <a:rPr lang="fi-FI" sz="2400" i="1">
                        <a:latin typeface="Cambria Math" panose="02040503050406030204" pitchFamily="18" charset="0"/>
                      </a:rPr>
                      <m:t>𝑆𝑚𝑎𝑥</m:t>
                    </m:r>
                  </m:oMath>
                </a14:m>
                <a:r>
                  <a:rPr lang="fi-FI" sz="2400" b="0" dirty="0">
                    <a:latin typeface="Cambria Math" panose="02040503050406030204" pitchFamily="18" charset="0"/>
                  </a:rPr>
                  <a:t>, giving the two cases:</a:t>
                </a:r>
                <a:endParaRPr lang="fi-FI" sz="2400" b="0" u="sng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i-FI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fi-FI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400" b="0" i="1" smtClean="0">
                        <a:latin typeface="Cambria Math" panose="02040503050406030204" pitchFamily="18" charset="0"/>
                      </a:rPr>
                      <m:t>𝑆𝑤</m:t>
                    </m:r>
                    <m:d>
                      <m:dPr>
                        <m:ctrlPr>
                          <a:rPr lang="fi-FI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i-FI" sz="2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fi-FI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i-FI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i-FI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i-FI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i-FI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fi-FI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fi-FI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p>
                            </m:sSup>
                            <m:r>
                              <a:rPr lang="fi-FI" sz="24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fi-FI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i-FI" sz="24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fi-FI" sz="2400" b="0" i="1" smtClean="0">
                                <a:latin typeface="Cambria Math" panose="02040503050406030204" pitchFamily="18" charset="0"/>
                              </a:rPr>
                              <m:t>𝑆𝑚𝑎𝑥</m:t>
                            </m:r>
                          </m:e>
                          <m:e>
                            <m:r>
                              <a:rPr lang="fi-FI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i-FI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i-FI" sz="2400" i="1">
                                <a:latin typeface="Cambria Math" panose="02040503050406030204" pitchFamily="18" charset="0"/>
                              </a:rPr>
                              <m:t>,             </m:t>
                            </m:r>
                            <m:r>
                              <a:rPr lang="fi-FI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i-FI" sz="240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fi-FI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fi-FI" sz="24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</m:eqArr>
                      </m:e>
                    </m:d>
                  </m:oMath>
                </a14:m>
                <a:endParaRPr lang="fi-FI" sz="2400" dirty="0"/>
              </a:p>
              <a:p>
                <a:r>
                  <a:rPr lang="fi-FI" sz="2400" dirty="0"/>
                  <a:t>C/C++ standard does not guarantee these conversions but most systems follow these mathematically correct conversions</a:t>
                </a:r>
              </a:p>
              <a:p>
                <a:endParaRPr lang="fi-FI" sz="2000" b="0" u="sng" dirty="0">
                  <a:latin typeface="Cambria Math" panose="02040503050406030204" pitchFamily="18" charset="0"/>
                </a:endParaRPr>
              </a:p>
              <a:p>
                <a:endParaRPr lang="fi-FI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08355-6678-6F1F-DAB5-7EBB84C8E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58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32EB-2C5C-9683-C1B0-A8741C22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Conversions between representations (2/3)*</a:t>
            </a:r>
            <a:endParaRPr lang="fi-F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1206F-AFE0-1E11-CCD9-61D0A4CD66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>
                    <a:latin typeface="Cambria Math" panose="02040503050406030204" pitchFamily="18" charset="0"/>
                  </a:rPr>
                  <a:t>Conversion from signed to unsigned for </a:t>
                </a: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𝑆𝑚𝑖𝑛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𝑆𝑚𝑎𝑥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:</a:t>
                </a:r>
                <a:endParaRPr lang="pt-BR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i-FI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i-FI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i-FI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fi-FI" sz="2000" b="0" i="1" baseline="-25000" smtClean="0">
                            <a:latin typeface="Cambria Math" panose="02040503050406030204" pitchFamily="18" charset="0"/>
                          </a:rPr>
                          <m:t>𝑤</m:t>
                        </m:r>
                      </m:fName>
                      <m:e>
                        <m:r>
                          <a:rPr lang="fi-FI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i-FI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i-FI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fi-FI" sz="2000" b="0" i="1" smtClean="0">
                        <a:latin typeface="Cambria Math" panose="02040503050406030204" pitchFamily="18" charset="0"/>
                      </a:rPr>
                      <m:t> 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i-FI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𝑆𝑤</m:t>
                        </m:r>
                      </m:fName>
                      <m:e>
                        <m:d>
                          <m:d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fi-FI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i-FI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i-FI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fi-FI" b="0" i="1" smtClean="0">
                        <a:latin typeface="Cambria Math" panose="02040503050406030204" pitchFamily="18" charset="0"/>
                      </a:rPr>
                      <m:t>−(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i-FI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i-FI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fi-FI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fi-FI" dirty="0"/>
              </a:p>
              <a:p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i-FI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fi-FI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fi-FI" dirty="0"/>
              </a:p>
              <a:p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fi-FI" dirty="0"/>
              </a:p>
              <a:p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fi-FI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i-FI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i-FI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i-FI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fi-FI" sz="2000" b="0" i="1" baseline="-25000" smtClean="0">
                            <a:latin typeface="Cambria Math" panose="02040503050406030204" pitchFamily="18" charset="0"/>
                          </a:rPr>
                          <m:t>𝑤</m:t>
                        </m:r>
                      </m:fName>
                      <m:e>
                        <m:r>
                          <a:rPr lang="fi-FI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i-FI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i-FI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fi-FI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i-FI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𝑆𝑤</m:t>
                        </m:r>
                      </m:fName>
                      <m:e>
                        <m:d>
                          <m:d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fi-FI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i-FI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endParaRPr lang="fi-FI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i-FI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i-FI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i-FI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fi-FI" sz="2000" b="0" i="1" baseline="-25000" smtClean="0">
                            <a:latin typeface="Cambria Math" panose="02040503050406030204" pitchFamily="18" charset="0"/>
                          </a:rPr>
                          <m:t>𝑤</m:t>
                        </m:r>
                      </m:fName>
                      <m:e>
                        <m:r>
                          <a:rPr lang="fi-FI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i-FI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fi-FI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i-FI" sz="2000" b="0" i="1" smtClean="0">
                            <a:latin typeface="Cambria Math" panose="02040503050406030204" pitchFamily="18" charset="0"/>
                          </a:rPr>
                          <m:t>𝐵𝑤</m:t>
                        </m:r>
                        <m:r>
                          <a:rPr lang="fi-FI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i-FI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i-FI" sz="20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  <m:r>
                      <a:rPr lang="fi-FI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i-FI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000" b="0" i="1" smtClean="0">
                        <a:latin typeface="Cambria Math" panose="02040503050406030204" pitchFamily="18" charset="0"/>
                      </a:rPr>
                      <m:t>𝑈𝑤</m:t>
                    </m:r>
                    <m:d>
                      <m:dPr>
                        <m:ctrlPr>
                          <a:rPr lang="fi-FI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i-FI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i-FI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fi-FI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fi-FI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fi-FI" dirty="0"/>
                  <a:t> bit determines if signed representation is negative and needs offset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i-FI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endParaRPr lang="fi-FI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1206F-AFE0-1E11-CCD9-61D0A4CD6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5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823-ABAB-6F04-294D-1D3F0EDC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Conversions between representations (3/3)*</a:t>
            </a:r>
            <a:endParaRPr lang="fi-F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B8A4C5-771F-D8D2-03C1-18A2770EEC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pt-BR" dirty="0">
                    <a:latin typeface="Cambria Math" panose="02040503050406030204" pitchFamily="18" charset="0"/>
                  </a:rPr>
                  <a:t>Conversion from unsigned to signed for </a:t>
                </a: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(0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𝑈𝑚𝑎𝑥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i-FI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i-FI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i-FI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fi-FI" sz="2000" b="0" i="1" baseline="-25000" smtClean="0">
                            <a:latin typeface="Cambria Math" panose="02040503050406030204" pitchFamily="18" charset="0"/>
                          </a:rPr>
                          <m:t>𝑤</m:t>
                        </m:r>
                      </m:fName>
                      <m:e>
                        <m:r>
                          <a:rPr lang="fi-FI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i-FI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i-FI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fi-FI" sz="2000" b="0" i="1" smtClean="0">
                        <a:latin typeface="Cambria Math" panose="02040503050406030204" pitchFamily="18" charset="0"/>
                      </a:rPr>
                      <m:t> 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i-FI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fi-FI" i="1" baseline="-25000">
                            <a:latin typeface="Cambria Math" panose="02040503050406030204" pitchFamily="18" charset="0"/>
                          </a:rPr>
                          <m:t>𝑤</m:t>
                        </m:r>
                      </m:fName>
                      <m:e>
                        <m:d>
                          <m:d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fi-FI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i-FI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i-FI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fi-FI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i-FI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i-FI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fi-FI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i-FI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i-FI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fi-FI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fi-FI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fi-FI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fi-FI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fi-FI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i-FI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i-FI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i-FI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fi-FI" sz="2000" b="0" i="1" baseline="-25000" smtClean="0">
                            <a:latin typeface="Cambria Math" panose="02040503050406030204" pitchFamily="18" charset="0"/>
                          </a:rPr>
                          <m:t>𝑤</m:t>
                        </m:r>
                      </m:fName>
                      <m:e>
                        <m:r>
                          <a:rPr lang="fi-FI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i-FI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i-FI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fi-FI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i-FI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fi-FI" i="1" baseline="-25000">
                            <a:latin typeface="Cambria Math" panose="02040503050406030204" pitchFamily="18" charset="0"/>
                          </a:rPr>
                          <m:t>𝑤</m:t>
                        </m:r>
                      </m:fName>
                      <m:e>
                        <m:d>
                          <m:d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i-FI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endParaRPr lang="fi-FI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i-FI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i-FI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i-FI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fi-FI" sz="2000" b="0" i="1" baseline="-25000" smtClean="0">
                            <a:latin typeface="Cambria Math" panose="02040503050406030204" pitchFamily="18" charset="0"/>
                          </a:rPr>
                          <m:t>𝑤</m:t>
                        </m:r>
                      </m:fName>
                      <m:e>
                        <m:r>
                          <a:rPr lang="fi-FI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i-FI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fi-FI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i-FI" sz="2000" b="0" i="1" smtClean="0">
                            <a:latin typeface="Cambria Math" panose="02040503050406030204" pitchFamily="18" charset="0"/>
                          </a:rPr>
                          <m:t>𝐵𝑤</m:t>
                        </m:r>
                        <m:r>
                          <a:rPr lang="fi-FI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i-FI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i-FI" sz="20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  <m:r>
                      <a:rPr lang="fi-FI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fi-FI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000" b="0" i="1" smtClean="0">
                        <a:latin typeface="Cambria Math" panose="02040503050406030204" pitchFamily="18" charset="0"/>
                      </a:rPr>
                      <m:t>𝑆𝑤</m:t>
                    </m:r>
                    <m:d>
                      <m:dPr>
                        <m:ctrlPr>
                          <a:rPr lang="fi-FI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i-FI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i-FI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fi-FI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fi-FI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fi-FI" dirty="0"/>
                  <a:t> bit determines if unsigned representation is greater than </a:t>
                </a:r>
                <a14:m>
                  <m:oMath xmlns:m="http://schemas.openxmlformats.org/officeDocument/2006/math">
                    <m:r>
                      <a:rPr lang="fi-FI" i="1">
                        <a:latin typeface="Cambria Math" panose="02040503050406030204" pitchFamily="18" charset="0"/>
                      </a:rPr>
                      <m:t>𝑆𝑚𝑎𝑥</m:t>
                    </m:r>
                  </m:oMath>
                </a14:m>
                <a:r>
                  <a:rPr lang="fi-FI" dirty="0">
                    <a:latin typeface="Cambria Math" panose="02040503050406030204" pitchFamily="18" charset="0"/>
                  </a:rPr>
                  <a:t> and needs offset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i-FI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fi-FI" dirty="0">
                    <a:latin typeface="Cambria Math" panose="02040503050406030204" pitchFamily="18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i-FI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𝑈𝑤</m:t>
                        </m:r>
                      </m:fName>
                      <m:e>
                        <m:d>
                          <m:d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i-FI" b="0" i="1" smtClean="0">
                        <a:latin typeface="Cambria Math" panose="02040503050406030204" pitchFamily="18" charset="0"/>
                      </a:rPr>
                      <m:t>&gt;(</m:t>
                    </m:r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i-FI" b="0" i="1" smtClean="0">
                        <a:latin typeface="Cambria Math" panose="02040503050406030204" pitchFamily="18" charset="0"/>
                      </a:rPr>
                      <m:t>−1=</m:t>
                    </m:r>
                    <m:r>
                      <a:rPr lang="fi-FI" i="1" smtClean="0">
                        <a:latin typeface="Cambria Math" panose="02040503050406030204" pitchFamily="18" charset="0"/>
                      </a:rPr>
                      <m:t>𝑆𝑚𝑎𝑥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i-FI" dirty="0">
                  <a:latin typeface="Cambria Math" panose="02040503050406030204" pitchFamily="18" charset="0"/>
                </a:endParaRPr>
              </a:p>
              <a:p>
                <a:endParaRPr lang="pt-BR" sz="2000" dirty="0">
                  <a:latin typeface="Cambria Math" panose="02040503050406030204" pitchFamily="18" charset="0"/>
                </a:endParaRPr>
              </a:p>
              <a:p>
                <a:endParaRPr lang="fi-FI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B8A4C5-771F-D8D2-03C1-18A2770EE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16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592E-2F7D-25B9-CE88-4FC766FE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Examples (1/2)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45C714-721F-7A7D-112F-19FA40F0D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731963"/>
            <a:ext cx="10109339" cy="40592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CCF3B1-A3B9-C2A2-639C-984FA1354203}"/>
              </a:ext>
            </a:extLst>
          </p:cNvPr>
          <p:cNvSpPr txBox="1"/>
          <p:nvPr/>
        </p:nvSpPr>
        <p:spPr>
          <a:xfrm>
            <a:off x="913795" y="60637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https://godbolt.org/z/G4P3e673q</a:t>
            </a:r>
            <a:endParaRPr lang="fi-FI" sz="1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223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4FB5-5FFD-4E3E-4749-131430B6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Examples (2/2)</a:t>
            </a:r>
            <a:endParaRPr lang="fi-F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70909F-599E-878F-9B26-365CC7D42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752862"/>
            <a:ext cx="10117123" cy="360770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934C99-1A74-6AA3-9E5C-9CDB8A867013}"/>
              </a:ext>
            </a:extLst>
          </p:cNvPr>
          <p:cNvSpPr txBox="1"/>
          <p:nvPr/>
        </p:nvSpPr>
        <p:spPr>
          <a:xfrm>
            <a:off x="913795" y="5533377"/>
            <a:ext cx="60742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https://godbolt.org/z/4jcG9aex6</a:t>
            </a:r>
            <a:endParaRPr lang="fi-FI" sz="1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taken from: </a:t>
            </a:r>
            <a:r>
              <a:rPr lang="fi-FI" dirty="0">
                <a:hlinkClick r:id="rId4"/>
              </a:rPr>
              <a:t>https://www.youtube.com/watch?v=yG1OZ69H_-o</a:t>
            </a:r>
            <a:endParaRPr lang="fi-FI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i-FI" sz="1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3818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16850</TotalTime>
  <Words>505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Calisto MT</vt:lpstr>
      <vt:lpstr>Cambria Math</vt:lpstr>
      <vt:lpstr>Wingdings</vt:lpstr>
      <vt:lpstr>Wingdings 2</vt:lpstr>
      <vt:lpstr>Slate</vt:lpstr>
      <vt:lpstr>Representing integer signedness in C++ </vt:lpstr>
      <vt:lpstr>Representations</vt:lpstr>
      <vt:lpstr>Encoding definitions</vt:lpstr>
      <vt:lpstr>Trivia</vt:lpstr>
      <vt:lpstr>Conversions between representations (1/3)</vt:lpstr>
      <vt:lpstr>Conversions between representations (2/3)*</vt:lpstr>
      <vt:lpstr>Conversions between representations (3/3)*</vt:lpstr>
      <vt:lpstr>Examples (1/2)</vt:lpstr>
      <vt:lpstr>Examples (2/2)</vt:lpstr>
      <vt:lpstr>Advice on which representation to use</vt:lpstr>
      <vt:lpstr>Not covered explicitly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Failing Fast</dc:title>
  <dc:creator>Cay Blomqvist</dc:creator>
  <cp:lastModifiedBy>Joni Joutsijoki</cp:lastModifiedBy>
  <cp:revision>703</cp:revision>
  <dcterms:created xsi:type="dcterms:W3CDTF">2020-04-13T12:55:52Z</dcterms:created>
  <dcterms:modified xsi:type="dcterms:W3CDTF">2023-05-10T10:23:57Z</dcterms:modified>
</cp:coreProperties>
</file>