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6" r:id="rId4"/>
    <p:sldId id="258" r:id="rId5"/>
    <p:sldId id="263" r:id="rId6"/>
    <p:sldId id="266" r:id="rId7"/>
    <p:sldId id="260" r:id="rId8"/>
    <p:sldId id="259" r:id="rId9"/>
    <p:sldId id="261" r:id="rId10"/>
    <p:sldId id="264" r:id="rId11"/>
    <p:sldId id="267" r:id="rId12"/>
    <p:sldId id="269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639B-B292-4C15-9DB4-58EC4AB38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DBE08-C5AA-4947-8C62-3F729975B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C3771-F340-4E11-A5C3-99B4E4B5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D25E-C542-4BE1-82EA-F7413A3DF0B6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859C5-8864-4E90-B8F2-011213A3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1014A-6144-478E-BF82-1F09A25C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4755-9B51-43A2-9E8E-B9DAB3E7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53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F2F9-7973-4AFD-B87F-5937658F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AB361-0A57-4020-9217-00588CEA9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A20BF-04FC-49DC-8AF7-05744632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D25E-C542-4BE1-82EA-F7413A3DF0B6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BC4CB-5675-46ED-85BF-2048CA5E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4BD69-AE25-480A-B76B-1E4742AD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4755-9B51-43A2-9E8E-B9DAB3E7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75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A13F6-CDF0-4CAE-8C23-4DE8B6594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7E2AD-D0A4-4777-91FC-2DF610EE3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EDCD8-0F90-464A-A4A0-3B24EC3C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D25E-C542-4BE1-82EA-F7413A3DF0B6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B5536-EDC1-4362-A790-B106EF1D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9082B-B7C7-4958-AE5C-9BBF01C3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4755-9B51-43A2-9E8E-B9DAB3E7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13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705B-2F4E-4C5C-AC78-4BEED769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45241-008E-46ED-A0D9-88E388C0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59A8B-21AD-4158-91E8-D901A3F6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D25E-C542-4BE1-82EA-F7413A3DF0B6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6F648-E898-4FCC-8D14-8FA738F4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F09DE-F370-428D-BDBE-D042BE55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4755-9B51-43A2-9E8E-B9DAB3E7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2CEF-999E-4D3E-8CC3-5740BB9E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8AB8E-9901-4D88-B3D2-77B23F86E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12016-44E3-42DB-8B4C-B418A6FF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D25E-C542-4BE1-82EA-F7413A3DF0B6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CBFA2-5627-4525-B6A7-990C3DD3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875F2-100C-483D-8C99-E85E51B1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4755-9B51-43A2-9E8E-B9DAB3E7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09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71A7-C3B6-4E00-8141-00C1C7DA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3ABB-ADEA-4BCB-A99B-A55E7E49A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28B06-5B5B-4174-8A0B-F179836B8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03C46-72A0-4361-9783-65D92204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D25E-C542-4BE1-82EA-F7413A3DF0B6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CFDA1-83BB-4C1D-8CF4-0A3622AF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39D4C-5943-446D-A4E1-29E6255B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4755-9B51-43A2-9E8E-B9DAB3E7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61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B4B0-C062-41AE-8395-9BC3282F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C5780-72FB-46FE-B768-E8492C1FA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B5567-E509-46FC-B825-75C468F62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DEA9A-460D-41D7-8D77-1CBFE1D02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4A068-E65E-4EEB-9EBD-6A9F8C350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9D270-74E3-4941-8E5B-56841D6C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D25E-C542-4BE1-82EA-F7413A3DF0B6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6CC5D-6D14-40F4-96FE-2C8C00BC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3935A-C5CD-463B-A7E2-DC14E4C9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4755-9B51-43A2-9E8E-B9DAB3E7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45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BEA7-5C5C-4EED-A006-125B7764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CA02D-0BEA-4062-9B75-4D1B9DE5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D25E-C542-4BE1-82EA-F7413A3DF0B6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0D0A7-D4D2-4ECB-BFBA-AB7246E9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0BC75-E804-4846-81A2-864AD4D3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4755-9B51-43A2-9E8E-B9DAB3E7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1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8914F-1CF2-478B-A287-D98C12AA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D25E-C542-4BE1-82EA-F7413A3DF0B6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149D4-5CB3-47C3-9EFA-F75AE8EF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2EEA4-1FBC-40B9-9FAC-27116D59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4755-9B51-43A2-9E8E-B9DAB3E7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84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2D99-A80D-4B93-BD6D-FBB81376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9A7C9-AF2D-4F76-96B9-54974245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FF2E6-2D7A-4DCB-9467-BBBFDE214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397CF-351F-45CF-96DA-A95ED76B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D25E-C542-4BE1-82EA-F7413A3DF0B6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12B20-160C-493F-B8A2-A1E4500D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4A7F2-F853-41FE-B746-C05F15D4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4755-9B51-43A2-9E8E-B9DAB3E7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32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9E7F-0FAB-4F29-908C-84118384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BD1DB-C2BA-4A39-A5CC-1AD7C3220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A69B8-0734-4738-9320-FB583D7D9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8DF0B-B912-4088-BC3D-FFA9B694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D25E-C542-4BE1-82EA-F7413A3DF0B6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2F7BD-17C8-4845-96DB-FB1B8D9F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40025-93D8-4EB1-AD19-2AB3E5B7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4755-9B51-43A2-9E8E-B9DAB3E7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4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D693-ECF8-4159-A804-43DCC1412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99490-4096-46F1-99D3-B87F922C8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66F7A-A643-4454-A485-9BDF63691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7D25E-C542-4BE1-82EA-F7413A3DF0B6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257BB-8C03-4D3A-A546-B95233361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833AE-8AD1-4F89-BA7A-6EE048D62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54755-9B51-43A2-9E8E-B9DAB3E7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7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DE1BC6-BA3B-4FDA-AA87-A02523568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381000"/>
            <a:ext cx="11341100" cy="6388099"/>
          </a:xfrm>
        </p:spPr>
        <p:txBody>
          <a:bodyPr>
            <a:normAutofit fontScale="70000" lnSpcReduction="20000"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Fiber connectors and couplers</a:t>
            </a:r>
          </a:p>
          <a:p>
            <a:pPr algn="l"/>
            <a:r>
              <a:rPr lang="en-IN" sz="2800" dirty="0"/>
              <a:t>Interconnection</a:t>
            </a:r>
          </a:p>
          <a:p>
            <a:pPr algn="l"/>
            <a:r>
              <a:rPr lang="en-IN" sz="2800" dirty="0"/>
              <a:t>	Temporary - connector</a:t>
            </a:r>
          </a:p>
          <a:p>
            <a:pPr algn="l"/>
            <a:r>
              <a:rPr lang="en-IN" sz="2800" dirty="0"/>
              <a:t>	Permanent - Splicing</a:t>
            </a: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en-US" sz="26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An optical fiber connector is a flexible device that connects fiber cables requiring a quick connection and disconnection.</a:t>
            </a: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fiber – to – fiber coupling efficiency is given as</a:t>
            </a:r>
          </a:p>
          <a:p>
            <a:pPr algn="l">
              <a:lnSpc>
                <a:spcPct val="110000"/>
              </a:lnSpc>
            </a:pPr>
            <a:r>
              <a:rPr lang="en-IN" dirty="0"/>
              <a:t>common mode volume </a:t>
            </a:r>
            <a:r>
              <a:rPr lang="en-IN" dirty="0" err="1"/>
              <a:t>Mcommon</a:t>
            </a:r>
            <a:endParaRPr lang="en-IN" dirty="0"/>
          </a:p>
          <a:p>
            <a:pPr algn="l">
              <a:lnSpc>
                <a:spcPct val="110000"/>
              </a:lnSpc>
            </a:pPr>
            <a:r>
              <a:rPr lang="en-US" dirty="0"/>
              <a:t>ME is number of modes in fiber which launches power into next fiber</a:t>
            </a:r>
            <a:endParaRPr lang="en-US" dirty="0">
              <a:effectLst/>
              <a:latin typeface="Times New Roman" panose="02020603050405020304" pitchFamily="18" charset="0"/>
              <a:ea typeface="Carlito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fiber – to – fiber coupling loss LF is given as – 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-10log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sz="29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The main components of an optical fiber connector are 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a ferrule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 sub-assembly body 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Cable 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stress relief boot and 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connector housing.</a:t>
            </a:r>
          </a:p>
          <a:p>
            <a:pPr algn="l"/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74DEA-AA4C-43D2-A622-6DB423908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024" y="2649621"/>
            <a:ext cx="2682875" cy="84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DE1BC6-BA3B-4FDA-AA87-A02523568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900" y="666749"/>
            <a:ext cx="10287000" cy="5495925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/>
              <a:t>Mechanical Splicing / V Groove </a:t>
            </a:r>
          </a:p>
          <a:p>
            <a:pPr algn="l"/>
            <a:endParaRPr lang="en-IN" sz="2800" b="1" dirty="0"/>
          </a:p>
          <a:p>
            <a:pPr algn="l"/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352F8-01C6-40D4-8B25-BF540F2AC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090737"/>
            <a:ext cx="6540500" cy="372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0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DE1BC6-BA3B-4FDA-AA87-A02523568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666749"/>
            <a:ext cx="10563225" cy="575310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3600" b="1" dirty="0"/>
              <a:t>Couplers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A </a:t>
            </a:r>
            <a:r>
              <a:rPr lang="en-US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fiber optic coupler is a device used in optical fiber systems with one or more input fibers and one or several output fibers.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split or combine optical signals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ouplers combines two inputs at different wavelengths into one output without exhibiting significant loss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not possible to combine two or more inputs of the same optical frequency into one single-polarization output without significant excess losses.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000" dirty="0"/>
              <a:t>Types of Couplers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Y or Tap coupler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T coupler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Star Coupler</a:t>
            </a:r>
          </a:p>
          <a:p>
            <a:pPr algn="just"/>
            <a:r>
              <a:rPr lang="en-IN" dirty="0"/>
              <a:t>	Directional</a:t>
            </a:r>
          </a:p>
          <a:p>
            <a:pPr algn="just"/>
            <a:r>
              <a:rPr lang="en-IN" dirty="0"/>
              <a:t>	Nondirectional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6863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8FCEFC-E726-441F-B43C-B5802F95A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1" y="504824"/>
            <a:ext cx="6705600" cy="6191251"/>
          </a:xfrm>
        </p:spPr>
      </p:pic>
    </p:spTree>
    <p:extLst>
      <p:ext uri="{BB962C8B-B14F-4D97-AF65-F5344CB8AC3E}">
        <p14:creationId xmlns:p14="http://schemas.microsoft.com/office/powerpoint/2010/main" val="361094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DE1BC6-BA3B-4FDA-AA87-A02523568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900" y="666749"/>
            <a:ext cx="10287000" cy="549592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Lensing Schemes for Coupling Improvement </a:t>
            </a:r>
          </a:p>
          <a:p>
            <a:pPr algn="l"/>
            <a:r>
              <a:rPr lang="en-US" dirty="0"/>
              <a:t>power coupling efficiency becomes poor.</a:t>
            </a:r>
          </a:p>
          <a:p>
            <a:pPr algn="l"/>
            <a:r>
              <a:rPr lang="en-US" dirty="0"/>
              <a:t>miniature lens is placed between source and fiber.</a:t>
            </a:r>
          </a:p>
          <a:p>
            <a:pPr algn="l"/>
            <a:r>
              <a:rPr lang="en-US" dirty="0"/>
              <a:t>Micro lens magnifies the emitting area of source equal to core area. </a:t>
            </a:r>
          </a:p>
          <a:p>
            <a:pPr algn="l"/>
            <a:r>
              <a:rPr lang="en-US" dirty="0"/>
              <a:t>The power coupled increases by a factor equal to magnification factor of lens. </a:t>
            </a:r>
          </a:p>
          <a:p>
            <a:pPr algn="l"/>
            <a:r>
              <a:rPr lang="en-US" dirty="0"/>
              <a:t>Important types of lensing schemes are: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Rounded – end fiber.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Spherical – surfaced LED and Spherical-ended fiber.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Taper ended fiber.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Non imaging microsphere.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/>
              <a:t>Cylindrical lens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/>
              <a:t> Imaging sphere</a:t>
            </a:r>
          </a:p>
        </p:txBody>
      </p:sp>
    </p:spTree>
    <p:extLst>
      <p:ext uri="{BB962C8B-B14F-4D97-AF65-F5344CB8AC3E}">
        <p14:creationId xmlns:p14="http://schemas.microsoft.com/office/powerpoint/2010/main" val="3011981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6388E3-DD55-4015-A357-A94420F4F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142876"/>
            <a:ext cx="6248400" cy="6410324"/>
          </a:xfrm>
        </p:spPr>
      </p:pic>
    </p:spTree>
    <p:extLst>
      <p:ext uri="{BB962C8B-B14F-4D97-AF65-F5344CB8AC3E}">
        <p14:creationId xmlns:p14="http://schemas.microsoft.com/office/powerpoint/2010/main" val="207138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DE1BC6-BA3B-4FDA-AA87-A02523568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700" y="165100"/>
            <a:ext cx="10998200" cy="6502399"/>
          </a:xfrm>
        </p:spPr>
        <p:txBody>
          <a:bodyPr>
            <a:normAutofit/>
          </a:bodyPr>
          <a:lstStyle/>
          <a:p>
            <a:pPr algn="l"/>
            <a:endParaRPr lang="en-IN" sz="2800" dirty="0"/>
          </a:p>
          <a:p>
            <a:pPr algn="l"/>
            <a:r>
              <a:rPr lang="en-IN" sz="3200" b="1" dirty="0"/>
              <a:t>Alignment losses</a:t>
            </a:r>
          </a:p>
          <a:p>
            <a:pPr algn="l"/>
            <a:r>
              <a:rPr lang="en-IN" sz="2800" dirty="0"/>
              <a:t>     Lateral / Axial misalignment</a:t>
            </a:r>
          </a:p>
          <a:p>
            <a:pPr algn="l"/>
            <a:r>
              <a:rPr lang="en-IN" sz="2800" dirty="0"/>
              <a:t>     Longitudinal misalignment</a:t>
            </a:r>
          </a:p>
          <a:p>
            <a:pPr algn="l"/>
            <a:r>
              <a:rPr lang="en-IN" sz="2800" dirty="0"/>
              <a:t>     Angular misalignment</a:t>
            </a:r>
          </a:p>
          <a:p>
            <a:pPr algn="l"/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FE33A-AEA7-4865-8F7F-61DC1604D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0" y="552450"/>
            <a:ext cx="7632699" cy="5467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591A49-EA4A-4F55-B945-52A426019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150" y="3614737"/>
            <a:ext cx="3625850" cy="23288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2510F2-E4A1-401F-ADEB-7B064F24F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525" y="6019800"/>
            <a:ext cx="3106738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8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DE1BC6-BA3B-4FDA-AA87-A02523568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57224"/>
            <a:ext cx="10953749" cy="591502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sz="3100" dirty="0"/>
              <a:t>Losses in Fiber cables are due to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/>
              <a:t>Variation in core diameter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/>
              <a:t>Core area ellipticity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/>
              <a:t>NA variations 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/>
              <a:t>RI profile variations 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/>
              <a:t>Core cladding </a:t>
            </a:r>
            <a:r>
              <a:rPr lang="en-IN" sz="2400" dirty="0"/>
              <a:t>losses</a:t>
            </a:r>
          </a:p>
          <a:p>
            <a:pPr algn="l"/>
            <a:endParaRPr lang="en-IN" sz="1100" dirty="0"/>
          </a:p>
          <a:p>
            <a:pPr algn="l"/>
            <a:r>
              <a:rPr lang="en-IN" sz="3100" dirty="0"/>
              <a:t>Different types of defects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/>
              <a:t>LIP – short protrusion in the core that prevents fibers coming together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/>
              <a:t>Roll off – Rounding off at the edges of the fiber 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/>
              <a:t>Chip – Localised fiber fracture in the core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/>
              <a:t>Hackle – irregularities at the fiber ends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/>
              <a:t>Mist – This is the local grad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/>
              <a:t>Step – abrupt changes in fiber end surfaces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/>
              <a:t>Shattering – Result of maximum load on the fiber which cause fractures which is irreparable</a:t>
            </a:r>
          </a:p>
          <a:p>
            <a:pPr algn="l">
              <a:lnSpc>
                <a:spcPct val="120000"/>
              </a:lnSpc>
            </a:pPr>
            <a:endParaRPr lang="en-IN" sz="3000" dirty="0"/>
          </a:p>
          <a:p>
            <a:pPr lvl="1"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756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DE1BC6-BA3B-4FDA-AA87-A02523568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900" y="666749"/>
            <a:ext cx="10287000" cy="5495925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3B3835"/>
                </a:solidFill>
                <a:latin typeface="Helvetica Neue"/>
              </a:rPr>
              <a:t>T</a:t>
            </a:r>
            <a:r>
              <a:rPr lang="en-US" sz="2400" b="0" i="0" dirty="0">
                <a:solidFill>
                  <a:srgbClr val="3B3835"/>
                </a:solidFill>
                <a:effectLst/>
                <a:latin typeface="Helvetica Neue"/>
              </a:rPr>
              <a:t>he principal requirements of a good connector design are as follows: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B3835"/>
                </a:solidFill>
                <a:effectLst/>
                <a:latin typeface="Helvetica Neue"/>
              </a:rPr>
              <a:t>Low losses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B3835"/>
                </a:solidFill>
                <a:effectLst/>
                <a:latin typeface="Helvetica Neue"/>
              </a:rPr>
              <a:t>Interchangeability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B3835"/>
                </a:solidFill>
                <a:effectLst/>
                <a:latin typeface="Helvetica Neue"/>
              </a:rPr>
              <a:t>Ease of assembly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B3835"/>
                </a:solidFill>
                <a:effectLst/>
                <a:latin typeface="Helvetica Neue"/>
              </a:rPr>
              <a:t>Low environmental sensitivity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B3835"/>
                </a:solidFill>
                <a:effectLst/>
                <a:latin typeface="Helvetica Neue"/>
              </a:rPr>
              <a:t>Low-cost and reliable construction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B3835"/>
                </a:solidFill>
                <a:effectLst/>
                <a:latin typeface="Helvetica Neue"/>
              </a:rPr>
              <a:t>Ease of connection</a:t>
            </a:r>
            <a:endParaRPr lang="en-US" sz="3200" dirty="0">
              <a:effectLst/>
              <a:latin typeface="Carlito"/>
              <a:ea typeface="Carlito"/>
              <a:cs typeface="Carlit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493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DE1BC6-BA3B-4FDA-AA87-A02523568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900" y="666749"/>
            <a:ext cx="10287000" cy="5495925"/>
          </a:xfrm>
        </p:spPr>
        <p:txBody>
          <a:bodyPr/>
          <a:lstStyle/>
          <a:p>
            <a:pPr algn="just"/>
            <a:r>
              <a:rPr lang="en-US" b="1" i="0" dirty="0">
                <a:solidFill>
                  <a:srgbClr val="3B3835"/>
                </a:solidFill>
                <a:effectLst/>
                <a:latin typeface="Helvetica Neue"/>
              </a:rPr>
              <a:t>Butt Joint Connectors</a:t>
            </a:r>
          </a:p>
          <a:p>
            <a:pPr algn="just"/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Butt joint connectors employ a metal, ceramic or molded plastic ferrule for each fiber and a precision sleeve into which the ferrule fit.</a:t>
            </a:r>
          </a:p>
          <a:p>
            <a:pPr algn="just"/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The fiber is epoxied into a precision hole which has been drilled into the ferrule.</a:t>
            </a:r>
          </a:p>
          <a:p>
            <a:pPr algn="just"/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They are of two type: Straight Sleeve and Tapered Sleeve.</a:t>
            </a:r>
          </a:p>
          <a:p>
            <a:pPr algn="just"/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In Straight sleeve connector, the length of the sleeve and a guide ring on the ferrules determine the end separation of fibers.</a:t>
            </a:r>
          </a:p>
          <a:p>
            <a:pPr algn="just"/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• In tapered sleeve, it uses a tapered sleeve to accept and guide tapered ferrules. </a:t>
            </a:r>
          </a:p>
          <a:p>
            <a:pPr algn="just"/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• Again the sleeve length and guide rings maintain a given fiber-end separation.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57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DE1BC6-BA3B-4FDA-AA87-A02523568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773" y="156610"/>
            <a:ext cx="10560920" cy="637894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41CBF-40D6-492D-98C4-EFFFD82B2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726" y="695326"/>
            <a:ext cx="5198997" cy="26032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9FBAF2-D3DE-4A3C-A20D-0657E8284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321" y="3671435"/>
            <a:ext cx="4821054" cy="249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5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DE1BC6-BA3B-4FDA-AA87-A02523568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900" y="666749"/>
            <a:ext cx="10287000" cy="5495925"/>
          </a:xfrm>
        </p:spPr>
        <p:txBody>
          <a:bodyPr/>
          <a:lstStyle/>
          <a:p>
            <a:pPr algn="l"/>
            <a:r>
              <a:rPr lang="en-IN" b="1" i="0" dirty="0">
                <a:solidFill>
                  <a:srgbClr val="3B3835"/>
                </a:solidFill>
                <a:effectLst/>
                <a:latin typeface="Helvetica Neue"/>
              </a:rPr>
              <a:t>EXPANDED BEAM CONNECTOR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It employs lenses on the ends of the fibers.</a:t>
            </a:r>
            <a:endParaRPr lang="en-IN" dirty="0">
              <a:solidFill>
                <a:srgbClr val="3B3835"/>
              </a:solidFill>
              <a:latin typeface="Helvetica Neu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These lenses either collimate the light from transmitting fiber or focus the expanded beam onto the core of the receiving filter.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Fiber to lens distance = focal length of lens. </a:t>
            </a:r>
          </a:p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Advantages: </a:t>
            </a:r>
          </a:p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• Connector is less dependent on lateral alignments. </a:t>
            </a:r>
          </a:p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• Beam splitters and switches can be easily inserted into expanded beam between fiber ends.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C65AD-350C-4818-86EE-8763429E3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531" y="4163828"/>
            <a:ext cx="4321743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4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DE1BC6-BA3B-4FDA-AA87-A02523568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900" y="666749"/>
            <a:ext cx="10604500" cy="5797551"/>
          </a:xfrm>
        </p:spPr>
        <p:txBody>
          <a:bodyPr>
            <a:normAutofit/>
          </a:bodyPr>
          <a:lstStyle/>
          <a:p>
            <a:r>
              <a:rPr lang="en-IN" sz="3200" b="1" dirty="0"/>
              <a:t>Splicing</a:t>
            </a:r>
          </a:p>
          <a:p>
            <a:pPr algn="l"/>
            <a:r>
              <a:rPr lang="en-US" sz="2800" dirty="0"/>
              <a:t>A permanent or semi permanent connection between two individual optical fibers.</a:t>
            </a:r>
          </a:p>
          <a:p>
            <a:pPr algn="l"/>
            <a:r>
              <a:rPr lang="en-US" sz="2800" dirty="0"/>
              <a:t>The process of joining two fibers is called as splicing.</a:t>
            </a:r>
          </a:p>
          <a:p>
            <a:pPr algn="l"/>
            <a:r>
              <a:rPr lang="en-US" sz="2800" dirty="0"/>
              <a:t>Splice is used outside the buildings and connectors are used to join the cables within the buildings.</a:t>
            </a:r>
          </a:p>
          <a:p>
            <a:pPr algn="l"/>
            <a:r>
              <a:rPr lang="en-US" sz="2800" dirty="0"/>
              <a:t>Splices offer lower attenuation and lower back reflection than connectors and are less expensive.</a:t>
            </a:r>
          </a:p>
          <a:p>
            <a:pPr algn="l"/>
            <a:r>
              <a:rPr lang="en-IN" sz="3200" dirty="0"/>
              <a:t>Types of Splicing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Fusion splicing.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Mechanical splicing / V groove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1280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DE1BC6-BA3B-4FDA-AA87-A02523568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900" y="666749"/>
            <a:ext cx="10287000" cy="5495925"/>
          </a:xfrm>
        </p:spPr>
        <p:txBody>
          <a:bodyPr/>
          <a:lstStyle/>
          <a:p>
            <a:pPr algn="l"/>
            <a:r>
              <a:rPr lang="en-IN" sz="2800" b="1" dirty="0"/>
              <a:t>Fusion (Electric Arc Fusion ) Splicing</a:t>
            </a:r>
          </a:p>
          <a:p>
            <a:pPr algn="l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C37AAA-2732-465E-B39C-AB28831B9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2005012"/>
            <a:ext cx="49149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70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4790</TotalTime>
  <Words>665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Carlito</vt:lpstr>
      <vt:lpstr>Helvetica Neue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sowmya TN</dc:creator>
  <cp:lastModifiedBy>sowmya TN</cp:lastModifiedBy>
  <cp:revision>22</cp:revision>
  <dcterms:created xsi:type="dcterms:W3CDTF">2021-05-10T02:53:12Z</dcterms:created>
  <dcterms:modified xsi:type="dcterms:W3CDTF">2021-05-13T10:43:49Z</dcterms:modified>
</cp:coreProperties>
</file>