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29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5253F14E-4A10-485B-8ED8-A6E327E6976F}" type="datetimeFigureOut">
              <a:rPr lang="en-IN" smtClean="0"/>
              <a:t>23-04-2020</a:t>
            </a:fld>
            <a:endParaRPr lang="en-IN"/>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98BF58DD-C128-4C8A-A2A7-C382C30B9BD4}" type="slidenum">
              <a:rPr lang="en-IN" smtClean="0"/>
              <a:t>‹#›</a:t>
            </a:fld>
            <a:endParaRPr lang="en-IN"/>
          </a:p>
        </p:txBody>
      </p:sp>
    </p:spTree>
    <p:extLst>
      <p:ext uri="{BB962C8B-B14F-4D97-AF65-F5344CB8AC3E}">
        <p14:creationId xmlns:p14="http://schemas.microsoft.com/office/powerpoint/2010/main" val="3367881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8BF58DD-C128-4C8A-A2A7-C382C30B9BD4}" type="slidenum">
              <a:rPr lang="en-IN" smtClean="0"/>
              <a:t>6</a:t>
            </a:fld>
            <a:endParaRPr lang="en-IN"/>
          </a:p>
        </p:txBody>
      </p:sp>
    </p:spTree>
    <p:extLst>
      <p:ext uri="{BB962C8B-B14F-4D97-AF65-F5344CB8AC3E}">
        <p14:creationId xmlns:p14="http://schemas.microsoft.com/office/powerpoint/2010/main" val="1228470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42123" y="457211"/>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sp>
        <p:nvSpPr>
          <p:cNvPr id="17" name="bg object 17"/>
          <p:cNvSpPr/>
          <p:nvPr/>
        </p:nvSpPr>
        <p:spPr>
          <a:xfrm>
            <a:off x="1524647" y="457200"/>
            <a:ext cx="328422" cy="474725"/>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1265567" y="879347"/>
            <a:ext cx="422275" cy="327025"/>
          </a:xfrm>
          <a:custGeom>
            <a:avLst/>
            <a:gdLst/>
            <a:ahLst/>
            <a:cxnLst/>
            <a:rect l="l" t="t" r="r" b="b"/>
            <a:pathLst>
              <a:path w="422275" h="327025">
                <a:moveTo>
                  <a:pt x="422147" y="326897"/>
                </a:moveTo>
                <a:lnTo>
                  <a:pt x="422147" y="0"/>
                </a:lnTo>
                <a:lnTo>
                  <a:pt x="0" y="0"/>
                </a:lnTo>
                <a:lnTo>
                  <a:pt x="0" y="326897"/>
                </a:lnTo>
                <a:lnTo>
                  <a:pt x="422147" y="326897"/>
                </a:lnTo>
                <a:close/>
              </a:path>
            </a:pathLst>
          </a:custGeom>
          <a:solidFill>
            <a:srgbClr val="3333CC"/>
          </a:solidFill>
        </p:spPr>
        <p:txBody>
          <a:bodyPr wrap="square" lIns="0" tIns="0" rIns="0" bIns="0" rtlCol="0"/>
          <a:lstStyle/>
          <a:p>
            <a:endParaRPr/>
          </a:p>
        </p:txBody>
      </p:sp>
      <p:sp>
        <p:nvSpPr>
          <p:cNvPr id="19" name="bg object 19"/>
          <p:cNvSpPr/>
          <p:nvPr/>
        </p:nvSpPr>
        <p:spPr>
          <a:xfrm>
            <a:off x="851039" y="806195"/>
            <a:ext cx="8593836" cy="400050"/>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1486547" y="348995"/>
            <a:ext cx="31750" cy="857250"/>
          </a:xfrm>
          <a:custGeom>
            <a:avLst/>
            <a:gdLst/>
            <a:ahLst/>
            <a:cxnLst/>
            <a:rect l="l" t="t" r="r" b="b"/>
            <a:pathLst>
              <a:path w="31750" h="857250">
                <a:moveTo>
                  <a:pt x="31241" y="857249"/>
                </a:moveTo>
                <a:lnTo>
                  <a:pt x="31241" y="0"/>
                </a:lnTo>
                <a:lnTo>
                  <a:pt x="0" y="0"/>
                </a:lnTo>
                <a:lnTo>
                  <a:pt x="0" y="857249"/>
                </a:lnTo>
                <a:lnTo>
                  <a:pt x="31241" y="857249"/>
                </a:lnTo>
                <a:close/>
              </a:path>
            </a:pathLst>
          </a:custGeom>
          <a:solidFill>
            <a:srgbClr val="1C1C1C"/>
          </a:solidFill>
        </p:spPr>
        <p:txBody>
          <a:bodyPr wrap="square" lIns="0" tIns="0" rIns="0" bIns="0" rtlCol="0"/>
          <a:lstStyle/>
          <a:p>
            <a:endParaRPr/>
          </a:p>
        </p:txBody>
      </p:sp>
      <p:sp>
        <p:nvSpPr>
          <p:cNvPr id="21" name="bg object 21"/>
          <p:cNvSpPr/>
          <p:nvPr/>
        </p:nvSpPr>
        <p:spPr>
          <a:xfrm>
            <a:off x="1265567" y="1206245"/>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22" name="bg object 22"/>
          <p:cNvSpPr/>
          <p:nvPr/>
        </p:nvSpPr>
        <p:spPr>
          <a:xfrm>
            <a:off x="1635899" y="1206245"/>
            <a:ext cx="368045" cy="147827"/>
          </a:xfrm>
          <a:prstGeom prst="rect">
            <a:avLst/>
          </a:prstGeom>
          <a:blipFill>
            <a:blip r:embed="rId4" cstate="print"/>
            <a:stretch>
              <a:fillRect/>
            </a:stretch>
          </a:blipFill>
        </p:spPr>
        <p:txBody>
          <a:bodyPr wrap="square" lIns="0" tIns="0" rIns="0" bIns="0" rtlCol="0"/>
          <a:lstStyle/>
          <a:p>
            <a:endParaRPr/>
          </a:p>
        </p:txBody>
      </p:sp>
      <p:sp>
        <p:nvSpPr>
          <p:cNvPr id="23" name="bg object 23"/>
          <p:cNvSpPr/>
          <p:nvPr/>
        </p:nvSpPr>
        <p:spPr>
          <a:xfrm>
            <a:off x="851039" y="1206245"/>
            <a:ext cx="560832" cy="22859"/>
          </a:xfrm>
          <a:prstGeom prst="rect">
            <a:avLst/>
          </a:prstGeom>
          <a:blipFill>
            <a:blip r:embed="rId5" cstate="print"/>
            <a:stretch>
              <a:fillRect/>
            </a:stretch>
          </a:blipFill>
        </p:spPr>
        <p:txBody>
          <a:bodyPr wrap="square" lIns="0" tIns="0" rIns="0" bIns="0" rtlCol="0"/>
          <a:lstStyle/>
          <a:p>
            <a:endParaRPr/>
          </a:p>
        </p:txBody>
      </p:sp>
      <p:sp>
        <p:nvSpPr>
          <p:cNvPr id="24" name="bg object 24"/>
          <p:cNvSpPr/>
          <p:nvPr/>
        </p:nvSpPr>
        <p:spPr>
          <a:xfrm>
            <a:off x="1486547" y="1206245"/>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sp>
        <p:nvSpPr>
          <p:cNvPr id="25" name="bg object 25"/>
          <p:cNvSpPr/>
          <p:nvPr/>
        </p:nvSpPr>
        <p:spPr>
          <a:xfrm>
            <a:off x="1232039" y="2330195"/>
            <a:ext cx="1143000" cy="566927"/>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44129" y="2351024"/>
            <a:ext cx="7805140" cy="4527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098419" y="3856735"/>
            <a:ext cx="4496561" cy="1366520"/>
          </a:xfrm>
          <a:prstGeom prst="rect">
            <a:avLst/>
          </a:prstGeom>
        </p:spPr>
        <p:txBody>
          <a:bodyPr wrap="square" lIns="0" tIns="0" rIns="0" bIns="0">
            <a:spAutoFit/>
          </a:bodyPr>
          <a:lstStyle>
            <a:lvl1pPr>
              <a:defRPr sz="4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4/23/2020</a:t>
            </a:fld>
            <a:endParaRPr lang="en-US"/>
          </a:p>
        </p:txBody>
      </p:sp>
      <p:sp>
        <p:nvSpPr>
          <p:cNvPr id="6" name="Holder 6"/>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20.</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42123" y="457211"/>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sp>
        <p:nvSpPr>
          <p:cNvPr id="17" name="bg object 17"/>
          <p:cNvSpPr/>
          <p:nvPr/>
        </p:nvSpPr>
        <p:spPr>
          <a:xfrm>
            <a:off x="1524647" y="457200"/>
            <a:ext cx="328422" cy="474725"/>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1265567" y="879347"/>
            <a:ext cx="422275" cy="327025"/>
          </a:xfrm>
          <a:custGeom>
            <a:avLst/>
            <a:gdLst/>
            <a:ahLst/>
            <a:cxnLst/>
            <a:rect l="l" t="t" r="r" b="b"/>
            <a:pathLst>
              <a:path w="422275" h="327025">
                <a:moveTo>
                  <a:pt x="422147" y="326897"/>
                </a:moveTo>
                <a:lnTo>
                  <a:pt x="422147" y="0"/>
                </a:lnTo>
                <a:lnTo>
                  <a:pt x="0" y="0"/>
                </a:lnTo>
                <a:lnTo>
                  <a:pt x="0" y="326897"/>
                </a:lnTo>
                <a:lnTo>
                  <a:pt x="422147" y="326897"/>
                </a:lnTo>
                <a:close/>
              </a:path>
            </a:pathLst>
          </a:custGeom>
          <a:solidFill>
            <a:srgbClr val="3333CC"/>
          </a:solidFill>
        </p:spPr>
        <p:txBody>
          <a:bodyPr wrap="square" lIns="0" tIns="0" rIns="0" bIns="0" rtlCol="0"/>
          <a:lstStyle/>
          <a:p>
            <a:endParaRPr/>
          </a:p>
        </p:txBody>
      </p:sp>
      <p:sp>
        <p:nvSpPr>
          <p:cNvPr id="19" name="bg object 19"/>
          <p:cNvSpPr/>
          <p:nvPr/>
        </p:nvSpPr>
        <p:spPr>
          <a:xfrm>
            <a:off x="851039" y="806195"/>
            <a:ext cx="8593836" cy="400050"/>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1486547" y="348995"/>
            <a:ext cx="31750" cy="857250"/>
          </a:xfrm>
          <a:custGeom>
            <a:avLst/>
            <a:gdLst/>
            <a:ahLst/>
            <a:cxnLst/>
            <a:rect l="l" t="t" r="r" b="b"/>
            <a:pathLst>
              <a:path w="31750" h="857250">
                <a:moveTo>
                  <a:pt x="31241" y="857249"/>
                </a:moveTo>
                <a:lnTo>
                  <a:pt x="31241" y="0"/>
                </a:lnTo>
                <a:lnTo>
                  <a:pt x="0" y="0"/>
                </a:lnTo>
                <a:lnTo>
                  <a:pt x="0" y="857249"/>
                </a:lnTo>
                <a:lnTo>
                  <a:pt x="31241" y="857249"/>
                </a:lnTo>
                <a:close/>
              </a:path>
            </a:pathLst>
          </a:custGeom>
          <a:solidFill>
            <a:srgbClr val="1C1C1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4/23/2020</a:t>
            </a:fld>
            <a:endParaRPr lang="en-US"/>
          </a:p>
        </p:txBody>
      </p:sp>
      <p:sp>
        <p:nvSpPr>
          <p:cNvPr id="6" name="Holder 6"/>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20.</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4/23/2020</a:t>
            </a:fld>
            <a:endParaRPr lang="en-US"/>
          </a:p>
        </p:txBody>
      </p:sp>
      <p:sp>
        <p:nvSpPr>
          <p:cNvPr id="7" name="Holder 7"/>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20.</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27239" y="844296"/>
            <a:ext cx="8763000" cy="76200"/>
          </a:xfrm>
          <a:custGeom>
            <a:avLst/>
            <a:gdLst/>
            <a:ahLst/>
            <a:cxnLst/>
            <a:rect l="l" t="t" r="r" b="b"/>
            <a:pathLst>
              <a:path w="8763000" h="76200">
                <a:moveTo>
                  <a:pt x="8763000" y="76199"/>
                </a:moveTo>
                <a:lnTo>
                  <a:pt x="8763000" y="0"/>
                </a:lnTo>
                <a:lnTo>
                  <a:pt x="0" y="0"/>
                </a:lnTo>
                <a:lnTo>
                  <a:pt x="0" y="76199"/>
                </a:lnTo>
                <a:lnTo>
                  <a:pt x="8763000" y="76199"/>
                </a:lnTo>
                <a:close/>
              </a:path>
            </a:pathLst>
          </a:custGeom>
          <a:solidFill>
            <a:srgbClr val="FF0000"/>
          </a:solidFill>
        </p:spPr>
        <p:txBody>
          <a:bodyPr wrap="square" lIns="0" tIns="0" rIns="0" bIns="0" rtlCol="0"/>
          <a:lstStyle/>
          <a:p>
            <a:endParaRPr/>
          </a:p>
        </p:txBody>
      </p:sp>
      <p:sp>
        <p:nvSpPr>
          <p:cNvPr id="17" name="bg object 17"/>
          <p:cNvSpPr/>
          <p:nvPr/>
        </p:nvSpPr>
        <p:spPr>
          <a:xfrm>
            <a:off x="927239" y="1711451"/>
            <a:ext cx="8763000" cy="19050"/>
          </a:xfrm>
          <a:custGeom>
            <a:avLst/>
            <a:gdLst/>
            <a:ahLst/>
            <a:cxnLst/>
            <a:rect l="l" t="t" r="r" b="b"/>
            <a:pathLst>
              <a:path w="8763000" h="19050">
                <a:moveTo>
                  <a:pt x="8763000" y="19050"/>
                </a:moveTo>
                <a:lnTo>
                  <a:pt x="8763000" y="0"/>
                </a:lnTo>
                <a:lnTo>
                  <a:pt x="0" y="0"/>
                </a:lnTo>
                <a:lnTo>
                  <a:pt x="0" y="19050"/>
                </a:lnTo>
                <a:lnTo>
                  <a:pt x="8763000" y="19050"/>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4/23/2020</a:t>
            </a:fld>
            <a:endParaRPr lang="en-US"/>
          </a:p>
        </p:txBody>
      </p:sp>
      <p:sp>
        <p:nvSpPr>
          <p:cNvPr id="5" name="Holder 5"/>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20.</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4/23/2020</a:t>
            </a:fld>
            <a:endParaRPr lang="en-US"/>
          </a:p>
        </p:txBody>
      </p:sp>
      <p:sp>
        <p:nvSpPr>
          <p:cNvPr id="4" name="Holder 4"/>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20.</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1037" y="774445"/>
            <a:ext cx="9131325" cy="5130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005958" y="1895348"/>
            <a:ext cx="8681483" cy="47231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4/23/2020</a:t>
            </a:fld>
            <a:endParaRPr lang="en-US"/>
          </a:p>
        </p:txBody>
      </p:sp>
      <p:sp>
        <p:nvSpPr>
          <p:cNvPr id="6" name="Holder 6"/>
          <p:cNvSpPr>
            <a:spLocks noGrp="1"/>
          </p:cNvSpPr>
          <p:nvPr>
            <p:ph type="sldNum" sz="quarter" idx="7"/>
          </p:nvPr>
        </p:nvSpPr>
        <p:spPr>
          <a:xfrm>
            <a:off x="853573" y="6860954"/>
            <a:ext cx="685800" cy="309245"/>
          </a:xfrm>
          <a:prstGeom prst="rect">
            <a:avLst/>
          </a:prstGeom>
        </p:spPr>
        <p:txBody>
          <a:bodyPr wrap="square" lIns="0" tIns="0" rIns="0" bIns="0">
            <a:spAutoFit/>
          </a:bodyPr>
          <a:lstStyle>
            <a:lvl1pPr>
              <a:defRPr sz="2000" b="1" i="0">
                <a:solidFill>
                  <a:srgbClr val="1B1B1B"/>
                </a:solidFill>
                <a:latin typeface="Arial"/>
                <a:cs typeface="Arial"/>
              </a:defRPr>
            </a:lvl1pPr>
          </a:lstStyle>
          <a:p>
            <a:pPr marL="12700">
              <a:lnSpc>
                <a:spcPts val="2310"/>
              </a:lnSpc>
            </a:pPr>
            <a:r>
              <a:rPr spc="-5" dirty="0"/>
              <a:t>20.</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90136" y="2881375"/>
            <a:ext cx="2912745" cy="695960"/>
          </a:xfrm>
          <a:prstGeom prst="rect">
            <a:avLst/>
          </a:prstGeom>
        </p:spPr>
        <p:txBody>
          <a:bodyPr vert="horz" wrap="square" lIns="0" tIns="12065" rIns="0" bIns="0" rtlCol="0">
            <a:spAutoFit/>
          </a:bodyPr>
          <a:lstStyle/>
          <a:p>
            <a:pPr marL="12700">
              <a:lnSpc>
                <a:spcPct val="100000"/>
              </a:lnSpc>
              <a:spcBef>
                <a:spcPts val="95"/>
              </a:spcBef>
            </a:pPr>
            <a:r>
              <a:rPr lang="en-IN" sz="4400" b="1" spc="-5" dirty="0" smtClean="0">
                <a:solidFill>
                  <a:srgbClr val="33339A"/>
                </a:solidFill>
                <a:latin typeface="Arial"/>
                <a:cs typeface="Arial"/>
              </a:rPr>
              <a:t>Module IV</a:t>
            </a:r>
            <a:endParaRPr sz="4400" dirty="0">
              <a:latin typeface="Arial"/>
              <a:cs typeface="Arial"/>
            </a:endParaRPr>
          </a:p>
        </p:txBody>
      </p:sp>
      <p:sp>
        <p:nvSpPr>
          <p:cNvPr id="4" name="object 4"/>
          <p:cNvSpPr txBox="1">
            <a:spLocks noGrp="1"/>
          </p:cNvSpPr>
          <p:nvPr>
            <p:ph type="subTitle" idx="4"/>
          </p:nvPr>
        </p:nvSpPr>
        <p:spPr>
          <a:prstGeom prst="rect">
            <a:avLst/>
          </a:prstGeom>
        </p:spPr>
        <p:txBody>
          <a:bodyPr vert="horz" wrap="square" lIns="0" tIns="12065" rIns="0" bIns="0" rtlCol="0">
            <a:spAutoFit/>
          </a:bodyPr>
          <a:lstStyle/>
          <a:p>
            <a:pPr marL="12700" marR="5080" indent="217170">
              <a:lnSpc>
                <a:spcPct val="100000"/>
              </a:lnSpc>
              <a:spcBef>
                <a:spcPts val="95"/>
              </a:spcBef>
            </a:pPr>
            <a:r>
              <a:rPr spc="-5" dirty="0"/>
              <a:t>Network Layer:  Internet</a:t>
            </a:r>
            <a:r>
              <a:rPr spc="-35" dirty="0"/>
              <a:t> </a:t>
            </a:r>
            <a:r>
              <a:rPr spc="-5" dirty="0"/>
              <a:t>Protocol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594868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20.4	</a:t>
            </a:r>
            <a:r>
              <a:rPr sz="2000" i="1" spc="-5" dirty="0">
                <a:latin typeface="Times New Roman"/>
                <a:cs typeface="Times New Roman"/>
              </a:rPr>
              <a:t>Position of IPv4 in TCP/IP protocol</a:t>
            </a:r>
            <a:r>
              <a:rPr sz="2000" i="1" spc="-60" dirty="0">
                <a:latin typeface="Times New Roman"/>
                <a:cs typeface="Times New Roman"/>
              </a:rPr>
              <a:t> </a:t>
            </a:r>
            <a:r>
              <a:rPr sz="2000" i="1" spc="-5" dirty="0">
                <a:latin typeface="Times New Roman"/>
                <a:cs typeface="Times New Roman"/>
              </a:rPr>
              <a:t>suite</a:t>
            </a:r>
            <a:endParaRPr sz="2000" dirty="0">
              <a:latin typeface="Times New Roman"/>
              <a:cs typeface="Times New Roman"/>
            </a:endParaRPr>
          </a:p>
        </p:txBody>
      </p:sp>
      <p:sp>
        <p:nvSpPr>
          <p:cNvPr id="3" name="object 3"/>
          <p:cNvSpPr/>
          <p:nvPr/>
        </p:nvSpPr>
        <p:spPr>
          <a:xfrm>
            <a:off x="1240421" y="2334005"/>
            <a:ext cx="7916418" cy="35775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397002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20.5	</a:t>
            </a:r>
            <a:r>
              <a:rPr sz="2000" i="1" spc="-5" dirty="0">
                <a:latin typeface="Times New Roman"/>
                <a:cs typeface="Times New Roman"/>
              </a:rPr>
              <a:t>IPv4 datagram</a:t>
            </a:r>
            <a:r>
              <a:rPr sz="2000" i="1" spc="-50" dirty="0">
                <a:latin typeface="Times New Roman"/>
                <a:cs typeface="Times New Roman"/>
              </a:rPr>
              <a:t> </a:t>
            </a:r>
            <a:r>
              <a:rPr sz="2000" i="1" spc="-5" dirty="0">
                <a:latin typeface="Times New Roman"/>
                <a:cs typeface="Times New Roman"/>
              </a:rPr>
              <a:t>format</a:t>
            </a:r>
            <a:endParaRPr sz="2000">
              <a:latin typeface="Times New Roman"/>
              <a:cs typeface="Times New Roman"/>
            </a:endParaRPr>
          </a:p>
        </p:txBody>
      </p:sp>
      <p:sp>
        <p:nvSpPr>
          <p:cNvPr id="3" name="object 3"/>
          <p:cNvSpPr/>
          <p:nvPr/>
        </p:nvSpPr>
        <p:spPr>
          <a:xfrm>
            <a:off x="2137295" y="2011679"/>
            <a:ext cx="6333744" cy="43571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552513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20.6	</a:t>
            </a:r>
            <a:r>
              <a:rPr sz="2000" i="1" spc="-5" dirty="0">
                <a:latin typeface="Times New Roman"/>
                <a:cs typeface="Times New Roman"/>
              </a:rPr>
              <a:t>Service type or differentiated</a:t>
            </a:r>
            <a:r>
              <a:rPr sz="2000" i="1" spc="-35" dirty="0">
                <a:latin typeface="Times New Roman"/>
                <a:cs typeface="Times New Roman"/>
              </a:rPr>
              <a:t> </a:t>
            </a:r>
            <a:r>
              <a:rPr sz="2000" i="1" spc="-5" dirty="0">
                <a:latin typeface="Times New Roman"/>
                <a:cs typeface="Times New Roman"/>
              </a:rPr>
              <a:t>services</a:t>
            </a:r>
            <a:endParaRPr sz="2000">
              <a:latin typeface="Times New Roman"/>
              <a:cs typeface="Times New Roman"/>
            </a:endParaRPr>
          </a:p>
        </p:txBody>
      </p:sp>
      <p:sp>
        <p:nvSpPr>
          <p:cNvPr id="3" name="object 3"/>
          <p:cNvSpPr/>
          <p:nvPr/>
        </p:nvSpPr>
        <p:spPr>
          <a:xfrm>
            <a:off x="1338719" y="3076955"/>
            <a:ext cx="7741919" cy="13106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4129" y="2351024"/>
            <a:ext cx="717550"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FF0000"/>
                </a:solidFill>
                <a:latin typeface="Times New Roman"/>
                <a:cs typeface="Times New Roman"/>
              </a:rPr>
              <a:t>Note</a:t>
            </a:r>
            <a:endParaRPr sz="2800">
              <a:latin typeface="Times New Roman"/>
              <a:cs typeface="Times New Roman"/>
            </a:endParaRPr>
          </a:p>
        </p:txBody>
      </p:sp>
      <p:sp>
        <p:nvSpPr>
          <p:cNvPr id="3" name="object 3"/>
          <p:cNvSpPr/>
          <p:nvPr/>
        </p:nvSpPr>
        <p:spPr>
          <a:xfrm>
            <a:off x="1232039" y="29778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4" name="object 4"/>
          <p:cNvSpPr txBox="1"/>
          <p:nvPr/>
        </p:nvSpPr>
        <p:spPr>
          <a:xfrm>
            <a:off x="1270139" y="3108198"/>
            <a:ext cx="8077200" cy="1066800"/>
          </a:xfrm>
          <a:prstGeom prst="rect">
            <a:avLst/>
          </a:prstGeom>
          <a:solidFill>
            <a:srgbClr val="99FF33"/>
          </a:solidFill>
        </p:spPr>
        <p:txBody>
          <a:bodyPr vert="horz" wrap="square" lIns="0" tIns="34925" rIns="0" bIns="0" rtlCol="0">
            <a:spAutoFit/>
          </a:bodyPr>
          <a:lstStyle/>
          <a:p>
            <a:pPr marL="1536065" marR="529590" indent="-1002030">
              <a:lnSpc>
                <a:spcPct val="100000"/>
              </a:lnSpc>
              <a:spcBef>
                <a:spcPts val="275"/>
              </a:spcBef>
            </a:pPr>
            <a:r>
              <a:rPr sz="3200" b="1" spc="-5" dirty="0">
                <a:latin typeface="Arial"/>
                <a:cs typeface="Arial"/>
              </a:rPr>
              <a:t>The </a:t>
            </a:r>
            <a:r>
              <a:rPr sz="3200" b="1" spc="-10" dirty="0">
                <a:latin typeface="Arial"/>
                <a:cs typeface="Arial"/>
              </a:rPr>
              <a:t>precedence subfield </a:t>
            </a:r>
            <a:r>
              <a:rPr sz="3200" b="1" spc="-5" dirty="0">
                <a:latin typeface="Arial"/>
                <a:cs typeface="Arial"/>
              </a:rPr>
              <a:t>was part </a:t>
            </a:r>
            <a:r>
              <a:rPr sz="3200" b="1" spc="-10" dirty="0">
                <a:latin typeface="Arial"/>
                <a:cs typeface="Arial"/>
              </a:rPr>
              <a:t>of  </a:t>
            </a:r>
            <a:r>
              <a:rPr sz="3200" b="1" spc="-5" dirty="0">
                <a:latin typeface="Arial"/>
                <a:cs typeface="Arial"/>
              </a:rPr>
              <a:t>version 4, but </a:t>
            </a:r>
            <a:r>
              <a:rPr sz="3200" b="1" spc="-10" dirty="0">
                <a:latin typeface="Arial"/>
                <a:cs typeface="Arial"/>
              </a:rPr>
              <a:t>never</a:t>
            </a:r>
            <a:r>
              <a:rPr sz="3200" b="1" spc="-45" dirty="0">
                <a:latin typeface="Arial"/>
                <a:cs typeface="Arial"/>
              </a:rPr>
              <a:t> </a:t>
            </a:r>
            <a:r>
              <a:rPr sz="3200" b="1" spc="-5" dirty="0">
                <a:latin typeface="Arial"/>
                <a:cs typeface="Arial"/>
              </a:rPr>
              <a:t>used.</a:t>
            </a:r>
            <a:endParaRPr sz="3200">
              <a:latin typeface="Arial"/>
              <a:cs typeface="Arial"/>
            </a:endParaRPr>
          </a:p>
        </p:txBody>
      </p:sp>
      <p:sp>
        <p:nvSpPr>
          <p:cNvPr id="5" name="object 5"/>
          <p:cNvSpPr/>
          <p:nvPr/>
        </p:nvSpPr>
        <p:spPr>
          <a:xfrm>
            <a:off x="1234325" y="41970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5767" y="1666747"/>
            <a:ext cx="3158490" cy="391160"/>
          </a:xfrm>
          <a:prstGeom prst="rect">
            <a:avLst/>
          </a:prstGeom>
        </p:spPr>
        <p:txBody>
          <a:bodyPr vert="horz" wrap="square" lIns="0" tIns="12700" rIns="0" bIns="0" rtlCol="0">
            <a:spAutoFit/>
          </a:bodyPr>
          <a:lstStyle/>
          <a:p>
            <a:pPr marL="12700">
              <a:lnSpc>
                <a:spcPct val="100000"/>
              </a:lnSpc>
              <a:spcBef>
                <a:spcPts val="100"/>
              </a:spcBef>
              <a:tabLst>
                <a:tab pos="1489710" algn="l"/>
              </a:tabLst>
            </a:pPr>
            <a:r>
              <a:rPr sz="2400" spc="-50" dirty="0">
                <a:solidFill>
                  <a:srgbClr val="3333CC"/>
                </a:solidFill>
              </a:rPr>
              <a:t>Table</a:t>
            </a:r>
            <a:r>
              <a:rPr sz="2400" spc="-5" dirty="0">
                <a:solidFill>
                  <a:srgbClr val="3333CC"/>
                </a:solidFill>
              </a:rPr>
              <a:t> </a:t>
            </a:r>
            <a:r>
              <a:rPr sz="2400" dirty="0">
                <a:solidFill>
                  <a:srgbClr val="3333CC"/>
                </a:solidFill>
              </a:rPr>
              <a:t>20.1	</a:t>
            </a:r>
            <a:r>
              <a:rPr sz="2000" i="1" spc="-20" dirty="0">
                <a:latin typeface="Times New Roman"/>
                <a:cs typeface="Times New Roman"/>
              </a:rPr>
              <a:t>Types </a:t>
            </a:r>
            <a:r>
              <a:rPr sz="2000" i="1" spc="-5" dirty="0">
                <a:latin typeface="Times New Roman"/>
                <a:cs typeface="Times New Roman"/>
              </a:rPr>
              <a:t>of</a:t>
            </a:r>
            <a:r>
              <a:rPr sz="2000" i="1" spc="-25" dirty="0">
                <a:latin typeface="Times New Roman"/>
                <a:cs typeface="Times New Roman"/>
              </a:rPr>
              <a:t> </a:t>
            </a:r>
            <a:r>
              <a:rPr sz="2000" i="1" spc="-5" dirty="0">
                <a:latin typeface="Times New Roman"/>
                <a:cs typeface="Times New Roman"/>
              </a:rPr>
              <a:t>service</a:t>
            </a:r>
            <a:endParaRPr sz="2000">
              <a:latin typeface="Times New Roman"/>
              <a:cs typeface="Times New Roman"/>
            </a:endParaRPr>
          </a:p>
        </p:txBody>
      </p:sp>
      <p:sp>
        <p:nvSpPr>
          <p:cNvPr id="3" name="object 3"/>
          <p:cNvSpPr/>
          <p:nvPr/>
        </p:nvSpPr>
        <p:spPr>
          <a:xfrm>
            <a:off x="2908439" y="2149601"/>
            <a:ext cx="5348478" cy="358597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1367" y="523747"/>
            <a:ext cx="3934460" cy="391160"/>
          </a:xfrm>
          <a:prstGeom prst="rect">
            <a:avLst/>
          </a:prstGeom>
        </p:spPr>
        <p:txBody>
          <a:bodyPr vert="horz" wrap="square" lIns="0" tIns="12700" rIns="0" bIns="0" rtlCol="0">
            <a:spAutoFit/>
          </a:bodyPr>
          <a:lstStyle/>
          <a:p>
            <a:pPr marL="12700">
              <a:lnSpc>
                <a:spcPct val="100000"/>
              </a:lnSpc>
              <a:spcBef>
                <a:spcPts val="100"/>
              </a:spcBef>
              <a:tabLst>
                <a:tab pos="1489710" algn="l"/>
              </a:tabLst>
            </a:pPr>
            <a:r>
              <a:rPr sz="2400" spc="-50" dirty="0">
                <a:solidFill>
                  <a:srgbClr val="3333CC"/>
                </a:solidFill>
              </a:rPr>
              <a:t>Table</a:t>
            </a:r>
            <a:r>
              <a:rPr sz="2400" spc="-5" dirty="0">
                <a:solidFill>
                  <a:srgbClr val="3333CC"/>
                </a:solidFill>
              </a:rPr>
              <a:t> </a:t>
            </a:r>
            <a:r>
              <a:rPr sz="2400" dirty="0">
                <a:solidFill>
                  <a:srgbClr val="3333CC"/>
                </a:solidFill>
              </a:rPr>
              <a:t>20.2	</a:t>
            </a:r>
            <a:r>
              <a:rPr sz="2000" i="1" spc="-5" dirty="0">
                <a:latin typeface="Times New Roman"/>
                <a:cs typeface="Times New Roman"/>
              </a:rPr>
              <a:t>Default types of</a:t>
            </a:r>
            <a:r>
              <a:rPr sz="2000" i="1" spc="-30" dirty="0">
                <a:latin typeface="Times New Roman"/>
                <a:cs typeface="Times New Roman"/>
              </a:rPr>
              <a:t> </a:t>
            </a:r>
            <a:r>
              <a:rPr sz="2000" i="1" spc="-5" dirty="0">
                <a:latin typeface="Times New Roman"/>
                <a:cs typeface="Times New Roman"/>
              </a:rPr>
              <a:t>service</a:t>
            </a:r>
            <a:endParaRPr sz="2000">
              <a:latin typeface="Times New Roman"/>
              <a:cs typeface="Times New Roman"/>
            </a:endParaRPr>
          </a:p>
        </p:txBody>
      </p:sp>
      <p:sp>
        <p:nvSpPr>
          <p:cNvPr id="3" name="object 3"/>
          <p:cNvSpPr/>
          <p:nvPr/>
        </p:nvSpPr>
        <p:spPr>
          <a:xfrm>
            <a:off x="2015375" y="882396"/>
            <a:ext cx="6612559" cy="589025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6766" y="1742947"/>
            <a:ext cx="3747135" cy="391160"/>
          </a:xfrm>
          <a:prstGeom prst="rect">
            <a:avLst/>
          </a:prstGeom>
        </p:spPr>
        <p:txBody>
          <a:bodyPr vert="horz" wrap="square" lIns="0" tIns="12700" rIns="0" bIns="0" rtlCol="0">
            <a:spAutoFit/>
          </a:bodyPr>
          <a:lstStyle/>
          <a:p>
            <a:pPr marL="12700">
              <a:lnSpc>
                <a:spcPct val="100000"/>
              </a:lnSpc>
              <a:spcBef>
                <a:spcPts val="100"/>
              </a:spcBef>
              <a:tabLst>
                <a:tab pos="1489710" algn="l"/>
              </a:tabLst>
            </a:pPr>
            <a:r>
              <a:rPr sz="2400" spc="-50" dirty="0">
                <a:solidFill>
                  <a:srgbClr val="3333CC"/>
                </a:solidFill>
              </a:rPr>
              <a:t>Table</a:t>
            </a:r>
            <a:r>
              <a:rPr sz="2400" spc="-10" dirty="0">
                <a:solidFill>
                  <a:srgbClr val="3333CC"/>
                </a:solidFill>
              </a:rPr>
              <a:t> </a:t>
            </a:r>
            <a:r>
              <a:rPr sz="2400" dirty="0">
                <a:solidFill>
                  <a:srgbClr val="3333CC"/>
                </a:solidFill>
              </a:rPr>
              <a:t>20.3	</a:t>
            </a:r>
            <a:r>
              <a:rPr sz="2000" i="1" spc="-40" dirty="0">
                <a:latin typeface="Times New Roman"/>
                <a:cs typeface="Times New Roman"/>
              </a:rPr>
              <a:t>Values </a:t>
            </a:r>
            <a:r>
              <a:rPr sz="2000" i="1" spc="-5" dirty="0">
                <a:latin typeface="Times New Roman"/>
                <a:cs typeface="Times New Roman"/>
              </a:rPr>
              <a:t>for</a:t>
            </a:r>
            <a:r>
              <a:rPr sz="2000" i="1" spc="-15" dirty="0">
                <a:latin typeface="Times New Roman"/>
                <a:cs typeface="Times New Roman"/>
              </a:rPr>
              <a:t> </a:t>
            </a:r>
            <a:r>
              <a:rPr sz="2000" i="1" spc="-5" dirty="0">
                <a:latin typeface="Times New Roman"/>
                <a:cs typeface="Times New Roman"/>
              </a:rPr>
              <a:t>codepoints</a:t>
            </a:r>
            <a:endParaRPr sz="2000">
              <a:latin typeface="Times New Roman"/>
              <a:cs typeface="Times New Roman"/>
            </a:endParaRPr>
          </a:p>
        </p:txBody>
      </p:sp>
      <p:grpSp>
        <p:nvGrpSpPr>
          <p:cNvPr id="3" name="object 3"/>
          <p:cNvGrpSpPr/>
          <p:nvPr/>
        </p:nvGrpSpPr>
        <p:grpSpPr>
          <a:xfrm>
            <a:off x="774839" y="2062733"/>
            <a:ext cx="9144000" cy="3784600"/>
            <a:chOff x="774839" y="2062733"/>
            <a:chExt cx="9144000" cy="3784600"/>
          </a:xfrm>
        </p:grpSpPr>
        <p:sp>
          <p:nvSpPr>
            <p:cNvPr id="4" name="object 4"/>
            <p:cNvSpPr/>
            <p:nvPr/>
          </p:nvSpPr>
          <p:spPr>
            <a:xfrm>
              <a:off x="774839" y="2062733"/>
              <a:ext cx="9144000" cy="858519"/>
            </a:xfrm>
            <a:custGeom>
              <a:avLst/>
              <a:gdLst/>
              <a:ahLst/>
              <a:cxnLst/>
              <a:rect l="l" t="t" r="r" b="b"/>
              <a:pathLst>
                <a:path w="9144000" h="858519">
                  <a:moveTo>
                    <a:pt x="9144000" y="858011"/>
                  </a:moveTo>
                  <a:lnTo>
                    <a:pt x="9144000" y="0"/>
                  </a:lnTo>
                  <a:lnTo>
                    <a:pt x="0" y="0"/>
                  </a:lnTo>
                  <a:lnTo>
                    <a:pt x="0" y="858012"/>
                  </a:lnTo>
                  <a:lnTo>
                    <a:pt x="9144000" y="858011"/>
                  </a:lnTo>
                  <a:close/>
                </a:path>
              </a:pathLst>
            </a:custGeom>
            <a:solidFill>
              <a:srgbClr val="FFFFFF"/>
            </a:solidFill>
          </p:spPr>
          <p:txBody>
            <a:bodyPr wrap="square" lIns="0" tIns="0" rIns="0" bIns="0" rtlCol="0"/>
            <a:lstStyle/>
            <a:p>
              <a:endParaRPr/>
            </a:p>
          </p:txBody>
        </p:sp>
        <p:sp>
          <p:nvSpPr>
            <p:cNvPr id="5" name="object 5"/>
            <p:cNvSpPr/>
            <p:nvPr/>
          </p:nvSpPr>
          <p:spPr>
            <a:xfrm>
              <a:off x="3137801" y="2101595"/>
              <a:ext cx="5109971" cy="3745230"/>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4129" y="2351024"/>
            <a:ext cx="717550"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FF0000"/>
                </a:solidFill>
                <a:latin typeface="Times New Roman"/>
                <a:cs typeface="Times New Roman"/>
              </a:rPr>
              <a:t>Note</a:t>
            </a:r>
            <a:endParaRPr sz="2800">
              <a:latin typeface="Times New Roman"/>
              <a:cs typeface="Times New Roman"/>
            </a:endParaRPr>
          </a:p>
        </p:txBody>
      </p:sp>
      <p:sp>
        <p:nvSpPr>
          <p:cNvPr id="3" name="object 3"/>
          <p:cNvSpPr/>
          <p:nvPr/>
        </p:nvSpPr>
        <p:spPr>
          <a:xfrm>
            <a:off x="1232039" y="29778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4" name="object 4"/>
          <p:cNvSpPr txBox="1"/>
          <p:nvPr/>
        </p:nvSpPr>
        <p:spPr>
          <a:xfrm>
            <a:off x="1270139" y="3108198"/>
            <a:ext cx="8077200" cy="1554480"/>
          </a:xfrm>
          <a:prstGeom prst="rect">
            <a:avLst/>
          </a:prstGeom>
          <a:solidFill>
            <a:srgbClr val="99FF33"/>
          </a:solidFill>
        </p:spPr>
        <p:txBody>
          <a:bodyPr vert="horz" wrap="square" lIns="0" tIns="34925" rIns="0" bIns="0" rtlCol="0">
            <a:spAutoFit/>
          </a:bodyPr>
          <a:lstStyle/>
          <a:p>
            <a:pPr marL="445134" marR="438784" algn="ctr">
              <a:lnSpc>
                <a:spcPct val="100000"/>
              </a:lnSpc>
              <a:spcBef>
                <a:spcPts val="275"/>
              </a:spcBef>
            </a:pPr>
            <a:r>
              <a:rPr sz="3200" b="1" spc="-5" dirty="0">
                <a:latin typeface="Arial"/>
                <a:cs typeface="Arial"/>
              </a:rPr>
              <a:t>The total length field </a:t>
            </a:r>
            <a:r>
              <a:rPr sz="3200" b="1" spc="-10" dirty="0">
                <a:latin typeface="Arial"/>
                <a:cs typeface="Arial"/>
              </a:rPr>
              <a:t>defines </a:t>
            </a:r>
            <a:r>
              <a:rPr sz="3200" b="1" spc="-5" dirty="0">
                <a:latin typeface="Arial"/>
                <a:cs typeface="Arial"/>
              </a:rPr>
              <a:t>the</a:t>
            </a:r>
            <a:r>
              <a:rPr sz="3200" b="1" spc="-114" dirty="0">
                <a:latin typeface="Arial"/>
                <a:cs typeface="Arial"/>
              </a:rPr>
              <a:t> </a:t>
            </a:r>
            <a:r>
              <a:rPr sz="3200" b="1" spc="-10" dirty="0">
                <a:latin typeface="Arial"/>
                <a:cs typeface="Arial"/>
              </a:rPr>
              <a:t>total  </a:t>
            </a:r>
            <a:r>
              <a:rPr sz="3200" b="1" spc="-5" dirty="0">
                <a:latin typeface="Arial"/>
                <a:cs typeface="Arial"/>
              </a:rPr>
              <a:t>length of the </a:t>
            </a:r>
            <a:r>
              <a:rPr sz="3200" b="1" spc="-10" dirty="0">
                <a:latin typeface="Arial"/>
                <a:cs typeface="Arial"/>
              </a:rPr>
              <a:t>datagram </a:t>
            </a:r>
            <a:r>
              <a:rPr sz="3200" b="1" spc="-5" dirty="0">
                <a:latin typeface="Arial"/>
                <a:cs typeface="Arial"/>
              </a:rPr>
              <a:t>including the  </a:t>
            </a:r>
            <a:r>
              <a:rPr sz="3200" b="1" spc="-35" dirty="0">
                <a:latin typeface="Arial"/>
                <a:cs typeface="Arial"/>
              </a:rPr>
              <a:t>header.</a:t>
            </a:r>
            <a:endParaRPr sz="3200">
              <a:latin typeface="Arial"/>
              <a:cs typeface="Arial"/>
            </a:endParaRPr>
          </a:p>
        </p:txBody>
      </p:sp>
      <p:sp>
        <p:nvSpPr>
          <p:cNvPr id="5" name="object 5"/>
          <p:cNvSpPr/>
          <p:nvPr/>
        </p:nvSpPr>
        <p:spPr>
          <a:xfrm>
            <a:off x="1234325" y="47304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758825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20.7	</a:t>
            </a:r>
            <a:r>
              <a:rPr sz="2000" i="1" spc="-5" dirty="0">
                <a:latin typeface="Times New Roman"/>
                <a:cs typeface="Times New Roman"/>
              </a:rPr>
              <a:t>Encapsulation of a small datagram in an Ethernet</a:t>
            </a:r>
            <a:r>
              <a:rPr sz="2000" i="1" spc="30" dirty="0">
                <a:latin typeface="Times New Roman"/>
                <a:cs typeface="Times New Roman"/>
              </a:rPr>
              <a:t> </a:t>
            </a:r>
            <a:r>
              <a:rPr sz="2000" i="1" spc="-5" dirty="0">
                <a:latin typeface="Times New Roman"/>
                <a:cs typeface="Times New Roman"/>
              </a:rPr>
              <a:t>frame</a:t>
            </a:r>
            <a:endParaRPr sz="2000">
              <a:latin typeface="Times New Roman"/>
              <a:cs typeface="Times New Roman"/>
            </a:endParaRPr>
          </a:p>
        </p:txBody>
      </p:sp>
      <p:sp>
        <p:nvSpPr>
          <p:cNvPr id="3" name="object 3"/>
          <p:cNvSpPr/>
          <p:nvPr/>
        </p:nvSpPr>
        <p:spPr>
          <a:xfrm>
            <a:off x="997343" y="2939795"/>
            <a:ext cx="8692895" cy="122758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18</a:t>
            </a:fld>
            <a:endParaRPr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546608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20.8	</a:t>
            </a:r>
            <a:r>
              <a:rPr sz="2000" i="1" spc="-5" dirty="0">
                <a:latin typeface="Times New Roman"/>
                <a:cs typeface="Times New Roman"/>
              </a:rPr>
              <a:t>Protocol field and encapsulated</a:t>
            </a:r>
            <a:r>
              <a:rPr sz="2000" i="1" dirty="0">
                <a:latin typeface="Times New Roman"/>
                <a:cs typeface="Times New Roman"/>
              </a:rPr>
              <a:t> </a:t>
            </a:r>
            <a:r>
              <a:rPr sz="2000" i="1" spc="-5" dirty="0">
                <a:latin typeface="Times New Roman"/>
                <a:cs typeface="Times New Roman"/>
              </a:rPr>
              <a:t>data</a:t>
            </a:r>
            <a:endParaRPr sz="2000">
              <a:latin typeface="Times New Roman"/>
              <a:cs typeface="Times New Roman"/>
            </a:endParaRPr>
          </a:p>
        </p:txBody>
      </p:sp>
      <p:sp>
        <p:nvSpPr>
          <p:cNvPr id="3" name="object 3"/>
          <p:cNvSpPr/>
          <p:nvPr/>
        </p:nvSpPr>
        <p:spPr>
          <a:xfrm>
            <a:off x="1289189" y="2891027"/>
            <a:ext cx="7715250" cy="21823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19</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57250"/>
            <a:chOff x="774839" y="348995"/>
            <a:chExt cx="9144000" cy="857250"/>
          </a:xfrm>
        </p:grpSpPr>
        <p:sp>
          <p:nvSpPr>
            <p:cNvPr id="3" name="object 3"/>
            <p:cNvSpPr/>
            <p:nvPr/>
          </p:nvSpPr>
          <p:spPr>
            <a:xfrm>
              <a:off x="774839" y="34899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33CCFF"/>
            </a:solidFill>
          </p:spPr>
          <p:txBody>
            <a:bodyPr wrap="square" lIns="0" tIns="0" rIns="0" bIns="0" rtlCol="0"/>
            <a:lstStyle/>
            <a:p>
              <a:endParaRPr/>
            </a:p>
          </p:txBody>
        </p:sp>
        <p:sp>
          <p:nvSpPr>
            <p:cNvPr id="4" name="object 4"/>
            <p:cNvSpPr/>
            <p:nvPr/>
          </p:nvSpPr>
          <p:spPr>
            <a:xfrm>
              <a:off x="774827" y="349007"/>
              <a:ext cx="9144000" cy="857250"/>
            </a:xfrm>
            <a:custGeom>
              <a:avLst/>
              <a:gdLst/>
              <a:ahLst/>
              <a:cxnLst/>
              <a:rect l="l" t="t" r="r" b="b"/>
              <a:pathLst>
                <a:path w="9144000" h="857250">
                  <a:moveTo>
                    <a:pt x="9144000" y="0"/>
                  </a:moveTo>
                  <a:lnTo>
                    <a:pt x="9137917" y="0"/>
                  </a:lnTo>
                  <a:lnTo>
                    <a:pt x="9137523" y="0"/>
                  </a:lnTo>
                  <a:lnTo>
                    <a:pt x="6858" y="0"/>
                  </a:lnTo>
                  <a:lnTo>
                    <a:pt x="0" y="0"/>
                  </a:lnTo>
                  <a:lnTo>
                    <a:pt x="0" y="6858"/>
                  </a:lnTo>
                  <a:lnTo>
                    <a:pt x="0" y="857250"/>
                  </a:lnTo>
                  <a:lnTo>
                    <a:pt x="6858" y="857250"/>
                  </a:lnTo>
                  <a:lnTo>
                    <a:pt x="6858" y="6858"/>
                  </a:lnTo>
                  <a:lnTo>
                    <a:pt x="9137523" y="6858"/>
                  </a:lnTo>
                  <a:lnTo>
                    <a:pt x="9137523" y="857250"/>
                  </a:lnTo>
                  <a:lnTo>
                    <a:pt x="9144000" y="857250"/>
                  </a:lnTo>
                  <a:lnTo>
                    <a:pt x="9144000" y="6858"/>
                  </a:lnTo>
                  <a:lnTo>
                    <a:pt x="9144000"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313690">
              <a:lnSpc>
                <a:spcPct val="100000"/>
              </a:lnSpc>
              <a:spcBef>
                <a:spcPts val="95"/>
              </a:spcBef>
              <a:tabLst>
                <a:tab pos="1362075" algn="l"/>
              </a:tabLst>
            </a:pPr>
            <a:r>
              <a:rPr spc="-5" dirty="0"/>
              <a:t>20-1	INTERNETWORKING</a:t>
            </a:r>
          </a:p>
        </p:txBody>
      </p:sp>
      <p:grpSp>
        <p:nvGrpSpPr>
          <p:cNvPr id="6" name="object 6"/>
          <p:cNvGrpSpPr/>
          <p:nvPr/>
        </p:nvGrpSpPr>
        <p:grpSpPr>
          <a:xfrm>
            <a:off x="774839" y="1206246"/>
            <a:ext cx="9144000" cy="857250"/>
            <a:chOff x="774839" y="1206246"/>
            <a:chExt cx="9144000" cy="857250"/>
          </a:xfrm>
        </p:grpSpPr>
        <p:sp>
          <p:nvSpPr>
            <p:cNvPr id="7" name="object 7"/>
            <p:cNvSpPr/>
            <p:nvPr/>
          </p:nvSpPr>
          <p:spPr>
            <a:xfrm>
              <a:off x="774839" y="1720596"/>
              <a:ext cx="9144000" cy="342900"/>
            </a:xfrm>
            <a:custGeom>
              <a:avLst/>
              <a:gdLst/>
              <a:ahLst/>
              <a:cxnLst/>
              <a:rect l="l" t="t" r="r" b="b"/>
              <a:pathLst>
                <a:path w="9144000" h="342900">
                  <a:moveTo>
                    <a:pt x="0" y="342900"/>
                  </a:moveTo>
                  <a:lnTo>
                    <a:pt x="9144000" y="342900"/>
                  </a:lnTo>
                  <a:lnTo>
                    <a:pt x="9144000" y="0"/>
                  </a:lnTo>
                  <a:lnTo>
                    <a:pt x="0" y="0"/>
                  </a:lnTo>
                  <a:lnTo>
                    <a:pt x="0" y="342900"/>
                  </a:lnTo>
                  <a:close/>
                </a:path>
              </a:pathLst>
            </a:custGeom>
            <a:solidFill>
              <a:srgbClr val="FFFFFF"/>
            </a:solidFill>
          </p:spPr>
          <p:txBody>
            <a:bodyPr wrap="square" lIns="0" tIns="0" rIns="0" bIns="0" rtlCol="0"/>
            <a:lstStyle/>
            <a:p>
              <a:endParaRPr/>
            </a:p>
          </p:txBody>
        </p:sp>
        <p:sp>
          <p:nvSpPr>
            <p:cNvPr id="8" name="object 8"/>
            <p:cNvSpPr/>
            <p:nvPr/>
          </p:nvSpPr>
          <p:spPr>
            <a:xfrm>
              <a:off x="774839" y="1206246"/>
              <a:ext cx="9144000" cy="514350"/>
            </a:xfrm>
            <a:custGeom>
              <a:avLst/>
              <a:gdLst/>
              <a:ahLst/>
              <a:cxnLst/>
              <a:rect l="l" t="t" r="r" b="b"/>
              <a:pathLst>
                <a:path w="9144000" h="514350">
                  <a:moveTo>
                    <a:pt x="9144000" y="514350"/>
                  </a:moveTo>
                  <a:lnTo>
                    <a:pt x="9144000" y="0"/>
                  </a:lnTo>
                  <a:lnTo>
                    <a:pt x="0" y="0"/>
                  </a:lnTo>
                  <a:lnTo>
                    <a:pt x="0" y="514350"/>
                  </a:lnTo>
                  <a:lnTo>
                    <a:pt x="9144000" y="514350"/>
                  </a:lnTo>
                  <a:close/>
                </a:path>
              </a:pathLst>
            </a:custGeom>
            <a:solidFill>
              <a:srgbClr val="33CCFF"/>
            </a:solidFill>
          </p:spPr>
          <p:txBody>
            <a:bodyPr wrap="square" lIns="0" tIns="0" rIns="0" bIns="0" rtlCol="0"/>
            <a:lstStyle/>
            <a:p>
              <a:endParaRPr/>
            </a:p>
          </p:txBody>
        </p:sp>
        <p:sp>
          <p:nvSpPr>
            <p:cNvPr id="9" name="object 9"/>
            <p:cNvSpPr/>
            <p:nvPr/>
          </p:nvSpPr>
          <p:spPr>
            <a:xfrm>
              <a:off x="774839" y="1206246"/>
              <a:ext cx="9144000" cy="521334"/>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a:p>
          </p:txBody>
        </p:sp>
      </p:grpSp>
      <p:sp>
        <p:nvSpPr>
          <p:cNvPr id="10" name="object 10"/>
          <p:cNvSpPr txBox="1"/>
          <p:nvPr/>
        </p:nvSpPr>
        <p:spPr>
          <a:xfrm>
            <a:off x="1158373" y="1972310"/>
            <a:ext cx="8070850" cy="1306195"/>
          </a:xfrm>
          <a:prstGeom prst="rect">
            <a:avLst/>
          </a:prstGeom>
        </p:spPr>
        <p:txBody>
          <a:bodyPr vert="horz" wrap="square" lIns="0" tIns="12700" rIns="0" bIns="0" rtlCol="0">
            <a:spAutoFit/>
          </a:bodyPr>
          <a:lstStyle/>
          <a:p>
            <a:pPr marL="12700" marR="5080" algn="just">
              <a:lnSpc>
                <a:spcPct val="100000"/>
              </a:lnSpc>
              <a:spcBef>
                <a:spcPts val="100"/>
              </a:spcBef>
            </a:pPr>
            <a:r>
              <a:rPr sz="2800" b="1" i="1" spc="-5" dirty="0">
                <a:latin typeface="Times New Roman"/>
                <a:cs typeface="Times New Roman"/>
              </a:rPr>
              <a:t>In this section, we discuss internetworking, connecting  networks together to make an internetwork </a:t>
            </a:r>
            <a:r>
              <a:rPr sz="2800" b="1" i="1" dirty="0">
                <a:latin typeface="Times New Roman"/>
                <a:cs typeface="Times New Roman"/>
              </a:rPr>
              <a:t>or </a:t>
            </a:r>
            <a:r>
              <a:rPr sz="2800" b="1" i="1" spc="5" dirty="0">
                <a:latin typeface="Times New Roman"/>
                <a:cs typeface="Times New Roman"/>
              </a:rPr>
              <a:t>an  </a:t>
            </a:r>
            <a:r>
              <a:rPr sz="2800" b="1" i="1" spc="-145" dirty="0">
                <a:latin typeface="Times New Roman"/>
                <a:cs typeface="Times New Roman"/>
              </a:rPr>
              <a:t>internet..</a:t>
            </a:r>
            <a:endParaRPr sz="2800">
              <a:latin typeface="Times New Roman"/>
              <a:cs typeface="Times New Roman"/>
            </a:endParaRPr>
          </a:p>
        </p:txBody>
      </p:sp>
      <p:sp>
        <p:nvSpPr>
          <p:cNvPr id="12" name="object 12"/>
          <p:cNvSpPr txBox="1"/>
          <p:nvPr/>
        </p:nvSpPr>
        <p:spPr>
          <a:xfrm>
            <a:off x="853573" y="6860954"/>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20.</a:t>
            </a:r>
            <a:fld id="{81D60167-4931-47E6-BA6A-407CBD079E47}" type="slidenum">
              <a:rPr sz="2000" b="1" spc="-5" dirty="0">
                <a:solidFill>
                  <a:srgbClr val="1B1B1B"/>
                </a:solidFill>
                <a:latin typeface="Arial"/>
                <a:cs typeface="Arial"/>
              </a:rPr>
              <a:t>2</a:t>
            </a:fld>
            <a:endParaRPr sz="2000">
              <a:latin typeface="Arial"/>
              <a:cs typeface="Arial"/>
            </a:endParaRPr>
          </a:p>
        </p:txBody>
      </p:sp>
      <p:sp>
        <p:nvSpPr>
          <p:cNvPr id="11" name="object 11"/>
          <p:cNvSpPr txBox="1"/>
          <p:nvPr/>
        </p:nvSpPr>
        <p:spPr>
          <a:xfrm>
            <a:off x="1005973" y="4514528"/>
            <a:ext cx="4902200" cy="1659889"/>
          </a:xfrm>
          <a:prstGeom prst="rect">
            <a:avLst/>
          </a:prstGeom>
        </p:spPr>
        <p:txBody>
          <a:bodyPr vert="horz" wrap="square" lIns="0" tIns="71755" rIns="0" bIns="0" rtlCol="0">
            <a:spAutoFit/>
          </a:bodyPr>
          <a:lstStyle/>
          <a:p>
            <a:pPr marL="40640">
              <a:lnSpc>
                <a:spcPct val="100000"/>
              </a:lnSpc>
              <a:spcBef>
                <a:spcPts val="565"/>
              </a:spcBef>
            </a:pPr>
            <a:r>
              <a:rPr sz="2800" b="1" i="1" u="heavy" spc="-45" dirty="0">
                <a:solidFill>
                  <a:srgbClr val="FF0000"/>
                </a:solidFill>
                <a:uFill>
                  <a:solidFill>
                    <a:srgbClr val="FF0000"/>
                  </a:solidFill>
                </a:uFill>
                <a:latin typeface="Times New Roman"/>
                <a:cs typeface="Times New Roman"/>
              </a:rPr>
              <a:t>Topics </a:t>
            </a:r>
            <a:r>
              <a:rPr sz="2800" b="1" i="1" u="heavy" dirty="0">
                <a:solidFill>
                  <a:srgbClr val="FF0000"/>
                </a:solidFill>
                <a:uFill>
                  <a:solidFill>
                    <a:srgbClr val="FF0000"/>
                  </a:solidFill>
                </a:uFill>
                <a:latin typeface="Times New Roman"/>
                <a:cs typeface="Times New Roman"/>
              </a:rPr>
              <a:t>discussed in this</a:t>
            </a:r>
            <a:r>
              <a:rPr sz="2800" b="1" i="1" u="heavy" spc="-65" dirty="0">
                <a:solidFill>
                  <a:srgbClr val="FF0000"/>
                </a:solidFill>
                <a:uFill>
                  <a:solidFill>
                    <a:srgbClr val="FF0000"/>
                  </a:solidFill>
                </a:uFill>
                <a:latin typeface="Times New Roman"/>
                <a:cs typeface="Times New Roman"/>
              </a:rPr>
              <a:t> </a:t>
            </a:r>
            <a:r>
              <a:rPr sz="2800" b="1" i="1" u="heavy" spc="-5" dirty="0">
                <a:solidFill>
                  <a:srgbClr val="FF0000"/>
                </a:solidFill>
                <a:uFill>
                  <a:solidFill>
                    <a:srgbClr val="FF0000"/>
                  </a:solidFill>
                </a:uFill>
                <a:latin typeface="Times New Roman"/>
                <a:cs typeface="Times New Roman"/>
              </a:rPr>
              <a:t>section:</a:t>
            </a:r>
            <a:endParaRPr sz="2800">
              <a:latin typeface="Times New Roman"/>
              <a:cs typeface="Times New Roman"/>
            </a:endParaRPr>
          </a:p>
          <a:p>
            <a:pPr marL="12700" marR="630555">
              <a:lnSpc>
                <a:spcPct val="100000"/>
              </a:lnSpc>
              <a:spcBef>
                <a:spcPts val="400"/>
              </a:spcBef>
            </a:pPr>
            <a:r>
              <a:rPr sz="2400" b="1" spc="-5" dirty="0">
                <a:solidFill>
                  <a:srgbClr val="0033CC"/>
                </a:solidFill>
                <a:latin typeface="Times New Roman"/>
                <a:cs typeface="Times New Roman"/>
              </a:rPr>
              <a:t>Need </a:t>
            </a:r>
            <a:r>
              <a:rPr sz="2400" b="1" dirty="0">
                <a:solidFill>
                  <a:srgbClr val="0033CC"/>
                </a:solidFill>
                <a:latin typeface="Times New Roman"/>
                <a:cs typeface="Times New Roman"/>
              </a:rPr>
              <a:t>for </a:t>
            </a:r>
            <a:r>
              <a:rPr sz="2400" b="1" spc="-5" dirty="0">
                <a:solidFill>
                  <a:srgbClr val="0033CC"/>
                </a:solidFill>
                <a:latin typeface="Times New Roman"/>
                <a:cs typeface="Times New Roman"/>
              </a:rPr>
              <a:t>Network </a:t>
            </a:r>
            <a:r>
              <a:rPr sz="2400" b="1" dirty="0">
                <a:solidFill>
                  <a:srgbClr val="0033CC"/>
                </a:solidFill>
                <a:latin typeface="Times New Roman"/>
                <a:cs typeface="Times New Roman"/>
              </a:rPr>
              <a:t>Layer  </a:t>
            </a:r>
            <a:r>
              <a:rPr sz="2400" b="1" spc="-5" dirty="0">
                <a:solidFill>
                  <a:srgbClr val="0033CC"/>
                </a:solidFill>
                <a:latin typeface="Times New Roman"/>
                <a:cs typeface="Times New Roman"/>
              </a:rPr>
              <a:t>Internet as </a:t>
            </a:r>
            <a:r>
              <a:rPr sz="2400" b="1" dirty="0">
                <a:solidFill>
                  <a:srgbClr val="0033CC"/>
                </a:solidFill>
                <a:latin typeface="Times New Roman"/>
                <a:cs typeface="Times New Roman"/>
              </a:rPr>
              <a:t>a Datagram</a:t>
            </a:r>
            <a:r>
              <a:rPr sz="2400" b="1" spc="-40" dirty="0">
                <a:solidFill>
                  <a:srgbClr val="0033CC"/>
                </a:solidFill>
                <a:latin typeface="Times New Roman"/>
                <a:cs typeface="Times New Roman"/>
              </a:rPr>
              <a:t> </a:t>
            </a:r>
            <a:r>
              <a:rPr sz="2400" b="1" dirty="0">
                <a:solidFill>
                  <a:srgbClr val="0033CC"/>
                </a:solidFill>
                <a:latin typeface="Times New Roman"/>
                <a:cs typeface="Times New Roman"/>
              </a:rPr>
              <a:t>Network</a:t>
            </a:r>
            <a:endParaRPr sz="2400">
              <a:latin typeface="Times New Roman"/>
              <a:cs typeface="Times New Roman"/>
            </a:endParaRPr>
          </a:p>
          <a:p>
            <a:pPr marL="12700">
              <a:lnSpc>
                <a:spcPct val="100000"/>
              </a:lnSpc>
            </a:pPr>
            <a:r>
              <a:rPr sz="2400" b="1" spc="-5" dirty="0">
                <a:solidFill>
                  <a:srgbClr val="0033CC"/>
                </a:solidFill>
                <a:latin typeface="Times New Roman"/>
                <a:cs typeface="Times New Roman"/>
              </a:rPr>
              <a:t>Internet as </a:t>
            </a:r>
            <a:r>
              <a:rPr sz="2400" b="1" dirty="0">
                <a:solidFill>
                  <a:srgbClr val="0033CC"/>
                </a:solidFill>
                <a:latin typeface="Times New Roman"/>
                <a:cs typeface="Times New Roman"/>
              </a:rPr>
              <a:t>a </a:t>
            </a:r>
            <a:r>
              <a:rPr sz="2400" b="1" spc="-5" dirty="0">
                <a:solidFill>
                  <a:srgbClr val="0033CC"/>
                </a:solidFill>
                <a:latin typeface="Times New Roman"/>
                <a:cs typeface="Times New Roman"/>
              </a:rPr>
              <a:t>Connectionless</a:t>
            </a:r>
            <a:r>
              <a:rPr sz="2400" b="1" spc="55" dirty="0">
                <a:solidFill>
                  <a:srgbClr val="0033CC"/>
                </a:solidFill>
                <a:latin typeface="Times New Roman"/>
                <a:cs typeface="Times New Roman"/>
              </a:rPr>
              <a:t> </a:t>
            </a:r>
            <a:r>
              <a:rPr sz="2400" b="1" spc="-5" dirty="0">
                <a:solidFill>
                  <a:srgbClr val="0033CC"/>
                </a:solidFill>
                <a:latin typeface="Times New Roman"/>
                <a:cs typeface="Times New Roman"/>
              </a:rPr>
              <a:t>Network</a:t>
            </a:r>
            <a:endParaRPr sz="24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5296" y="1742947"/>
            <a:ext cx="3117850" cy="391160"/>
          </a:xfrm>
          <a:prstGeom prst="rect">
            <a:avLst/>
          </a:prstGeom>
        </p:spPr>
        <p:txBody>
          <a:bodyPr vert="horz" wrap="square" lIns="0" tIns="12700" rIns="0" bIns="0" rtlCol="0">
            <a:spAutoFit/>
          </a:bodyPr>
          <a:lstStyle/>
          <a:p>
            <a:pPr marL="12700">
              <a:lnSpc>
                <a:spcPct val="100000"/>
              </a:lnSpc>
              <a:spcBef>
                <a:spcPts val="100"/>
              </a:spcBef>
              <a:tabLst>
                <a:tab pos="1489710" algn="l"/>
              </a:tabLst>
            </a:pPr>
            <a:r>
              <a:rPr sz="2400" spc="-50" dirty="0">
                <a:solidFill>
                  <a:srgbClr val="3333CC"/>
                </a:solidFill>
              </a:rPr>
              <a:t>Table</a:t>
            </a:r>
            <a:r>
              <a:rPr sz="2400" spc="-10" dirty="0">
                <a:solidFill>
                  <a:srgbClr val="3333CC"/>
                </a:solidFill>
              </a:rPr>
              <a:t> </a:t>
            </a:r>
            <a:r>
              <a:rPr sz="2400" dirty="0">
                <a:solidFill>
                  <a:srgbClr val="3333CC"/>
                </a:solidFill>
              </a:rPr>
              <a:t>20.4	</a:t>
            </a:r>
            <a:r>
              <a:rPr sz="2000" i="1" spc="-5" dirty="0">
                <a:latin typeface="Times New Roman"/>
                <a:cs typeface="Times New Roman"/>
              </a:rPr>
              <a:t>Protocol</a:t>
            </a:r>
            <a:r>
              <a:rPr sz="2000" i="1" spc="-55" dirty="0">
                <a:latin typeface="Times New Roman"/>
                <a:cs typeface="Times New Roman"/>
              </a:rPr>
              <a:t> </a:t>
            </a:r>
            <a:r>
              <a:rPr sz="2000" i="1" spc="-5" dirty="0">
                <a:latin typeface="Times New Roman"/>
                <a:cs typeface="Times New Roman"/>
              </a:rPr>
              <a:t>values</a:t>
            </a:r>
            <a:endParaRPr sz="2000">
              <a:latin typeface="Times New Roman"/>
              <a:cs typeface="Times New Roman"/>
            </a:endParaRPr>
          </a:p>
        </p:txBody>
      </p:sp>
      <p:grpSp>
        <p:nvGrpSpPr>
          <p:cNvPr id="3" name="object 3"/>
          <p:cNvGrpSpPr/>
          <p:nvPr/>
        </p:nvGrpSpPr>
        <p:grpSpPr>
          <a:xfrm>
            <a:off x="774839" y="2062733"/>
            <a:ext cx="9144000" cy="4077970"/>
            <a:chOff x="774839" y="2062733"/>
            <a:chExt cx="9144000" cy="4077970"/>
          </a:xfrm>
        </p:grpSpPr>
        <p:sp>
          <p:nvSpPr>
            <p:cNvPr id="4" name="object 4"/>
            <p:cNvSpPr/>
            <p:nvPr/>
          </p:nvSpPr>
          <p:spPr>
            <a:xfrm>
              <a:off x="774839" y="2062733"/>
              <a:ext cx="9144000" cy="858519"/>
            </a:xfrm>
            <a:custGeom>
              <a:avLst/>
              <a:gdLst/>
              <a:ahLst/>
              <a:cxnLst/>
              <a:rect l="l" t="t" r="r" b="b"/>
              <a:pathLst>
                <a:path w="9144000" h="858519">
                  <a:moveTo>
                    <a:pt x="9144000" y="858011"/>
                  </a:moveTo>
                  <a:lnTo>
                    <a:pt x="9144000" y="0"/>
                  </a:lnTo>
                  <a:lnTo>
                    <a:pt x="0" y="0"/>
                  </a:lnTo>
                  <a:lnTo>
                    <a:pt x="0" y="858012"/>
                  </a:lnTo>
                  <a:lnTo>
                    <a:pt x="9144000" y="858011"/>
                  </a:lnTo>
                  <a:close/>
                </a:path>
              </a:pathLst>
            </a:custGeom>
            <a:solidFill>
              <a:srgbClr val="FFFFFF"/>
            </a:solidFill>
          </p:spPr>
          <p:txBody>
            <a:bodyPr wrap="square" lIns="0" tIns="0" rIns="0" bIns="0" rtlCol="0"/>
            <a:lstStyle/>
            <a:p>
              <a:endParaRPr/>
            </a:p>
          </p:txBody>
        </p:sp>
        <p:sp>
          <p:nvSpPr>
            <p:cNvPr id="5" name="object 5"/>
            <p:cNvSpPr/>
            <p:nvPr/>
          </p:nvSpPr>
          <p:spPr>
            <a:xfrm>
              <a:off x="2886341" y="2192273"/>
              <a:ext cx="5127497" cy="3947922"/>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292099"/>
            <a:ext cx="2329180"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0" dirty="0">
                <a:solidFill>
                  <a:srgbClr val="FF0000"/>
                </a:solidFill>
                <a:latin typeface="Times New Roman"/>
                <a:cs typeface="Times New Roman"/>
              </a:rPr>
              <a:t> </a:t>
            </a:r>
            <a:r>
              <a:rPr i="1" spc="-5" dirty="0">
                <a:solidFill>
                  <a:srgbClr val="FF0000"/>
                </a:solidFill>
                <a:latin typeface="Times New Roman"/>
                <a:cs typeface="Times New Roman"/>
              </a:rPr>
              <a:t>20.1</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p:nvPr/>
        </p:nvSpPr>
        <p:spPr>
          <a:xfrm>
            <a:off x="774839" y="3777246"/>
            <a:ext cx="9144000" cy="2573020"/>
          </a:xfrm>
          <a:custGeom>
            <a:avLst/>
            <a:gdLst/>
            <a:ahLst/>
            <a:cxnLst/>
            <a:rect l="l" t="t" r="r" b="b"/>
            <a:pathLst>
              <a:path w="9144000" h="2573020">
                <a:moveTo>
                  <a:pt x="9144000" y="0"/>
                </a:moveTo>
                <a:lnTo>
                  <a:pt x="0" y="0"/>
                </a:lnTo>
                <a:lnTo>
                  <a:pt x="0" y="857250"/>
                </a:lnTo>
                <a:lnTo>
                  <a:pt x="0" y="858012"/>
                </a:lnTo>
                <a:lnTo>
                  <a:pt x="0" y="1714500"/>
                </a:lnTo>
                <a:lnTo>
                  <a:pt x="0" y="1715262"/>
                </a:lnTo>
                <a:lnTo>
                  <a:pt x="0" y="2572512"/>
                </a:lnTo>
                <a:lnTo>
                  <a:pt x="9144000" y="2572512"/>
                </a:lnTo>
                <a:lnTo>
                  <a:pt x="9144000" y="1715262"/>
                </a:lnTo>
                <a:lnTo>
                  <a:pt x="9144000" y="1714500"/>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9" name="object 9"/>
          <p:cNvSpPr txBox="1"/>
          <p:nvPr/>
        </p:nvSpPr>
        <p:spPr>
          <a:xfrm>
            <a:off x="1082163" y="1512824"/>
            <a:ext cx="8476615" cy="4549775"/>
          </a:xfrm>
          <a:prstGeom prst="rect">
            <a:avLst/>
          </a:prstGeom>
        </p:spPr>
        <p:txBody>
          <a:bodyPr vert="horz" wrap="square" lIns="0" tIns="12700" rIns="0" bIns="0" rtlCol="0">
            <a:spAutoFit/>
          </a:bodyPr>
          <a:lstStyle/>
          <a:p>
            <a:pPr marR="85090" algn="ctr">
              <a:lnSpc>
                <a:spcPct val="100000"/>
              </a:lnSpc>
              <a:spcBef>
                <a:spcPts val="100"/>
              </a:spcBef>
            </a:pPr>
            <a:r>
              <a:rPr sz="2800" b="1" i="1" dirty="0">
                <a:latin typeface="Times New Roman"/>
                <a:cs typeface="Times New Roman"/>
              </a:rPr>
              <a:t>An </a:t>
            </a:r>
            <a:r>
              <a:rPr sz="2800" b="1" i="1" spc="-5" dirty="0">
                <a:latin typeface="Times New Roman"/>
                <a:cs typeface="Times New Roman"/>
              </a:rPr>
              <a:t>IPv4 </a:t>
            </a:r>
            <a:r>
              <a:rPr sz="2800" b="1" i="1" dirty="0">
                <a:latin typeface="Times New Roman"/>
                <a:cs typeface="Times New Roman"/>
              </a:rPr>
              <a:t>packet </a:t>
            </a:r>
            <a:r>
              <a:rPr sz="2800" b="1" i="1" spc="-5" dirty="0">
                <a:latin typeface="Times New Roman"/>
                <a:cs typeface="Times New Roman"/>
              </a:rPr>
              <a:t>has </a:t>
            </a:r>
            <a:r>
              <a:rPr sz="2800" b="1" i="1" dirty="0">
                <a:latin typeface="Times New Roman"/>
                <a:cs typeface="Times New Roman"/>
              </a:rPr>
              <a:t>arrived with the first 8 bits as</a:t>
            </a:r>
            <a:r>
              <a:rPr sz="2800" b="1" i="1" spc="-204" dirty="0">
                <a:latin typeface="Times New Roman"/>
                <a:cs typeface="Times New Roman"/>
              </a:rPr>
              <a:t> </a:t>
            </a:r>
            <a:r>
              <a:rPr sz="2800" b="1" i="1" dirty="0">
                <a:latin typeface="Times New Roman"/>
                <a:cs typeface="Times New Roman"/>
              </a:rPr>
              <a:t>shown:</a:t>
            </a:r>
            <a:endParaRPr sz="2800" dirty="0">
              <a:latin typeface="Times New Roman"/>
              <a:cs typeface="Times New Roman"/>
            </a:endParaRPr>
          </a:p>
          <a:p>
            <a:pPr marL="50800" algn="ctr">
              <a:lnSpc>
                <a:spcPct val="100000"/>
              </a:lnSpc>
            </a:pPr>
            <a:r>
              <a:rPr sz="2800" b="1" i="1" dirty="0">
                <a:solidFill>
                  <a:srgbClr val="3333CC"/>
                </a:solidFill>
                <a:latin typeface="Times New Roman"/>
                <a:cs typeface="Times New Roman"/>
              </a:rPr>
              <a:t>01000010</a:t>
            </a:r>
            <a:endParaRPr sz="2800" dirty="0">
              <a:latin typeface="Times New Roman"/>
              <a:cs typeface="Times New Roman"/>
            </a:endParaRPr>
          </a:p>
          <a:p>
            <a:pPr marR="2731135" algn="ctr">
              <a:lnSpc>
                <a:spcPct val="100000"/>
              </a:lnSpc>
            </a:pPr>
            <a:r>
              <a:rPr sz="2800" b="1" i="1" spc="-5" dirty="0">
                <a:latin typeface="Times New Roman"/>
                <a:cs typeface="Times New Roman"/>
              </a:rPr>
              <a:t>The receiver discards the packet.</a:t>
            </a:r>
            <a:r>
              <a:rPr sz="2800" b="1" i="1" spc="-175" dirty="0">
                <a:latin typeface="Times New Roman"/>
                <a:cs typeface="Times New Roman"/>
              </a:rPr>
              <a:t> </a:t>
            </a:r>
            <a:r>
              <a:rPr sz="2800" b="1" i="1" spc="-5" dirty="0">
                <a:latin typeface="Times New Roman"/>
                <a:cs typeface="Times New Roman"/>
              </a:rPr>
              <a:t>Why?</a:t>
            </a:r>
            <a:endParaRPr sz="2800" dirty="0">
              <a:latin typeface="Times New Roman"/>
              <a:cs typeface="Times New Roman"/>
            </a:endParaRPr>
          </a:p>
          <a:p>
            <a:pPr>
              <a:lnSpc>
                <a:spcPct val="100000"/>
              </a:lnSpc>
            </a:pPr>
            <a:endParaRPr sz="3100" dirty="0">
              <a:latin typeface="Times New Roman"/>
              <a:cs typeface="Times New Roman"/>
            </a:endParaRPr>
          </a:p>
          <a:p>
            <a:pPr marL="12700">
              <a:lnSpc>
                <a:spcPct val="100000"/>
              </a:lnSpc>
              <a:spcBef>
                <a:spcPts val="1820"/>
              </a:spcBef>
            </a:pPr>
            <a:r>
              <a:rPr sz="2800" b="1" i="1" dirty="0">
                <a:solidFill>
                  <a:srgbClr val="FF0000"/>
                </a:solidFill>
                <a:latin typeface="Times New Roman"/>
                <a:cs typeface="Times New Roman"/>
              </a:rPr>
              <a:t>Solution</a:t>
            </a:r>
            <a:endParaRPr sz="2800" dirty="0">
              <a:latin typeface="Times New Roman"/>
              <a:cs typeface="Times New Roman"/>
            </a:endParaRPr>
          </a:p>
          <a:p>
            <a:pPr marL="12700" marR="5080">
              <a:lnSpc>
                <a:spcPct val="100000"/>
              </a:lnSpc>
              <a:tabLst>
                <a:tab pos="6231890" algn="l"/>
              </a:tabLst>
            </a:pPr>
            <a:r>
              <a:rPr sz="2800" b="1" i="1" dirty="0">
                <a:latin typeface="Times New Roman"/>
                <a:cs typeface="Times New Roman"/>
              </a:rPr>
              <a:t>There is an error in this packet. The 4 leftmost bits</a:t>
            </a:r>
            <a:r>
              <a:rPr sz="2800" b="1" i="1" spc="-220" dirty="0">
                <a:latin typeface="Times New Roman"/>
                <a:cs typeface="Times New Roman"/>
              </a:rPr>
              <a:t> </a:t>
            </a:r>
            <a:r>
              <a:rPr sz="2800" b="1" i="1" dirty="0">
                <a:latin typeface="Times New Roman"/>
                <a:cs typeface="Times New Roman"/>
              </a:rPr>
              <a:t>(0100)  </a:t>
            </a:r>
            <a:r>
              <a:rPr sz="2800" b="1" i="1" spc="-5" dirty="0">
                <a:latin typeface="Times New Roman"/>
                <a:cs typeface="Times New Roman"/>
              </a:rPr>
              <a:t>show the </a:t>
            </a:r>
            <a:r>
              <a:rPr sz="2800" b="1" i="1" dirty="0">
                <a:latin typeface="Times New Roman"/>
                <a:cs typeface="Times New Roman"/>
              </a:rPr>
              <a:t>version, which is </a:t>
            </a:r>
            <a:r>
              <a:rPr sz="2800" b="1" i="1" spc="-5" dirty="0">
                <a:latin typeface="Times New Roman"/>
                <a:cs typeface="Times New Roman"/>
              </a:rPr>
              <a:t>correct. </a:t>
            </a:r>
            <a:r>
              <a:rPr sz="2800" b="1" i="1" dirty="0">
                <a:latin typeface="Times New Roman"/>
                <a:cs typeface="Times New Roman"/>
              </a:rPr>
              <a:t>The next 4 bits (0010)  </a:t>
            </a:r>
            <a:r>
              <a:rPr sz="2800" b="1" i="1" spc="-5" dirty="0">
                <a:latin typeface="Times New Roman"/>
                <a:cs typeface="Times New Roman"/>
              </a:rPr>
              <a:t>show </a:t>
            </a:r>
            <a:r>
              <a:rPr sz="2800" b="1" i="1" dirty="0">
                <a:latin typeface="Times New Roman"/>
                <a:cs typeface="Times New Roman"/>
              </a:rPr>
              <a:t>an invalid </a:t>
            </a:r>
            <a:r>
              <a:rPr sz="2800" b="1" i="1" spc="-5" dirty="0">
                <a:latin typeface="Times New Roman"/>
                <a:cs typeface="Times New Roman"/>
              </a:rPr>
              <a:t>header </a:t>
            </a:r>
            <a:r>
              <a:rPr sz="2800" b="1" i="1" dirty="0">
                <a:latin typeface="Times New Roman"/>
                <a:cs typeface="Times New Roman"/>
              </a:rPr>
              <a:t>length (2 × 4 = 8). The minimum  number of bytes in the header </a:t>
            </a:r>
            <a:r>
              <a:rPr sz="2800" b="1" i="1" spc="-5" dirty="0">
                <a:latin typeface="Times New Roman"/>
                <a:cs typeface="Times New Roman"/>
              </a:rPr>
              <a:t>must</a:t>
            </a:r>
            <a:r>
              <a:rPr sz="2800" b="1" i="1" spc="-65" dirty="0">
                <a:latin typeface="Times New Roman"/>
                <a:cs typeface="Times New Roman"/>
              </a:rPr>
              <a:t> </a:t>
            </a:r>
            <a:r>
              <a:rPr sz="2800" b="1" i="1" dirty="0">
                <a:latin typeface="Times New Roman"/>
                <a:cs typeface="Times New Roman"/>
              </a:rPr>
              <a:t>be</a:t>
            </a:r>
            <a:r>
              <a:rPr sz="2800" b="1" i="1" spc="-5" dirty="0">
                <a:latin typeface="Times New Roman"/>
                <a:cs typeface="Times New Roman"/>
              </a:rPr>
              <a:t> </a:t>
            </a:r>
            <a:r>
              <a:rPr sz="2800" b="1" i="1" dirty="0">
                <a:solidFill>
                  <a:srgbClr val="3333CC"/>
                </a:solidFill>
                <a:latin typeface="Times New Roman"/>
                <a:cs typeface="Times New Roman"/>
              </a:rPr>
              <a:t>20	</a:t>
            </a:r>
            <a:r>
              <a:rPr sz="2800" b="1" i="1" dirty="0">
                <a:latin typeface="Times New Roman"/>
                <a:cs typeface="Times New Roman"/>
              </a:rPr>
              <a:t>The packet has  been corrupted in</a:t>
            </a:r>
            <a:r>
              <a:rPr sz="2800" b="1" i="1" spc="-55" dirty="0">
                <a:latin typeface="Times New Roman"/>
                <a:cs typeface="Times New Roman"/>
              </a:rPr>
              <a:t> </a:t>
            </a:r>
            <a:r>
              <a:rPr sz="2800" b="1" i="1" dirty="0">
                <a:latin typeface="Times New Roman"/>
                <a:cs typeface="Times New Roman"/>
              </a:rPr>
              <a:t>transmission.</a:t>
            </a:r>
            <a:endParaRPr sz="2800" dirty="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21</a:t>
            </a:fld>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368299"/>
            <a:ext cx="2329180"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0" dirty="0">
                <a:solidFill>
                  <a:srgbClr val="FF0000"/>
                </a:solidFill>
                <a:latin typeface="Times New Roman"/>
                <a:cs typeface="Times New Roman"/>
              </a:rPr>
              <a:t> </a:t>
            </a:r>
            <a:r>
              <a:rPr i="1" spc="-5" dirty="0">
                <a:solidFill>
                  <a:srgbClr val="FF0000"/>
                </a:solidFill>
                <a:latin typeface="Times New Roman"/>
                <a:cs typeface="Times New Roman"/>
              </a:rPr>
              <a:t>20.2</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p:nvPr/>
        </p:nvSpPr>
        <p:spPr>
          <a:xfrm>
            <a:off x="774839" y="377724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9" name="object 9"/>
          <p:cNvSpPr txBox="1"/>
          <p:nvPr/>
        </p:nvSpPr>
        <p:spPr>
          <a:xfrm>
            <a:off x="1082173" y="1512824"/>
            <a:ext cx="8529955" cy="3696335"/>
          </a:xfrm>
          <a:prstGeom prst="rect">
            <a:avLst/>
          </a:prstGeom>
        </p:spPr>
        <p:txBody>
          <a:bodyPr vert="horz" wrap="square" lIns="0" tIns="12700" rIns="0" bIns="0" rtlCol="0">
            <a:spAutoFit/>
          </a:bodyPr>
          <a:lstStyle/>
          <a:p>
            <a:pPr marL="12700" marR="6350" algn="just">
              <a:lnSpc>
                <a:spcPct val="100000"/>
              </a:lnSpc>
              <a:spcBef>
                <a:spcPts val="100"/>
              </a:spcBef>
            </a:pPr>
            <a:r>
              <a:rPr sz="2800" b="1" i="1" spc="-5" dirty="0">
                <a:latin typeface="Times New Roman"/>
                <a:cs typeface="Times New Roman"/>
              </a:rPr>
              <a:t>In an IPv4 packet, the value </a:t>
            </a:r>
            <a:r>
              <a:rPr sz="2800" b="1" i="1" dirty="0">
                <a:latin typeface="Times New Roman"/>
                <a:cs typeface="Times New Roman"/>
              </a:rPr>
              <a:t>of </a:t>
            </a:r>
            <a:r>
              <a:rPr sz="2800" b="1" i="1" spc="-5" dirty="0">
                <a:latin typeface="Times New Roman"/>
                <a:cs typeface="Times New Roman"/>
              </a:rPr>
              <a:t>HLEN is 1000 in </a:t>
            </a:r>
            <a:r>
              <a:rPr sz="2800" b="1" i="1" spc="-20" dirty="0">
                <a:latin typeface="Times New Roman"/>
                <a:cs typeface="Times New Roman"/>
              </a:rPr>
              <a:t>binary.  </a:t>
            </a:r>
            <a:r>
              <a:rPr sz="2800" b="1" i="1" spc="-5" dirty="0">
                <a:latin typeface="Times New Roman"/>
                <a:cs typeface="Times New Roman"/>
              </a:rPr>
              <a:t>How many bytes </a:t>
            </a:r>
            <a:r>
              <a:rPr sz="2800" b="1" i="1" dirty="0">
                <a:latin typeface="Times New Roman"/>
                <a:cs typeface="Times New Roman"/>
              </a:rPr>
              <a:t>of </a:t>
            </a:r>
            <a:r>
              <a:rPr sz="2800" b="1" i="1" spc="-5" dirty="0">
                <a:latin typeface="Times New Roman"/>
                <a:cs typeface="Times New Roman"/>
              </a:rPr>
              <a:t>options are being carried by this  packet?</a:t>
            </a:r>
            <a:endParaRPr sz="2800" dirty="0">
              <a:latin typeface="Times New Roman"/>
              <a:cs typeface="Times New Roman"/>
            </a:endParaRPr>
          </a:p>
          <a:p>
            <a:pPr>
              <a:lnSpc>
                <a:spcPct val="100000"/>
              </a:lnSpc>
            </a:pPr>
            <a:endParaRPr sz="3100" dirty="0">
              <a:latin typeface="Times New Roman"/>
              <a:cs typeface="Times New Roman"/>
            </a:endParaRPr>
          </a:p>
          <a:p>
            <a:pPr marL="12700">
              <a:lnSpc>
                <a:spcPct val="100000"/>
              </a:lnSpc>
              <a:spcBef>
                <a:spcPts val="1820"/>
              </a:spcBef>
            </a:pPr>
            <a:r>
              <a:rPr sz="2800" b="1" i="1" dirty="0">
                <a:solidFill>
                  <a:srgbClr val="FF0000"/>
                </a:solidFill>
                <a:latin typeface="Times New Roman"/>
                <a:cs typeface="Times New Roman"/>
              </a:rPr>
              <a:t>Solution</a:t>
            </a:r>
            <a:endParaRPr sz="2800" dirty="0">
              <a:latin typeface="Times New Roman"/>
              <a:cs typeface="Times New Roman"/>
            </a:endParaRPr>
          </a:p>
          <a:p>
            <a:pPr marL="12700" marR="5080" algn="just">
              <a:lnSpc>
                <a:spcPct val="100000"/>
              </a:lnSpc>
            </a:pPr>
            <a:r>
              <a:rPr sz="2800" b="1" i="1" spc="-5" dirty="0">
                <a:latin typeface="Times New Roman"/>
                <a:cs typeface="Times New Roman"/>
              </a:rPr>
              <a:t>The HLEN value is 8, which means the total number of  bytes </a:t>
            </a:r>
            <a:r>
              <a:rPr sz="2800" b="1" i="1" dirty="0">
                <a:latin typeface="Times New Roman"/>
                <a:cs typeface="Times New Roman"/>
              </a:rPr>
              <a:t>in </a:t>
            </a:r>
            <a:r>
              <a:rPr sz="2800" b="1" i="1" spc="-5" dirty="0">
                <a:latin typeface="Times New Roman"/>
                <a:cs typeface="Times New Roman"/>
              </a:rPr>
              <a:t>the header is </a:t>
            </a:r>
            <a:r>
              <a:rPr sz="2800" b="1" i="1" dirty="0">
                <a:latin typeface="Times New Roman"/>
                <a:cs typeface="Times New Roman"/>
              </a:rPr>
              <a:t>8 × 4, or </a:t>
            </a:r>
            <a:r>
              <a:rPr sz="2800" b="1" i="1" spc="-5" dirty="0">
                <a:latin typeface="Times New Roman"/>
                <a:cs typeface="Times New Roman"/>
              </a:rPr>
              <a:t>32 bytes The first </a:t>
            </a:r>
            <a:r>
              <a:rPr sz="2800" b="1" i="1" dirty="0">
                <a:latin typeface="Times New Roman"/>
                <a:cs typeface="Times New Roman"/>
              </a:rPr>
              <a:t>20 </a:t>
            </a:r>
            <a:r>
              <a:rPr sz="2800" b="1" i="1" spc="-5" dirty="0">
                <a:latin typeface="Times New Roman"/>
                <a:cs typeface="Times New Roman"/>
              </a:rPr>
              <a:t>bytes  </a:t>
            </a:r>
            <a:r>
              <a:rPr sz="2800" b="1" i="1" dirty="0">
                <a:latin typeface="Times New Roman"/>
                <a:cs typeface="Times New Roman"/>
              </a:rPr>
              <a:t>are the base </a:t>
            </a:r>
            <a:r>
              <a:rPr sz="2800" b="1" i="1" spc="-25" dirty="0">
                <a:latin typeface="Times New Roman"/>
                <a:cs typeface="Times New Roman"/>
              </a:rPr>
              <a:t>header, </a:t>
            </a:r>
            <a:r>
              <a:rPr sz="2800" b="1" i="1" dirty="0">
                <a:latin typeface="Times New Roman"/>
                <a:cs typeface="Times New Roman"/>
              </a:rPr>
              <a:t>the next </a:t>
            </a:r>
            <a:r>
              <a:rPr sz="2800" b="1" i="1" dirty="0">
                <a:solidFill>
                  <a:srgbClr val="3333CC"/>
                </a:solidFill>
                <a:latin typeface="Times New Roman"/>
                <a:cs typeface="Times New Roman"/>
              </a:rPr>
              <a:t>12 </a:t>
            </a:r>
            <a:r>
              <a:rPr sz="2800" b="1" i="1" dirty="0">
                <a:latin typeface="Times New Roman"/>
                <a:cs typeface="Times New Roman"/>
              </a:rPr>
              <a:t>bytes are the</a:t>
            </a:r>
            <a:r>
              <a:rPr sz="2800" b="1" i="1" spc="-170" dirty="0">
                <a:latin typeface="Times New Roman"/>
                <a:cs typeface="Times New Roman"/>
              </a:rPr>
              <a:t> </a:t>
            </a:r>
            <a:r>
              <a:rPr sz="2800" b="1" i="1" dirty="0">
                <a:latin typeface="Times New Roman"/>
                <a:cs typeface="Times New Roman"/>
              </a:rPr>
              <a:t>options.</a:t>
            </a:r>
            <a:endParaRPr sz="2800" dirty="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22</a:t>
            </a:fld>
            <a:endParaRPr spc="-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368299"/>
            <a:ext cx="2329180"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0" dirty="0">
                <a:solidFill>
                  <a:srgbClr val="FF0000"/>
                </a:solidFill>
                <a:latin typeface="Times New Roman"/>
                <a:cs typeface="Times New Roman"/>
              </a:rPr>
              <a:t> </a:t>
            </a:r>
            <a:r>
              <a:rPr i="1" spc="-5" dirty="0">
                <a:solidFill>
                  <a:srgbClr val="FF0000"/>
                </a:solidFill>
                <a:latin typeface="Times New Roman"/>
                <a:cs typeface="Times New Roman"/>
              </a:rPr>
              <a:t>20.3</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p:nvPr/>
        </p:nvSpPr>
        <p:spPr>
          <a:xfrm>
            <a:off x="774839" y="377724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9" name="object 9"/>
          <p:cNvSpPr txBox="1"/>
          <p:nvPr/>
        </p:nvSpPr>
        <p:spPr>
          <a:xfrm>
            <a:off x="1082173" y="1512824"/>
            <a:ext cx="8529955" cy="4123054"/>
          </a:xfrm>
          <a:prstGeom prst="rect">
            <a:avLst/>
          </a:prstGeom>
        </p:spPr>
        <p:txBody>
          <a:bodyPr vert="horz" wrap="square" lIns="0" tIns="12700" rIns="0" bIns="0" rtlCol="0">
            <a:spAutoFit/>
          </a:bodyPr>
          <a:lstStyle/>
          <a:p>
            <a:pPr marL="12700" marR="5715" algn="just">
              <a:lnSpc>
                <a:spcPct val="100000"/>
              </a:lnSpc>
              <a:spcBef>
                <a:spcPts val="100"/>
              </a:spcBef>
            </a:pPr>
            <a:r>
              <a:rPr sz="2800" b="1" i="1" spc="-5" dirty="0">
                <a:latin typeface="Times New Roman"/>
                <a:cs typeface="Times New Roman"/>
              </a:rPr>
              <a:t>In an IPv4 packet, the value </a:t>
            </a:r>
            <a:r>
              <a:rPr sz="2800" b="1" i="1" dirty="0">
                <a:latin typeface="Times New Roman"/>
                <a:cs typeface="Times New Roman"/>
              </a:rPr>
              <a:t>of </a:t>
            </a:r>
            <a:r>
              <a:rPr sz="2800" b="1" i="1" spc="-5" dirty="0">
                <a:latin typeface="Times New Roman"/>
                <a:cs typeface="Times New Roman"/>
              </a:rPr>
              <a:t>HLEN is </a:t>
            </a:r>
            <a:r>
              <a:rPr sz="2800" b="1" i="1" dirty="0">
                <a:latin typeface="Times New Roman"/>
                <a:cs typeface="Times New Roman"/>
              </a:rPr>
              <a:t>5, </a:t>
            </a:r>
            <a:r>
              <a:rPr sz="2800" b="1" i="1" spc="-5" dirty="0">
                <a:latin typeface="Times New Roman"/>
                <a:cs typeface="Times New Roman"/>
              </a:rPr>
              <a:t>and the </a:t>
            </a:r>
            <a:r>
              <a:rPr sz="2800" b="1" i="1" spc="-10" dirty="0">
                <a:latin typeface="Times New Roman"/>
                <a:cs typeface="Times New Roman"/>
              </a:rPr>
              <a:t>value  </a:t>
            </a:r>
            <a:r>
              <a:rPr sz="2800" b="1" i="1" spc="-5" dirty="0">
                <a:latin typeface="Times New Roman"/>
                <a:cs typeface="Times New Roman"/>
              </a:rPr>
              <a:t>of the total length field is 0x0028. How many bytes </a:t>
            </a:r>
            <a:r>
              <a:rPr sz="2800" b="1" i="1" dirty="0">
                <a:latin typeface="Times New Roman"/>
                <a:cs typeface="Times New Roman"/>
              </a:rPr>
              <a:t>of  data are being carried by this</a:t>
            </a:r>
            <a:r>
              <a:rPr sz="2800" b="1" i="1" spc="-114" dirty="0">
                <a:latin typeface="Times New Roman"/>
                <a:cs typeface="Times New Roman"/>
              </a:rPr>
              <a:t> </a:t>
            </a:r>
            <a:r>
              <a:rPr sz="2800" b="1" i="1" dirty="0">
                <a:latin typeface="Times New Roman"/>
                <a:cs typeface="Times New Roman"/>
              </a:rPr>
              <a:t>packet?</a:t>
            </a:r>
            <a:endParaRPr sz="2800" dirty="0">
              <a:latin typeface="Times New Roman"/>
              <a:cs typeface="Times New Roman"/>
            </a:endParaRPr>
          </a:p>
          <a:p>
            <a:pPr>
              <a:lnSpc>
                <a:spcPct val="100000"/>
              </a:lnSpc>
            </a:pPr>
            <a:endParaRPr sz="3100" dirty="0">
              <a:latin typeface="Times New Roman"/>
              <a:cs typeface="Times New Roman"/>
            </a:endParaRPr>
          </a:p>
          <a:p>
            <a:pPr marL="12700">
              <a:lnSpc>
                <a:spcPct val="100000"/>
              </a:lnSpc>
              <a:spcBef>
                <a:spcPts val="1820"/>
              </a:spcBef>
            </a:pPr>
            <a:r>
              <a:rPr sz="2800" b="1" i="1" dirty="0">
                <a:solidFill>
                  <a:srgbClr val="FF0000"/>
                </a:solidFill>
                <a:latin typeface="Times New Roman"/>
                <a:cs typeface="Times New Roman"/>
              </a:rPr>
              <a:t>Solution</a:t>
            </a:r>
            <a:endParaRPr sz="2800" dirty="0">
              <a:latin typeface="Times New Roman"/>
              <a:cs typeface="Times New Roman"/>
            </a:endParaRPr>
          </a:p>
          <a:p>
            <a:pPr marL="12700" marR="5080" algn="just">
              <a:lnSpc>
                <a:spcPct val="100000"/>
              </a:lnSpc>
            </a:pPr>
            <a:r>
              <a:rPr sz="2800" b="1" i="1" spc="-5" dirty="0">
                <a:latin typeface="Times New Roman"/>
                <a:cs typeface="Times New Roman"/>
              </a:rPr>
              <a:t>The HLEN value is 5, which means the total number of  bytes </a:t>
            </a:r>
            <a:r>
              <a:rPr sz="2800" b="1" i="1" dirty="0">
                <a:latin typeface="Times New Roman"/>
                <a:cs typeface="Times New Roman"/>
              </a:rPr>
              <a:t>in </a:t>
            </a:r>
            <a:r>
              <a:rPr sz="2800" b="1" i="1" spc="-5" dirty="0">
                <a:latin typeface="Times New Roman"/>
                <a:cs typeface="Times New Roman"/>
              </a:rPr>
              <a:t>the header is </a:t>
            </a:r>
            <a:r>
              <a:rPr sz="2800" b="1" i="1" dirty="0">
                <a:latin typeface="Times New Roman"/>
                <a:cs typeface="Times New Roman"/>
              </a:rPr>
              <a:t>5 × </a:t>
            </a:r>
            <a:r>
              <a:rPr sz="2800" b="1" i="1" spc="-5" dirty="0">
                <a:latin typeface="Times New Roman"/>
                <a:cs typeface="Times New Roman"/>
              </a:rPr>
              <a:t>4, or 20 bytes (no options) </a:t>
            </a:r>
            <a:r>
              <a:rPr sz="2800" b="1" i="1" spc="5" dirty="0">
                <a:latin typeface="Times New Roman"/>
                <a:cs typeface="Times New Roman"/>
              </a:rPr>
              <a:t>The  </a:t>
            </a:r>
            <a:r>
              <a:rPr sz="2800" b="1" i="1" spc="-5" dirty="0">
                <a:latin typeface="Times New Roman"/>
                <a:cs typeface="Times New Roman"/>
              </a:rPr>
              <a:t>total length is 40 bytes, which means the packet </a:t>
            </a:r>
            <a:r>
              <a:rPr sz="2800" b="1" i="1" dirty="0">
                <a:latin typeface="Times New Roman"/>
                <a:cs typeface="Times New Roman"/>
              </a:rPr>
              <a:t>is  carrying </a:t>
            </a:r>
            <a:r>
              <a:rPr sz="2800" b="1" i="1" dirty="0">
                <a:solidFill>
                  <a:srgbClr val="3333CC"/>
                </a:solidFill>
                <a:latin typeface="Times New Roman"/>
                <a:cs typeface="Times New Roman"/>
              </a:rPr>
              <a:t>20 </a:t>
            </a:r>
            <a:r>
              <a:rPr sz="2800" b="1" i="1" dirty="0">
                <a:latin typeface="Times New Roman"/>
                <a:cs typeface="Times New Roman"/>
              </a:rPr>
              <a:t>bytes of data (40 −</a:t>
            </a:r>
            <a:r>
              <a:rPr sz="2800" b="1" i="1" spc="-105" dirty="0">
                <a:latin typeface="Times New Roman"/>
                <a:cs typeface="Times New Roman"/>
              </a:rPr>
              <a:t> </a:t>
            </a:r>
            <a:r>
              <a:rPr sz="2800" b="1" i="1" dirty="0">
                <a:latin typeface="Times New Roman"/>
                <a:cs typeface="Times New Roman"/>
              </a:rPr>
              <a:t>20)</a:t>
            </a:r>
            <a:endParaRPr sz="2800" dirty="0">
              <a:latin typeface="Times New Roman"/>
              <a:cs typeface="Times New Roman"/>
            </a:endParaRPr>
          </a:p>
        </p:txBody>
      </p:sp>
      <p:sp>
        <p:nvSpPr>
          <p:cNvPr id="10" name="object 10"/>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368299"/>
            <a:ext cx="2329180"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0" dirty="0">
                <a:solidFill>
                  <a:srgbClr val="FF0000"/>
                </a:solidFill>
                <a:latin typeface="Times New Roman"/>
                <a:cs typeface="Times New Roman"/>
              </a:rPr>
              <a:t> </a:t>
            </a:r>
            <a:r>
              <a:rPr i="1" spc="-5" dirty="0">
                <a:solidFill>
                  <a:srgbClr val="FF0000"/>
                </a:solidFill>
                <a:latin typeface="Times New Roman"/>
                <a:cs typeface="Times New Roman"/>
              </a:rPr>
              <a:t>20.4</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txBox="1"/>
          <p:nvPr/>
        </p:nvSpPr>
        <p:spPr>
          <a:xfrm>
            <a:off x="1082173" y="1512824"/>
            <a:ext cx="8529955" cy="5100955"/>
          </a:xfrm>
          <a:prstGeom prst="rect">
            <a:avLst/>
          </a:prstGeom>
        </p:spPr>
        <p:txBody>
          <a:bodyPr vert="horz" wrap="square" lIns="0" tIns="12700" rIns="0" bIns="0" rtlCol="0">
            <a:spAutoFit/>
          </a:bodyPr>
          <a:lstStyle/>
          <a:p>
            <a:pPr marL="12700" marR="34290">
              <a:lnSpc>
                <a:spcPct val="100000"/>
              </a:lnSpc>
              <a:spcBef>
                <a:spcPts val="100"/>
              </a:spcBef>
            </a:pPr>
            <a:r>
              <a:rPr sz="2800" b="1" i="1" dirty="0">
                <a:latin typeface="Times New Roman"/>
                <a:cs typeface="Times New Roman"/>
              </a:rPr>
              <a:t>An </a:t>
            </a:r>
            <a:r>
              <a:rPr sz="2800" b="1" i="1" spc="-5" dirty="0">
                <a:latin typeface="Times New Roman"/>
                <a:cs typeface="Times New Roman"/>
              </a:rPr>
              <a:t>IPv4 </a:t>
            </a:r>
            <a:r>
              <a:rPr sz="2800" b="1" i="1" dirty="0">
                <a:latin typeface="Times New Roman"/>
                <a:cs typeface="Times New Roman"/>
              </a:rPr>
              <a:t>packet </a:t>
            </a:r>
            <a:r>
              <a:rPr sz="2800" b="1" i="1" spc="-5" dirty="0">
                <a:latin typeface="Times New Roman"/>
                <a:cs typeface="Times New Roman"/>
              </a:rPr>
              <a:t>has </a:t>
            </a:r>
            <a:r>
              <a:rPr sz="2800" b="1" i="1" dirty="0">
                <a:latin typeface="Times New Roman"/>
                <a:cs typeface="Times New Roman"/>
              </a:rPr>
              <a:t>arrived with the first few</a:t>
            </a:r>
            <a:r>
              <a:rPr sz="2800" b="1" i="1" spc="-175" dirty="0">
                <a:latin typeface="Times New Roman"/>
                <a:cs typeface="Times New Roman"/>
              </a:rPr>
              <a:t> </a:t>
            </a:r>
            <a:r>
              <a:rPr sz="2800" b="1" i="1" spc="-5" dirty="0">
                <a:latin typeface="Times New Roman"/>
                <a:cs typeface="Times New Roman"/>
              </a:rPr>
              <a:t>hexadecimal  digits as</a:t>
            </a:r>
            <a:r>
              <a:rPr sz="2800" b="1" i="1" spc="-40" dirty="0">
                <a:latin typeface="Times New Roman"/>
                <a:cs typeface="Times New Roman"/>
              </a:rPr>
              <a:t> </a:t>
            </a:r>
            <a:r>
              <a:rPr sz="2800" b="1" i="1" spc="-5" dirty="0">
                <a:latin typeface="Times New Roman"/>
                <a:cs typeface="Times New Roman"/>
              </a:rPr>
              <a:t>shown.</a:t>
            </a:r>
            <a:endParaRPr sz="2800" dirty="0">
              <a:latin typeface="Times New Roman"/>
              <a:cs typeface="Times New Roman"/>
            </a:endParaRPr>
          </a:p>
          <a:p>
            <a:pPr marL="2040889">
              <a:lnSpc>
                <a:spcPct val="100000"/>
              </a:lnSpc>
            </a:pPr>
            <a:r>
              <a:rPr sz="2800" b="1" i="1" dirty="0">
                <a:solidFill>
                  <a:srgbClr val="3333CC"/>
                </a:solidFill>
                <a:latin typeface="Times New Roman"/>
                <a:cs typeface="Times New Roman"/>
              </a:rPr>
              <a:t>0x45000028000100000102 . .</a:t>
            </a:r>
            <a:r>
              <a:rPr sz="2800" b="1" i="1" spc="-45" dirty="0">
                <a:solidFill>
                  <a:srgbClr val="3333CC"/>
                </a:solidFill>
                <a:latin typeface="Times New Roman"/>
                <a:cs typeface="Times New Roman"/>
              </a:rPr>
              <a:t> </a:t>
            </a:r>
            <a:r>
              <a:rPr sz="2800" b="1" i="1" dirty="0">
                <a:solidFill>
                  <a:srgbClr val="3333CC"/>
                </a:solidFill>
                <a:latin typeface="Times New Roman"/>
                <a:cs typeface="Times New Roman"/>
              </a:rPr>
              <a:t>.</a:t>
            </a:r>
            <a:endParaRPr sz="2800" dirty="0">
              <a:latin typeface="Times New Roman"/>
              <a:cs typeface="Times New Roman"/>
            </a:endParaRPr>
          </a:p>
          <a:p>
            <a:pPr marL="12700" marR="7620">
              <a:lnSpc>
                <a:spcPct val="100000"/>
              </a:lnSpc>
              <a:tabLst>
                <a:tab pos="919480" algn="l"/>
                <a:tab pos="1946275" algn="l"/>
                <a:tab pos="2854960" algn="l"/>
                <a:tab pos="3604895" algn="l"/>
                <a:tab pos="4354195" algn="l"/>
                <a:tab pos="5516880" algn="l"/>
                <a:tab pos="6560820" algn="l"/>
                <a:tab pos="7703820" algn="l"/>
              </a:tabLst>
            </a:pPr>
            <a:r>
              <a:rPr sz="2800" b="1" i="1" spc="-5" dirty="0">
                <a:latin typeface="Times New Roman"/>
                <a:cs typeface="Times New Roman"/>
              </a:rPr>
              <a:t>Ho</a:t>
            </a:r>
            <a:r>
              <a:rPr sz="2800" b="1" i="1" dirty="0">
                <a:latin typeface="Times New Roman"/>
                <a:cs typeface="Times New Roman"/>
              </a:rPr>
              <a:t>w	</a:t>
            </a:r>
            <a:r>
              <a:rPr sz="2800" b="1" i="1" spc="-5" dirty="0">
                <a:latin typeface="Times New Roman"/>
                <a:cs typeface="Times New Roman"/>
              </a:rPr>
              <a:t>man</a:t>
            </a:r>
            <a:r>
              <a:rPr sz="2800" b="1" i="1" dirty="0">
                <a:latin typeface="Times New Roman"/>
                <a:cs typeface="Times New Roman"/>
              </a:rPr>
              <a:t>y	hops	</a:t>
            </a:r>
            <a:r>
              <a:rPr sz="2800" b="1" i="1" spc="-5" dirty="0">
                <a:latin typeface="Times New Roman"/>
                <a:cs typeface="Times New Roman"/>
              </a:rPr>
              <a:t>c</a:t>
            </a:r>
            <a:r>
              <a:rPr sz="2800" b="1" i="1" dirty="0">
                <a:latin typeface="Times New Roman"/>
                <a:cs typeface="Times New Roman"/>
              </a:rPr>
              <a:t>an	</a:t>
            </a:r>
            <a:r>
              <a:rPr sz="2800" b="1" i="1" spc="-5" dirty="0">
                <a:latin typeface="Times New Roman"/>
                <a:cs typeface="Times New Roman"/>
              </a:rPr>
              <a:t>t</a:t>
            </a:r>
            <a:r>
              <a:rPr sz="2800" b="1" i="1" dirty="0">
                <a:latin typeface="Times New Roman"/>
                <a:cs typeface="Times New Roman"/>
              </a:rPr>
              <a:t>h</a:t>
            </a:r>
            <a:r>
              <a:rPr sz="2800" b="1" i="1" spc="-5" dirty="0">
                <a:latin typeface="Times New Roman"/>
                <a:cs typeface="Times New Roman"/>
              </a:rPr>
              <a:t>i</a:t>
            </a:r>
            <a:r>
              <a:rPr sz="2800" b="1" i="1" dirty="0">
                <a:latin typeface="Times New Roman"/>
                <a:cs typeface="Times New Roman"/>
              </a:rPr>
              <a:t>s	p</a:t>
            </a:r>
            <a:r>
              <a:rPr sz="2800" b="1" i="1" spc="-5" dirty="0">
                <a:latin typeface="Times New Roman"/>
                <a:cs typeface="Times New Roman"/>
              </a:rPr>
              <a:t>a</a:t>
            </a:r>
            <a:r>
              <a:rPr sz="2800" b="1" i="1" spc="-10" dirty="0">
                <a:latin typeface="Times New Roman"/>
                <a:cs typeface="Times New Roman"/>
              </a:rPr>
              <a:t>c</a:t>
            </a:r>
            <a:r>
              <a:rPr sz="2800" b="1" i="1" spc="-5" dirty="0">
                <a:latin typeface="Times New Roman"/>
                <a:cs typeface="Times New Roman"/>
              </a:rPr>
              <a:t>k</a:t>
            </a:r>
            <a:r>
              <a:rPr sz="2800" b="1" i="1" spc="-10" dirty="0">
                <a:latin typeface="Times New Roman"/>
                <a:cs typeface="Times New Roman"/>
              </a:rPr>
              <a:t>e</a:t>
            </a:r>
            <a:r>
              <a:rPr sz="2800" b="1" i="1" dirty="0">
                <a:latin typeface="Times New Roman"/>
                <a:cs typeface="Times New Roman"/>
              </a:rPr>
              <a:t>t	</a:t>
            </a:r>
            <a:r>
              <a:rPr sz="2800" b="1" i="1" spc="-5" dirty="0">
                <a:latin typeface="Times New Roman"/>
                <a:cs typeface="Times New Roman"/>
              </a:rPr>
              <a:t>trav</a:t>
            </a:r>
            <a:r>
              <a:rPr sz="2800" b="1" i="1" spc="-10" dirty="0">
                <a:latin typeface="Times New Roman"/>
                <a:cs typeface="Times New Roman"/>
              </a:rPr>
              <a:t>e</a:t>
            </a:r>
            <a:r>
              <a:rPr sz="2800" b="1" i="1" dirty="0">
                <a:latin typeface="Times New Roman"/>
                <a:cs typeface="Times New Roman"/>
              </a:rPr>
              <a:t>l	</a:t>
            </a:r>
            <a:r>
              <a:rPr sz="2800" b="1" i="1" spc="-5" dirty="0">
                <a:latin typeface="Times New Roman"/>
                <a:cs typeface="Times New Roman"/>
              </a:rPr>
              <a:t>bef</a:t>
            </a:r>
            <a:r>
              <a:rPr sz="2800" b="1" i="1" dirty="0">
                <a:latin typeface="Times New Roman"/>
                <a:cs typeface="Times New Roman"/>
              </a:rPr>
              <a:t>o</a:t>
            </a:r>
            <a:r>
              <a:rPr sz="2800" b="1" i="1" spc="-5" dirty="0">
                <a:latin typeface="Times New Roman"/>
                <a:cs typeface="Times New Roman"/>
              </a:rPr>
              <a:t>r</a:t>
            </a:r>
            <a:r>
              <a:rPr sz="2800" b="1" i="1" dirty="0">
                <a:latin typeface="Times New Roman"/>
                <a:cs typeface="Times New Roman"/>
              </a:rPr>
              <a:t>e	b</a:t>
            </a:r>
            <a:r>
              <a:rPr sz="2800" b="1" i="1" spc="-10" dirty="0">
                <a:latin typeface="Times New Roman"/>
                <a:cs typeface="Times New Roman"/>
              </a:rPr>
              <a:t>e</a:t>
            </a:r>
            <a:r>
              <a:rPr sz="2800" b="1" i="1" dirty="0">
                <a:latin typeface="Times New Roman"/>
                <a:cs typeface="Times New Roman"/>
              </a:rPr>
              <a:t>i</a:t>
            </a:r>
            <a:r>
              <a:rPr sz="2800" b="1" i="1" spc="-5" dirty="0">
                <a:latin typeface="Times New Roman"/>
                <a:cs typeface="Times New Roman"/>
              </a:rPr>
              <a:t>n</a:t>
            </a:r>
            <a:r>
              <a:rPr sz="2800" b="1" i="1" dirty="0">
                <a:latin typeface="Times New Roman"/>
                <a:cs typeface="Times New Roman"/>
              </a:rPr>
              <a:t>g  dropped? The data belong to </a:t>
            </a:r>
            <a:r>
              <a:rPr sz="2800" b="1" i="1" spc="-5" dirty="0">
                <a:latin typeface="Times New Roman"/>
                <a:cs typeface="Times New Roman"/>
              </a:rPr>
              <a:t>what </a:t>
            </a:r>
            <a:r>
              <a:rPr sz="2800" b="1" i="1" dirty="0">
                <a:latin typeface="Times New Roman"/>
                <a:cs typeface="Times New Roman"/>
              </a:rPr>
              <a:t>upper-layer</a:t>
            </a:r>
            <a:r>
              <a:rPr sz="2800" b="1" i="1" spc="-135" dirty="0">
                <a:latin typeface="Times New Roman"/>
                <a:cs typeface="Times New Roman"/>
              </a:rPr>
              <a:t> </a:t>
            </a:r>
            <a:r>
              <a:rPr sz="2800" b="1" i="1" dirty="0">
                <a:latin typeface="Times New Roman"/>
                <a:cs typeface="Times New Roman"/>
              </a:rPr>
              <a:t>protocol?</a:t>
            </a:r>
            <a:endParaRPr sz="2800" dirty="0">
              <a:latin typeface="Times New Roman"/>
              <a:cs typeface="Times New Roman"/>
            </a:endParaRPr>
          </a:p>
          <a:p>
            <a:pPr>
              <a:lnSpc>
                <a:spcPct val="100000"/>
              </a:lnSpc>
              <a:spcBef>
                <a:spcPts val="10"/>
              </a:spcBef>
            </a:pPr>
            <a:endParaRPr sz="2600" dirty="0">
              <a:latin typeface="Times New Roman"/>
              <a:cs typeface="Times New Roman"/>
            </a:endParaRPr>
          </a:p>
          <a:p>
            <a:pPr marL="12700">
              <a:lnSpc>
                <a:spcPct val="100000"/>
              </a:lnSpc>
            </a:pPr>
            <a:r>
              <a:rPr sz="2800" b="1" i="1" dirty="0">
                <a:solidFill>
                  <a:srgbClr val="FF0000"/>
                </a:solidFill>
                <a:latin typeface="Times New Roman"/>
                <a:cs typeface="Times New Roman"/>
              </a:rPr>
              <a:t>Solution</a:t>
            </a:r>
            <a:endParaRPr sz="2800" dirty="0">
              <a:latin typeface="Times New Roman"/>
              <a:cs typeface="Times New Roman"/>
            </a:endParaRPr>
          </a:p>
          <a:p>
            <a:pPr marL="12700" marR="5080" algn="just">
              <a:lnSpc>
                <a:spcPct val="100000"/>
              </a:lnSpc>
            </a:pPr>
            <a:r>
              <a:rPr sz="2800" b="1" i="1" spc="-130" dirty="0">
                <a:latin typeface="Times New Roman"/>
                <a:cs typeface="Times New Roman"/>
              </a:rPr>
              <a:t>To </a:t>
            </a:r>
            <a:r>
              <a:rPr sz="2800" b="1" i="1" spc="-5" dirty="0">
                <a:latin typeface="Times New Roman"/>
                <a:cs typeface="Times New Roman"/>
              </a:rPr>
              <a:t>find the time-to-live field, we skip </a:t>
            </a:r>
            <a:r>
              <a:rPr sz="2800" b="1" i="1" dirty="0">
                <a:latin typeface="Times New Roman"/>
                <a:cs typeface="Times New Roman"/>
              </a:rPr>
              <a:t>8 </a:t>
            </a:r>
            <a:r>
              <a:rPr sz="2800" b="1" i="1" spc="-5" dirty="0">
                <a:latin typeface="Times New Roman"/>
                <a:cs typeface="Times New Roman"/>
              </a:rPr>
              <a:t>bytes. The time-to-  live field is the ninth byte, which is 01. This means the  packet can travel only one hop. The protocol field is the  next byte (02), which means that the upper-layer protocol  </a:t>
            </a:r>
            <a:r>
              <a:rPr sz="2800" b="1" i="1" dirty="0">
                <a:latin typeface="Times New Roman"/>
                <a:cs typeface="Times New Roman"/>
              </a:rPr>
              <a:t>is</a:t>
            </a:r>
            <a:r>
              <a:rPr sz="2800" b="1" i="1" spc="-20" dirty="0">
                <a:latin typeface="Times New Roman"/>
                <a:cs typeface="Times New Roman"/>
              </a:rPr>
              <a:t> </a:t>
            </a:r>
            <a:r>
              <a:rPr sz="2800" b="1" i="1" spc="-75" dirty="0">
                <a:latin typeface="Times New Roman"/>
                <a:cs typeface="Times New Roman"/>
              </a:rPr>
              <a:t>IGMP.</a:t>
            </a:r>
            <a:endParaRPr sz="28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24</a:t>
            </a:fld>
            <a:endParaRPr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490283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20.9	</a:t>
            </a:r>
            <a:r>
              <a:rPr sz="2000" i="1" spc="-5" dirty="0">
                <a:latin typeface="Times New Roman"/>
                <a:cs typeface="Times New Roman"/>
              </a:rPr>
              <a:t>Maximum transfer unit</a:t>
            </a:r>
            <a:r>
              <a:rPr sz="2000" i="1" spc="-55" dirty="0">
                <a:latin typeface="Times New Roman"/>
                <a:cs typeface="Times New Roman"/>
              </a:rPr>
              <a:t> </a:t>
            </a:r>
            <a:r>
              <a:rPr sz="2000" i="1" spc="-5" dirty="0">
                <a:latin typeface="Times New Roman"/>
                <a:cs typeface="Times New Roman"/>
              </a:rPr>
              <a:t>(MTU)</a:t>
            </a:r>
            <a:endParaRPr sz="2000">
              <a:latin typeface="Times New Roman"/>
              <a:cs typeface="Times New Roman"/>
            </a:endParaRPr>
          </a:p>
        </p:txBody>
      </p:sp>
      <p:sp>
        <p:nvSpPr>
          <p:cNvPr id="3" name="object 3"/>
          <p:cNvSpPr/>
          <p:nvPr/>
        </p:nvSpPr>
        <p:spPr>
          <a:xfrm>
            <a:off x="1719719" y="2962655"/>
            <a:ext cx="7056119" cy="172974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25</a:t>
            </a:fld>
            <a:endParaRPr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273" y="1133347"/>
            <a:ext cx="4147185" cy="391160"/>
          </a:xfrm>
          <a:prstGeom prst="rect">
            <a:avLst/>
          </a:prstGeom>
        </p:spPr>
        <p:txBody>
          <a:bodyPr vert="horz" wrap="square" lIns="0" tIns="12700" rIns="0" bIns="0" rtlCol="0">
            <a:spAutoFit/>
          </a:bodyPr>
          <a:lstStyle/>
          <a:p>
            <a:pPr marL="12700">
              <a:lnSpc>
                <a:spcPct val="100000"/>
              </a:lnSpc>
              <a:spcBef>
                <a:spcPts val="100"/>
              </a:spcBef>
              <a:tabLst>
                <a:tab pos="1489710" algn="l"/>
              </a:tabLst>
            </a:pPr>
            <a:r>
              <a:rPr sz="2400" spc="-50" dirty="0">
                <a:solidFill>
                  <a:srgbClr val="3333CC"/>
                </a:solidFill>
              </a:rPr>
              <a:t>Table</a:t>
            </a:r>
            <a:r>
              <a:rPr sz="2400" spc="-5" dirty="0">
                <a:solidFill>
                  <a:srgbClr val="3333CC"/>
                </a:solidFill>
              </a:rPr>
              <a:t> </a:t>
            </a:r>
            <a:r>
              <a:rPr sz="2400" dirty="0">
                <a:solidFill>
                  <a:srgbClr val="3333CC"/>
                </a:solidFill>
              </a:rPr>
              <a:t>20.5	</a:t>
            </a:r>
            <a:r>
              <a:rPr sz="2000" i="1" spc="-5" dirty="0">
                <a:latin typeface="Times New Roman"/>
                <a:cs typeface="Times New Roman"/>
              </a:rPr>
              <a:t>MTUs for some</a:t>
            </a:r>
            <a:r>
              <a:rPr sz="2000" i="1" spc="-20" dirty="0">
                <a:latin typeface="Times New Roman"/>
                <a:cs typeface="Times New Roman"/>
              </a:rPr>
              <a:t> </a:t>
            </a:r>
            <a:r>
              <a:rPr sz="2000" i="1" spc="-5" dirty="0">
                <a:latin typeface="Times New Roman"/>
                <a:cs typeface="Times New Roman"/>
              </a:rPr>
              <a:t>networks</a:t>
            </a:r>
            <a:endParaRPr sz="2000">
              <a:latin typeface="Times New Roman"/>
              <a:cs typeface="Times New Roman"/>
            </a:endParaRPr>
          </a:p>
        </p:txBody>
      </p:sp>
      <p:sp>
        <p:nvSpPr>
          <p:cNvPr id="3" name="object 3"/>
          <p:cNvSpPr/>
          <p:nvPr/>
        </p:nvSpPr>
        <p:spPr>
          <a:xfrm>
            <a:off x="2253119" y="1566672"/>
            <a:ext cx="6370320" cy="472592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26</a:t>
            </a:fld>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4763135"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20.10	</a:t>
            </a:r>
            <a:r>
              <a:rPr sz="2000" i="1" spc="-5" dirty="0">
                <a:latin typeface="Times New Roman"/>
                <a:cs typeface="Times New Roman"/>
              </a:rPr>
              <a:t>Flags used in</a:t>
            </a:r>
            <a:r>
              <a:rPr sz="2000" i="1" spc="-25" dirty="0">
                <a:latin typeface="Times New Roman"/>
                <a:cs typeface="Times New Roman"/>
              </a:rPr>
              <a:t> </a:t>
            </a:r>
            <a:r>
              <a:rPr sz="2000" i="1" spc="-5" dirty="0">
                <a:latin typeface="Times New Roman"/>
                <a:cs typeface="Times New Roman"/>
              </a:rPr>
              <a:t>fragmentation</a:t>
            </a:r>
            <a:endParaRPr sz="2000">
              <a:latin typeface="Times New Roman"/>
              <a:cs typeface="Times New Roman"/>
            </a:endParaRPr>
          </a:p>
        </p:txBody>
      </p:sp>
      <p:sp>
        <p:nvSpPr>
          <p:cNvPr id="3" name="object 3"/>
          <p:cNvSpPr/>
          <p:nvPr/>
        </p:nvSpPr>
        <p:spPr>
          <a:xfrm>
            <a:off x="2584589" y="3409950"/>
            <a:ext cx="5524499" cy="73533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27</a:t>
            </a:fld>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4296410" cy="391160"/>
          </a:xfrm>
          <a:prstGeom prst="rect">
            <a:avLst/>
          </a:prstGeom>
        </p:spPr>
        <p:txBody>
          <a:bodyPr vert="horz" wrap="square" lIns="0" tIns="12700" rIns="0" bIns="0" rtlCol="0">
            <a:spAutoFit/>
          </a:bodyPr>
          <a:lstStyle/>
          <a:p>
            <a:pPr marL="12700">
              <a:lnSpc>
                <a:spcPct val="100000"/>
              </a:lnSpc>
              <a:spcBef>
                <a:spcPts val="100"/>
              </a:spcBef>
              <a:tabLst>
                <a:tab pos="1765935" algn="l"/>
              </a:tabLst>
            </a:pPr>
            <a:r>
              <a:rPr sz="2400" spc="-15" dirty="0">
                <a:solidFill>
                  <a:srgbClr val="3333CC"/>
                </a:solidFill>
              </a:rPr>
              <a:t>Figure</a:t>
            </a:r>
            <a:r>
              <a:rPr sz="2400" dirty="0">
                <a:solidFill>
                  <a:srgbClr val="3333CC"/>
                </a:solidFill>
              </a:rPr>
              <a:t> </a:t>
            </a:r>
            <a:r>
              <a:rPr sz="2400" spc="-35" dirty="0">
                <a:solidFill>
                  <a:srgbClr val="3333CC"/>
                </a:solidFill>
              </a:rPr>
              <a:t>20.11	</a:t>
            </a:r>
            <a:r>
              <a:rPr sz="2000" i="1" spc="-5" dirty="0">
                <a:latin typeface="Times New Roman"/>
                <a:cs typeface="Times New Roman"/>
              </a:rPr>
              <a:t>Fragmentation</a:t>
            </a:r>
            <a:r>
              <a:rPr sz="2000" i="1" spc="-35" dirty="0">
                <a:latin typeface="Times New Roman"/>
                <a:cs typeface="Times New Roman"/>
              </a:rPr>
              <a:t> </a:t>
            </a:r>
            <a:r>
              <a:rPr sz="2000" i="1" spc="-5" dirty="0">
                <a:latin typeface="Times New Roman"/>
                <a:cs typeface="Times New Roman"/>
              </a:rPr>
              <a:t>example</a:t>
            </a:r>
            <a:endParaRPr sz="2000">
              <a:latin typeface="Times New Roman"/>
              <a:cs typeface="Times New Roman"/>
            </a:endParaRPr>
          </a:p>
        </p:txBody>
      </p:sp>
      <p:sp>
        <p:nvSpPr>
          <p:cNvPr id="3" name="object 3"/>
          <p:cNvSpPr/>
          <p:nvPr/>
        </p:nvSpPr>
        <p:spPr>
          <a:xfrm>
            <a:off x="1253375" y="2519172"/>
            <a:ext cx="7751064" cy="301142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28</a:t>
            </a:fld>
            <a:endParaRPr spc="-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3870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676147"/>
            <a:ext cx="5163185"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20.12	</a:t>
            </a:r>
            <a:r>
              <a:rPr sz="2000" i="1" spc="-5" dirty="0">
                <a:latin typeface="Times New Roman"/>
                <a:cs typeface="Times New Roman"/>
              </a:rPr>
              <a:t>Detailed fragmentation</a:t>
            </a:r>
            <a:r>
              <a:rPr sz="2000" i="1" spc="-35" dirty="0">
                <a:latin typeface="Times New Roman"/>
                <a:cs typeface="Times New Roman"/>
              </a:rPr>
              <a:t> </a:t>
            </a:r>
            <a:r>
              <a:rPr sz="2000" i="1" spc="-5" dirty="0">
                <a:latin typeface="Times New Roman"/>
                <a:cs typeface="Times New Roman"/>
              </a:rPr>
              <a:t>example</a:t>
            </a:r>
            <a:endParaRPr sz="2000">
              <a:latin typeface="Times New Roman"/>
              <a:cs typeface="Times New Roman"/>
            </a:endParaRPr>
          </a:p>
        </p:txBody>
      </p:sp>
      <p:sp>
        <p:nvSpPr>
          <p:cNvPr id="4" name="object 4"/>
          <p:cNvSpPr/>
          <p:nvPr/>
        </p:nvSpPr>
        <p:spPr>
          <a:xfrm>
            <a:off x="927239" y="12542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grpSp>
        <p:nvGrpSpPr>
          <p:cNvPr id="5" name="object 5"/>
          <p:cNvGrpSpPr/>
          <p:nvPr/>
        </p:nvGrpSpPr>
        <p:grpSpPr>
          <a:xfrm>
            <a:off x="927239" y="1547622"/>
            <a:ext cx="8763000" cy="5240655"/>
            <a:chOff x="927239" y="1547622"/>
            <a:chExt cx="8763000" cy="5240655"/>
          </a:xfrm>
        </p:grpSpPr>
        <p:sp>
          <p:nvSpPr>
            <p:cNvPr id="6" name="object 6"/>
            <p:cNvSpPr/>
            <p:nvPr/>
          </p:nvSpPr>
          <p:spPr>
            <a:xfrm>
              <a:off x="1514741" y="1547622"/>
              <a:ext cx="6956297" cy="512597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27239" y="67116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29</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417639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20.1	</a:t>
            </a:r>
            <a:r>
              <a:rPr sz="2000" i="1" spc="-5" dirty="0">
                <a:latin typeface="Times New Roman"/>
                <a:cs typeface="Times New Roman"/>
              </a:rPr>
              <a:t>Links between two</a:t>
            </a:r>
            <a:r>
              <a:rPr sz="2000" i="1" spc="-25" dirty="0">
                <a:latin typeface="Times New Roman"/>
                <a:cs typeface="Times New Roman"/>
              </a:rPr>
              <a:t> </a:t>
            </a:r>
            <a:r>
              <a:rPr sz="2000" i="1" spc="-5" dirty="0">
                <a:latin typeface="Times New Roman"/>
                <a:cs typeface="Times New Roman"/>
              </a:rPr>
              <a:t>hosts</a:t>
            </a:r>
            <a:endParaRPr sz="2000">
              <a:latin typeface="Times New Roman"/>
              <a:cs typeface="Times New Roman"/>
            </a:endParaRPr>
          </a:p>
        </p:txBody>
      </p:sp>
      <p:sp>
        <p:nvSpPr>
          <p:cNvPr id="3" name="object 3"/>
          <p:cNvSpPr/>
          <p:nvPr/>
        </p:nvSpPr>
        <p:spPr>
          <a:xfrm>
            <a:off x="1536700" y="1876425"/>
            <a:ext cx="6874002" cy="407441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p:nvPr/>
        </p:nvSpPr>
        <p:spPr>
          <a:xfrm>
            <a:off x="853573" y="6860954"/>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20.</a:t>
            </a:r>
            <a:fld id="{81D60167-4931-47E6-BA6A-407CBD079E47}" type="slidenum">
              <a:rPr sz="2000" b="1" spc="-5" dirty="0">
                <a:solidFill>
                  <a:srgbClr val="1B1B1B"/>
                </a:solidFill>
                <a:latin typeface="Arial"/>
                <a:cs typeface="Arial"/>
              </a:rPr>
              <a:t>3</a:t>
            </a:fld>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368299"/>
            <a:ext cx="2329180"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0" dirty="0">
                <a:solidFill>
                  <a:srgbClr val="FF0000"/>
                </a:solidFill>
                <a:latin typeface="Times New Roman"/>
                <a:cs typeface="Times New Roman"/>
              </a:rPr>
              <a:t> </a:t>
            </a:r>
            <a:r>
              <a:rPr i="1" spc="-5" dirty="0">
                <a:solidFill>
                  <a:srgbClr val="FF0000"/>
                </a:solidFill>
                <a:latin typeface="Times New Roman"/>
                <a:cs typeface="Times New Roman"/>
              </a:rPr>
              <a:t>20.5</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p:nvPr/>
        </p:nvSpPr>
        <p:spPr>
          <a:xfrm>
            <a:off x="774839" y="377724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9" name="object 9"/>
          <p:cNvSpPr txBox="1"/>
          <p:nvPr/>
        </p:nvSpPr>
        <p:spPr>
          <a:xfrm>
            <a:off x="1082154" y="1512824"/>
            <a:ext cx="8547735" cy="4123054"/>
          </a:xfrm>
          <a:prstGeom prst="rect">
            <a:avLst/>
          </a:prstGeom>
        </p:spPr>
        <p:txBody>
          <a:bodyPr vert="horz" wrap="square" lIns="0" tIns="12700" rIns="0" bIns="0" rtlCol="0">
            <a:spAutoFit/>
          </a:bodyPr>
          <a:lstStyle/>
          <a:p>
            <a:pPr marL="12700" marR="22225" algn="just">
              <a:lnSpc>
                <a:spcPct val="100000"/>
              </a:lnSpc>
              <a:spcBef>
                <a:spcPts val="100"/>
              </a:spcBef>
            </a:pPr>
            <a:r>
              <a:rPr sz="2800" b="1" i="1" dirty="0">
                <a:latin typeface="Times New Roman"/>
                <a:cs typeface="Times New Roman"/>
              </a:rPr>
              <a:t>A </a:t>
            </a:r>
            <a:r>
              <a:rPr sz="2800" b="1" i="1" spc="-5" dirty="0">
                <a:latin typeface="Times New Roman"/>
                <a:cs typeface="Times New Roman"/>
              </a:rPr>
              <a:t>packet has arrived with an </a:t>
            </a:r>
            <a:r>
              <a:rPr sz="2800" b="1" i="1" dirty="0">
                <a:latin typeface="Times New Roman"/>
                <a:cs typeface="Times New Roman"/>
              </a:rPr>
              <a:t>M </a:t>
            </a:r>
            <a:r>
              <a:rPr sz="2800" b="1" i="1" spc="-5" dirty="0">
                <a:latin typeface="Times New Roman"/>
                <a:cs typeface="Times New Roman"/>
              </a:rPr>
              <a:t>bit value </a:t>
            </a:r>
            <a:r>
              <a:rPr sz="2800" b="1" i="1" dirty="0">
                <a:latin typeface="Times New Roman"/>
                <a:cs typeface="Times New Roman"/>
              </a:rPr>
              <a:t>of 0. Is </a:t>
            </a:r>
            <a:r>
              <a:rPr sz="2800" b="1" i="1" spc="-5" dirty="0">
                <a:latin typeface="Times New Roman"/>
                <a:cs typeface="Times New Roman"/>
              </a:rPr>
              <a:t>this the  first fragment, the last fragment, or </a:t>
            </a:r>
            <a:r>
              <a:rPr sz="2800" b="1" i="1" dirty="0">
                <a:latin typeface="Times New Roman"/>
                <a:cs typeface="Times New Roman"/>
              </a:rPr>
              <a:t>a </a:t>
            </a:r>
            <a:r>
              <a:rPr sz="2800" b="1" i="1" spc="-5" dirty="0">
                <a:latin typeface="Times New Roman"/>
                <a:cs typeface="Times New Roman"/>
              </a:rPr>
              <a:t>middle fragment?  </a:t>
            </a:r>
            <a:r>
              <a:rPr sz="2800" b="1" i="1" dirty="0">
                <a:latin typeface="Times New Roman"/>
                <a:cs typeface="Times New Roman"/>
              </a:rPr>
              <a:t>Do we know if the packet </a:t>
            </a:r>
            <a:r>
              <a:rPr sz="2800" b="1" i="1" spc="-5" dirty="0">
                <a:latin typeface="Times New Roman"/>
                <a:cs typeface="Times New Roman"/>
              </a:rPr>
              <a:t>was</a:t>
            </a:r>
            <a:r>
              <a:rPr sz="2800" b="1" i="1" spc="-105" dirty="0">
                <a:latin typeface="Times New Roman"/>
                <a:cs typeface="Times New Roman"/>
              </a:rPr>
              <a:t> </a:t>
            </a:r>
            <a:r>
              <a:rPr sz="2800" b="1" i="1" dirty="0">
                <a:latin typeface="Times New Roman"/>
                <a:cs typeface="Times New Roman"/>
              </a:rPr>
              <a:t>fragmented?</a:t>
            </a:r>
            <a:endParaRPr sz="2800">
              <a:latin typeface="Times New Roman"/>
              <a:cs typeface="Times New Roman"/>
            </a:endParaRPr>
          </a:p>
          <a:p>
            <a:pPr>
              <a:lnSpc>
                <a:spcPct val="100000"/>
              </a:lnSpc>
            </a:pPr>
            <a:endParaRPr sz="3100">
              <a:latin typeface="Times New Roman"/>
              <a:cs typeface="Times New Roman"/>
            </a:endParaRPr>
          </a:p>
          <a:p>
            <a:pPr marL="12700">
              <a:lnSpc>
                <a:spcPct val="100000"/>
              </a:lnSpc>
              <a:spcBef>
                <a:spcPts val="1820"/>
              </a:spcBef>
            </a:pPr>
            <a:r>
              <a:rPr sz="2800" b="1" i="1" dirty="0">
                <a:solidFill>
                  <a:srgbClr val="FF0000"/>
                </a:solidFill>
                <a:latin typeface="Times New Roman"/>
                <a:cs typeface="Times New Roman"/>
              </a:rPr>
              <a:t>Solution</a:t>
            </a:r>
            <a:endParaRPr sz="2800">
              <a:latin typeface="Times New Roman"/>
              <a:cs typeface="Times New Roman"/>
            </a:endParaRPr>
          </a:p>
          <a:p>
            <a:pPr marL="12700" marR="5080" algn="just">
              <a:lnSpc>
                <a:spcPct val="100000"/>
              </a:lnSpc>
            </a:pPr>
            <a:r>
              <a:rPr sz="2800" b="1" i="1" spc="-5" dirty="0">
                <a:latin typeface="Times New Roman"/>
                <a:cs typeface="Times New Roman"/>
              </a:rPr>
              <a:t>If the </a:t>
            </a:r>
            <a:r>
              <a:rPr sz="2800" b="1" i="1" dirty="0">
                <a:latin typeface="Times New Roman"/>
                <a:cs typeface="Times New Roman"/>
              </a:rPr>
              <a:t>M </a:t>
            </a:r>
            <a:r>
              <a:rPr sz="2800" b="1" i="1" spc="-5" dirty="0">
                <a:latin typeface="Times New Roman"/>
                <a:cs typeface="Times New Roman"/>
              </a:rPr>
              <a:t>bit is </a:t>
            </a:r>
            <a:r>
              <a:rPr sz="2800" b="1" i="1" dirty="0">
                <a:latin typeface="Times New Roman"/>
                <a:cs typeface="Times New Roman"/>
              </a:rPr>
              <a:t>0, </a:t>
            </a:r>
            <a:r>
              <a:rPr sz="2800" b="1" i="1" spc="-5" dirty="0">
                <a:latin typeface="Times New Roman"/>
                <a:cs typeface="Times New Roman"/>
              </a:rPr>
              <a:t>it means that there are no more  fragments; the fragment is </a:t>
            </a:r>
            <a:r>
              <a:rPr sz="2800" b="1" i="1" dirty="0">
                <a:latin typeface="Times New Roman"/>
                <a:cs typeface="Times New Roman"/>
              </a:rPr>
              <a:t>the </a:t>
            </a:r>
            <a:r>
              <a:rPr sz="2800" b="1" i="1" spc="-5" dirty="0">
                <a:latin typeface="Times New Roman"/>
                <a:cs typeface="Times New Roman"/>
              </a:rPr>
              <a:t>last </a:t>
            </a:r>
            <a:r>
              <a:rPr sz="2800" b="1" i="1" dirty="0">
                <a:latin typeface="Times New Roman"/>
                <a:cs typeface="Times New Roman"/>
              </a:rPr>
              <a:t>one </a:t>
            </a:r>
            <a:r>
              <a:rPr sz="2800" b="1" i="1" spc="-25" dirty="0">
                <a:latin typeface="Times New Roman"/>
                <a:cs typeface="Times New Roman"/>
              </a:rPr>
              <a:t>However, </a:t>
            </a:r>
            <a:r>
              <a:rPr sz="2800" b="1" i="1" spc="-10" dirty="0">
                <a:latin typeface="Times New Roman"/>
                <a:cs typeface="Times New Roman"/>
              </a:rPr>
              <a:t>we  </a:t>
            </a:r>
            <a:r>
              <a:rPr sz="2800" b="1" i="1" spc="-5" dirty="0">
                <a:latin typeface="Times New Roman"/>
                <a:cs typeface="Times New Roman"/>
              </a:rPr>
              <a:t>cannot say </a:t>
            </a:r>
            <a:r>
              <a:rPr sz="2800" b="1" i="1" dirty="0">
                <a:latin typeface="Times New Roman"/>
                <a:cs typeface="Times New Roman"/>
              </a:rPr>
              <a:t>if </a:t>
            </a:r>
            <a:r>
              <a:rPr sz="2800" b="1" i="1" spc="-5" dirty="0">
                <a:latin typeface="Times New Roman"/>
                <a:cs typeface="Times New Roman"/>
              </a:rPr>
              <a:t>the original packet was fragmented </a:t>
            </a:r>
            <a:r>
              <a:rPr sz="2800" b="1" i="1" dirty="0">
                <a:latin typeface="Times New Roman"/>
                <a:cs typeface="Times New Roman"/>
              </a:rPr>
              <a:t>or </a:t>
            </a:r>
            <a:r>
              <a:rPr sz="2800" b="1" i="1" spc="-5" dirty="0">
                <a:latin typeface="Times New Roman"/>
                <a:cs typeface="Times New Roman"/>
              </a:rPr>
              <a:t>not. </a:t>
            </a:r>
            <a:r>
              <a:rPr sz="2800" b="1" i="1" dirty="0">
                <a:latin typeface="Times New Roman"/>
                <a:cs typeface="Times New Roman"/>
              </a:rPr>
              <a:t>A  non-fragmented packet is </a:t>
            </a:r>
            <a:r>
              <a:rPr sz="2800" b="1" i="1" spc="-5" dirty="0">
                <a:latin typeface="Times New Roman"/>
                <a:cs typeface="Times New Roman"/>
              </a:rPr>
              <a:t>considered </a:t>
            </a:r>
            <a:r>
              <a:rPr sz="2800" b="1" i="1" dirty="0">
                <a:latin typeface="Times New Roman"/>
                <a:cs typeface="Times New Roman"/>
              </a:rPr>
              <a:t>the last</a:t>
            </a:r>
            <a:r>
              <a:rPr sz="2800" b="1" i="1" spc="-150" dirty="0">
                <a:latin typeface="Times New Roman"/>
                <a:cs typeface="Times New Roman"/>
              </a:rPr>
              <a:t> </a:t>
            </a:r>
            <a:r>
              <a:rPr sz="2800" b="1" i="1" dirty="0">
                <a:latin typeface="Times New Roman"/>
                <a:cs typeface="Times New Roman"/>
              </a:rPr>
              <a:t>fragment</a:t>
            </a:r>
            <a:endParaRPr sz="2800">
              <a:latin typeface="Times New Roman"/>
              <a:cs typeface="Times New Roman"/>
            </a:endParaRPr>
          </a:p>
        </p:txBody>
      </p:sp>
      <p:sp>
        <p:nvSpPr>
          <p:cNvPr id="10" name="object 10"/>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30</a:t>
            </a:fld>
            <a:endParaRPr spc="-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368299"/>
            <a:ext cx="2329180"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0" dirty="0">
                <a:solidFill>
                  <a:srgbClr val="FF0000"/>
                </a:solidFill>
                <a:latin typeface="Times New Roman"/>
                <a:cs typeface="Times New Roman"/>
              </a:rPr>
              <a:t> </a:t>
            </a:r>
            <a:r>
              <a:rPr i="1" spc="-5" dirty="0">
                <a:solidFill>
                  <a:srgbClr val="FF0000"/>
                </a:solidFill>
                <a:latin typeface="Times New Roman"/>
                <a:cs typeface="Times New Roman"/>
              </a:rPr>
              <a:t>20.6</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p:nvPr/>
        </p:nvSpPr>
        <p:spPr>
          <a:xfrm>
            <a:off x="774839" y="3777246"/>
            <a:ext cx="9144000" cy="2573020"/>
          </a:xfrm>
          <a:custGeom>
            <a:avLst/>
            <a:gdLst/>
            <a:ahLst/>
            <a:cxnLst/>
            <a:rect l="l" t="t" r="r" b="b"/>
            <a:pathLst>
              <a:path w="9144000" h="2573020">
                <a:moveTo>
                  <a:pt x="9144000" y="0"/>
                </a:moveTo>
                <a:lnTo>
                  <a:pt x="0" y="0"/>
                </a:lnTo>
                <a:lnTo>
                  <a:pt x="0" y="857250"/>
                </a:lnTo>
                <a:lnTo>
                  <a:pt x="0" y="858012"/>
                </a:lnTo>
                <a:lnTo>
                  <a:pt x="0" y="1714500"/>
                </a:lnTo>
                <a:lnTo>
                  <a:pt x="0" y="1715262"/>
                </a:lnTo>
                <a:lnTo>
                  <a:pt x="0" y="2572512"/>
                </a:lnTo>
                <a:lnTo>
                  <a:pt x="9144000" y="2572512"/>
                </a:lnTo>
                <a:lnTo>
                  <a:pt x="9144000" y="1715262"/>
                </a:lnTo>
                <a:lnTo>
                  <a:pt x="9144000" y="1714500"/>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9" name="object 9"/>
          <p:cNvSpPr txBox="1"/>
          <p:nvPr/>
        </p:nvSpPr>
        <p:spPr>
          <a:xfrm>
            <a:off x="1082154" y="1512824"/>
            <a:ext cx="8529955" cy="4549775"/>
          </a:xfrm>
          <a:prstGeom prst="rect">
            <a:avLst/>
          </a:prstGeom>
        </p:spPr>
        <p:txBody>
          <a:bodyPr vert="horz" wrap="square" lIns="0" tIns="12700" rIns="0" bIns="0" rtlCol="0">
            <a:spAutoFit/>
          </a:bodyPr>
          <a:lstStyle/>
          <a:p>
            <a:pPr marL="12700" marR="5080" algn="just">
              <a:lnSpc>
                <a:spcPct val="100000"/>
              </a:lnSpc>
              <a:spcBef>
                <a:spcPts val="100"/>
              </a:spcBef>
            </a:pPr>
            <a:r>
              <a:rPr sz="2800" b="1" i="1" dirty="0">
                <a:latin typeface="Times New Roman"/>
                <a:cs typeface="Times New Roman"/>
              </a:rPr>
              <a:t>A </a:t>
            </a:r>
            <a:r>
              <a:rPr sz="2800" b="1" i="1" spc="-5" dirty="0">
                <a:latin typeface="Times New Roman"/>
                <a:cs typeface="Times New Roman"/>
              </a:rPr>
              <a:t>packet has arrived with an </a:t>
            </a:r>
            <a:r>
              <a:rPr sz="2800" b="1" i="1" dirty="0">
                <a:latin typeface="Times New Roman"/>
                <a:cs typeface="Times New Roman"/>
              </a:rPr>
              <a:t>M </a:t>
            </a:r>
            <a:r>
              <a:rPr sz="2800" b="1" i="1" spc="-5" dirty="0">
                <a:latin typeface="Times New Roman"/>
                <a:cs typeface="Times New Roman"/>
              </a:rPr>
              <a:t>bit value </a:t>
            </a:r>
            <a:r>
              <a:rPr sz="2800" b="1" i="1" dirty="0">
                <a:latin typeface="Times New Roman"/>
                <a:cs typeface="Times New Roman"/>
              </a:rPr>
              <a:t>of 1. Is </a:t>
            </a:r>
            <a:r>
              <a:rPr sz="2800" b="1" i="1" spc="-5" dirty="0">
                <a:latin typeface="Times New Roman"/>
                <a:cs typeface="Times New Roman"/>
              </a:rPr>
              <a:t>this the  first fragment, the last fragment, or </a:t>
            </a:r>
            <a:r>
              <a:rPr sz="2800" b="1" i="1" dirty="0">
                <a:latin typeface="Times New Roman"/>
                <a:cs typeface="Times New Roman"/>
              </a:rPr>
              <a:t>a </a:t>
            </a:r>
            <a:r>
              <a:rPr sz="2800" b="1" i="1" spc="-5" dirty="0">
                <a:latin typeface="Times New Roman"/>
                <a:cs typeface="Times New Roman"/>
              </a:rPr>
              <a:t>middle fragment?  </a:t>
            </a:r>
            <a:r>
              <a:rPr sz="2800" b="1" i="1" dirty="0">
                <a:latin typeface="Times New Roman"/>
                <a:cs typeface="Times New Roman"/>
              </a:rPr>
              <a:t>Do we know if the packet </a:t>
            </a:r>
            <a:r>
              <a:rPr sz="2800" b="1" i="1" spc="-5" dirty="0">
                <a:latin typeface="Times New Roman"/>
                <a:cs typeface="Times New Roman"/>
              </a:rPr>
              <a:t>was</a:t>
            </a:r>
            <a:r>
              <a:rPr sz="2800" b="1" i="1" spc="-105" dirty="0">
                <a:latin typeface="Times New Roman"/>
                <a:cs typeface="Times New Roman"/>
              </a:rPr>
              <a:t> </a:t>
            </a:r>
            <a:r>
              <a:rPr sz="2800" b="1" i="1" dirty="0">
                <a:latin typeface="Times New Roman"/>
                <a:cs typeface="Times New Roman"/>
              </a:rPr>
              <a:t>fragmented?</a:t>
            </a:r>
            <a:endParaRPr sz="2800" dirty="0">
              <a:latin typeface="Times New Roman"/>
              <a:cs typeface="Times New Roman"/>
            </a:endParaRPr>
          </a:p>
          <a:p>
            <a:pPr>
              <a:lnSpc>
                <a:spcPct val="100000"/>
              </a:lnSpc>
            </a:pPr>
            <a:endParaRPr sz="3100" dirty="0">
              <a:latin typeface="Times New Roman"/>
              <a:cs typeface="Times New Roman"/>
            </a:endParaRPr>
          </a:p>
          <a:p>
            <a:pPr marL="12700">
              <a:lnSpc>
                <a:spcPct val="100000"/>
              </a:lnSpc>
              <a:spcBef>
                <a:spcPts val="1820"/>
              </a:spcBef>
            </a:pPr>
            <a:r>
              <a:rPr sz="2800" b="1" i="1" dirty="0">
                <a:solidFill>
                  <a:srgbClr val="FF0000"/>
                </a:solidFill>
                <a:latin typeface="Times New Roman"/>
                <a:cs typeface="Times New Roman"/>
              </a:rPr>
              <a:t>Solution</a:t>
            </a:r>
            <a:endParaRPr sz="2800" dirty="0">
              <a:latin typeface="Times New Roman"/>
              <a:cs typeface="Times New Roman"/>
            </a:endParaRPr>
          </a:p>
          <a:p>
            <a:pPr marL="12700" marR="5715" algn="just">
              <a:lnSpc>
                <a:spcPct val="100000"/>
              </a:lnSpc>
            </a:pPr>
            <a:r>
              <a:rPr sz="2800" b="1" i="1" dirty="0">
                <a:latin typeface="Times New Roman"/>
                <a:cs typeface="Times New Roman"/>
              </a:rPr>
              <a:t>If </a:t>
            </a:r>
            <a:r>
              <a:rPr sz="2800" b="1" i="1" spc="-5" dirty="0">
                <a:latin typeface="Times New Roman"/>
                <a:cs typeface="Times New Roman"/>
              </a:rPr>
              <a:t>the </a:t>
            </a:r>
            <a:r>
              <a:rPr sz="2800" b="1" i="1" dirty="0">
                <a:latin typeface="Times New Roman"/>
                <a:cs typeface="Times New Roman"/>
              </a:rPr>
              <a:t>M </a:t>
            </a:r>
            <a:r>
              <a:rPr sz="2800" b="1" i="1" spc="-5" dirty="0">
                <a:latin typeface="Times New Roman"/>
                <a:cs typeface="Times New Roman"/>
              </a:rPr>
              <a:t>bit is </a:t>
            </a:r>
            <a:r>
              <a:rPr sz="2800" b="1" i="1" dirty="0">
                <a:latin typeface="Times New Roman"/>
                <a:cs typeface="Times New Roman"/>
              </a:rPr>
              <a:t>1, it </a:t>
            </a:r>
            <a:r>
              <a:rPr sz="2800" b="1" i="1" spc="-5" dirty="0">
                <a:latin typeface="Times New Roman"/>
                <a:cs typeface="Times New Roman"/>
              </a:rPr>
              <a:t>means that there is at least </a:t>
            </a:r>
            <a:r>
              <a:rPr sz="2800" b="1" i="1" dirty="0">
                <a:latin typeface="Times New Roman"/>
                <a:cs typeface="Times New Roman"/>
              </a:rPr>
              <a:t>one </a:t>
            </a:r>
            <a:r>
              <a:rPr sz="2800" b="1" i="1" spc="-5" dirty="0">
                <a:latin typeface="Times New Roman"/>
                <a:cs typeface="Times New Roman"/>
              </a:rPr>
              <a:t>more  fragment This fragment can </a:t>
            </a:r>
            <a:r>
              <a:rPr sz="2800" b="1" i="1" dirty="0">
                <a:latin typeface="Times New Roman"/>
                <a:cs typeface="Times New Roman"/>
              </a:rPr>
              <a:t>be the </a:t>
            </a:r>
            <a:r>
              <a:rPr sz="2800" b="1" i="1" spc="-5" dirty="0">
                <a:latin typeface="Times New Roman"/>
                <a:cs typeface="Times New Roman"/>
              </a:rPr>
              <a:t>first one or </a:t>
            </a:r>
            <a:r>
              <a:rPr sz="2800" b="1" i="1" dirty="0">
                <a:latin typeface="Times New Roman"/>
                <a:cs typeface="Times New Roman"/>
              </a:rPr>
              <a:t>a </a:t>
            </a:r>
            <a:r>
              <a:rPr sz="2800" b="1" i="1" spc="-5" dirty="0">
                <a:latin typeface="Times New Roman"/>
                <a:cs typeface="Times New Roman"/>
              </a:rPr>
              <a:t>middle  one, but not the last one. </a:t>
            </a:r>
            <a:r>
              <a:rPr sz="2800" b="1" i="1" spc="-110" dirty="0">
                <a:latin typeface="Times New Roman"/>
                <a:cs typeface="Times New Roman"/>
              </a:rPr>
              <a:t>We </a:t>
            </a:r>
            <a:r>
              <a:rPr sz="2800" b="1" i="1" spc="-25" dirty="0">
                <a:latin typeface="Times New Roman"/>
                <a:cs typeface="Times New Roman"/>
              </a:rPr>
              <a:t>don’t </a:t>
            </a:r>
            <a:r>
              <a:rPr sz="2800" b="1" i="1" spc="-5" dirty="0">
                <a:latin typeface="Times New Roman"/>
                <a:cs typeface="Times New Roman"/>
              </a:rPr>
              <a:t>know if it is the first  </a:t>
            </a:r>
            <a:r>
              <a:rPr sz="2800" b="1" i="1" dirty="0">
                <a:latin typeface="Times New Roman"/>
                <a:cs typeface="Times New Roman"/>
              </a:rPr>
              <a:t>one or a </a:t>
            </a:r>
            <a:r>
              <a:rPr sz="2800" b="1" i="1" spc="-5" dirty="0">
                <a:latin typeface="Times New Roman"/>
                <a:cs typeface="Times New Roman"/>
              </a:rPr>
              <a:t>middle one; we need more information (the  </a:t>
            </a:r>
            <a:r>
              <a:rPr sz="2800" b="1" i="1" dirty="0">
                <a:latin typeface="Times New Roman"/>
                <a:cs typeface="Times New Roman"/>
              </a:rPr>
              <a:t>value of the fragmentation</a:t>
            </a:r>
            <a:r>
              <a:rPr sz="2800" b="1" i="1" spc="-70" dirty="0">
                <a:latin typeface="Times New Roman"/>
                <a:cs typeface="Times New Roman"/>
              </a:rPr>
              <a:t> </a:t>
            </a:r>
            <a:r>
              <a:rPr sz="2800" b="1" i="1" spc="-10" dirty="0">
                <a:latin typeface="Times New Roman"/>
                <a:cs typeface="Times New Roman"/>
              </a:rPr>
              <a:t>offset).</a:t>
            </a:r>
            <a:endParaRPr sz="2800" dirty="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31</a:t>
            </a:fld>
            <a:endParaRPr spc="-5"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368299"/>
            <a:ext cx="2329180"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0" dirty="0">
                <a:solidFill>
                  <a:srgbClr val="FF0000"/>
                </a:solidFill>
                <a:latin typeface="Times New Roman"/>
                <a:cs typeface="Times New Roman"/>
              </a:rPr>
              <a:t> </a:t>
            </a:r>
            <a:r>
              <a:rPr i="1" spc="-5" dirty="0">
                <a:solidFill>
                  <a:srgbClr val="FF0000"/>
                </a:solidFill>
                <a:latin typeface="Times New Roman"/>
                <a:cs typeface="Times New Roman"/>
              </a:rPr>
              <a:t>20.7</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p:nvPr/>
        </p:nvSpPr>
        <p:spPr>
          <a:xfrm>
            <a:off x="774839" y="377724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9" name="object 9"/>
          <p:cNvSpPr txBox="1"/>
          <p:nvPr/>
        </p:nvSpPr>
        <p:spPr>
          <a:xfrm>
            <a:off x="1082173" y="1512824"/>
            <a:ext cx="8528685" cy="3696335"/>
          </a:xfrm>
          <a:prstGeom prst="rect">
            <a:avLst/>
          </a:prstGeom>
        </p:spPr>
        <p:txBody>
          <a:bodyPr vert="horz" wrap="square" lIns="0" tIns="12700" rIns="0" bIns="0" rtlCol="0">
            <a:spAutoFit/>
          </a:bodyPr>
          <a:lstStyle/>
          <a:p>
            <a:pPr marL="12700" marR="5080" algn="just">
              <a:lnSpc>
                <a:spcPct val="100000"/>
              </a:lnSpc>
              <a:spcBef>
                <a:spcPts val="100"/>
              </a:spcBef>
            </a:pPr>
            <a:r>
              <a:rPr sz="2800" b="1" i="1" dirty="0">
                <a:latin typeface="Times New Roman"/>
                <a:cs typeface="Times New Roman"/>
              </a:rPr>
              <a:t>A </a:t>
            </a:r>
            <a:r>
              <a:rPr sz="2800" b="1" i="1" spc="-5" dirty="0">
                <a:latin typeface="Times New Roman"/>
                <a:cs typeface="Times New Roman"/>
              </a:rPr>
              <a:t>packet has arrived with an </a:t>
            </a:r>
            <a:r>
              <a:rPr sz="2800" b="1" i="1" dirty="0">
                <a:latin typeface="Times New Roman"/>
                <a:cs typeface="Times New Roman"/>
              </a:rPr>
              <a:t>M </a:t>
            </a:r>
            <a:r>
              <a:rPr sz="2800" b="1" i="1" spc="-5" dirty="0">
                <a:latin typeface="Times New Roman"/>
                <a:cs typeface="Times New Roman"/>
              </a:rPr>
              <a:t>bit value </a:t>
            </a:r>
            <a:r>
              <a:rPr sz="2800" b="1" i="1" dirty="0">
                <a:latin typeface="Times New Roman"/>
                <a:cs typeface="Times New Roman"/>
              </a:rPr>
              <a:t>of 1 </a:t>
            </a:r>
            <a:r>
              <a:rPr sz="2800" b="1" i="1" spc="-5" dirty="0">
                <a:latin typeface="Times New Roman"/>
                <a:cs typeface="Times New Roman"/>
              </a:rPr>
              <a:t>and </a:t>
            </a:r>
            <a:r>
              <a:rPr sz="2800" b="1" i="1" dirty="0">
                <a:latin typeface="Times New Roman"/>
                <a:cs typeface="Times New Roman"/>
              </a:rPr>
              <a:t>a  </a:t>
            </a:r>
            <a:r>
              <a:rPr sz="2800" b="1" i="1" spc="-5" dirty="0">
                <a:latin typeface="Times New Roman"/>
                <a:cs typeface="Times New Roman"/>
              </a:rPr>
              <a:t>fragmentation </a:t>
            </a:r>
            <a:r>
              <a:rPr sz="2800" b="1" i="1" spc="-15" dirty="0">
                <a:latin typeface="Times New Roman"/>
                <a:cs typeface="Times New Roman"/>
              </a:rPr>
              <a:t>offset </a:t>
            </a:r>
            <a:r>
              <a:rPr sz="2800" b="1" i="1" spc="-5" dirty="0">
                <a:latin typeface="Times New Roman"/>
                <a:cs typeface="Times New Roman"/>
              </a:rPr>
              <a:t>value of </a:t>
            </a:r>
            <a:r>
              <a:rPr sz="2800" b="1" i="1" dirty="0">
                <a:latin typeface="Times New Roman"/>
                <a:cs typeface="Times New Roman"/>
              </a:rPr>
              <a:t>0. </a:t>
            </a:r>
            <a:r>
              <a:rPr sz="2800" b="1" i="1" spc="-5" dirty="0">
                <a:latin typeface="Times New Roman"/>
                <a:cs typeface="Times New Roman"/>
              </a:rPr>
              <a:t>Is this the first fragment,  </a:t>
            </a:r>
            <a:r>
              <a:rPr sz="2800" b="1" i="1" dirty="0">
                <a:latin typeface="Times New Roman"/>
                <a:cs typeface="Times New Roman"/>
              </a:rPr>
              <a:t>the last fragment, or a middle</a:t>
            </a:r>
            <a:r>
              <a:rPr sz="2800" b="1" i="1" spc="-120" dirty="0">
                <a:latin typeface="Times New Roman"/>
                <a:cs typeface="Times New Roman"/>
              </a:rPr>
              <a:t> </a:t>
            </a:r>
            <a:r>
              <a:rPr sz="2800" b="1" i="1" dirty="0">
                <a:latin typeface="Times New Roman"/>
                <a:cs typeface="Times New Roman"/>
              </a:rPr>
              <a:t>fragment?</a:t>
            </a:r>
            <a:endParaRPr sz="2800" dirty="0">
              <a:latin typeface="Times New Roman"/>
              <a:cs typeface="Times New Roman"/>
            </a:endParaRPr>
          </a:p>
          <a:p>
            <a:pPr>
              <a:lnSpc>
                <a:spcPct val="100000"/>
              </a:lnSpc>
            </a:pPr>
            <a:endParaRPr sz="3100" dirty="0">
              <a:latin typeface="Times New Roman"/>
              <a:cs typeface="Times New Roman"/>
            </a:endParaRPr>
          </a:p>
          <a:p>
            <a:pPr marL="12700">
              <a:lnSpc>
                <a:spcPct val="100000"/>
              </a:lnSpc>
              <a:spcBef>
                <a:spcPts val="1820"/>
              </a:spcBef>
            </a:pPr>
            <a:r>
              <a:rPr sz="2800" b="1" i="1" dirty="0">
                <a:solidFill>
                  <a:srgbClr val="FF0000"/>
                </a:solidFill>
                <a:latin typeface="Times New Roman"/>
                <a:cs typeface="Times New Roman"/>
              </a:rPr>
              <a:t>Solution</a:t>
            </a:r>
            <a:endParaRPr sz="2800" dirty="0">
              <a:latin typeface="Times New Roman"/>
              <a:cs typeface="Times New Roman"/>
            </a:endParaRPr>
          </a:p>
          <a:p>
            <a:pPr marL="12700" marR="5080" algn="just">
              <a:lnSpc>
                <a:spcPct val="100000"/>
              </a:lnSpc>
            </a:pPr>
            <a:r>
              <a:rPr sz="2800" b="1" i="1" spc="-5" dirty="0">
                <a:latin typeface="Times New Roman"/>
                <a:cs typeface="Times New Roman"/>
              </a:rPr>
              <a:t>Because the </a:t>
            </a:r>
            <a:r>
              <a:rPr sz="2800" b="1" i="1" dirty="0">
                <a:latin typeface="Times New Roman"/>
                <a:cs typeface="Times New Roman"/>
              </a:rPr>
              <a:t>M </a:t>
            </a:r>
            <a:r>
              <a:rPr sz="2800" b="1" i="1" spc="-5" dirty="0">
                <a:latin typeface="Times New Roman"/>
                <a:cs typeface="Times New Roman"/>
              </a:rPr>
              <a:t>bit is 1, it is either the first fragment or </a:t>
            </a:r>
            <a:r>
              <a:rPr sz="2800" b="1" i="1" dirty="0">
                <a:latin typeface="Times New Roman"/>
                <a:cs typeface="Times New Roman"/>
              </a:rPr>
              <a:t>a  </a:t>
            </a:r>
            <a:r>
              <a:rPr sz="2800" b="1" i="1" spc="-5" dirty="0">
                <a:latin typeface="Times New Roman"/>
                <a:cs typeface="Times New Roman"/>
              </a:rPr>
              <a:t>middle one Because the </a:t>
            </a:r>
            <a:r>
              <a:rPr sz="2800" b="1" i="1" spc="-15" dirty="0">
                <a:latin typeface="Times New Roman"/>
                <a:cs typeface="Times New Roman"/>
              </a:rPr>
              <a:t>offset </a:t>
            </a:r>
            <a:r>
              <a:rPr sz="2800" b="1" i="1" spc="-5" dirty="0">
                <a:latin typeface="Times New Roman"/>
                <a:cs typeface="Times New Roman"/>
              </a:rPr>
              <a:t>value </a:t>
            </a:r>
            <a:r>
              <a:rPr sz="2800" b="1" i="1" dirty="0">
                <a:latin typeface="Times New Roman"/>
                <a:cs typeface="Times New Roman"/>
              </a:rPr>
              <a:t>is 0, </a:t>
            </a:r>
            <a:r>
              <a:rPr sz="2800" b="1" i="1" spc="-5" dirty="0">
                <a:latin typeface="Times New Roman"/>
                <a:cs typeface="Times New Roman"/>
              </a:rPr>
              <a:t>it is the first  </a:t>
            </a:r>
            <a:r>
              <a:rPr sz="2800" b="1" i="1" dirty="0">
                <a:latin typeface="Times New Roman"/>
                <a:cs typeface="Times New Roman"/>
              </a:rPr>
              <a:t>fragment.</a:t>
            </a:r>
            <a:endParaRPr sz="2800" dirty="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32</a:t>
            </a:fld>
            <a:endParaRPr spc="-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368299"/>
            <a:ext cx="2329180"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0" dirty="0">
                <a:solidFill>
                  <a:srgbClr val="FF0000"/>
                </a:solidFill>
                <a:latin typeface="Times New Roman"/>
                <a:cs typeface="Times New Roman"/>
              </a:rPr>
              <a:t> </a:t>
            </a:r>
            <a:r>
              <a:rPr i="1" spc="-5" dirty="0">
                <a:solidFill>
                  <a:srgbClr val="FF0000"/>
                </a:solidFill>
                <a:latin typeface="Times New Roman"/>
                <a:cs typeface="Times New Roman"/>
              </a:rPr>
              <a:t>20.8</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p:nvPr/>
        </p:nvSpPr>
        <p:spPr>
          <a:xfrm>
            <a:off x="774839" y="3777246"/>
            <a:ext cx="9144000" cy="2573020"/>
          </a:xfrm>
          <a:custGeom>
            <a:avLst/>
            <a:gdLst/>
            <a:ahLst/>
            <a:cxnLst/>
            <a:rect l="l" t="t" r="r" b="b"/>
            <a:pathLst>
              <a:path w="9144000" h="2573020">
                <a:moveTo>
                  <a:pt x="9144000" y="0"/>
                </a:moveTo>
                <a:lnTo>
                  <a:pt x="0" y="0"/>
                </a:lnTo>
                <a:lnTo>
                  <a:pt x="0" y="857250"/>
                </a:lnTo>
                <a:lnTo>
                  <a:pt x="0" y="858012"/>
                </a:lnTo>
                <a:lnTo>
                  <a:pt x="0" y="1714500"/>
                </a:lnTo>
                <a:lnTo>
                  <a:pt x="0" y="1715262"/>
                </a:lnTo>
                <a:lnTo>
                  <a:pt x="0" y="2572512"/>
                </a:lnTo>
                <a:lnTo>
                  <a:pt x="9144000" y="2572512"/>
                </a:lnTo>
                <a:lnTo>
                  <a:pt x="9144000" y="1715262"/>
                </a:lnTo>
                <a:lnTo>
                  <a:pt x="9144000" y="1714500"/>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9" name="object 9"/>
          <p:cNvSpPr txBox="1"/>
          <p:nvPr/>
        </p:nvSpPr>
        <p:spPr>
          <a:xfrm>
            <a:off x="1082173" y="1512824"/>
            <a:ext cx="8529320" cy="4123054"/>
          </a:xfrm>
          <a:prstGeom prst="rect">
            <a:avLst/>
          </a:prstGeom>
        </p:spPr>
        <p:txBody>
          <a:bodyPr vert="horz" wrap="square" lIns="0" tIns="12700" rIns="0" bIns="0" rtlCol="0">
            <a:spAutoFit/>
          </a:bodyPr>
          <a:lstStyle/>
          <a:p>
            <a:pPr marL="12700" marR="5080" algn="just">
              <a:lnSpc>
                <a:spcPct val="100000"/>
              </a:lnSpc>
              <a:spcBef>
                <a:spcPts val="100"/>
              </a:spcBef>
            </a:pPr>
            <a:r>
              <a:rPr sz="2800" b="1" i="1" dirty="0">
                <a:latin typeface="Times New Roman"/>
                <a:cs typeface="Times New Roman"/>
              </a:rPr>
              <a:t>A </a:t>
            </a:r>
            <a:r>
              <a:rPr sz="2800" b="1" i="1" spc="-5" dirty="0">
                <a:latin typeface="Times New Roman"/>
                <a:cs typeface="Times New Roman"/>
              </a:rPr>
              <a:t>packet has arrived in which the </a:t>
            </a:r>
            <a:r>
              <a:rPr sz="2800" b="1" i="1" spc="-15" dirty="0">
                <a:latin typeface="Times New Roman"/>
                <a:cs typeface="Times New Roman"/>
              </a:rPr>
              <a:t>offset </a:t>
            </a:r>
            <a:r>
              <a:rPr sz="2800" b="1" i="1" spc="-5" dirty="0">
                <a:latin typeface="Times New Roman"/>
                <a:cs typeface="Times New Roman"/>
              </a:rPr>
              <a:t>value is 100.  What is the number </a:t>
            </a:r>
            <a:r>
              <a:rPr sz="2800" b="1" i="1" dirty="0">
                <a:latin typeface="Times New Roman"/>
                <a:cs typeface="Times New Roman"/>
              </a:rPr>
              <a:t>of the </a:t>
            </a:r>
            <a:r>
              <a:rPr sz="2800" b="1" i="1" spc="-5" dirty="0">
                <a:latin typeface="Times New Roman"/>
                <a:cs typeface="Times New Roman"/>
              </a:rPr>
              <a:t>first byte? Do we </a:t>
            </a:r>
            <a:r>
              <a:rPr sz="2800" b="1" i="1" dirty="0">
                <a:latin typeface="Times New Roman"/>
                <a:cs typeface="Times New Roman"/>
              </a:rPr>
              <a:t>know </a:t>
            </a:r>
            <a:r>
              <a:rPr sz="2800" b="1" i="1" spc="-5" dirty="0">
                <a:latin typeface="Times New Roman"/>
                <a:cs typeface="Times New Roman"/>
              </a:rPr>
              <a:t>the  </a:t>
            </a:r>
            <a:r>
              <a:rPr sz="2800" b="1" i="1" dirty="0">
                <a:latin typeface="Times New Roman"/>
                <a:cs typeface="Times New Roman"/>
              </a:rPr>
              <a:t>number of the last</a:t>
            </a:r>
            <a:r>
              <a:rPr sz="2800" b="1" i="1" spc="-60" dirty="0">
                <a:latin typeface="Times New Roman"/>
                <a:cs typeface="Times New Roman"/>
              </a:rPr>
              <a:t> </a:t>
            </a:r>
            <a:r>
              <a:rPr sz="2800" b="1" i="1" dirty="0">
                <a:latin typeface="Times New Roman"/>
                <a:cs typeface="Times New Roman"/>
              </a:rPr>
              <a:t>byte?</a:t>
            </a:r>
            <a:endParaRPr sz="2800">
              <a:latin typeface="Times New Roman"/>
              <a:cs typeface="Times New Roman"/>
            </a:endParaRPr>
          </a:p>
          <a:p>
            <a:pPr>
              <a:lnSpc>
                <a:spcPct val="100000"/>
              </a:lnSpc>
            </a:pPr>
            <a:endParaRPr sz="3100">
              <a:latin typeface="Times New Roman"/>
              <a:cs typeface="Times New Roman"/>
            </a:endParaRPr>
          </a:p>
          <a:p>
            <a:pPr marL="12700">
              <a:lnSpc>
                <a:spcPct val="100000"/>
              </a:lnSpc>
              <a:spcBef>
                <a:spcPts val="1820"/>
              </a:spcBef>
            </a:pPr>
            <a:r>
              <a:rPr sz="2800" b="1" i="1" dirty="0">
                <a:solidFill>
                  <a:srgbClr val="FF0000"/>
                </a:solidFill>
                <a:latin typeface="Times New Roman"/>
                <a:cs typeface="Times New Roman"/>
              </a:rPr>
              <a:t>Solution</a:t>
            </a:r>
            <a:endParaRPr sz="2800">
              <a:latin typeface="Times New Roman"/>
              <a:cs typeface="Times New Roman"/>
            </a:endParaRPr>
          </a:p>
          <a:p>
            <a:pPr marL="12700" marR="97790">
              <a:lnSpc>
                <a:spcPct val="100000"/>
              </a:lnSpc>
              <a:tabLst>
                <a:tab pos="1668780" algn="l"/>
              </a:tabLst>
            </a:pPr>
            <a:r>
              <a:rPr sz="2800" b="1" i="1" spc="-130" dirty="0">
                <a:latin typeface="Times New Roman"/>
                <a:cs typeface="Times New Roman"/>
              </a:rPr>
              <a:t>To </a:t>
            </a:r>
            <a:r>
              <a:rPr sz="2800" b="1" i="1" dirty="0">
                <a:latin typeface="Times New Roman"/>
                <a:cs typeface="Times New Roman"/>
              </a:rPr>
              <a:t>find the </a:t>
            </a:r>
            <a:r>
              <a:rPr sz="2800" b="1" i="1" spc="-5" dirty="0">
                <a:latin typeface="Times New Roman"/>
                <a:cs typeface="Times New Roman"/>
              </a:rPr>
              <a:t>number </a:t>
            </a:r>
            <a:r>
              <a:rPr sz="2800" b="1" i="1" dirty="0">
                <a:latin typeface="Times New Roman"/>
                <a:cs typeface="Times New Roman"/>
              </a:rPr>
              <a:t>of the first byte, we multiply the </a:t>
            </a:r>
            <a:r>
              <a:rPr sz="2800" b="1" i="1" spc="-10" dirty="0">
                <a:latin typeface="Times New Roman"/>
                <a:cs typeface="Times New Roman"/>
              </a:rPr>
              <a:t>offset  </a:t>
            </a:r>
            <a:r>
              <a:rPr sz="2800" b="1" i="1" dirty="0">
                <a:latin typeface="Times New Roman"/>
                <a:cs typeface="Times New Roman"/>
              </a:rPr>
              <a:t>value</a:t>
            </a:r>
            <a:r>
              <a:rPr sz="2800" b="1" i="1" spc="-25" dirty="0">
                <a:latin typeface="Times New Roman"/>
                <a:cs typeface="Times New Roman"/>
              </a:rPr>
              <a:t> </a:t>
            </a:r>
            <a:r>
              <a:rPr sz="2800" b="1" i="1" dirty="0">
                <a:latin typeface="Times New Roman"/>
                <a:cs typeface="Times New Roman"/>
              </a:rPr>
              <a:t>by</a:t>
            </a:r>
            <a:r>
              <a:rPr sz="2800" b="1" i="1" spc="-15" dirty="0">
                <a:latin typeface="Times New Roman"/>
                <a:cs typeface="Times New Roman"/>
              </a:rPr>
              <a:t> </a:t>
            </a:r>
            <a:r>
              <a:rPr sz="2800" b="1" i="1" dirty="0">
                <a:latin typeface="Times New Roman"/>
                <a:cs typeface="Times New Roman"/>
              </a:rPr>
              <a:t>8	This means that the first byte number is 800  </a:t>
            </a:r>
            <a:r>
              <a:rPr sz="2800" b="1" i="1" spc="-110" dirty="0">
                <a:latin typeface="Times New Roman"/>
                <a:cs typeface="Times New Roman"/>
              </a:rPr>
              <a:t>We </a:t>
            </a:r>
            <a:r>
              <a:rPr sz="2800" b="1" i="1" dirty="0">
                <a:latin typeface="Times New Roman"/>
                <a:cs typeface="Times New Roman"/>
              </a:rPr>
              <a:t>cannot determine the </a:t>
            </a:r>
            <a:r>
              <a:rPr sz="2800" b="1" i="1" spc="-5" dirty="0">
                <a:latin typeface="Times New Roman"/>
                <a:cs typeface="Times New Roman"/>
              </a:rPr>
              <a:t>number </a:t>
            </a:r>
            <a:r>
              <a:rPr sz="2800" b="1" i="1" dirty="0">
                <a:latin typeface="Times New Roman"/>
                <a:cs typeface="Times New Roman"/>
              </a:rPr>
              <a:t>of the last byte </a:t>
            </a:r>
            <a:r>
              <a:rPr sz="2800" b="1" i="1" spc="-5" dirty="0">
                <a:latin typeface="Times New Roman"/>
                <a:cs typeface="Times New Roman"/>
              </a:rPr>
              <a:t>unless  </a:t>
            </a:r>
            <a:r>
              <a:rPr sz="2800" b="1" i="1" dirty="0">
                <a:latin typeface="Times New Roman"/>
                <a:cs typeface="Times New Roman"/>
              </a:rPr>
              <a:t>we know the</a:t>
            </a:r>
            <a:r>
              <a:rPr sz="2800" b="1" i="1" spc="-50" dirty="0">
                <a:latin typeface="Times New Roman"/>
                <a:cs typeface="Times New Roman"/>
              </a:rPr>
              <a:t> </a:t>
            </a:r>
            <a:r>
              <a:rPr sz="2800" b="1" i="1" dirty="0">
                <a:latin typeface="Times New Roman"/>
                <a:cs typeface="Times New Roman"/>
              </a:rPr>
              <a:t>length.</a:t>
            </a:r>
            <a:endParaRPr sz="280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33</a:t>
            </a:fld>
            <a:endParaRPr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368299"/>
            <a:ext cx="2329180"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0" dirty="0">
                <a:solidFill>
                  <a:srgbClr val="FF0000"/>
                </a:solidFill>
                <a:latin typeface="Times New Roman"/>
                <a:cs typeface="Times New Roman"/>
              </a:rPr>
              <a:t> </a:t>
            </a:r>
            <a:r>
              <a:rPr i="1" spc="-5" dirty="0">
                <a:solidFill>
                  <a:srgbClr val="FF0000"/>
                </a:solidFill>
                <a:latin typeface="Times New Roman"/>
                <a:cs typeface="Times New Roman"/>
              </a:rPr>
              <a:t>20.9</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p:nvPr/>
        </p:nvSpPr>
        <p:spPr>
          <a:xfrm>
            <a:off x="774839" y="3777246"/>
            <a:ext cx="9144000" cy="2573020"/>
          </a:xfrm>
          <a:custGeom>
            <a:avLst/>
            <a:gdLst/>
            <a:ahLst/>
            <a:cxnLst/>
            <a:rect l="l" t="t" r="r" b="b"/>
            <a:pathLst>
              <a:path w="9144000" h="2573020">
                <a:moveTo>
                  <a:pt x="9144000" y="0"/>
                </a:moveTo>
                <a:lnTo>
                  <a:pt x="0" y="0"/>
                </a:lnTo>
                <a:lnTo>
                  <a:pt x="0" y="857250"/>
                </a:lnTo>
                <a:lnTo>
                  <a:pt x="0" y="858012"/>
                </a:lnTo>
                <a:lnTo>
                  <a:pt x="0" y="1714500"/>
                </a:lnTo>
                <a:lnTo>
                  <a:pt x="0" y="1715262"/>
                </a:lnTo>
                <a:lnTo>
                  <a:pt x="0" y="2572512"/>
                </a:lnTo>
                <a:lnTo>
                  <a:pt x="9144000" y="2572512"/>
                </a:lnTo>
                <a:lnTo>
                  <a:pt x="9144000" y="1715262"/>
                </a:lnTo>
                <a:lnTo>
                  <a:pt x="9144000" y="1714500"/>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9" name="object 9"/>
          <p:cNvSpPr txBox="1"/>
          <p:nvPr/>
        </p:nvSpPr>
        <p:spPr>
          <a:xfrm>
            <a:off x="1082150" y="1512824"/>
            <a:ext cx="8530590" cy="4123054"/>
          </a:xfrm>
          <a:prstGeom prst="rect">
            <a:avLst/>
          </a:prstGeom>
        </p:spPr>
        <p:txBody>
          <a:bodyPr vert="horz" wrap="square" lIns="0" tIns="12700" rIns="0" bIns="0" rtlCol="0">
            <a:spAutoFit/>
          </a:bodyPr>
          <a:lstStyle/>
          <a:p>
            <a:pPr marL="12700" marR="5080" algn="just">
              <a:lnSpc>
                <a:spcPct val="100000"/>
              </a:lnSpc>
              <a:spcBef>
                <a:spcPts val="100"/>
              </a:spcBef>
            </a:pPr>
            <a:r>
              <a:rPr sz="2800" b="1" i="1" dirty="0">
                <a:latin typeface="Times New Roman"/>
                <a:cs typeface="Times New Roman"/>
              </a:rPr>
              <a:t>A </a:t>
            </a:r>
            <a:r>
              <a:rPr sz="2800" b="1" i="1" spc="-5" dirty="0">
                <a:latin typeface="Times New Roman"/>
                <a:cs typeface="Times New Roman"/>
              </a:rPr>
              <a:t>packet has arrived in which the </a:t>
            </a:r>
            <a:r>
              <a:rPr sz="2800" b="1" i="1" spc="-15" dirty="0">
                <a:latin typeface="Times New Roman"/>
                <a:cs typeface="Times New Roman"/>
              </a:rPr>
              <a:t>offset </a:t>
            </a:r>
            <a:r>
              <a:rPr sz="2800" b="1" i="1" spc="-5" dirty="0">
                <a:latin typeface="Times New Roman"/>
                <a:cs typeface="Times New Roman"/>
              </a:rPr>
              <a:t>value is 100, the  value </a:t>
            </a:r>
            <a:r>
              <a:rPr sz="2800" b="1" i="1" dirty="0">
                <a:latin typeface="Times New Roman"/>
                <a:cs typeface="Times New Roman"/>
              </a:rPr>
              <a:t>of </a:t>
            </a:r>
            <a:r>
              <a:rPr sz="2800" b="1" i="1" spc="-5" dirty="0">
                <a:latin typeface="Times New Roman"/>
                <a:cs typeface="Times New Roman"/>
              </a:rPr>
              <a:t>HLEN is 5, and </a:t>
            </a:r>
            <a:r>
              <a:rPr sz="2800" b="1" i="1" dirty="0">
                <a:latin typeface="Times New Roman"/>
                <a:cs typeface="Times New Roman"/>
              </a:rPr>
              <a:t>the </a:t>
            </a:r>
            <a:r>
              <a:rPr sz="2800" b="1" i="1" spc="-5" dirty="0">
                <a:latin typeface="Times New Roman"/>
                <a:cs typeface="Times New Roman"/>
              </a:rPr>
              <a:t>value </a:t>
            </a:r>
            <a:r>
              <a:rPr sz="2800" b="1" i="1" dirty="0">
                <a:latin typeface="Times New Roman"/>
                <a:cs typeface="Times New Roman"/>
              </a:rPr>
              <a:t>of </a:t>
            </a:r>
            <a:r>
              <a:rPr sz="2800" b="1" i="1" spc="-5" dirty="0">
                <a:latin typeface="Times New Roman"/>
                <a:cs typeface="Times New Roman"/>
              </a:rPr>
              <a:t>the total length field  is 100. What are the numbers of the first byte and the last  byte?</a:t>
            </a:r>
            <a:endParaRPr sz="2800">
              <a:latin typeface="Times New Roman"/>
              <a:cs typeface="Times New Roman"/>
            </a:endParaRPr>
          </a:p>
          <a:p>
            <a:pPr marL="12700">
              <a:lnSpc>
                <a:spcPct val="100000"/>
              </a:lnSpc>
              <a:spcBef>
                <a:spcPts val="2020"/>
              </a:spcBef>
            </a:pPr>
            <a:r>
              <a:rPr sz="2800" b="1" i="1" dirty="0">
                <a:solidFill>
                  <a:srgbClr val="FF0000"/>
                </a:solidFill>
                <a:latin typeface="Times New Roman"/>
                <a:cs typeface="Times New Roman"/>
              </a:rPr>
              <a:t>Solution</a:t>
            </a:r>
            <a:endParaRPr sz="2800">
              <a:latin typeface="Times New Roman"/>
              <a:cs typeface="Times New Roman"/>
            </a:endParaRPr>
          </a:p>
          <a:p>
            <a:pPr marL="12700" marR="53340" algn="just">
              <a:lnSpc>
                <a:spcPct val="100000"/>
              </a:lnSpc>
            </a:pPr>
            <a:r>
              <a:rPr sz="2800" b="1" i="1" dirty="0">
                <a:latin typeface="Times New Roman"/>
                <a:cs typeface="Times New Roman"/>
              </a:rPr>
              <a:t>The first byte </a:t>
            </a:r>
            <a:r>
              <a:rPr sz="2800" b="1" i="1" spc="-5" dirty="0">
                <a:latin typeface="Times New Roman"/>
                <a:cs typeface="Times New Roman"/>
              </a:rPr>
              <a:t>number </a:t>
            </a:r>
            <a:r>
              <a:rPr sz="2800" b="1" i="1" dirty="0">
                <a:latin typeface="Times New Roman"/>
                <a:cs typeface="Times New Roman"/>
              </a:rPr>
              <a:t>is 100 × 8 = 800. The total length is  100 </a:t>
            </a:r>
            <a:r>
              <a:rPr sz="2800" b="1" i="1" spc="-5" dirty="0">
                <a:latin typeface="Times New Roman"/>
                <a:cs typeface="Times New Roman"/>
              </a:rPr>
              <a:t>bytes, </a:t>
            </a:r>
            <a:r>
              <a:rPr sz="2800" b="1" i="1" dirty="0">
                <a:latin typeface="Times New Roman"/>
                <a:cs typeface="Times New Roman"/>
              </a:rPr>
              <a:t>and the header length is 20 bytes (5 × 4),</a:t>
            </a:r>
            <a:r>
              <a:rPr sz="2800" b="1" i="1" spc="-165" dirty="0">
                <a:latin typeface="Times New Roman"/>
                <a:cs typeface="Times New Roman"/>
              </a:rPr>
              <a:t> </a:t>
            </a:r>
            <a:r>
              <a:rPr sz="2800" b="1" i="1" spc="-5" dirty="0">
                <a:latin typeface="Times New Roman"/>
                <a:cs typeface="Times New Roman"/>
              </a:rPr>
              <a:t>which  </a:t>
            </a:r>
            <a:r>
              <a:rPr sz="2800" b="1" i="1" dirty="0">
                <a:latin typeface="Times New Roman"/>
                <a:cs typeface="Times New Roman"/>
              </a:rPr>
              <a:t>means that there are 80 bytes in this datagram. </a:t>
            </a:r>
            <a:r>
              <a:rPr sz="2800" b="1" i="1" spc="-5" dirty="0">
                <a:latin typeface="Times New Roman"/>
                <a:cs typeface="Times New Roman"/>
              </a:rPr>
              <a:t>If </a:t>
            </a:r>
            <a:r>
              <a:rPr sz="2800" b="1" i="1" dirty="0">
                <a:latin typeface="Times New Roman"/>
                <a:cs typeface="Times New Roman"/>
              </a:rPr>
              <a:t>the first  byte number is 800, the last byte number </a:t>
            </a:r>
            <a:r>
              <a:rPr sz="2800" b="1" i="1" spc="-5" dirty="0">
                <a:latin typeface="Times New Roman"/>
                <a:cs typeface="Times New Roman"/>
              </a:rPr>
              <a:t>must </a:t>
            </a:r>
            <a:r>
              <a:rPr sz="2800" b="1" i="1" dirty="0">
                <a:latin typeface="Times New Roman"/>
                <a:cs typeface="Times New Roman"/>
              </a:rPr>
              <a:t>be</a:t>
            </a:r>
            <a:r>
              <a:rPr sz="2800" b="1" i="1" spc="-170" dirty="0">
                <a:latin typeface="Times New Roman"/>
                <a:cs typeface="Times New Roman"/>
              </a:rPr>
              <a:t> </a:t>
            </a:r>
            <a:r>
              <a:rPr sz="2800" b="1" i="1" dirty="0">
                <a:latin typeface="Times New Roman"/>
                <a:cs typeface="Times New Roman"/>
              </a:rPr>
              <a:t>879</a:t>
            </a:r>
            <a:endParaRPr sz="280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34</a:t>
            </a:fld>
            <a:endParaRPr spc="-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67" y="368299"/>
            <a:ext cx="2533015"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55" dirty="0">
                <a:solidFill>
                  <a:srgbClr val="FF0000"/>
                </a:solidFill>
                <a:latin typeface="Times New Roman"/>
                <a:cs typeface="Times New Roman"/>
              </a:rPr>
              <a:t> </a:t>
            </a:r>
            <a:r>
              <a:rPr i="1" spc="-5" dirty="0">
                <a:solidFill>
                  <a:srgbClr val="FF0000"/>
                </a:solidFill>
                <a:latin typeface="Times New Roman"/>
                <a:cs typeface="Times New Roman"/>
              </a:rPr>
              <a:t>20.10</a:t>
            </a:r>
          </a:p>
        </p:txBody>
      </p:sp>
      <p:grpSp>
        <p:nvGrpSpPr>
          <p:cNvPr id="3" name="object 3"/>
          <p:cNvGrpSpPr/>
          <p:nvPr/>
        </p:nvGrpSpPr>
        <p:grpSpPr>
          <a:xfrm>
            <a:off x="851039" y="1206246"/>
            <a:ext cx="1153160" cy="196215"/>
            <a:chOff x="851039" y="1206246"/>
            <a:chExt cx="1153160" cy="196215"/>
          </a:xfrm>
        </p:grpSpPr>
        <p:sp>
          <p:nvSpPr>
            <p:cNvPr id="4" name="object 4"/>
            <p:cNvSpPr/>
            <p:nvPr/>
          </p:nvSpPr>
          <p:spPr>
            <a:xfrm>
              <a:off x="1265567" y="1206246"/>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sp>
          <p:nvSpPr>
            <p:cNvPr id="5" name="object 5"/>
            <p:cNvSpPr/>
            <p:nvPr/>
          </p:nvSpPr>
          <p:spPr>
            <a:xfrm>
              <a:off x="1635899" y="1206246"/>
              <a:ext cx="368045" cy="147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1039" y="1206246"/>
              <a:ext cx="560832" cy="22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86547" y="1206246"/>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sp>
        <p:nvSpPr>
          <p:cNvPr id="8" name="object 8"/>
          <p:cNvSpPr txBox="1"/>
          <p:nvPr/>
        </p:nvSpPr>
        <p:spPr>
          <a:xfrm>
            <a:off x="1082173" y="1512824"/>
            <a:ext cx="8529955" cy="2159635"/>
          </a:xfrm>
          <a:prstGeom prst="rect">
            <a:avLst/>
          </a:prstGeom>
        </p:spPr>
        <p:txBody>
          <a:bodyPr vert="horz" wrap="square" lIns="0" tIns="12700" rIns="0" bIns="0" rtlCol="0">
            <a:spAutoFit/>
          </a:bodyPr>
          <a:lstStyle/>
          <a:p>
            <a:pPr marL="12700" marR="5080" algn="just">
              <a:lnSpc>
                <a:spcPct val="100000"/>
              </a:lnSpc>
              <a:spcBef>
                <a:spcPts val="100"/>
              </a:spcBef>
            </a:pPr>
            <a:r>
              <a:rPr sz="2800" b="1" i="1" spc="-5" dirty="0">
                <a:latin typeface="Times New Roman"/>
                <a:cs typeface="Times New Roman"/>
              </a:rPr>
              <a:t>Figure 20.13 shows an example </a:t>
            </a:r>
            <a:r>
              <a:rPr sz="2800" b="1" i="1" dirty="0">
                <a:latin typeface="Times New Roman"/>
                <a:cs typeface="Times New Roman"/>
              </a:rPr>
              <a:t>of a </a:t>
            </a:r>
            <a:r>
              <a:rPr sz="2800" b="1" i="1" spc="-5" dirty="0">
                <a:latin typeface="Times New Roman"/>
                <a:cs typeface="Times New Roman"/>
              </a:rPr>
              <a:t>checksum  calculation for an IPv4 header without options. </a:t>
            </a:r>
            <a:r>
              <a:rPr sz="2800" b="1" i="1" dirty="0">
                <a:latin typeface="Times New Roman"/>
                <a:cs typeface="Times New Roman"/>
              </a:rPr>
              <a:t>The  </a:t>
            </a:r>
            <a:r>
              <a:rPr sz="2800" b="1" i="1" spc="-5" dirty="0">
                <a:latin typeface="Times New Roman"/>
                <a:cs typeface="Times New Roman"/>
              </a:rPr>
              <a:t>header is divided into 16-bit sections. All the sections are  added and the sum is complemented. The result is  </a:t>
            </a:r>
            <a:r>
              <a:rPr sz="2800" b="1" i="1" dirty="0">
                <a:latin typeface="Times New Roman"/>
                <a:cs typeface="Times New Roman"/>
              </a:rPr>
              <a:t>inserted in the checksum</a:t>
            </a:r>
            <a:r>
              <a:rPr sz="2800" b="1" i="1" spc="-75" dirty="0">
                <a:latin typeface="Times New Roman"/>
                <a:cs typeface="Times New Roman"/>
              </a:rPr>
              <a:t> </a:t>
            </a:r>
            <a:r>
              <a:rPr sz="2800" b="1" i="1" dirty="0">
                <a:latin typeface="Times New Roman"/>
                <a:cs typeface="Times New Roman"/>
              </a:rPr>
              <a:t>field.</a:t>
            </a:r>
            <a:endParaRPr sz="28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35</a:t>
            </a:fld>
            <a:endParaRPr spc="-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463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752347"/>
            <a:ext cx="6171565"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20.13	</a:t>
            </a:r>
            <a:r>
              <a:rPr sz="2000" i="1" spc="-5" dirty="0">
                <a:latin typeface="Times New Roman"/>
                <a:cs typeface="Times New Roman"/>
              </a:rPr>
              <a:t>Example of checksum calculation in IPv4</a:t>
            </a:r>
            <a:endParaRPr sz="2000">
              <a:latin typeface="Times New Roman"/>
              <a:cs typeface="Times New Roman"/>
            </a:endParaRPr>
          </a:p>
        </p:txBody>
      </p:sp>
      <p:sp>
        <p:nvSpPr>
          <p:cNvPr id="4" name="object 4"/>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2651645" y="1684782"/>
            <a:ext cx="4523994" cy="476021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27239" y="6635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36</a:t>
            </a:fld>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4816475"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20.14	</a:t>
            </a:r>
            <a:r>
              <a:rPr sz="2000" i="1" spc="-25" dirty="0">
                <a:latin typeface="Times New Roman"/>
                <a:cs typeface="Times New Roman"/>
              </a:rPr>
              <a:t>Taxonomy </a:t>
            </a:r>
            <a:r>
              <a:rPr sz="2000" i="1" spc="-5" dirty="0">
                <a:latin typeface="Times New Roman"/>
                <a:cs typeface="Times New Roman"/>
              </a:rPr>
              <a:t>of options in</a:t>
            </a:r>
            <a:r>
              <a:rPr sz="2000" i="1" spc="-40" dirty="0">
                <a:latin typeface="Times New Roman"/>
                <a:cs typeface="Times New Roman"/>
              </a:rPr>
              <a:t> </a:t>
            </a:r>
            <a:r>
              <a:rPr sz="2000" i="1" spc="-5" dirty="0">
                <a:latin typeface="Times New Roman"/>
                <a:cs typeface="Times New Roman"/>
              </a:rPr>
              <a:t>IPv4</a:t>
            </a:r>
            <a:endParaRPr sz="2000">
              <a:latin typeface="Times New Roman"/>
              <a:cs typeface="Times New Roman"/>
            </a:endParaRPr>
          </a:p>
        </p:txBody>
      </p:sp>
      <p:sp>
        <p:nvSpPr>
          <p:cNvPr id="3" name="object 3"/>
          <p:cNvSpPr/>
          <p:nvPr/>
        </p:nvSpPr>
        <p:spPr>
          <a:xfrm>
            <a:off x="1384439" y="2253995"/>
            <a:ext cx="7331202" cy="35783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37</a:t>
            </a:fld>
            <a:endParaRPr spc="-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57250"/>
            <a:chOff x="774839" y="348995"/>
            <a:chExt cx="9144000" cy="857250"/>
          </a:xfrm>
        </p:grpSpPr>
        <p:sp>
          <p:nvSpPr>
            <p:cNvPr id="3" name="object 3"/>
            <p:cNvSpPr/>
            <p:nvPr/>
          </p:nvSpPr>
          <p:spPr>
            <a:xfrm>
              <a:off x="774839" y="34899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33CCFF"/>
            </a:solidFill>
          </p:spPr>
          <p:txBody>
            <a:bodyPr wrap="square" lIns="0" tIns="0" rIns="0" bIns="0" rtlCol="0"/>
            <a:lstStyle/>
            <a:p>
              <a:endParaRPr/>
            </a:p>
          </p:txBody>
        </p:sp>
        <p:sp>
          <p:nvSpPr>
            <p:cNvPr id="4" name="object 4"/>
            <p:cNvSpPr/>
            <p:nvPr/>
          </p:nvSpPr>
          <p:spPr>
            <a:xfrm>
              <a:off x="774827" y="349007"/>
              <a:ext cx="9144000" cy="857250"/>
            </a:xfrm>
            <a:custGeom>
              <a:avLst/>
              <a:gdLst/>
              <a:ahLst/>
              <a:cxnLst/>
              <a:rect l="l" t="t" r="r" b="b"/>
              <a:pathLst>
                <a:path w="9144000" h="857250">
                  <a:moveTo>
                    <a:pt x="9144000" y="0"/>
                  </a:moveTo>
                  <a:lnTo>
                    <a:pt x="9137917" y="0"/>
                  </a:lnTo>
                  <a:lnTo>
                    <a:pt x="9137523" y="0"/>
                  </a:lnTo>
                  <a:lnTo>
                    <a:pt x="6858" y="0"/>
                  </a:lnTo>
                  <a:lnTo>
                    <a:pt x="0" y="0"/>
                  </a:lnTo>
                  <a:lnTo>
                    <a:pt x="0" y="6858"/>
                  </a:lnTo>
                  <a:lnTo>
                    <a:pt x="0" y="857250"/>
                  </a:lnTo>
                  <a:lnTo>
                    <a:pt x="6858" y="857250"/>
                  </a:lnTo>
                  <a:lnTo>
                    <a:pt x="6858" y="6858"/>
                  </a:lnTo>
                  <a:lnTo>
                    <a:pt x="9137523" y="6858"/>
                  </a:lnTo>
                  <a:lnTo>
                    <a:pt x="9137523" y="857250"/>
                  </a:lnTo>
                  <a:lnTo>
                    <a:pt x="9144000" y="857250"/>
                  </a:lnTo>
                  <a:lnTo>
                    <a:pt x="9144000" y="6858"/>
                  </a:lnTo>
                  <a:lnTo>
                    <a:pt x="9144000"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313690">
              <a:lnSpc>
                <a:spcPct val="100000"/>
              </a:lnSpc>
              <a:spcBef>
                <a:spcPts val="95"/>
              </a:spcBef>
              <a:tabLst>
                <a:tab pos="1362075" algn="l"/>
              </a:tabLst>
            </a:pPr>
            <a:r>
              <a:rPr spc="-5" dirty="0"/>
              <a:t>20-3	IPv6</a:t>
            </a:r>
          </a:p>
        </p:txBody>
      </p:sp>
      <p:grpSp>
        <p:nvGrpSpPr>
          <p:cNvPr id="6" name="object 6"/>
          <p:cNvGrpSpPr/>
          <p:nvPr/>
        </p:nvGrpSpPr>
        <p:grpSpPr>
          <a:xfrm>
            <a:off x="774839" y="1206246"/>
            <a:ext cx="9144000" cy="857250"/>
            <a:chOff x="774839" y="1206246"/>
            <a:chExt cx="9144000" cy="857250"/>
          </a:xfrm>
        </p:grpSpPr>
        <p:sp>
          <p:nvSpPr>
            <p:cNvPr id="7" name="object 7"/>
            <p:cNvSpPr/>
            <p:nvPr/>
          </p:nvSpPr>
          <p:spPr>
            <a:xfrm>
              <a:off x="774839" y="1720596"/>
              <a:ext cx="9144000" cy="342900"/>
            </a:xfrm>
            <a:custGeom>
              <a:avLst/>
              <a:gdLst/>
              <a:ahLst/>
              <a:cxnLst/>
              <a:rect l="l" t="t" r="r" b="b"/>
              <a:pathLst>
                <a:path w="9144000" h="342900">
                  <a:moveTo>
                    <a:pt x="0" y="342900"/>
                  </a:moveTo>
                  <a:lnTo>
                    <a:pt x="9144000" y="342900"/>
                  </a:lnTo>
                  <a:lnTo>
                    <a:pt x="9144000" y="0"/>
                  </a:lnTo>
                  <a:lnTo>
                    <a:pt x="0" y="0"/>
                  </a:lnTo>
                  <a:lnTo>
                    <a:pt x="0" y="342900"/>
                  </a:lnTo>
                  <a:close/>
                </a:path>
              </a:pathLst>
            </a:custGeom>
            <a:solidFill>
              <a:srgbClr val="FFFFFF"/>
            </a:solidFill>
          </p:spPr>
          <p:txBody>
            <a:bodyPr wrap="square" lIns="0" tIns="0" rIns="0" bIns="0" rtlCol="0"/>
            <a:lstStyle/>
            <a:p>
              <a:endParaRPr/>
            </a:p>
          </p:txBody>
        </p:sp>
        <p:sp>
          <p:nvSpPr>
            <p:cNvPr id="8" name="object 8"/>
            <p:cNvSpPr/>
            <p:nvPr/>
          </p:nvSpPr>
          <p:spPr>
            <a:xfrm>
              <a:off x="774839" y="1206246"/>
              <a:ext cx="9144000" cy="514350"/>
            </a:xfrm>
            <a:custGeom>
              <a:avLst/>
              <a:gdLst/>
              <a:ahLst/>
              <a:cxnLst/>
              <a:rect l="l" t="t" r="r" b="b"/>
              <a:pathLst>
                <a:path w="9144000" h="514350">
                  <a:moveTo>
                    <a:pt x="9144000" y="514350"/>
                  </a:moveTo>
                  <a:lnTo>
                    <a:pt x="9144000" y="0"/>
                  </a:lnTo>
                  <a:lnTo>
                    <a:pt x="0" y="0"/>
                  </a:lnTo>
                  <a:lnTo>
                    <a:pt x="0" y="514350"/>
                  </a:lnTo>
                  <a:lnTo>
                    <a:pt x="9144000" y="514350"/>
                  </a:lnTo>
                  <a:close/>
                </a:path>
              </a:pathLst>
            </a:custGeom>
            <a:solidFill>
              <a:srgbClr val="33CCFF"/>
            </a:solidFill>
          </p:spPr>
          <p:txBody>
            <a:bodyPr wrap="square" lIns="0" tIns="0" rIns="0" bIns="0" rtlCol="0"/>
            <a:lstStyle/>
            <a:p>
              <a:endParaRPr/>
            </a:p>
          </p:txBody>
        </p:sp>
        <p:sp>
          <p:nvSpPr>
            <p:cNvPr id="9" name="object 9"/>
            <p:cNvSpPr/>
            <p:nvPr/>
          </p:nvSpPr>
          <p:spPr>
            <a:xfrm>
              <a:off x="774839" y="1206246"/>
              <a:ext cx="9144000" cy="521334"/>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a:p>
          </p:txBody>
        </p:sp>
      </p:grpSp>
      <p:sp>
        <p:nvSpPr>
          <p:cNvPr id="10" name="object 10"/>
          <p:cNvSpPr txBox="1"/>
          <p:nvPr/>
        </p:nvSpPr>
        <p:spPr>
          <a:xfrm>
            <a:off x="1005970" y="1970786"/>
            <a:ext cx="8071484" cy="4432300"/>
          </a:xfrm>
          <a:prstGeom prst="rect">
            <a:avLst/>
          </a:prstGeom>
        </p:spPr>
        <p:txBody>
          <a:bodyPr vert="horz" wrap="square" lIns="0" tIns="12700" rIns="0" bIns="0" rtlCol="0">
            <a:spAutoFit/>
          </a:bodyPr>
          <a:lstStyle/>
          <a:p>
            <a:pPr marL="12700" marR="5080" algn="just">
              <a:lnSpc>
                <a:spcPct val="100000"/>
              </a:lnSpc>
              <a:spcBef>
                <a:spcPts val="100"/>
              </a:spcBef>
            </a:pPr>
            <a:r>
              <a:rPr sz="2800" b="1" i="1" spc="-5" dirty="0">
                <a:latin typeface="Times New Roman"/>
                <a:cs typeface="Times New Roman"/>
              </a:rPr>
              <a:t>The network layer protocol </a:t>
            </a:r>
            <a:r>
              <a:rPr sz="2800" b="1" i="1" dirty="0">
                <a:latin typeface="Times New Roman"/>
                <a:cs typeface="Times New Roman"/>
              </a:rPr>
              <a:t>in </a:t>
            </a:r>
            <a:r>
              <a:rPr sz="2800" b="1" i="1" spc="-5" dirty="0">
                <a:latin typeface="Times New Roman"/>
                <a:cs typeface="Times New Roman"/>
              </a:rPr>
              <a:t>the TCP/IP protocol  suite is currently IPv4. Although IPv4 is well designed,  data communication has evolved since the inception of  IPv4 </a:t>
            </a:r>
            <a:r>
              <a:rPr sz="2800" b="1" i="1" dirty="0">
                <a:latin typeface="Times New Roman"/>
                <a:cs typeface="Times New Roman"/>
              </a:rPr>
              <a:t>in </a:t>
            </a:r>
            <a:r>
              <a:rPr sz="2800" b="1" i="1" spc="-5" dirty="0">
                <a:latin typeface="Times New Roman"/>
                <a:cs typeface="Times New Roman"/>
              </a:rPr>
              <a:t>the 1970s. IPv4 has some deficiencies that  </a:t>
            </a:r>
            <a:r>
              <a:rPr sz="2800" b="1" i="1" dirty="0">
                <a:latin typeface="Times New Roman"/>
                <a:cs typeface="Times New Roman"/>
              </a:rPr>
              <a:t>make it unsuitable for the </a:t>
            </a:r>
            <a:r>
              <a:rPr sz="2800" b="1" i="1" spc="-5" dirty="0">
                <a:latin typeface="Times New Roman"/>
                <a:cs typeface="Times New Roman"/>
              </a:rPr>
              <a:t>fast-growing</a:t>
            </a:r>
            <a:r>
              <a:rPr sz="2800" b="1" i="1" spc="-100" dirty="0">
                <a:latin typeface="Times New Roman"/>
                <a:cs typeface="Times New Roman"/>
              </a:rPr>
              <a:t> </a:t>
            </a:r>
            <a:r>
              <a:rPr sz="2800" b="1" i="1" spc="-145" dirty="0">
                <a:latin typeface="Times New Roman"/>
                <a:cs typeface="Times New Roman"/>
              </a:rPr>
              <a:t>Internet..</a:t>
            </a:r>
            <a:endParaRPr sz="2800">
              <a:latin typeface="Times New Roman"/>
              <a:cs typeface="Times New Roman"/>
            </a:endParaRPr>
          </a:p>
          <a:p>
            <a:pPr>
              <a:lnSpc>
                <a:spcPct val="100000"/>
              </a:lnSpc>
            </a:pPr>
            <a:endParaRPr sz="3100">
              <a:latin typeface="Times New Roman"/>
              <a:cs typeface="Times New Roman"/>
            </a:endParaRPr>
          </a:p>
          <a:p>
            <a:pPr marL="40640">
              <a:lnSpc>
                <a:spcPct val="100000"/>
              </a:lnSpc>
              <a:spcBef>
                <a:spcPts val="1930"/>
              </a:spcBef>
            </a:pPr>
            <a:r>
              <a:rPr sz="2800" b="1" i="1" u="heavy" spc="-45" dirty="0">
                <a:solidFill>
                  <a:srgbClr val="FF0000"/>
                </a:solidFill>
                <a:uFill>
                  <a:solidFill>
                    <a:srgbClr val="FF0000"/>
                  </a:solidFill>
                </a:uFill>
                <a:latin typeface="Times New Roman"/>
                <a:cs typeface="Times New Roman"/>
              </a:rPr>
              <a:t>Topics </a:t>
            </a:r>
            <a:r>
              <a:rPr sz="2800" b="1" i="1" u="heavy" dirty="0">
                <a:solidFill>
                  <a:srgbClr val="FF0000"/>
                </a:solidFill>
                <a:uFill>
                  <a:solidFill>
                    <a:srgbClr val="FF0000"/>
                  </a:solidFill>
                </a:uFill>
                <a:latin typeface="Times New Roman"/>
                <a:cs typeface="Times New Roman"/>
              </a:rPr>
              <a:t>discussed in this</a:t>
            </a:r>
            <a:r>
              <a:rPr sz="2800" b="1" i="1" u="heavy" spc="-30" dirty="0">
                <a:solidFill>
                  <a:srgbClr val="FF0000"/>
                </a:solidFill>
                <a:uFill>
                  <a:solidFill>
                    <a:srgbClr val="FF0000"/>
                  </a:solidFill>
                </a:uFill>
                <a:latin typeface="Times New Roman"/>
                <a:cs typeface="Times New Roman"/>
              </a:rPr>
              <a:t> </a:t>
            </a:r>
            <a:r>
              <a:rPr sz="2800" b="1" i="1" u="heavy" spc="-5" dirty="0">
                <a:solidFill>
                  <a:srgbClr val="FF0000"/>
                </a:solidFill>
                <a:uFill>
                  <a:solidFill>
                    <a:srgbClr val="FF0000"/>
                  </a:solidFill>
                </a:uFill>
                <a:latin typeface="Times New Roman"/>
                <a:cs typeface="Times New Roman"/>
              </a:rPr>
              <a:t>section:</a:t>
            </a:r>
            <a:endParaRPr sz="2800">
              <a:latin typeface="Times New Roman"/>
              <a:cs typeface="Times New Roman"/>
            </a:endParaRPr>
          </a:p>
          <a:p>
            <a:pPr marL="12700" marR="5603240">
              <a:lnSpc>
                <a:spcPct val="100000"/>
              </a:lnSpc>
              <a:spcBef>
                <a:spcPts val="400"/>
              </a:spcBef>
            </a:pPr>
            <a:r>
              <a:rPr sz="2400" b="1" spc="-10" dirty="0">
                <a:solidFill>
                  <a:srgbClr val="0033CC"/>
                </a:solidFill>
                <a:latin typeface="Times New Roman"/>
                <a:cs typeface="Times New Roman"/>
              </a:rPr>
              <a:t>Advantages  </a:t>
            </a:r>
            <a:r>
              <a:rPr sz="2400" b="1" spc="-5" dirty="0">
                <a:solidFill>
                  <a:srgbClr val="0033CC"/>
                </a:solidFill>
                <a:latin typeface="Times New Roman"/>
                <a:cs typeface="Times New Roman"/>
              </a:rPr>
              <a:t>Packet </a:t>
            </a:r>
            <a:r>
              <a:rPr sz="2400" b="1" dirty="0">
                <a:solidFill>
                  <a:srgbClr val="0033CC"/>
                </a:solidFill>
                <a:latin typeface="Times New Roman"/>
                <a:cs typeface="Times New Roman"/>
              </a:rPr>
              <a:t>Format  </a:t>
            </a:r>
            <a:r>
              <a:rPr sz="2400" b="1" spc="-5" dirty="0">
                <a:solidFill>
                  <a:srgbClr val="0033CC"/>
                </a:solidFill>
                <a:latin typeface="Times New Roman"/>
                <a:cs typeface="Times New Roman"/>
              </a:rPr>
              <a:t>Extension</a:t>
            </a:r>
            <a:r>
              <a:rPr sz="2400" b="1" spc="-55" dirty="0">
                <a:solidFill>
                  <a:srgbClr val="0033CC"/>
                </a:solidFill>
                <a:latin typeface="Times New Roman"/>
                <a:cs typeface="Times New Roman"/>
              </a:rPr>
              <a:t> </a:t>
            </a:r>
            <a:r>
              <a:rPr sz="2400" b="1" dirty="0">
                <a:solidFill>
                  <a:srgbClr val="0033CC"/>
                </a:solidFill>
                <a:latin typeface="Times New Roman"/>
                <a:cs typeface="Times New Roman"/>
              </a:rPr>
              <a:t>Headers</a:t>
            </a:r>
            <a:endParaRPr sz="2400">
              <a:latin typeface="Times New Roman"/>
              <a:cs typeface="Times New Roman"/>
            </a:endParaRPr>
          </a:p>
        </p:txBody>
      </p:sp>
      <p:sp>
        <p:nvSpPr>
          <p:cNvPr id="11" name="object 11"/>
          <p:cNvSpPr/>
          <p:nvPr/>
        </p:nvSpPr>
        <p:spPr>
          <a:xfrm>
            <a:off x="774839" y="634898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38</a:t>
            </a:fld>
            <a:endParaRPr spc="-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5476875"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20.15	</a:t>
            </a:r>
            <a:r>
              <a:rPr sz="2000" i="1" spc="-5" dirty="0">
                <a:latin typeface="Times New Roman"/>
                <a:cs typeface="Times New Roman"/>
              </a:rPr>
              <a:t>IPv6 datagram header and</a:t>
            </a:r>
            <a:r>
              <a:rPr sz="2000" i="1" spc="-15" dirty="0">
                <a:latin typeface="Times New Roman"/>
                <a:cs typeface="Times New Roman"/>
              </a:rPr>
              <a:t> </a:t>
            </a:r>
            <a:r>
              <a:rPr sz="2000" i="1" spc="-5" dirty="0">
                <a:latin typeface="Times New Roman"/>
                <a:cs typeface="Times New Roman"/>
              </a:rPr>
              <a:t>payload</a:t>
            </a:r>
            <a:endParaRPr sz="2000">
              <a:latin typeface="Times New Roman"/>
              <a:cs typeface="Times New Roman"/>
            </a:endParaRPr>
          </a:p>
        </p:txBody>
      </p:sp>
      <p:sp>
        <p:nvSpPr>
          <p:cNvPr id="3" name="object 3"/>
          <p:cNvSpPr/>
          <p:nvPr/>
        </p:nvSpPr>
        <p:spPr>
          <a:xfrm>
            <a:off x="1232039" y="2634995"/>
            <a:ext cx="7440930" cy="259765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39</a:t>
            </a:fld>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512889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20.2	</a:t>
            </a:r>
            <a:r>
              <a:rPr sz="2000" i="1" spc="-5" dirty="0">
                <a:latin typeface="Times New Roman"/>
                <a:cs typeface="Times New Roman"/>
              </a:rPr>
              <a:t>Network layer in an</a:t>
            </a:r>
            <a:r>
              <a:rPr sz="2000" i="1" dirty="0">
                <a:latin typeface="Times New Roman"/>
                <a:cs typeface="Times New Roman"/>
              </a:rPr>
              <a:t> </a:t>
            </a:r>
            <a:r>
              <a:rPr sz="2000" i="1" spc="-5" dirty="0">
                <a:latin typeface="Times New Roman"/>
                <a:cs typeface="Times New Roman"/>
              </a:rPr>
              <a:t>internetwork</a:t>
            </a:r>
            <a:endParaRPr sz="2000">
              <a:latin typeface="Times New Roman"/>
              <a:cs typeface="Times New Roman"/>
            </a:endParaRPr>
          </a:p>
        </p:txBody>
      </p:sp>
      <p:sp>
        <p:nvSpPr>
          <p:cNvPr id="3" name="object 3"/>
          <p:cNvSpPr/>
          <p:nvPr/>
        </p:nvSpPr>
        <p:spPr>
          <a:xfrm>
            <a:off x="1209941" y="1879854"/>
            <a:ext cx="8099297" cy="456514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p:nvPr/>
        </p:nvSpPr>
        <p:spPr>
          <a:xfrm>
            <a:off x="853573" y="6860954"/>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20.</a:t>
            </a:r>
            <a:fld id="{81D60167-4931-47E6-BA6A-407CBD079E47}" type="slidenum">
              <a:rPr sz="2000" b="1" spc="-5" dirty="0">
                <a:solidFill>
                  <a:srgbClr val="1B1B1B"/>
                </a:solidFill>
                <a:latin typeface="Arial"/>
                <a:cs typeface="Arial"/>
              </a:rPr>
              <a:t>4</a:t>
            </a:fld>
            <a:endParaRPr sz="20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3870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676147"/>
            <a:ext cx="4815840"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20.16	</a:t>
            </a:r>
            <a:r>
              <a:rPr sz="2000" i="1" spc="-5" dirty="0">
                <a:latin typeface="Times New Roman"/>
                <a:cs typeface="Times New Roman"/>
              </a:rPr>
              <a:t>Format of an IPv6</a:t>
            </a:r>
            <a:r>
              <a:rPr sz="2000" i="1" spc="-15" dirty="0">
                <a:latin typeface="Times New Roman"/>
                <a:cs typeface="Times New Roman"/>
              </a:rPr>
              <a:t> </a:t>
            </a:r>
            <a:r>
              <a:rPr sz="2000" i="1" spc="-5" dirty="0">
                <a:latin typeface="Times New Roman"/>
                <a:cs typeface="Times New Roman"/>
              </a:rPr>
              <a:t>datagram</a:t>
            </a:r>
            <a:endParaRPr sz="2000">
              <a:latin typeface="Times New Roman"/>
              <a:cs typeface="Times New Roman"/>
            </a:endParaRPr>
          </a:p>
        </p:txBody>
      </p:sp>
      <p:sp>
        <p:nvSpPr>
          <p:cNvPr id="4" name="object 4"/>
          <p:cNvSpPr/>
          <p:nvPr/>
        </p:nvSpPr>
        <p:spPr>
          <a:xfrm>
            <a:off x="927239" y="12542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1786775" y="1641348"/>
            <a:ext cx="6379464" cy="480364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27239" y="67116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40</a:t>
            </a:fld>
            <a:endParaRPr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3786" y="676147"/>
            <a:ext cx="4351655" cy="391160"/>
          </a:xfrm>
          <a:prstGeom prst="rect">
            <a:avLst/>
          </a:prstGeom>
        </p:spPr>
        <p:txBody>
          <a:bodyPr vert="horz" wrap="square" lIns="0" tIns="12700" rIns="0" bIns="0" rtlCol="0">
            <a:spAutoFit/>
          </a:bodyPr>
          <a:lstStyle/>
          <a:p>
            <a:pPr marL="12700">
              <a:lnSpc>
                <a:spcPct val="100000"/>
              </a:lnSpc>
              <a:spcBef>
                <a:spcPts val="100"/>
              </a:spcBef>
              <a:tabLst>
                <a:tab pos="1489710" algn="l"/>
              </a:tabLst>
            </a:pPr>
            <a:r>
              <a:rPr sz="2400" spc="-50" dirty="0">
                <a:solidFill>
                  <a:srgbClr val="3333CC"/>
                </a:solidFill>
              </a:rPr>
              <a:t>Table</a:t>
            </a:r>
            <a:r>
              <a:rPr sz="2400" spc="-5" dirty="0">
                <a:solidFill>
                  <a:srgbClr val="3333CC"/>
                </a:solidFill>
              </a:rPr>
              <a:t> </a:t>
            </a:r>
            <a:r>
              <a:rPr sz="2400" dirty="0">
                <a:solidFill>
                  <a:srgbClr val="3333CC"/>
                </a:solidFill>
              </a:rPr>
              <a:t>20.6	</a:t>
            </a:r>
            <a:r>
              <a:rPr sz="2000" i="1" spc="-5" dirty="0">
                <a:latin typeface="Times New Roman"/>
                <a:cs typeface="Times New Roman"/>
              </a:rPr>
              <a:t>Next header codes for</a:t>
            </a:r>
            <a:r>
              <a:rPr sz="2000" i="1" spc="-20" dirty="0">
                <a:latin typeface="Times New Roman"/>
                <a:cs typeface="Times New Roman"/>
              </a:rPr>
              <a:t> </a:t>
            </a:r>
            <a:r>
              <a:rPr sz="2000" i="1" spc="-5" dirty="0">
                <a:latin typeface="Times New Roman"/>
                <a:cs typeface="Times New Roman"/>
              </a:rPr>
              <a:t>IPv6</a:t>
            </a:r>
            <a:endParaRPr sz="2000">
              <a:latin typeface="Times New Roman"/>
              <a:cs typeface="Times New Roman"/>
            </a:endParaRPr>
          </a:p>
        </p:txBody>
      </p:sp>
      <p:sp>
        <p:nvSpPr>
          <p:cNvPr id="3" name="object 3"/>
          <p:cNvSpPr/>
          <p:nvPr/>
        </p:nvSpPr>
        <p:spPr>
          <a:xfrm>
            <a:off x="2378849" y="1037844"/>
            <a:ext cx="5929122" cy="532180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41</a:t>
            </a:fld>
            <a:endParaRPr spc="-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3864" y="828547"/>
            <a:ext cx="5887085" cy="391160"/>
          </a:xfrm>
          <a:prstGeom prst="rect">
            <a:avLst/>
          </a:prstGeom>
        </p:spPr>
        <p:txBody>
          <a:bodyPr vert="horz" wrap="square" lIns="0" tIns="12700" rIns="0" bIns="0" rtlCol="0">
            <a:spAutoFit/>
          </a:bodyPr>
          <a:lstStyle/>
          <a:p>
            <a:pPr marL="12700">
              <a:lnSpc>
                <a:spcPct val="100000"/>
              </a:lnSpc>
              <a:spcBef>
                <a:spcPts val="100"/>
              </a:spcBef>
              <a:tabLst>
                <a:tab pos="1489710" algn="l"/>
              </a:tabLst>
            </a:pPr>
            <a:r>
              <a:rPr sz="2400" spc="-50" dirty="0">
                <a:solidFill>
                  <a:srgbClr val="3333CC"/>
                </a:solidFill>
              </a:rPr>
              <a:t>Table</a:t>
            </a:r>
            <a:r>
              <a:rPr sz="2400" spc="-5" dirty="0">
                <a:solidFill>
                  <a:srgbClr val="3333CC"/>
                </a:solidFill>
              </a:rPr>
              <a:t> </a:t>
            </a:r>
            <a:r>
              <a:rPr sz="2400" dirty="0">
                <a:solidFill>
                  <a:srgbClr val="3333CC"/>
                </a:solidFill>
              </a:rPr>
              <a:t>20.7	</a:t>
            </a:r>
            <a:r>
              <a:rPr sz="2000" i="1" spc="-5" dirty="0">
                <a:latin typeface="Times New Roman"/>
                <a:cs typeface="Times New Roman"/>
              </a:rPr>
              <a:t>Priorities for congestion-controlled</a:t>
            </a:r>
            <a:r>
              <a:rPr sz="2000" i="1" spc="5" dirty="0">
                <a:latin typeface="Times New Roman"/>
                <a:cs typeface="Times New Roman"/>
              </a:rPr>
              <a:t> </a:t>
            </a:r>
            <a:r>
              <a:rPr sz="2000" i="1" spc="-10" dirty="0">
                <a:latin typeface="Times New Roman"/>
                <a:cs typeface="Times New Roman"/>
              </a:rPr>
              <a:t>traffic</a:t>
            </a:r>
            <a:endParaRPr sz="2000">
              <a:latin typeface="Times New Roman"/>
              <a:cs typeface="Times New Roman"/>
            </a:endParaRPr>
          </a:p>
        </p:txBody>
      </p:sp>
      <p:sp>
        <p:nvSpPr>
          <p:cNvPr id="3" name="object 3"/>
          <p:cNvSpPr/>
          <p:nvPr/>
        </p:nvSpPr>
        <p:spPr>
          <a:xfrm>
            <a:off x="1163453" y="1221612"/>
            <a:ext cx="8186928" cy="535457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42</a:t>
            </a:fld>
            <a:endParaRPr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6979" y="1133347"/>
            <a:ext cx="6293485" cy="391160"/>
          </a:xfrm>
          <a:prstGeom prst="rect">
            <a:avLst/>
          </a:prstGeom>
        </p:spPr>
        <p:txBody>
          <a:bodyPr vert="horz" wrap="square" lIns="0" tIns="12700" rIns="0" bIns="0" rtlCol="0">
            <a:spAutoFit/>
          </a:bodyPr>
          <a:lstStyle/>
          <a:p>
            <a:pPr marL="12700">
              <a:lnSpc>
                <a:spcPct val="100000"/>
              </a:lnSpc>
              <a:spcBef>
                <a:spcPts val="100"/>
              </a:spcBef>
              <a:tabLst>
                <a:tab pos="1489710" algn="l"/>
              </a:tabLst>
            </a:pPr>
            <a:r>
              <a:rPr sz="2400" spc="-50" dirty="0">
                <a:solidFill>
                  <a:srgbClr val="3333CC"/>
                </a:solidFill>
              </a:rPr>
              <a:t>Table</a:t>
            </a:r>
            <a:r>
              <a:rPr sz="2400" spc="-5" dirty="0">
                <a:solidFill>
                  <a:srgbClr val="3333CC"/>
                </a:solidFill>
              </a:rPr>
              <a:t> </a:t>
            </a:r>
            <a:r>
              <a:rPr sz="2400" dirty="0">
                <a:solidFill>
                  <a:srgbClr val="3333CC"/>
                </a:solidFill>
              </a:rPr>
              <a:t>20.8	</a:t>
            </a:r>
            <a:r>
              <a:rPr sz="2000" i="1" spc="-5" dirty="0">
                <a:latin typeface="Times New Roman"/>
                <a:cs typeface="Times New Roman"/>
              </a:rPr>
              <a:t>Priorities for </a:t>
            </a:r>
            <a:r>
              <a:rPr sz="2000" i="1" spc="-10" dirty="0">
                <a:latin typeface="Times New Roman"/>
                <a:cs typeface="Times New Roman"/>
              </a:rPr>
              <a:t>noncongestion-controlled</a:t>
            </a:r>
            <a:r>
              <a:rPr sz="2000" i="1" spc="20" dirty="0">
                <a:latin typeface="Times New Roman"/>
                <a:cs typeface="Times New Roman"/>
              </a:rPr>
              <a:t> </a:t>
            </a:r>
            <a:r>
              <a:rPr sz="2000" i="1" spc="-10" dirty="0">
                <a:latin typeface="Times New Roman"/>
                <a:cs typeface="Times New Roman"/>
              </a:rPr>
              <a:t>traffic</a:t>
            </a:r>
            <a:endParaRPr sz="2000">
              <a:latin typeface="Times New Roman"/>
              <a:cs typeface="Times New Roman"/>
            </a:endParaRPr>
          </a:p>
        </p:txBody>
      </p:sp>
      <p:sp>
        <p:nvSpPr>
          <p:cNvPr id="3" name="object 3"/>
          <p:cNvSpPr/>
          <p:nvPr/>
        </p:nvSpPr>
        <p:spPr>
          <a:xfrm>
            <a:off x="1062875" y="1552194"/>
            <a:ext cx="8627364" cy="267233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43</a:t>
            </a:fld>
            <a:endParaRPr spc="-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828547"/>
            <a:ext cx="6889750" cy="391160"/>
          </a:xfrm>
          <a:prstGeom prst="rect">
            <a:avLst/>
          </a:prstGeom>
        </p:spPr>
        <p:txBody>
          <a:bodyPr vert="horz" wrap="square" lIns="0" tIns="12700" rIns="0" bIns="0" rtlCol="0">
            <a:spAutoFit/>
          </a:bodyPr>
          <a:lstStyle/>
          <a:p>
            <a:pPr marL="12700">
              <a:lnSpc>
                <a:spcPct val="100000"/>
              </a:lnSpc>
              <a:spcBef>
                <a:spcPts val="100"/>
              </a:spcBef>
              <a:tabLst>
                <a:tab pos="1489710" algn="l"/>
              </a:tabLst>
            </a:pPr>
            <a:r>
              <a:rPr sz="2400" spc="-50" dirty="0">
                <a:solidFill>
                  <a:srgbClr val="3333CC"/>
                </a:solidFill>
              </a:rPr>
              <a:t>Table</a:t>
            </a:r>
            <a:r>
              <a:rPr sz="2400" spc="-5" dirty="0">
                <a:solidFill>
                  <a:srgbClr val="3333CC"/>
                </a:solidFill>
              </a:rPr>
              <a:t> </a:t>
            </a:r>
            <a:r>
              <a:rPr sz="2400" dirty="0">
                <a:solidFill>
                  <a:srgbClr val="3333CC"/>
                </a:solidFill>
              </a:rPr>
              <a:t>20.9	</a:t>
            </a:r>
            <a:r>
              <a:rPr sz="2000" i="1" spc="-5" dirty="0">
                <a:latin typeface="Times New Roman"/>
                <a:cs typeface="Times New Roman"/>
              </a:rPr>
              <a:t>Comparison between IPv4 and IPv6 packet</a:t>
            </a:r>
            <a:r>
              <a:rPr sz="2000" i="1" spc="35" dirty="0">
                <a:latin typeface="Times New Roman"/>
                <a:cs typeface="Times New Roman"/>
              </a:rPr>
              <a:t> </a:t>
            </a:r>
            <a:r>
              <a:rPr sz="2000" i="1" spc="-5" dirty="0">
                <a:latin typeface="Times New Roman"/>
                <a:cs typeface="Times New Roman"/>
              </a:rPr>
              <a:t>headers</a:t>
            </a:r>
            <a:endParaRPr sz="2000">
              <a:latin typeface="Times New Roman"/>
              <a:cs typeface="Times New Roman"/>
            </a:endParaRPr>
          </a:p>
        </p:txBody>
      </p:sp>
      <p:sp>
        <p:nvSpPr>
          <p:cNvPr id="3" name="object 3"/>
          <p:cNvSpPr/>
          <p:nvPr/>
        </p:nvSpPr>
        <p:spPr>
          <a:xfrm>
            <a:off x="927239" y="1263396"/>
            <a:ext cx="8739975" cy="471982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44</a:t>
            </a:fld>
            <a:endParaRPr spc="-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4221480"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20.17	</a:t>
            </a:r>
            <a:r>
              <a:rPr sz="2000" i="1" spc="-5" dirty="0">
                <a:latin typeface="Times New Roman"/>
                <a:cs typeface="Times New Roman"/>
              </a:rPr>
              <a:t>Extension header</a:t>
            </a:r>
            <a:r>
              <a:rPr sz="2000" i="1" spc="-35" dirty="0">
                <a:latin typeface="Times New Roman"/>
                <a:cs typeface="Times New Roman"/>
              </a:rPr>
              <a:t> </a:t>
            </a:r>
            <a:r>
              <a:rPr sz="2000" i="1" spc="-5" dirty="0">
                <a:latin typeface="Times New Roman"/>
                <a:cs typeface="Times New Roman"/>
              </a:rPr>
              <a:t>types</a:t>
            </a:r>
            <a:endParaRPr sz="2000">
              <a:latin typeface="Times New Roman"/>
              <a:cs typeface="Times New Roman"/>
            </a:endParaRPr>
          </a:p>
        </p:txBody>
      </p:sp>
      <p:sp>
        <p:nvSpPr>
          <p:cNvPr id="3" name="object 3"/>
          <p:cNvSpPr/>
          <p:nvPr/>
        </p:nvSpPr>
        <p:spPr>
          <a:xfrm>
            <a:off x="1495691" y="2177795"/>
            <a:ext cx="6746747" cy="349910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45</a:t>
            </a:fld>
            <a:endParaRPr spc="-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828547"/>
            <a:ext cx="8189595" cy="391160"/>
          </a:xfrm>
          <a:prstGeom prst="rect">
            <a:avLst/>
          </a:prstGeom>
        </p:spPr>
        <p:txBody>
          <a:bodyPr vert="horz" wrap="square" lIns="0" tIns="12700" rIns="0" bIns="0" rtlCol="0">
            <a:spAutoFit/>
          </a:bodyPr>
          <a:lstStyle/>
          <a:p>
            <a:pPr marL="12700">
              <a:lnSpc>
                <a:spcPct val="100000"/>
              </a:lnSpc>
              <a:spcBef>
                <a:spcPts val="100"/>
              </a:spcBef>
              <a:tabLst>
                <a:tab pos="1642110" algn="l"/>
              </a:tabLst>
            </a:pPr>
            <a:r>
              <a:rPr sz="2400" spc="-50" dirty="0">
                <a:solidFill>
                  <a:srgbClr val="3333CC"/>
                </a:solidFill>
              </a:rPr>
              <a:t>Table</a:t>
            </a:r>
            <a:r>
              <a:rPr sz="2400" spc="-5" dirty="0">
                <a:solidFill>
                  <a:srgbClr val="3333CC"/>
                </a:solidFill>
              </a:rPr>
              <a:t> </a:t>
            </a:r>
            <a:r>
              <a:rPr sz="2400" dirty="0">
                <a:solidFill>
                  <a:srgbClr val="3333CC"/>
                </a:solidFill>
              </a:rPr>
              <a:t>20.10	</a:t>
            </a:r>
            <a:r>
              <a:rPr sz="2000" i="1" spc="-5" dirty="0">
                <a:latin typeface="Times New Roman"/>
                <a:cs typeface="Times New Roman"/>
              </a:rPr>
              <a:t>Comparison between IPv4 options and IPv6 extension</a:t>
            </a:r>
            <a:r>
              <a:rPr sz="2000" i="1" spc="65" dirty="0">
                <a:latin typeface="Times New Roman"/>
                <a:cs typeface="Times New Roman"/>
              </a:rPr>
              <a:t> </a:t>
            </a:r>
            <a:r>
              <a:rPr sz="2000" i="1" spc="-5" dirty="0">
                <a:latin typeface="Times New Roman"/>
                <a:cs typeface="Times New Roman"/>
              </a:rPr>
              <a:t>headers</a:t>
            </a:r>
            <a:endParaRPr sz="2000">
              <a:latin typeface="Times New Roman"/>
              <a:cs typeface="Times New Roman"/>
            </a:endParaRPr>
          </a:p>
        </p:txBody>
      </p:sp>
      <p:sp>
        <p:nvSpPr>
          <p:cNvPr id="3" name="object 3"/>
          <p:cNvSpPr/>
          <p:nvPr/>
        </p:nvSpPr>
        <p:spPr>
          <a:xfrm>
            <a:off x="892949" y="1360169"/>
            <a:ext cx="8875776" cy="370103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46</a:t>
            </a:fld>
            <a:endParaRPr spc="-5"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57250"/>
            <a:chOff x="774839" y="348995"/>
            <a:chExt cx="9144000" cy="857250"/>
          </a:xfrm>
        </p:grpSpPr>
        <p:sp>
          <p:nvSpPr>
            <p:cNvPr id="3" name="object 3"/>
            <p:cNvSpPr/>
            <p:nvPr/>
          </p:nvSpPr>
          <p:spPr>
            <a:xfrm>
              <a:off x="774839" y="34899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33CCFF"/>
            </a:solidFill>
          </p:spPr>
          <p:txBody>
            <a:bodyPr wrap="square" lIns="0" tIns="0" rIns="0" bIns="0" rtlCol="0"/>
            <a:lstStyle/>
            <a:p>
              <a:endParaRPr/>
            </a:p>
          </p:txBody>
        </p:sp>
        <p:sp>
          <p:nvSpPr>
            <p:cNvPr id="4" name="object 4"/>
            <p:cNvSpPr/>
            <p:nvPr/>
          </p:nvSpPr>
          <p:spPr>
            <a:xfrm>
              <a:off x="774827" y="349007"/>
              <a:ext cx="9144000" cy="857250"/>
            </a:xfrm>
            <a:custGeom>
              <a:avLst/>
              <a:gdLst/>
              <a:ahLst/>
              <a:cxnLst/>
              <a:rect l="l" t="t" r="r" b="b"/>
              <a:pathLst>
                <a:path w="9144000" h="857250">
                  <a:moveTo>
                    <a:pt x="9144000" y="0"/>
                  </a:moveTo>
                  <a:lnTo>
                    <a:pt x="9137917" y="0"/>
                  </a:lnTo>
                  <a:lnTo>
                    <a:pt x="9137523" y="0"/>
                  </a:lnTo>
                  <a:lnTo>
                    <a:pt x="6858" y="0"/>
                  </a:lnTo>
                  <a:lnTo>
                    <a:pt x="0" y="0"/>
                  </a:lnTo>
                  <a:lnTo>
                    <a:pt x="0" y="6858"/>
                  </a:lnTo>
                  <a:lnTo>
                    <a:pt x="0" y="857250"/>
                  </a:lnTo>
                  <a:lnTo>
                    <a:pt x="6858" y="857250"/>
                  </a:lnTo>
                  <a:lnTo>
                    <a:pt x="6858" y="6858"/>
                  </a:lnTo>
                  <a:lnTo>
                    <a:pt x="9137523" y="6858"/>
                  </a:lnTo>
                  <a:lnTo>
                    <a:pt x="9137523" y="857250"/>
                  </a:lnTo>
                  <a:lnTo>
                    <a:pt x="9144000" y="857250"/>
                  </a:lnTo>
                  <a:lnTo>
                    <a:pt x="9144000" y="6858"/>
                  </a:lnTo>
                  <a:lnTo>
                    <a:pt x="9144000"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313690">
              <a:lnSpc>
                <a:spcPct val="100000"/>
              </a:lnSpc>
              <a:spcBef>
                <a:spcPts val="95"/>
              </a:spcBef>
              <a:tabLst>
                <a:tab pos="1354455" algn="l"/>
              </a:tabLst>
            </a:pPr>
            <a:r>
              <a:rPr spc="-5" dirty="0"/>
              <a:t>20-4	TRANSITION FROM IPv4 </a:t>
            </a:r>
            <a:r>
              <a:rPr spc="-35" dirty="0"/>
              <a:t>TO</a:t>
            </a:r>
            <a:r>
              <a:rPr spc="-30" dirty="0"/>
              <a:t> </a:t>
            </a:r>
            <a:r>
              <a:rPr spc="-5" dirty="0"/>
              <a:t>IPv6</a:t>
            </a:r>
          </a:p>
        </p:txBody>
      </p:sp>
      <p:grpSp>
        <p:nvGrpSpPr>
          <p:cNvPr id="6" name="object 6"/>
          <p:cNvGrpSpPr/>
          <p:nvPr/>
        </p:nvGrpSpPr>
        <p:grpSpPr>
          <a:xfrm>
            <a:off x="774839" y="1206246"/>
            <a:ext cx="9144000" cy="857250"/>
            <a:chOff x="774839" y="1206246"/>
            <a:chExt cx="9144000" cy="857250"/>
          </a:xfrm>
        </p:grpSpPr>
        <p:sp>
          <p:nvSpPr>
            <p:cNvPr id="7" name="object 7"/>
            <p:cNvSpPr/>
            <p:nvPr/>
          </p:nvSpPr>
          <p:spPr>
            <a:xfrm>
              <a:off x="774839" y="1720596"/>
              <a:ext cx="9144000" cy="342900"/>
            </a:xfrm>
            <a:custGeom>
              <a:avLst/>
              <a:gdLst/>
              <a:ahLst/>
              <a:cxnLst/>
              <a:rect l="l" t="t" r="r" b="b"/>
              <a:pathLst>
                <a:path w="9144000" h="342900">
                  <a:moveTo>
                    <a:pt x="0" y="342900"/>
                  </a:moveTo>
                  <a:lnTo>
                    <a:pt x="9144000" y="342900"/>
                  </a:lnTo>
                  <a:lnTo>
                    <a:pt x="9144000" y="0"/>
                  </a:lnTo>
                  <a:lnTo>
                    <a:pt x="0" y="0"/>
                  </a:lnTo>
                  <a:lnTo>
                    <a:pt x="0" y="342900"/>
                  </a:lnTo>
                  <a:close/>
                </a:path>
              </a:pathLst>
            </a:custGeom>
            <a:solidFill>
              <a:srgbClr val="FFFFFF"/>
            </a:solidFill>
          </p:spPr>
          <p:txBody>
            <a:bodyPr wrap="square" lIns="0" tIns="0" rIns="0" bIns="0" rtlCol="0"/>
            <a:lstStyle/>
            <a:p>
              <a:endParaRPr/>
            </a:p>
          </p:txBody>
        </p:sp>
        <p:sp>
          <p:nvSpPr>
            <p:cNvPr id="8" name="object 8"/>
            <p:cNvSpPr/>
            <p:nvPr/>
          </p:nvSpPr>
          <p:spPr>
            <a:xfrm>
              <a:off x="774839" y="1206246"/>
              <a:ext cx="9144000" cy="514350"/>
            </a:xfrm>
            <a:custGeom>
              <a:avLst/>
              <a:gdLst/>
              <a:ahLst/>
              <a:cxnLst/>
              <a:rect l="l" t="t" r="r" b="b"/>
              <a:pathLst>
                <a:path w="9144000" h="514350">
                  <a:moveTo>
                    <a:pt x="9144000" y="514350"/>
                  </a:moveTo>
                  <a:lnTo>
                    <a:pt x="9144000" y="0"/>
                  </a:lnTo>
                  <a:lnTo>
                    <a:pt x="0" y="0"/>
                  </a:lnTo>
                  <a:lnTo>
                    <a:pt x="0" y="514350"/>
                  </a:lnTo>
                  <a:lnTo>
                    <a:pt x="9144000" y="514350"/>
                  </a:lnTo>
                  <a:close/>
                </a:path>
              </a:pathLst>
            </a:custGeom>
            <a:solidFill>
              <a:srgbClr val="33CCFF"/>
            </a:solidFill>
          </p:spPr>
          <p:txBody>
            <a:bodyPr wrap="square" lIns="0" tIns="0" rIns="0" bIns="0" rtlCol="0"/>
            <a:lstStyle/>
            <a:p>
              <a:endParaRPr/>
            </a:p>
          </p:txBody>
        </p:sp>
        <p:sp>
          <p:nvSpPr>
            <p:cNvPr id="9" name="object 9"/>
            <p:cNvSpPr/>
            <p:nvPr/>
          </p:nvSpPr>
          <p:spPr>
            <a:xfrm>
              <a:off x="774839" y="1206246"/>
              <a:ext cx="9144000" cy="521334"/>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a:p>
          </p:txBody>
        </p:sp>
      </p:grpSp>
      <p:sp>
        <p:nvSpPr>
          <p:cNvPr id="10" name="object 10"/>
          <p:cNvSpPr txBox="1"/>
          <p:nvPr/>
        </p:nvSpPr>
        <p:spPr>
          <a:xfrm>
            <a:off x="1005958" y="1895348"/>
            <a:ext cx="8072120" cy="4723130"/>
          </a:xfrm>
          <a:prstGeom prst="rect">
            <a:avLst/>
          </a:prstGeom>
        </p:spPr>
        <p:txBody>
          <a:bodyPr vert="horz" wrap="square" lIns="0" tIns="12700" rIns="0" bIns="0" rtlCol="0">
            <a:spAutoFit/>
          </a:bodyPr>
          <a:lstStyle/>
          <a:p>
            <a:pPr marL="12700" marR="5080" indent="-635" algn="just">
              <a:lnSpc>
                <a:spcPct val="100000"/>
              </a:lnSpc>
              <a:spcBef>
                <a:spcPts val="100"/>
              </a:spcBef>
            </a:pPr>
            <a:r>
              <a:rPr sz="2800" b="1" i="1" spc="-5" dirty="0">
                <a:latin typeface="Times New Roman"/>
                <a:cs typeface="Times New Roman"/>
              </a:rPr>
              <a:t>Because </a:t>
            </a:r>
            <a:r>
              <a:rPr sz="2800" b="1" i="1" dirty="0">
                <a:latin typeface="Times New Roman"/>
                <a:cs typeface="Times New Roman"/>
              </a:rPr>
              <a:t>of </a:t>
            </a:r>
            <a:r>
              <a:rPr sz="2800" b="1" i="1" spc="-5" dirty="0">
                <a:latin typeface="Times New Roman"/>
                <a:cs typeface="Times New Roman"/>
              </a:rPr>
              <a:t>the </a:t>
            </a:r>
            <a:r>
              <a:rPr sz="2800" b="1" i="1" dirty="0">
                <a:latin typeface="Times New Roman"/>
                <a:cs typeface="Times New Roman"/>
              </a:rPr>
              <a:t>huge </a:t>
            </a:r>
            <a:r>
              <a:rPr sz="2800" b="1" i="1" spc="-5" dirty="0">
                <a:latin typeface="Times New Roman"/>
                <a:cs typeface="Times New Roman"/>
              </a:rPr>
              <a:t>number </a:t>
            </a:r>
            <a:r>
              <a:rPr sz="2800" b="1" i="1" dirty="0">
                <a:latin typeface="Times New Roman"/>
                <a:cs typeface="Times New Roman"/>
              </a:rPr>
              <a:t>of </a:t>
            </a:r>
            <a:r>
              <a:rPr sz="2800" b="1" i="1" spc="-5" dirty="0">
                <a:latin typeface="Times New Roman"/>
                <a:cs typeface="Times New Roman"/>
              </a:rPr>
              <a:t>systems </a:t>
            </a:r>
            <a:r>
              <a:rPr sz="2800" b="1" i="1" dirty="0">
                <a:latin typeface="Times New Roman"/>
                <a:cs typeface="Times New Roman"/>
              </a:rPr>
              <a:t>on the  </a:t>
            </a:r>
            <a:r>
              <a:rPr sz="2800" b="1" i="1" spc="-5" dirty="0">
                <a:latin typeface="Times New Roman"/>
                <a:cs typeface="Times New Roman"/>
              </a:rPr>
              <a:t>Internet, </a:t>
            </a:r>
            <a:r>
              <a:rPr sz="2800" b="1" i="1" dirty="0">
                <a:latin typeface="Times New Roman"/>
                <a:cs typeface="Times New Roman"/>
              </a:rPr>
              <a:t>the </a:t>
            </a:r>
            <a:r>
              <a:rPr sz="2800" b="1" i="1" spc="-5" dirty="0">
                <a:latin typeface="Times New Roman"/>
                <a:cs typeface="Times New Roman"/>
              </a:rPr>
              <a:t>transition from IPv4 to IPv6 cannot  happen </a:t>
            </a:r>
            <a:r>
              <a:rPr sz="2800" b="1" i="1" spc="-85" dirty="0">
                <a:latin typeface="Times New Roman"/>
                <a:cs typeface="Times New Roman"/>
              </a:rPr>
              <a:t>suddenly.. </a:t>
            </a:r>
            <a:r>
              <a:rPr sz="2800" b="1" i="1" spc="-5" dirty="0">
                <a:latin typeface="Times New Roman"/>
                <a:cs typeface="Times New Roman"/>
              </a:rPr>
              <a:t>It takes </a:t>
            </a:r>
            <a:r>
              <a:rPr sz="2800" b="1" i="1" dirty="0">
                <a:latin typeface="Times New Roman"/>
                <a:cs typeface="Times New Roman"/>
              </a:rPr>
              <a:t>a </a:t>
            </a:r>
            <a:r>
              <a:rPr sz="2800" b="1" i="1" spc="-5" dirty="0">
                <a:latin typeface="Times New Roman"/>
                <a:cs typeface="Times New Roman"/>
              </a:rPr>
              <a:t>considerable amount </a:t>
            </a:r>
            <a:r>
              <a:rPr sz="2800" b="1" i="1" dirty="0">
                <a:latin typeface="Times New Roman"/>
                <a:cs typeface="Times New Roman"/>
              </a:rPr>
              <a:t>of  </a:t>
            </a:r>
            <a:r>
              <a:rPr sz="2800" b="1" i="1" spc="-5" dirty="0">
                <a:latin typeface="Times New Roman"/>
                <a:cs typeface="Times New Roman"/>
              </a:rPr>
              <a:t>time before every system </a:t>
            </a:r>
            <a:r>
              <a:rPr sz="2800" b="1" i="1" dirty="0">
                <a:latin typeface="Times New Roman"/>
                <a:cs typeface="Times New Roman"/>
              </a:rPr>
              <a:t>in </a:t>
            </a:r>
            <a:r>
              <a:rPr sz="2800" b="1" i="1" spc="-5" dirty="0">
                <a:latin typeface="Times New Roman"/>
                <a:cs typeface="Times New Roman"/>
              </a:rPr>
              <a:t>the Internet can move from  IPv4 </a:t>
            </a:r>
            <a:r>
              <a:rPr sz="2800" b="1" i="1" dirty="0">
                <a:latin typeface="Times New Roman"/>
                <a:cs typeface="Times New Roman"/>
              </a:rPr>
              <a:t>to </a:t>
            </a:r>
            <a:r>
              <a:rPr sz="2800" b="1" i="1" spc="-120" dirty="0">
                <a:latin typeface="Times New Roman"/>
                <a:cs typeface="Times New Roman"/>
              </a:rPr>
              <a:t>IPv6.. </a:t>
            </a:r>
            <a:r>
              <a:rPr sz="2800" b="1" i="1" spc="-5" dirty="0">
                <a:latin typeface="Times New Roman"/>
                <a:cs typeface="Times New Roman"/>
              </a:rPr>
              <a:t>The transition must </a:t>
            </a:r>
            <a:r>
              <a:rPr sz="2800" b="1" i="1" dirty="0">
                <a:latin typeface="Times New Roman"/>
                <a:cs typeface="Times New Roman"/>
              </a:rPr>
              <a:t>be </a:t>
            </a:r>
            <a:r>
              <a:rPr sz="2800" b="1" i="1" spc="-5" dirty="0">
                <a:latin typeface="Times New Roman"/>
                <a:cs typeface="Times New Roman"/>
              </a:rPr>
              <a:t>smooth </a:t>
            </a:r>
            <a:r>
              <a:rPr sz="2800" b="1" i="1" dirty="0">
                <a:latin typeface="Times New Roman"/>
                <a:cs typeface="Times New Roman"/>
              </a:rPr>
              <a:t>to </a:t>
            </a:r>
            <a:r>
              <a:rPr sz="2800" b="1" i="1" spc="-5" dirty="0">
                <a:latin typeface="Times New Roman"/>
                <a:cs typeface="Times New Roman"/>
              </a:rPr>
              <a:t>prevent  </a:t>
            </a:r>
            <a:r>
              <a:rPr sz="2800" b="1" i="1" dirty="0">
                <a:latin typeface="Times New Roman"/>
                <a:cs typeface="Times New Roman"/>
              </a:rPr>
              <a:t>any </a:t>
            </a:r>
            <a:r>
              <a:rPr sz="2800" b="1" i="1" spc="-5" dirty="0">
                <a:latin typeface="Times New Roman"/>
                <a:cs typeface="Times New Roman"/>
              </a:rPr>
              <a:t>problems between IPv4 </a:t>
            </a:r>
            <a:r>
              <a:rPr sz="2800" b="1" i="1" dirty="0">
                <a:latin typeface="Times New Roman"/>
                <a:cs typeface="Times New Roman"/>
              </a:rPr>
              <a:t>and </a:t>
            </a:r>
            <a:r>
              <a:rPr sz="2800" b="1" i="1" spc="-5" dirty="0">
                <a:latin typeface="Times New Roman"/>
                <a:cs typeface="Times New Roman"/>
              </a:rPr>
              <a:t>IPv6</a:t>
            </a:r>
            <a:r>
              <a:rPr sz="2800" b="1" i="1" spc="-60" dirty="0">
                <a:latin typeface="Times New Roman"/>
                <a:cs typeface="Times New Roman"/>
              </a:rPr>
              <a:t> </a:t>
            </a:r>
            <a:r>
              <a:rPr sz="2800" b="1" i="1" spc="-5" dirty="0">
                <a:latin typeface="Times New Roman"/>
                <a:cs typeface="Times New Roman"/>
              </a:rPr>
              <a:t>systems.</a:t>
            </a:r>
            <a:endParaRPr sz="2800">
              <a:latin typeface="Times New Roman"/>
              <a:cs typeface="Times New Roman"/>
            </a:endParaRPr>
          </a:p>
          <a:p>
            <a:pPr>
              <a:lnSpc>
                <a:spcPct val="100000"/>
              </a:lnSpc>
            </a:pPr>
            <a:endParaRPr sz="3850">
              <a:latin typeface="Times New Roman"/>
              <a:cs typeface="Times New Roman"/>
            </a:endParaRPr>
          </a:p>
          <a:p>
            <a:pPr marL="40640">
              <a:lnSpc>
                <a:spcPct val="100000"/>
              </a:lnSpc>
            </a:pPr>
            <a:r>
              <a:rPr sz="2800" b="1" i="1" u="heavy" spc="-45" dirty="0">
                <a:solidFill>
                  <a:srgbClr val="FF0000"/>
                </a:solidFill>
                <a:uFill>
                  <a:solidFill>
                    <a:srgbClr val="FF0000"/>
                  </a:solidFill>
                </a:uFill>
                <a:latin typeface="Times New Roman"/>
                <a:cs typeface="Times New Roman"/>
              </a:rPr>
              <a:t>Topics </a:t>
            </a:r>
            <a:r>
              <a:rPr sz="2800" b="1" i="1" u="heavy" dirty="0">
                <a:solidFill>
                  <a:srgbClr val="FF0000"/>
                </a:solidFill>
                <a:uFill>
                  <a:solidFill>
                    <a:srgbClr val="FF0000"/>
                  </a:solidFill>
                </a:uFill>
                <a:latin typeface="Times New Roman"/>
                <a:cs typeface="Times New Roman"/>
              </a:rPr>
              <a:t>discussed in this</a:t>
            </a:r>
            <a:r>
              <a:rPr sz="2800" b="1" i="1" u="heavy" spc="-30" dirty="0">
                <a:solidFill>
                  <a:srgbClr val="FF0000"/>
                </a:solidFill>
                <a:uFill>
                  <a:solidFill>
                    <a:srgbClr val="FF0000"/>
                  </a:solidFill>
                </a:uFill>
                <a:latin typeface="Times New Roman"/>
                <a:cs typeface="Times New Roman"/>
              </a:rPr>
              <a:t> </a:t>
            </a:r>
            <a:r>
              <a:rPr sz="2800" b="1" i="1" u="heavy" spc="-5" dirty="0">
                <a:solidFill>
                  <a:srgbClr val="FF0000"/>
                </a:solidFill>
                <a:uFill>
                  <a:solidFill>
                    <a:srgbClr val="FF0000"/>
                  </a:solidFill>
                </a:uFill>
                <a:latin typeface="Times New Roman"/>
                <a:cs typeface="Times New Roman"/>
              </a:rPr>
              <a:t>section:</a:t>
            </a:r>
            <a:endParaRPr sz="2800">
              <a:latin typeface="Times New Roman"/>
              <a:cs typeface="Times New Roman"/>
            </a:endParaRPr>
          </a:p>
          <a:p>
            <a:pPr marL="12700" marR="6621145">
              <a:lnSpc>
                <a:spcPct val="100000"/>
              </a:lnSpc>
              <a:spcBef>
                <a:spcPts val="400"/>
              </a:spcBef>
            </a:pPr>
            <a:r>
              <a:rPr sz="2400" b="1" spc="-5" dirty="0">
                <a:solidFill>
                  <a:srgbClr val="0033CC"/>
                </a:solidFill>
                <a:latin typeface="Times New Roman"/>
                <a:cs typeface="Times New Roman"/>
              </a:rPr>
              <a:t>Dual</a:t>
            </a:r>
            <a:r>
              <a:rPr sz="2400" b="1" spc="-75" dirty="0">
                <a:solidFill>
                  <a:srgbClr val="0033CC"/>
                </a:solidFill>
                <a:latin typeface="Times New Roman"/>
                <a:cs typeface="Times New Roman"/>
              </a:rPr>
              <a:t> </a:t>
            </a:r>
            <a:r>
              <a:rPr sz="2400" b="1" spc="-10" dirty="0">
                <a:solidFill>
                  <a:srgbClr val="0033CC"/>
                </a:solidFill>
                <a:latin typeface="Times New Roman"/>
                <a:cs typeface="Times New Roman"/>
              </a:rPr>
              <a:t>Stack  </a:t>
            </a:r>
            <a:r>
              <a:rPr sz="2400" b="1" spc="-30" dirty="0">
                <a:solidFill>
                  <a:srgbClr val="0033CC"/>
                </a:solidFill>
                <a:latin typeface="Times New Roman"/>
                <a:cs typeface="Times New Roman"/>
              </a:rPr>
              <a:t>Tunneling</a:t>
            </a:r>
            <a:endParaRPr sz="2400">
              <a:latin typeface="Times New Roman"/>
              <a:cs typeface="Times New Roman"/>
            </a:endParaRPr>
          </a:p>
          <a:p>
            <a:pPr marL="12700">
              <a:lnSpc>
                <a:spcPct val="100000"/>
              </a:lnSpc>
            </a:pPr>
            <a:r>
              <a:rPr sz="2400" b="1" spc="-5" dirty="0">
                <a:solidFill>
                  <a:srgbClr val="0033CC"/>
                </a:solidFill>
                <a:latin typeface="Times New Roman"/>
                <a:cs typeface="Times New Roman"/>
              </a:rPr>
              <a:t>Header</a:t>
            </a:r>
            <a:r>
              <a:rPr sz="2400" b="1" spc="-114" dirty="0">
                <a:solidFill>
                  <a:srgbClr val="0033CC"/>
                </a:solidFill>
                <a:latin typeface="Times New Roman"/>
                <a:cs typeface="Times New Roman"/>
              </a:rPr>
              <a:t> </a:t>
            </a:r>
            <a:r>
              <a:rPr sz="2400" b="1" spc="-20" dirty="0">
                <a:solidFill>
                  <a:srgbClr val="0033CC"/>
                </a:solidFill>
                <a:latin typeface="Times New Roman"/>
                <a:cs typeface="Times New Roman"/>
              </a:rPr>
              <a:t>Translation</a:t>
            </a:r>
            <a:endParaRPr sz="240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47</a:t>
            </a:fld>
            <a:endParaRPr spc="-5"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4545330"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20.18	</a:t>
            </a:r>
            <a:r>
              <a:rPr sz="2000" i="1" spc="-5" dirty="0">
                <a:latin typeface="Times New Roman"/>
                <a:cs typeface="Times New Roman"/>
              </a:rPr>
              <a:t>Three transition</a:t>
            </a:r>
            <a:r>
              <a:rPr sz="2000" i="1" spc="-15" dirty="0">
                <a:latin typeface="Times New Roman"/>
                <a:cs typeface="Times New Roman"/>
              </a:rPr>
              <a:t> </a:t>
            </a:r>
            <a:r>
              <a:rPr sz="2000" i="1" spc="-5" dirty="0">
                <a:latin typeface="Times New Roman"/>
                <a:cs typeface="Times New Roman"/>
              </a:rPr>
              <a:t>strategies</a:t>
            </a:r>
            <a:endParaRPr sz="2000">
              <a:latin typeface="Times New Roman"/>
              <a:cs typeface="Times New Roman"/>
            </a:endParaRPr>
          </a:p>
        </p:txBody>
      </p:sp>
      <p:sp>
        <p:nvSpPr>
          <p:cNvPr id="3" name="object 3"/>
          <p:cNvSpPr/>
          <p:nvPr/>
        </p:nvSpPr>
        <p:spPr>
          <a:xfrm>
            <a:off x="1613039" y="2665476"/>
            <a:ext cx="6929628" cy="210311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48</a:t>
            </a:fld>
            <a:endParaRPr spc="-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284226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3333CC"/>
                </a:solidFill>
              </a:rPr>
              <a:t>Figure </a:t>
            </a:r>
            <a:r>
              <a:rPr sz="2400" spc="-5" dirty="0">
                <a:solidFill>
                  <a:srgbClr val="3333CC"/>
                </a:solidFill>
              </a:rPr>
              <a:t>20.19 </a:t>
            </a:r>
            <a:r>
              <a:rPr sz="2000" i="1" spc="-5" dirty="0">
                <a:latin typeface="Times New Roman"/>
                <a:cs typeface="Times New Roman"/>
              </a:rPr>
              <a:t>Dual</a:t>
            </a:r>
            <a:r>
              <a:rPr sz="2000" i="1" spc="-25" dirty="0">
                <a:latin typeface="Times New Roman"/>
                <a:cs typeface="Times New Roman"/>
              </a:rPr>
              <a:t> </a:t>
            </a:r>
            <a:r>
              <a:rPr sz="2000" i="1" spc="-5" dirty="0">
                <a:latin typeface="Times New Roman"/>
                <a:cs typeface="Times New Roman"/>
              </a:rPr>
              <a:t>stack</a:t>
            </a:r>
            <a:endParaRPr sz="2000">
              <a:latin typeface="Times New Roman"/>
              <a:cs typeface="Times New Roman"/>
            </a:endParaRPr>
          </a:p>
        </p:txBody>
      </p:sp>
      <p:sp>
        <p:nvSpPr>
          <p:cNvPr id="3" name="object 3"/>
          <p:cNvSpPr/>
          <p:nvPr/>
        </p:nvSpPr>
        <p:spPr>
          <a:xfrm>
            <a:off x="1155839" y="2189226"/>
            <a:ext cx="8034528" cy="387477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49</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7020559"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20.3	</a:t>
            </a:r>
            <a:r>
              <a:rPr sz="2000" i="1" spc="-5" dirty="0">
                <a:latin typeface="Times New Roman"/>
                <a:cs typeface="Times New Roman"/>
              </a:rPr>
              <a:t>Network layer at the source, </a:t>
            </a:r>
            <a:r>
              <a:rPr sz="2000" i="1" spc="-20" dirty="0">
                <a:latin typeface="Times New Roman"/>
                <a:cs typeface="Times New Roman"/>
              </a:rPr>
              <a:t>router, </a:t>
            </a:r>
            <a:r>
              <a:rPr sz="2000" i="1" spc="-5" dirty="0">
                <a:latin typeface="Times New Roman"/>
                <a:cs typeface="Times New Roman"/>
              </a:rPr>
              <a:t>and</a:t>
            </a:r>
            <a:r>
              <a:rPr sz="2000" i="1" spc="40" dirty="0">
                <a:latin typeface="Times New Roman"/>
                <a:cs typeface="Times New Roman"/>
              </a:rPr>
              <a:t> </a:t>
            </a:r>
            <a:r>
              <a:rPr sz="2000" i="1" spc="-5" dirty="0">
                <a:latin typeface="Times New Roman"/>
                <a:cs typeface="Times New Roman"/>
              </a:rPr>
              <a:t>destination</a:t>
            </a:r>
            <a:endParaRPr sz="2000">
              <a:latin typeface="Times New Roman"/>
              <a:cs typeface="Times New Roman"/>
            </a:endParaRPr>
          </a:p>
        </p:txBody>
      </p:sp>
      <p:sp>
        <p:nvSpPr>
          <p:cNvPr id="3" name="object 3"/>
          <p:cNvSpPr/>
          <p:nvPr/>
        </p:nvSpPr>
        <p:spPr>
          <a:xfrm>
            <a:off x="1536839" y="2181605"/>
            <a:ext cx="7696200" cy="39585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p:nvPr/>
        </p:nvSpPr>
        <p:spPr>
          <a:xfrm>
            <a:off x="853573" y="6860954"/>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20.</a:t>
            </a:r>
            <a:fld id="{81D60167-4931-47E6-BA6A-407CBD079E47}" type="slidenum">
              <a:rPr sz="2000" b="1" spc="-5" dirty="0">
                <a:solidFill>
                  <a:srgbClr val="1B1B1B"/>
                </a:solidFill>
                <a:latin typeface="Arial"/>
                <a:cs typeface="Arial"/>
              </a:rPr>
              <a:t>5</a:t>
            </a:fld>
            <a:endParaRPr sz="20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3768725"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20.20	</a:t>
            </a:r>
            <a:r>
              <a:rPr sz="2000" i="1" spc="-10" dirty="0">
                <a:latin typeface="Times New Roman"/>
                <a:cs typeface="Times New Roman"/>
              </a:rPr>
              <a:t>Tunneling</a:t>
            </a:r>
            <a:r>
              <a:rPr sz="2000" i="1" spc="-55" dirty="0">
                <a:latin typeface="Times New Roman"/>
                <a:cs typeface="Times New Roman"/>
              </a:rPr>
              <a:t> </a:t>
            </a:r>
            <a:r>
              <a:rPr sz="2000" i="1" spc="-5" dirty="0">
                <a:latin typeface="Times New Roman"/>
                <a:cs typeface="Times New Roman"/>
              </a:rPr>
              <a:t>strategy</a:t>
            </a:r>
            <a:endParaRPr sz="2000">
              <a:latin typeface="Times New Roman"/>
              <a:cs typeface="Times New Roman"/>
            </a:endParaRPr>
          </a:p>
        </p:txBody>
      </p:sp>
      <p:sp>
        <p:nvSpPr>
          <p:cNvPr id="3" name="object 3"/>
          <p:cNvSpPr/>
          <p:nvPr/>
        </p:nvSpPr>
        <p:spPr>
          <a:xfrm>
            <a:off x="1107071" y="2482595"/>
            <a:ext cx="8354568" cy="257174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50</a:t>
            </a:fld>
            <a:endParaRPr spc="-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4657725"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20.21	</a:t>
            </a:r>
            <a:r>
              <a:rPr sz="2000" i="1" spc="-5" dirty="0">
                <a:latin typeface="Times New Roman"/>
                <a:cs typeface="Times New Roman"/>
              </a:rPr>
              <a:t>Header translation</a:t>
            </a:r>
            <a:r>
              <a:rPr sz="2000" i="1" spc="-35" dirty="0">
                <a:latin typeface="Times New Roman"/>
                <a:cs typeface="Times New Roman"/>
              </a:rPr>
              <a:t> </a:t>
            </a:r>
            <a:r>
              <a:rPr sz="2000" i="1" spc="-5" dirty="0">
                <a:latin typeface="Times New Roman"/>
                <a:cs typeface="Times New Roman"/>
              </a:rPr>
              <a:t>strategy</a:t>
            </a:r>
            <a:endParaRPr sz="2000">
              <a:latin typeface="Times New Roman"/>
              <a:cs typeface="Times New Roman"/>
            </a:endParaRPr>
          </a:p>
        </p:txBody>
      </p:sp>
      <p:sp>
        <p:nvSpPr>
          <p:cNvPr id="3" name="object 3"/>
          <p:cNvSpPr/>
          <p:nvPr/>
        </p:nvSpPr>
        <p:spPr>
          <a:xfrm>
            <a:off x="1107071" y="2961132"/>
            <a:ext cx="8354568" cy="19598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51</a:t>
            </a:fld>
            <a:endParaRPr spc="-5"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904747"/>
            <a:ext cx="1473835"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3333CC"/>
                </a:solidFill>
              </a:rPr>
              <a:t>Table</a:t>
            </a:r>
            <a:r>
              <a:rPr sz="2400" spc="-75" dirty="0">
                <a:solidFill>
                  <a:srgbClr val="3333CC"/>
                </a:solidFill>
              </a:rPr>
              <a:t> </a:t>
            </a:r>
            <a:r>
              <a:rPr sz="2400" spc="-55" dirty="0">
                <a:solidFill>
                  <a:srgbClr val="3333CC"/>
                </a:solidFill>
              </a:rPr>
              <a:t>20.11</a:t>
            </a:r>
            <a:endParaRPr sz="2400"/>
          </a:p>
        </p:txBody>
      </p:sp>
      <p:sp>
        <p:nvSpPr>
          <p:cNvPr id="3" name="object 3"/>
          <p:cNvSpPr txBox="1"/>
          <p:nvPr/>
        </p:nvSpPr>
        <p:spPr>
          <a:xfrm>
            <a:off x="2771520" y="955801"/>
            <a:ext cx="200723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Header</a:t>
            </a:r>
            <a:r>
              <a:rPr sz="2000" b="1" i="1" spc="-40" dirty="0">
                <a:latin typeface="Times New Roman"/>
                <a:cs typeface="Times New Roman"/>
              </a:rPr>
              <a:t> </a:t>
            </a:r>
            <a:r>
              <a:rPr sz="2000" b="1" i="1" spc="-5" dirty="0">
                <a:latin typeface="Times New Roman"/>
                <a:cs typeface="Times New Roman"/>
              </a:rPr>
              <a:t>translation</a:t>
            </a:r>
            <a:endParaRPr sz="2000">
              <a:latin typeface="Times New Roman"/>
              <a:cs typeface="Times New Roman"/>
            </a:endParaRPr>
          </a:p>
        </p:txBody>
      </p:sp>
      <p:grpSp>
        <p:nvGrpSpPr>
          <p:cNvPr id="4" name="object 4"/>
          <p:cNvGrpSpPr/>
          <p:nvPr/>
        </p:nvGrpSpPr>
        <p:grpSpPr>
          <a:xfrm>
            <a:off x="835793" y="1647825"/>
            <a:ext cx="9144000" cy="3999229"/>
            <a:chOff x="774839" y="1206246"/>
            <a:chExt cx="9144000" cy="3999229"/>
          </a:xfrm>
        </p:grpSpPr>
        <p:sp>
          <p:nvSpPr>
            <p:cNvPr id="5" name="object 5"/>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1003439" y="1341120"/>
              <a:ext cx="8839200" cy="3864101"/>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20.</a:t>
            </a:r>
            <a:fld id="{81D60167-4931-47E6-BA6A-407CBD079E47}" type="slidenum">
              <a:rPr spc="-5" dirty="0"/>
              <a:t>52</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1133347"/>
            <a:ext cx="8296909"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20.3	</a:t>
            </a:r>
            <a:r>
              <a:rPr sz="2000" i="1" spc="-5" dirty="0">
                <a:latin typeface="Times New Roman"/>
                <a:cs typeface="Times New Roman"/>
              </a:rPr>
              <a:t>Network layer at the source, </a:t>
            </a:r>
            <a:r>
              <a:rPr sz="2000" i="1" spc="-20" dirty="0">
                <a:latin typeface="Times New Roman"/>
                <a:cs typeface="Times New Roman"/>
              </a:rPr>
              <a:t>router, </a:t>
            </a:r>
            <a:r>
              <a:rPr sz="2000" i="1" spc="-5" dirty="0">
                <a:latin typeface="Times New Roman"/>
                <a:cs typeface="Times New Roman"/>
              </a:rPr>
              <a:t>and destination</a:t>
            </a:r>
            <a:r>
              <a:rPr sz="2000" i="1" spc="75" dirty="0">
                <a:latin typeface="Times New Roman"/>
                <a:cs typeface="Times New Roman"/>
              </a:rPr>
              <a:t> </a:t>
            </a:r>
            <a:r>
              <a:rPr sz="2000" i="1" spc="-5" dirty="0">
                <a:solidFill>
                  <a:srgbClr val="FF0000"/>
                </a:solidFill>
                <a:latin typeface="Times New Roman"/>
                <a:cs typeface="Times New Roman"/>
              </a:rPr>
              <a:t>(continued)</a:t>
            </a:r>
            <a:endParaRPr sz="2000">
              <a:latin typeface="Times New Roman"/>
              <a:cs typeface="Times New Roman"/>
            </a:endParaRPr>
          </a:p>
        </p:txBody>
      </p:sp>
      <p:sp>
        <p:nvSpPr>
          <p:cNvPr id="3" name="object 3"/>
          <p:cNvSpPr/>
          <p:nvPr/>
        </p:nvSpPr>
        <p:spPr>
          <a:xfrm>
            <a:off x="2984639" y="2269998"/>
            <a:ext cx="3812285" cy="341299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5" name="object 5"/>
          <p:cNvSpPr txBox="1"/>
          <p:nvPr/>
        </p:nvSpPr>
        <p:spPr>
          <a:xfrm>
            <a:off x="853573" y="6860954"/>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20.</a:t>
            </a:r>
            <a:fld id="{81D60167-4931-47E6-BA6A-407CBD079E47}" type="slidenum">
              <a:rPr sz="2000" b="1" spc="-5" dirty="0">
                <a:solidFill>
                  <a:srgbClr val="1B1B1B"/>
                </a:solidFill>
                <a:latin typeface="Arial"/>
                <a:cs typeface="Arial"/>
              </a:rPr>
              <a:t>6</a:t>
            </a:fld>
            <a:endParaRPr sz="20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4129" y="2351024"/>
            <a:ext cx="717550"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FF0000"/>
                </a:solidFill>
                <a:latin typeface="Times New Roman"/>
                <a:cs typeface="Times New Roman"/>
              </a:rPr>
              <a:t>Note</a:t>
            </a:r>
            <a:endParaRPr sz="2800">
              <a:latin typeface="Times New Roman"/>
              <a:cs typeface="Times New Roman"/>
            </a:endParaRPr>
          </a:p>
        </p:txBody>
      </p:sp>
      <p:sp>
        <p:nvSpPr>
          <p:cNvPr id="3" name="object 3"/>
          <p:cNvSpPr/>
          <p:nvPr/>
        </p:nvSpPr>
        <p:spPr>
          <a:xfrm>
            <a:off x="1232039" y="29778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4" name="object 4"/>
          <p:cNvSpPr txBox="1"/>
          <p:nvPr/>
        </p:nvSpPr>
        <p:spPr>
          <a:xfrm>
            <a:off x="1270139" y="3108198"/>
            <a:ext cx="8077200" cy="1554480"/>
          </a:xfrm>
          <a:prstGeom prst="rect">
            <a:avLst/>
          </a:prstGeom>
          <a:solidFill>
            <a:srgbClr val="99FF33"/>
          </a:solidFill>
        </p:spPr>
        <p:txBody>
          <a:bodyPr vert="horz" wrap="square" lIns="0" tIns="34925" rIns="0" bIns="0" rtlCol="0">
            <a:spAutoFit/>
          </a:bodyPr>
          <a:lstStyle/>
          <a:p>
            <a:pPr marL="229235" marR="221615" indent="-1905" algn="ctr">
              <a:lnSpc>
                <a:spcPct val="100000"/>
              </a:lnSpc>
              <a:spcBef>
                <a:spcPts val="275"/>
              </a:spcBef>
            </a:pPr>
            <a:r>
              <a:rPr sz="3200" b="1" spc="-10" dirty="0">
                <a:latin typeface="Arial"/>
                <a:cs typeface="Arial"/>
              </a:rPr>
              <a:t>Switching </a:t>
            </a:r>
            <a:r>
              <a:rPr sz="3200" b="1" spc="-5" dirty="0">
                <a:latin typeface="Arial"/>
                <a:cs typeface="Arial"/>
              </a:rPr>
              <a:t>at the </a:t>
            </a:r>
            <a:r>
              <a:rPr sz="3200" b="1" spc="-10" dirty="0">
                <a:latin typeface="Arial"/>
                <a:cs typeface="Arial"/>
              </a:rPr>
              <a:t>network layer </a:t>
            </a:r>
            <a:r>
              <a:rPr sz="3200" b="1" spc="-5" dirty="0">
                <a:latin typeface="Arial"/>
                <a:cs typeface="Arial"/>
              </a:rPr>
              <a:t>in </a:t>
            </a:r>
            <a:r>
              <a:rPr sz="3200" b="1" spc="-10" dirty="0">
                <a:latin typeface="Arial"/>
                <a:cs typeface="Arial"/>
              </a:rPr>
              <a:t>the  </a:t>
            </a:r>
            <a:r>
              <a:rPr sz="3200" b="1" spc="-5" dirty="0">
                <a:latin typeface="Arial"/>
                <a:cs typeface="Arial"/>
              </a:rPr>
              <a:t>Internet </a:t>
            </a:r>
            <a:r>
              <a:rPr sz="3200" b="1" spc="-10" dirty="0">
                <a:latin typeface="Arial"/>
                <a:cs typeface="Arial"/>
              </a:rPr>
              <a:t>uses </a:t>
            </a:r>
            <a:r>
              <a:rPr sz="3200" b="1" spc="-5" dirty="0">
                <a:latin typeface="Arial"/>
                <a:cs typeface="Arial"/>
              </a:rPr>
              <a:t>the </a:t>
            </a:r>
            <a:r>
              <a:rPr sz="3200" b="1" spc="-10" dirty="0">
                <a:latin typeface="Arial"/>
                <a:cs typeface="Arial"/>
              </a:rPr>
              <a:t>datagram approach </a:t>
            </a:r>
            <a:r>
              <a:rPr sz="3200" b="1" spc="-5" dirty="0">
                <a:latin typeface="Arial"/>
                <a:cs typeface="Arial"/>
              </a:rPr>
              <a:t>to  </a:t>
            </a:r>
            <a:r>
              <a:rPr sz="3200" b="1" spc="-10" dirty="0">
                <a:latin typeface="Arial"/>
                <a:cs typeface="Arial"/>
              </a:rPr>
              <a:t>packet</a:t>
            </a:r>
            <a:r>
              <a:rPr sz="3200" b="1" spc="-30" dirty="0">
                <a:latin typeface="Arial"/>
                <a:cs typeface="Arial"/>
              </a:rPr>
              <a:t> </a:t>
            </a:r>
            <a:r>
              <a:rPr sz="3200" b="1" spc="-10" dirty="0">
                <a:latin typeface="Arial"/>
                <a:cs typeface="Arial"/>
              </a:rPr>
              <a:t>switching.</a:t>
            </a:r>
            <a:endParaRPr sz="3200" dirty="0">
              <a:latin typeface="Arial"/>
              <a:cs typeface="Arial"/>
            </a:endParaRPr>
          </a:p>
        </p:txBody>
      </p:sp>
      <p:sp>
        <p:nvSpPr>
          <p:cNvPr id="5" name="object 5"/>
          <p:cNvSpPr/>
          <p:nvPr/>
        </p:nvSpPr>
        <p:spPr>
          <a:xfrm>
            <a:off x="1234325" y="47304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6" name="object 6"/>
          <p:cNvSpPr txBox="1"/>
          <p:nvPr/>
        </p:nvSpPr>
        <p:spPr>
          <a:xfrm>
            <a:off x="853573" y="6860954"/>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20.</a:t>
            </a:r>
            <a:fld id="{81D60167-4931-47E6-BA6A-407CBD079E47}" type="slidenum">
              <a:rPr sz="2000" b="1" spc="-5" dirty="0">
                <a:solidFill>
                  <a:srgbClr val="1B1B1B"/>
                </a:solidFill>
                <a:latin typeface="Arial"/>
                <a:cs typeface="Arial"/>
              </a:rPr>
              <a:t>7</a:t>
            </a:fld>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4129" y="2351024"/>
            <a:ext cx="717550"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FF0000"/>
                </a:solidFill>
                <a:latin typeface="Times New Roman"/>
                <a:cs typeface="Times New Roman"/>
              </a:rPr>
              <a:t>Note</a:t>
            </a:r>
            <a:endParaRPr sz="2800">
              <a:latin typeface="Times New Roman"/>
              <a:cs typeface="Times New Roman"/>
            </a:endParaRPr>
          </a:p>
        </p:txBody>
      </p:sp>
      <p:sp>
        <p:nvSpPr>
          <p:cNvPr id="3" name="object 3"/>
          <p:cNvSpPr/>
          <p:nvPr/>
        </p:nvSpPr>
        <p:spPr>
          <a:xfrm>
            <a:off x="1232039" y="29778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4" name="object 4"/>
          <p:cNvSpPr txBox="1"/>
          <p:nvPr/>
        </p:nvSpPr>
        <p:spPr>
          <a:xfrm>
            <a:off x="1270139" y="3108198"/>
            <a:ext cx="8077200" cy="1066800"/>
          </a:xfrm>
          <a:prstGeom prst="rect">
            <a:avLst/>
          </a:prstGeom>
          <a:solidFill>
            <a:srgbClr val="99FF33"/>
          </a:solidFill>
        </p:spPr>
        <p:txBody>
          <a:bodyPr vert="horz" wrap="square" lIns="0" tIns="34925" rIns="0" bIns="0" rtlCol="0">
            <a:spAutoFit/>
          </a:bodyPr>
          <a:lstStyle/>
          <a:p>
            <a:pPr marL="1118870" marR="299720" indent="-812800">
              <a:lnSpc>
                <a:spcPct val="100000"/>
              </a:lnSpc>
              <a:spcBef>
                <a:spcPts val="275"/>
              </a:spcBef>
            </a:pPr>
            <a:r>
              <a:rPr sz="3200" b="1" spc="-10" dirty="0">
                <a:latin typeface="Arial"/>
                <a:cs typeface="Arial"/>
              </a:rPr>
              <a:t>Communication </a:t>
            </a:r>
            <a:r>
              <a:rPr sz="3200" b="1" spc="-5" dirty="0">
                <a:latin typeface="Arial"/>
                <a:cs typeface="Arial"/>
              </a:rPr>
              <a:t>at the </a:t>
            </a:r>
            <a:r>
              <a:rPr sz="3200" b="1" spc="-10" dirty="0">
                <a:latin typeface="Arial"/>
                <a:cs typeface="Arial"/>
              </a:rPr>
              <a:t>network layer in  </a:t>
            </a:r>
            <a:r>
              <a:rPr sz="3200" b="1" spc="-5" dirty="0">
                <a:latin typeface="Arial"/>
                <a:cs typeface="Arial"/>
              </a:rPr>
              <a:t>the Internet is</a:t>
            </a:r>
            <a:r>
              <a:rPr sz="3200" b="1" spc="-35" dirty="0">
                <a:latin typeface="Arial"/>
                <a:cs typeface="Arial"/>
              </a:rPr>
              <a:t> </a:t>
            </a:r>
            <a:r>
              <a:rPr sz="3200" b="1" spc="-10" dirty="0">
                <a:latin typeface="Arial"/>
                <a:cs typeface="Arial"/>
              </a:rPr>
              <a:t>connectionless.</a:t>
            </a:r>
            <a:endParaRPr sz="3200">
              <a:latin typeface="Arial"/>
              <a:cs typeface="Arial"/>
            </a:endParaRPr>
          </a:p>
        </p:txBody>
      </p:sp>
      <p:sp>
        <p:nvSpPr>
          <p:cNvPr id="5" name="object 5"/>
          <p:cNvSpPr/>
          <p:nvPr/>
        </p:nvSpPr>
        <p:spPr>
          <a:xfrm>
            <a:off x="1234325" y="41970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6" name="object 6"/>
          <p:cNvSpPr txBox="1"/>
          <p:nvPr/>
        </p:nvSpPr>
        <p:spPr>
          <a:xfrm>
            <a:off x="853573" y="6860954"/>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20.</a:t>
            </a:r>
            <a:fld id="{81D60167-4931-47E6-BA6A-407CBD079E47}" type="slidenum">
              <a:rPr sz="2000" b="1" spc="-5" dirty="0">
                <a:solidFill>
                  <a:srgbClr val="1B1B1B"/>
                </a:solidFill>
                <a:latin typeface="Arial"/>
                <a:cs typeface="Arial"/>
              </a:rPr>
              <a:t>8</a:t>
            </a:fld>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57250"/>
            <a:chOff x="774839" y="348995"/>
            <a:chExt cx="9144000" cy="857250"/>
          </a:xfrm>
        </p:grpSpPr>
        <p:sp>
          <p:nvSpPr>
            <p:cNvPr id="3" name="object 3"/>
            <p:cNvSpPr/>
            <p:nvPr/>
          </p:nvSpPr>
          <p:spPr>
            <a:xfrm>
              <a:off x="774839" y="34899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33CCFF"/>
            </a:solidFill>
          </p:spPr>
          <p:txBody>
            <a:bodyPr wrap="square" lIns="0" tIns="0" rIns="0" bIns="0" rtlCol="0"/>
            <a:lstStyle/>
            <a:p>
              <a:endParaRPr/>
            </a:p>
          </p:txBody>
        </p:sp>
        <p:sp>
          <p:nvSpPr>
            <p:cNvPr id="4" name="object 4"/>
            <p:cNvSpPr/>
            <p:nvPr/>
          </p:nvSpPr>
          <p:spPr>
            <a:xfrm>
              <a:off x="774827" y="349007"/>
              <a:ext cx="9144000" cy="857250"/>
            </a:xfrm>
            <a:custGeom>
              <a:avLst/>
              <a:gdLst/>
              <a:ahLst/>
              <a:cxnLst/>
              <a:rect l="l" t="t" r="r" b="b"/>
              <a:pathLst>
                <a:path w="9144000" h="857250">
                  <a:moveTo>
                    <a:pt x="9144000" y="0"/>
                  </a:moveTo>
                  <a:lnTo>
                    <a:pt x="9137917" y="0"/>
                  </a:lnTo>
                  <a:lnTo>
                    <a:pt x="9137523" y="0"/>
                  </a:lnTo>
                  <a:lnTo>
                    <a:pt x="6858" y="0"/>
                  </a:lnTo>
                  <a:lnTo>
                    <a:pt x="0" y="0"/>
                  </a:lnTo>
                  <a:lnTo>
                    <a:pt x="0" y="6858"/>
                  </a:lnTo>
                  <a:lnTo>
                    <a:pt x="0" y="857250"/>
                  </a:lnTo>
                  <a:lnTo>
                    <a:pt x="6858" y="857250"/>
                  </a:lnTo>
                  <a:lnTo>
                    <a:pt x="6858" y="6858"/>
                  </a:lnTo>
                  <a:lnTo>
                    <a:pt x="9137523" y="6858"/>
                  </a:lnTo>
                  <a:lnTo>
                    <a:pt x="9137523" y="857250"/>
                  </a:lnTo>
                  <a:lnTo>
                    <a:pt x="9144000" y="857250"/>
                  </a:lnTo>
                  <a:lnTo>
                    <a:pt x="9144000" y="6858"/>
                  </a:lnTo>
                  <a:lnTo>
                    <a:pt x="9144000"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313690">
              <a:lnSpc>
                <a:spcPct val="100000"/>
              </a:lnSpc>
              <a:spcBef>
                <a:spcPts val="95"/>
              </a:spcBef>
              <a:tabLst>
                <a:tab pos="1362075" algn="l"/>
              </a:tabLst>
            </a:pPr>
            <a:r>
              <a:rPr spc="-5" dirty="0"/>
              <a:t>20-2	IPv4</a:t>
            </a:r>
          </a:p>
        </p:txBody>
      </p:sp>
      <p:grpSp>
        <p:nvGrpSpPr>
          <p:cNvPr id="6" name="object 6"/>
          <p:cNvGrpSpPr/>
          <p:nvPr/>
        </p:nvGrpSpPr>
        <p:grpSpPr>
          <a:xfrm>
            <a:off x="774839" y="1206246"/>
            <a:ext cx="9144000" cy="857250"/>
            <a:chOff x="774839" y="1206246"/>
            <a:chExt cx="9144000" cy="857250"/>
          </a:xfrm>
        </p:grpSpPr>
        <p:sp>
          <p:nvSpPr>
            <p:cNvPr id="7" name="object 7"/>
            <p:cNvSpPr/>
            <p:nvPr/>
          </p:nvSpPr>
          <p:spPr>
            <a:xfrm>
              <a:off x="774839" y="1720596"/>
              <a:ext cx="9144000" cy="342900"/>
            </a:xfrm>
            <a:custGeom>
              <a:avLst/>
              <a:gdLst/>
              <a:ahLst/>
              <a:cxnLst/>
              <a:rect l="l" t="t" r="r" b="b"/>
              <a:pathLst>
                <a:path w="9144000" h="342900">
                  <a:moveTo>
                    <a:pt x="0" y="342900"/>
                  </a:moveTo>
                  <a:lnTo>
                    <a:pt x="9144000" y="342900"/>
                  </a:lnTo>
                  <a:lnTo>
                    <a:pt x="9144000" y="0"/>
                  </a:lnTo>
                  <a:lnTo>
                    <a:pt x="0" y="0"/>
                  </a:lnTo>
                  <a:lnTo>
                    <a:pt x="0" y="342900"/>
                  </a:lnTo>
                  <a:close/>
                </a:path>
              </a:pathLst>
            </a:custGeom>
            <a:solidFill>
              <a:srgbClr val="FFFFFF"/>
            </a:solidFill>
          </p:spPr>
          <p:txBody>
            <a:bodyPr wrap="square" lIns="0" tIns="0" rIns="0" bIns="0" rtlCol="0"/>
            <a:lstStyle/>
            <a:p>
              <a:endParaRPr/>
            </a:p>
          </p:txBody>
        </p:sp>
        <p:sp>
          <p:nvSpPr>
            <p:cNvPr id="8" name="object 8"/>
            <p:cNvSpPr/>
            <p:nvPr/>
          </p:nvSpPr>
          <p:spPr>
            <a:xfrm>
              <a:off x="774839" y="1206246"/>
              <a:ext cx="9144000" cy="514350"/>
            </a:xfrm>
            <a:custGeom>
              <a:avLst/>
              <a:gdLst/>
              <a:ahLst/>
              <a:cxnLst/>
              <a:rect l="l" t="t" r="r" b="b"/>
              <a:pathLst>
                <a:path w="9144000" h="514350">
                  <a:moveTo>
                    <a:pt x="9144000" y="514350"/>
                  </a:moveTo>
                  <a:lnTo>
                    <a:pt x="9144000" y="0"/>
                  </a:lnTo>
                  <a:lnTo>
                    <a:pt x="0" y="0"/>
                  </a:lnTo>
                  <a:lnTo>
                    <a:pt x="0" y="514350"/>
                  </a:lnTo>
                  <a:lnTo>
                    <a:pt x="9144000" y="514350"/>
                  </a:lnTo>
                  <a:close/>
                </a:path>
              </a:pathLst>
            </a:custGeom>
            <a:solidFill>
              <a:srgbClr val="33CCFF"/>
            </a:solidFill>
          </p:spPr>
          <p:txBody>
            <a:bodyPr wrap="square" lIns="0" tIns="0" rIns="0" bIns="0" rtlCol="0"/>
            <a:lstStyle/>
            <a:p>
              <a:endParaRPr/>
            </a:p>
          </p:txBody>
        </p:sp>
        <p:sp>
          <p:nvSpPr>
            <p:cNvPr id="9" name="object 9"/>
            <p:cNvSpPr/>
            <p:nvPr/>
          </p:nvSpPr>
          <p:spPr>
            <a:xfrm>
              <a:off x="774839" y="1206246"/>
              <a:ext cx="9144000" cy="521334"/>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a:p>
          </p:txBody>
        </p:sp>
      </p:grpSp>
      <p:sp>
        <p:nvSpPr>
          <p:cNvPr id="10" name="object 10"/>
          <p:cNvSpPr txBox="1"/>
          <p:nvPr/>
        </p:nvSpPr>
        <p:spPr>
          <a:xfrm>
            <a:off x="1158373" y="1970786"/>
            <a:ext cx="8072120" cy="879475"/>
          </a:xfrm>
          <a:prstGeom prst="rect">
            <a:avLst/>
          </a:prstGeom>
        </p:spPr>
        <p:txBody>
          <a:bodyPr vert="horz" wrap="square" lIns="0" tIns="12700" rIns="0" bIns="0" rtlCol="0">
            <a:spAutoFit/>
          </a:bodyPr>
          <a:lstStyle/>
          <a:p>
            <a:pPr marL="12700" marR="5080">
              <a:lnSpc>
                <a:spcPct val="100000"/>
              </a:lnSpc>
              <a:spcBef>
                <a:spcPts val="100"/>
              </a:spcBef>
            </a:pPr>
            <a:r>
              <a:rPr sz="2800" b="1" i="1" spc="-5" dirty="0">
                <a:latin typeface="Times New Roman"/>
                <a:cs typeface="Times New Roman"/>
              </a:rPr>
              <a:t>The Internet Protocol version </a:t>
            </a:r>
            <a:r>
              <a:rPr sz="2800" b="1" i="1" dirty="0">
                <a:latin typeface="Times New Roman"/>
                <a:cs typeface="Times New Roman"/>
              </a:rPr>
              <a:t>4 </a:t>
            </a:r>
            <a:r>
              <a:rPr sz="2800" b="1" i="1" spc="-5" dirty="0">
                <a:latin typeface="Times New Roman"/>
                <a:cs typeface="Times New Roman"/>
              </a:rPr>
              <a:t>(</a:t>
            </a:r>
            <a:r>
              <a:rPr sz="2800" b="1" i="1" spc="-5" dirty="0">
                <a:solidFill>
                  <a:srgbClr val="FF0000"/>
                </a:solidFill>
                <a:latin typeface="Times New Roman"/>
                <a:cs typeface="Times New Roman"/>
              </a:rPr>
              <a:t>IPv4</a:t>
            </a:r>
            <a:r>
              <a:rPr sz="2800" b="1" i="1" spc="-5" dirty="0">
                <a:latin typeface="Times New Roman"/>
                <a:cs typeface="Times New Roman"/>
              </a:rPr>
              <a:t>) is the delivery  </a:t>
            </a:r>
            <a:r>
              <a:rPr sz="2800" b="1" i="1" dirty="0">
                <a:latin typeface="Times New Roman"/>
                <a:cs typeface="Times New Roman"/>
              </a:rPr>
              <a:t>mechanism used by the TCP/IP</a:t>
            </a:r>
            <a:r>
              <a:rPr sz="2800" b="1" i="1" spc="-204" dirty="0">
                <a:latin typeface="Times New Roman"/>
                <a:cs typeface="Times New Roman"/>
              </a:rPr>
              <a:t> </a:t>
            </a:r>
            <a:r>
              <a:rPr sz="2800" b="1" i="1" spc="-5" dirty="0">
                <a:latin typeface="Times New Roman"/>
                <a:cs typeface="Times New Roman"/>
              </a:rPr>
              <a:t>protocols.</a:t>
            </a:r>
            <a:endParaRPr sz="2800">
              <a:latin typeface="Times New Roman"/>
              <a:cs typeface="Times New Roman"/>
            </a:endParaRPr>
          </a:p>
        </p:txBody>
      </p:sp>
      <p:sp>
        <p:nvSpPr>
          <p:cNvPr id="12" name="object 12"/>
          <p:cNvSpPr txBox="1"/>
          <p:nvPr/>
        </p:nvSpPr>
        <p:spPr>
          <a:xfrm>
            <a:off x="853573" y="6860954"/>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20.</a:t>
            </a:r>
            <a:fld id="{81D60167-4931-47E6-BA6A-407CBD079E47}" type="slidenum">
              <a:rPr sz="2000" b="1" spc="-5" dirty="0">
                <a:solidFill>
                  <a:srgbClr val="1B1B1B"/>
                </a:solidFill>
                <a:latin typeface="Arial"/>
                <a:cs typeface="Arial"/>
              </a:rPr>
              <a:t>9</a:t>
            </a:fld>
            <a:endParaRPr sz="2000">
              <a:latin typeface="Arial"/>
              <a:cs typeface="Arial"/>
            </a:endParaRPr>
          </a:p>
        </p:txBody>
      </p:sp>
      <p:sp>
        <p:nvSpPr>
          <p:cNvPr id="11" name="object 11"/>
          <p:cNvSpPr txBox="1"/>
          <p:nvPr/>
        </p:nvSpPr>
        <p:spPr>
          <a:xfrm>
            <a:off x="1005973" y="4514528"/>
            <a:ext cx="4699635" cy="2025650"/>
          </a:xfrm>
          <a:prstGeom prst="rect">
            <a:avLst/>
          </a:prstGeom>
        </p:spPr>
        <p:txBody>
          <a:bodyPr vert="horz" wrap="square" lIns="0" tIns="71755" rIns="0" bIns="0" rtlCol="0">
            <a:spAutoFit/>
          </a:bodyPr>
          <a:lstStyle/>
          <a:p>
            <a:pPr marL="40640">
              <a:lnSpc>
                <a:spcPct val="100000"/>
              </a:lnSpc>
              <a:spcBef>
                <a:spcPts val="565"/>
              </a:spcBef>
            </a:pPr>
            <a:r>
              <a:rPr sz="2800" b="1" i="1" u="heavy" spc="-45" dirty="0">
                <a:solidFill>
                  <a:srgbClr val="FF0000"/>
                </a:solidFill>
                <a:uFill>
                  <a:solidFill>
                    <a:srgbClr val="FF0000"/>
                  </a:solidFill>
                </a:uFill>
                <a:latin typeface="Times New Roman"/>
                <a:cs typeface="Times New Roman"/>
              </a:rPr>
              <a:t>Topics </a:t>
            </a:r>
            <a:r>
              <a:rPr sz="2800" b="1" i="1" u="heavy" dirty="0">
                <a:solidFill>
                  <a:srgbClr val="FF0000"/>
                </a:solidFill>
                <a:uFill>
                  <a:solidFill>
                    <a:srgbClr val="FF0000"/>
                  </a:solidFill>
                </a:uFill>
                <a:latin typeface="Times New Roman"/>
                <a:cs typeface="Times New Roman"/>
              </a:rPr>
              <a:t>discussed in this</a:t>
            </a:r>
            <a:r>
              <a:rPr sz="2800" b="1" i="1" u="heavy" spc="-85" dirty="0">
                <a:solidFill>
                  <a:srgbClr val="FF0000"/>
                </a:solidFill>
                <a:uFill>
                  <a:solidFill>
                    <a:srgbClr val="FF0000"/>
                  </a:solidFill>
                </a:uFill>
                <a:latin typeface="Times New Roman"/>
                <a:cs typeface="Times New Roman"/>
              </a:rPr>
              <a:t> </a:t>
            </a:r>
            <a:r>
              <a:rPr sz="2800" b="1" i="1" u="heavy" spc="-5" dirty="0">
                <a:solidFill>
                  <a:srgbClr val="FF0000"/>
                </a:solidFill>
                <a:uFill>
                  <a:solidFill>
                    <a:srgbClr val="FF0000"/>
                  </a:solidFill>
                </a:uFill>
                <a:latin typeface="Times New Roman"/>
                <a:cs typeface="Times New Roman"/>
              </a:rPr>
              <a:t>section:</a:t>
            </a:r>
            <a:endParaRPr sz="2800">
              <a:latin typeface="Times New Roman"/>
              <a:cs typeface="Times New Roman"/>
            </a:endParaRPr>
          </a:p>
          <a:p>
            <a:pPr marL="12700" marR="2731770">
              <a:lnSpc>
                <a:spcPct val="100000"/>
              </a:lnSpc>
              <a:spcBef>
                <a:spcPts val="400"/>
              </a:spcBef>
            </a:pPr>
            <a:r>
              <a:rPr sz="2400" b="1" spc="-5" dirty="0">
                <a:solidFill>
                  <a:srgbClr val="0033CC"/>
                </a:solidFill>
                <a:latin typeface="Times New Roman"/>
                <a:cs typeface="Times New Roman"/>
              </a:rPr>
              <a:t>Datagram  </a:t>
            </a:r>
            <a:r>
              <a:rPr sz="2400" b="1" dirty="0">
                <a:solidFill>
                  <a:srgbClr val="0033CC"/>
                </a:solidFill>
                <a:latin typeface="Times New Roman"/>
                <a:cs typeface="Times New Roman"/>
              </a:rPr>
              <a:t>Fragmentation  </a:t>
            </a:r>
            <a:r>
              <a:rPr sz="2400" b="1" spc="-5" dirty="0">
                <a:solidFill>
                  <a:srgbClr val="0033CC"/>
                </a:solidFill>
                <a:latin typeface="Times New Roman"/>
                <a:cs typeface="Times New Roman"/>
              </a:rPr>
              <a:t>Checksum  </a:t>
            </a:r>
            <a:r>
              <a:rPr sz="2400" b="1" spc="-10" dirty="0">
                <a:solidFill>
                  <a:srgbClr val="0033CC"/>
                </a:solidFill>
                <a:latin typeface="Times New Roman"/>
                <a:cs typeface="Times New Roman"/>
              </a:rPr>
              <a:t>Options</a:t>
            </a:r>
            <a:endParaRPr sz="2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1087</Words>
  <Application>Microsoft Office PowerPoint</Application>
  <PresentationFormat>Custom</PresentationFormat>
  <Paragraphs>166</Paragraphs>
  <Slides>52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Times New Roman</vt:lpstr>
      <vt:lpstr>Office Theme</vt:lpstr>
      <vt:lpstr>PowerPoint Presentation</vt:lpstr>
      <vt:lpstr>20-1 INTERNETWORKING</vt:lpstr>
      <vt:lpstr>Figure 20.1 Links between two hosts</vt:lpstr>
      <vt:lpstr>Figure 20.2 Network layer in an internetwork</vt:lpstr>
      <vt:lpstr>Figure 20.3 Network layer at the source, router, and destination</vt:lpstr>
      <vt:lpstr>Figure 20.3 Network layer at the source, router, and destination (continued)</vt:lpstr>
      <vt:lpstr>PowerPoint Presentation</vt:lpstr>
      <vt:lpstr>PowerPoint Presentation</vt:lpstr>
      <vt:lpstr>20-2 IPv4</vt:lpstr>
      <vt:lpstr>Figure 20.4 Position of IPv4 in TCP/IP protocol suite</vt:lpstr>
      <vt:lpstr>Figure 20.5 IPv4 datagram format</vt:lpstr>
      <vt:lpstr>Figure 20.6 Service type or differentiated services</vt:lpstr>
      <vt:lpstr>PowerPoint Presentation</vt:lpstr>
      <vt:lpstr>Table 20.1 Types of service</vt:lpstr>
      <vt:lpstr>Table 20.2 Default types of service</vt:lpstr>
      <vt:lpstr>Table 20.3 Values for codepoints</vt:lpstr>
      <vt:lpstr>PowerPoint Presentation</vt:lpstr>
      <vt:lpstr>Figure 20.7 Encapsulation of a small datagram in an Ethernet frame</vt:lpstr>
      <vt:lpstr>Figure 20.8 Protocol field and encapsulated data</vt:lpstr>
      <vt:lpstr>Table 20.4 Protocol values</vt:lpstr>
      <vt:lpstr>Example 20.1</vt:lpstr>
      <vt:lpstr>Example 20.2</vt:lpstr>
      <vt:lpstr>Example 20.3</vt:lpstr>
      <vt:lpstr>Example 20.4</vt:lpstr>
      <vt:lpstr>Figure 20.9 Maximum transfer unit (MTU)</vt:lpstr>
      <vt:lpstr>Table 20.5 MTUs for some networks</vt:lpstr>
      <vt:lpstr>Figure 20.10 Flags used in fragmentation</vt:lpstr>
      <vt:lpstr>Figure 20.11 Fragmentation example</vt:lpstr>
      <vt:lpstr>Figure 20.12 Detailed fragmentation example</vt:lpstr>
      <vt:lpstr>Example 20.5</vt:lpstr>
      <vt:lpstr>Example 20.6</vt:lpstr>
      <vt:lpstr>Example 20.7</vt:lpstr>
      <vt:lpstr>Example 20.8</vt:lpstr>
      <vt:lpstr>Example 20.9</vt:lpstr>
      <vt:lpstr>Example 20.10</vt:lpstr>
      <vt:lpstr>Figure 20.13 Example of checksum calculation in IPv4</vt:lpstr>
      <vt:lpstr>Figure 20.14 Taxonomy of options in IPv4</vt:lpstr>
      <vt:lpstr>20-3 IPv6</vt:lpstr>
      <vt:lpstr>Figure 20.15 IPv6 datagram header and payload</vt:lpstr>
      <vt:lpstr>Figure 20.16 Format of an IPv6 datagram</vt:lpstr>
      <vt:lpstr>Table 20.6 Next header codes for IPv6</vt:lpstr>
      <vt:lpstr>Table 20.7 Priorities for congestion-controlled traffic</vt:lpstr>
      <vt:lpstr>Table 20.8 Priorities for noncongestion-controlled traffic</vt:lpstr>
      <vt:lpstr>Table 20.9 Comparison between IPv4 and IPv6 packet headers</vt:lpstr>
      <vt:lpstr>Figure 20.17 Extension header types</vt:lpstr>
      <vt:lpstr>Table 20.10 Comparison between IPv4 options and IPv6 extension headers</vt:lpstr>
      <vt:lpstr>20-4 TRANSITION FROM IPv4 TO IPv6</vt:lpstr>
      <vt:lpstr>Figure 20.18 Three transition strategies</vt:lpstr>
      <vt:lpstr>Figure 20.19 Dual stack</vt:lpstr>
      <vt:lpstr>Figure 20.20 Tunneling strategy</vt:lpstr>
      <vt:lpstr>Figure 20.21 Header translation strategy</vt:lpstr>
      <vt:lpstr>Table 20.11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ch20.ppt [Compatibility Mode]</dc:title>
  <dc:creator>Noi</dc:creator>
  <cp:lastModifiedBy>Vinayprasad MS</cp:lastModifiedBy>
  <cp:revision>7</cp:revision>
  <dcterms:created xsi:type="dcterms:W3CDTF">2020-04-20T08:58:49Z</dcterms:created>
  <dcterms:modified xsi:type="dcterms:W3CDTF">2020-04-23T10:41:34Z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2009-06-18T00:00:00Z</vt:filetime>
  </property>
  <property fmtid="{D5CDD505-2E9C-101B-9397-08002B2CF9AE}" pid="3" name="Creator">
    <vt:lpwstr>PScript5.dll Version 5.2.2</vt:lpwstr>
  </property>
  <property fmtid="{D5CDD505-2E9C-101B-9397-08002B2CF9AE}" pid="4" name="LastSaved">
    <vt:filetime>2020-04-20T00:00:00Z</vt:filetime>
  </property>
</Properties>
</file>