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5899" y="1206245"/>
            <a:ext cx="368045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1039" y="1206245"/>
            <a:ext cx="560832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129" y="2351024"/>
            <a:ext cx="780514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199"/>
                </a:moveTo>
                <a:lnTo>
                  <a:pt x="8763000" y="0"/>
                </a:lnTo>
                <a:lnTo>
                  <a:pt x="0" y="0"/>
                </a:lnTo>
                <a:lnTo>
                  <a:pt x="0" y="76199"/>
                </a:lnTo>
                <a:lnTo>
                  <a:pt x="876300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11451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50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037" y="774445"/>
            <a:ext cx="91313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906" y="1512824"/>
            <a:ext cx="8529586" cy="438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0136" y="2652775"/>
            <a:ext cx="2913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spc="-5" dirty="0" smtClean="0">
                <a:solidFill>
                  <a:srgbClr val="33339A"/>
                </a:solidFill>
                <a:latin typeface="Arial"/>
                <a:cs typeface="Arial"/>
              </a:rPr>
              <a:t>Module IV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11729" y="3628135"/>
            <a:ext cx="487045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Arial"/>
                <a:cs typeface="Arial"/>
              </a:rPr>
              <a:t>Network Layer:  Address</a:t>
            </a:r>
            <a:r>
              <a:rPr sz="4400" b="1" spc="-4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Mapping,  Error Reporting,  and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Multicasting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989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21.13	</a:t>
            </a:r>
            <a:r>
              <a:rPr sz="2000" i="1" spc="-5" dirty="0">
                <a:latin typeface="Times New Roman"/>
                <a:cs typeface="Times New Roman"/>
              </a:rPr>
              <a:t>Encapsulation of ICMP query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5539" y="2770632"/>
            <a:ext cx="5562600" cy="201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21.2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512824"/>
            <a:ext cx="85293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 21.14 shows an example of checksum calculation  </a:t>
            </a:r>
            <a:r>
              <a:rPr sz="2800" b="1" i="1" dirty="0">
                <a:latin typeface="Times New Roman"/>
                <a:cs typeface="Times New Roman"/>
              </a:rPr>
              <a:t>for a </a:t>
            </a:r>
            <a:r>
              <a:rPr sz="2800" b="1" i="1" spc="-5" dirty="0">
                <a:latin typeface="Times New Roman"/>
                <a:cs typeface="Times New Roman"/>
              </a:rPr>
              <a:t>simple echo-request message.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randomly chose  the identifier to be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and the sequence number to be </a:t>
            </a:r>
            <a:r>
              <a:rPr sz="2800" b="1" i="1" dirty="0">
                <a:latin typeface="Times New Roman"/>
                <a:cs typeface="Times New Roman"/>
              </a:rPr>
              <a:t>9.  </a:t>
            </a:r>
            <a:r>
              <a:rPr sz="2800" b="1" i="1" spc="-5" dirty="0">
                <a:latin typeface="Times New Roman"/>
                <a:cs typeface="Times New Roman"/>
              </a:rPr>
              <a:t>The message is divided into 16-bit (2-byte) words. </a:t>
            </a:r>
            <a:r>
              <a:rPr sz="2800" b="1" i="1" dirty="0">
                <a:latin typeface="Times New Roman"/>
                <a:cs typeface="Times New Roman"/>
              </a:rPr>
              <a:t>The  </a:t>
            </a:r>
            <a:r>
              <a:rPr sz="2800" b="1" i="1" spc="-5" dirty="0">
                <a:latin typeface="Times New Roman"/>
                <a:cs typeface="Times New Roman"/>
              </a:rPr>
              <a:t>words are added and the sum is complemented. Now the  sender </a:t>
            </a:r>
            <a:r>
              <a:rPr sz="2800" b="1" i="1" dirty="0">
                <a:latin typeface="Times New Roman"/>
                <a:cs typeface="Times New Roman"/>
              </a:rPr>
              <a:t>can put this </a:t>
            </a:r>
            <a:r>
              <a:rPr sz="2800" b="1" i="1" spc="-5" dirty="0">
                <a:latin typeface="Times New Roman"/>
                <a:cs typeface="Times New Roman"/>
              </a:rPr>
              <a:t>value </a:t>
            </a:r>
            <a:r>
              <a:rPr sz="2800" b="1" i="1" dirty="0">
                <a:latin typeface="Times New Roman"/>
                <a:cs typeface="Times New Roman"/>
              </a:rPr>
              <a:t>in the </a:t>
            </a:r>
            <a:r>
              <a:rPr sz="2800" b="1" i="1" spc="-5" dirty="0">
                <a:latin typeface="Times New Roman"/>
                <a:cs typeface="Times New Roman"/>
              </a:rPr>
              <a:t>checksum</a:t>
            </a:r>
            <a:r>
              <a:rPr sz="2800" b="1" i="1" spc="-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field.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34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21.14	</a:t>
            </a:r>
            <a:r>
              <a:rPr sz="2000" i="1" spc="-5" dirty="0">
                <a:latin typeface="Times New Roman"/>
                <a:cs typeface="Times New Roman"/>
              </a:rPr>
              <a:t>Example of checksum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calculation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5915" y="2101595"/>
            <a:ext cx="5657850" cy="3745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21.3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45"/>
            <a:ext cx="9144000" cy="4287520"/>
          </a:xfrm>
          <a:custGeom>
            <a:avLst/>
            <a:gdLst/>
            <a:ahLst/>
            <a:cxnLst/>
            <a:rect l="l" t="t" r="r" b="b"/>
            <a:pathLst>
              <a:path w="9144000" h="428752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4287012"/>
                </a:lnTo>
                <a:lnTo>
                  <a:pt x="9144000" y="4287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279651"/>
            <a:ext cx="8542020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9105" algn="l"/>
                <a:tab pos="852169" algn="l"/>
                <a:tab pos="1338580" algn="l"/>
                <a:tab pos="1550035" algn="l"/>
                <a:tab pos="1805305" algn="l"/>
                <a:tab pos="1828800" algn="l"/>
                <a:tab pos="2174875" algn="l"/>
                <a:tab pos="2309495" algn="l"/>
                <a:tab pos="2357120" algn="l"/>
                <a:tab pos="2399665" algn="l"/>
                <a:tab pos="3053715" algn="l"/>
                <a:tab pos="3075305" algn="l"/>
                <a:tab pos="3201035" algn="l"/>
                <a:tab pos="3538220" algn="l"/>
                <a:tab pos="3587750" algn="l"/>
                <a:tab pos="3874135" algn="l"/>
                <a:tab pos="3938904" algn="l"/>
                <a:tab pos="4140835" algn="l"/>
                <a:tab pos="4191635" algn="l"/>
                <a:tab pos="4388485" algn="l"/>
                <a:tab pos="4878070" algn="l"/>
                <a:tab pos="4961255" algn="l"/>
                <a:tab pos="5332730" algn="l"/>
                <a:tab pos="5565140" algn="l"/>
                <a:tab pos="5829935" algn="l"/>
                <a:tab pos="6552565" algn="l"/>
                <a:tab pos="6633845" algn="l"/>
                <a:tab pos="6939280" algn="l"/>
                <a:tab pos="7340600" algn="l"/>
                <a:tab pos="7519670" algn="l"/>
                <a:tab pos="7962265" algn="l"/>
                <a:tab pos="8239125" algn="l"/>
              </a:tabLst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use the ping program to test the server fhda.edu. The  result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shown </a:t>
            </a:r>
            <a:r>
              <a:rPr sz="2800" b="1" i="1" dirty="0">
                <a:latin typeface="Times New Roman"/>
                <a:cs typeface="Times New Roman"/>
              </a:rPr>
              <a:t>on the </a:t>
            </a:r>
            <a:r>
              <a:rPr sz="2800" b="1" i="1" spc="-5" dirty="0">
                <a:latin typeface="Times New Roman"/>
                <a:cs typeface="Times New Roman"/>
              </a:rPr>
              <a:t>next slide.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ping program sends  messages	with		sequence	numbers	starting		from	</a:t>
            </a:r>
            <a:r>
              <a:rPr sz="2800" b="1" i="1" dirty="0">
                <a:latin typeface="Times New Roman"/>
                <a:cs typeface="Times New Roman"/>
              </a:rPr>
              <a:t>0.	</a:t>
            </a:r>
            <a:r>
              <a:rPr sz="2800" b="1" i="1" spc="-10" dirty="0">
                <a:latin typeface="Times New Roman"/>
                <a:cs typeface="Times New Roman"/>
              </a:rPr>
              <a:t>For  </a:t>
            </a:r>
            <a:r>
              <a:rPr sz="2800" b="1" i="1" spc="-5" dirty="0">
                <a:latin typeface="Times New Roman"/>
                <a:cs typeface="Times New Roman"/>
              </a:rPr>
              <a:t>eac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prob</a:t>
            </a:r>
            <a:r>
              <a:rPr sz="2800" b="1" i="1" dirty="0">
                <a:latin typeface="Times New Roman"/>
                <a:cs typeface="Times New Roman"/>
              </a:rPr>
              <a:t>e		</a:t>
            </a:r>
            <a:r>
              <a:rPr sz="2800" b="1" i="1" spc="-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give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s	the	</a:t>
            </a:r>
            <a:r>
              <a:rPr sz="2800" b="1" i="1" spc="-5" dirty="0">
                <a:latin typeface="Times New Roman"/>
                <a:cs typeface="Times New Roman"/>
              </a:rPr>
              <a:t>RT</a:t>
            </a:r>
            <a:r>
              <a:rPr sz="2800" b="1" i="1" dirty="0">
                <a:latin typeface="Times New Roman"/>
                <a:cs typeface="Times New Roman"/>
              </a:rPr>
              <a:t>T		</a:t>
            </a:r>
            <a:r>
              <a:rPr sz="2800" b="1" i="1" spc="-5" dirty="0">
                <a:latin typeface="Times New Roman"/>
                <a:cs typeface="Times New Roman"/>
              </a:rPr>
              <a:t>tim</a:t>
            </a:r>
            <a:r>
              <a:rPr sz="2800" b="1" i="1" spc="-10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.	The	</a:t>
            </a:r>
            <a:r>
              <a:rPr sz="2800" b="1" i="1" spc="-5" dirty="0">
                <a:latin typeface="Times New Roman"/>
                <a:cs typeface="Times New Roman"/>
              </a:rPr>
              <a:t>TT</a:t>
            </a:r>
            <a:r>
              <a:rPr sz="2800" b="1" i="1" dirty="0"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(tim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to  </a:t>
            </a:r>
            <a:r>
              <a:rPr sz="2800" b="1" i="1" dirty="0">
                <a:latin typeface="Times New Roman"/>
                <a:cs typeface="Times New Roman"/>
              </a:rPr>
              <a:t>live) field in the IP datagram that encapsulates an ICMP  </a:t>
            </a:r>
            <a:r>
              <a:rPr sz="2800" b="1" i="1" spc="-5" dirty="0">
                <a:latin typeface="Times New Roman"/>
                <a:cs typeface="Times New Roman"/>
              </a:rPr>
              <a:t>message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been </a:t>
            </a:r>
            <a:r>
              <a:rPr sz="2800" b="1" i="1" spc="-10" dirty="0">
                <a:latin typeface="Times New Roman"/>
                <a:cs typeface="Times New Roman"/>
              </a:rPr>
              <a:t>set </a:t>
            </a:r>
            <a:r>
              <a:rPr sz="2800" b="1" i="1" spc="-5" dirty="0">
                <a:latin typeface="Times New Roman"/>
                <a:cs typeface="Times New Roman"/>
              </a:rPr>
              <a:t>to 62. At the </a:t>
            </a:r>
            <a:r>
              <a:rPr sz="2800" b="1" i="1" dirty="0">
                <a:latin typeface="Times New Roman"/>
                <a:cs typeface="Times New Roman"/>
              </a:rPr>
              <a:t>beginning, ping </a:t>
            </a:r>
            <a:r>
              <a:rPr sz="2800" b="1" i="1" spc="-5" dirty="0">
                <a:latin typeface="Times New Roman"/>
                <a:cs typeface="Times New Roman"/>
              </a:rPr>
              <a:t>defines  the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	</a:t>
            </a:r>
            <a:r>
              <a:rPr sz="2800" b="1" i="1" spc="-5" dirty="0">
                <a:latin typeface="Times New Roman"/>
                <a:cs typeface="Times New Roman"/>
              </a:rPr>
              <a:t>data		bytes		as	56	and	the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total	number of  bytes as 84. It is obvious </a:t>
            </a:r>
            <a:r>
              <a:rPr sz="2800" b="1" i="1" dirty="0">
                <a:latin typeface="Times New Roman"/>
                <a:cs typeface="Times New Roman"/>
              </a:rPr>
              <a:t>that if </a:t>
            </a:r>
            <a:r>
              <a:rPr sz="2800" b="1" i="1" spc="-5" dirty="0">
                <a:latin typeface="Times New Roman"/>
                <a:cs typeface="Times New Roman"/>
              </a:rPr>
              <a:t>we add </a:t>
            </a:r>
            <a:r>
              <a:rPr sz="2800" b="1" i="1" dirty="0">
                <a:latin typeface="Times New Roman"/>
                <a:cs typeface="Times New Roman"/>
              </a:rPr>
              <a:t>8 </a:t>
            </a:r>
            <a:r>
              <a:rPr sz="2800" b="1" i="1" spc="-5" dirty="0">
                <a:latin typeface="Times New Roman"/>
                <a:cs typeface="Times New Roman"/>
              </a:rPr>
              <a:t>bytes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ICMP  header and 20 bytes </a:t>
            </a:r>
            <a:r>
              <a:rPr sz="2800" b="1" i="1" dirty="0">
                <a:latin typeface="Times New Roman"/>
                <a:cs typeface="Times New Roman"/>
              </a:rPr>
              <a:t>of IP </a:t>
            </a:r>
            <a:r>
              <a:rPr sz="2800" b="1" i="1" spc="-5" dirty="0">
                <a:latin typeface="Times New Roman"/>
                <a:cs typeface="Times New Roman"/>
              </a:rPr>
              <a:t>header to 56, the result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84.  </a:t>
            </a:r>
            <a:r>
              <a:rPr sz="2800" b="1" i="1" spc="-25" dirty="0">
                <a:latin typeface="Times New Roman"/>
                <a:cs typeface="Times New Roman"/>
              </a:rPr>
              <a:t>However, </a:t>
            </a:r>
            <a:r>
              <a:rPr sz="2800" b="1" i="1" spc="-5" dirty="0">
                <a:latin typeface="Times New Roman"/>
                <a:cs typeface="Times New Roman"/>
              </a:rPr>
              <a:t>note that in each probe ping defines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number  </a:t>
            </a:r>
            <a:r>
              <a:rPr sz="2800" b="1" i="1" spc="-5" dirty="0">
                <a:latin typeface="Times New Roman"/>
                <a:cs typeface="Times New Roman"/>
              </a:rPr>
              <a:t>of	bytes	</a:t>
            </a:r>
            <a:r>
              <a:rPr sz="2800" b="1" i="1" dirty="0">
                <a:latin typeface="Times New Roman"/>
                <a:cs typeface="Times New Roman"/>
              </a:rPr>
              <a:t>as	</a:t>
            </a:r>
            <a:r>
              <a:rPr sz="2800" b="1" i="1" spc="-5" dirty="0">
                <a:latin typeface="Times New Roman"/>
                <a:cs typeface="Times New Roman"/>
              </a:rPr>
              <a:t>64.			This			is		the		total 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bytes in the  ICMP </a:t>
            </a:r>
            <a:r>
              <a:rPr sz="2800" b="1" i="1" dirty="0">
                <a:latin typeface="Times New Roman"/>
                <a:cs typeface="Times New Roman"/>
              </a:rPr>
              <a:t>packet (56 +</a:t>
            </a:r>
            <a:r>
              <a:rPr sz="2800" b="1" i="1" spc="-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21.3</a:t>
            </a:r>
            <a:r>
              <a:rPr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477932"/>
            <a:ext cx="8704580" cy="5400040"/>
            <a:chOff x="851039" y="1206246"/>
            <a:chExt cx="8704580" cy="5400040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2350" y="1434858"/>
              <a:ext cx="8533130" cy="628650"/>
            </a:xfrm>
            <a:custGeom>
              <a:avLst/>
              <a:gdLst/>
              <a:ahLst/>
              <a:cxnLst/>
              <a:rect l="l" t="t" r="r" b="b"/>
              <a:pathLst>
                <a:path w="8533130" h="628650">
                  <a:moveTo>
                    <a:pt x="57150" y="45720"/>
                  </a:moveTo>
                  <a:lnTo>
                    <a:pt x="45720" y="45720"/>
                  </a:lnTo>
                  <a:lnTo>
                    <a:pt x="45720" y="628650"/>
                  </a:lnTo>
                  <a:lnTo>
                    <a:pt x="57150" y="628650"/>
                  </a:lnTo>
                  <a:lnTo>
                    <a:pt x="57150" y="45720"/>
                  </a:lnTo>
                  <a:close/>
                </a:path>
                <a:path w="8533130" h="628650">
                  <a:moveTo>
                    <a:pt x="8533130" y="0"/>
                  </a:moveTo>
                  <a:lnTo>
                    <a:pt x="849884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628650"/>
                  </a:lnTo>
                  <a:lnTo>
                    <a:pt x="34290" y="628650"/>
                  </a:lnTo>
                  <a:lnTo>
                    <a:pt x="34290" y="34290"/>
                  </a:lnTo>
                  <a:lnTo>
                    <a:pt x="8498840" y="34290"/>
                  </a:lnTo>
                  <a:lnTo>
                    <a:pt x="8498840" y="628650"/>
                  </a:lnTo>
                  <a:lnTo>
                    <a:pt x="8533130" y="62865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9639" y="1491996"/>
              <a:ext cx="8418576" cy="14287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2489" y="1480578"/>
              <a:ext cx="8533130" cy="1440180"/>
            </a:xfrm>
            <a:custGeom>
              <a:avLst/>
              <a:gdLst/>
              <a:ahLst/>
              <a:cxnLst/>
              <a:rect l="l" t="t" r="r" b="b"/>
              <a:pathLst>
                <a:path w="8533130" h="1440180">
                  <a:moveTo>
                    <a:pt x="34290" y="582930"/>
                  </a:moveTo>
                  <a:lnTo>
                    <a:pt x="0" y="582930"/>
                  </a:lnTo>
                  <a:lnTo>
                    <a:pt x="0" y="1440180"/>
                  </a:lnTo>
                  <a:lnTo>
                    <a:pt x="34290" y="1440180"/>
                  </a:lnTo>
                  <a:lnTo>
                    <a:pt x="34290" y="582930"/>
                  </a:lnTo>
                  <a:close/>
                </a:path>
                <a:path w="8533130" h="1440180">
                  <a:moveTo>
                    <a:pt x="57137" y="582930"/>
                  </a:moveTo>
                  <a:lnTo>
                    <a:pt x="45720" y="582930"/>
                  </a:lnTo>
                  <a:lnTo>
                    <a:pt x="45720" y="1440180"/>
                  </a:lnTo>
                  <a:lnTo>
                    <a:pt x="57137" y="1440180"/>
                  </a:lnTo>
                  <a:lnTo>
                    <a:pt x="57137" y="582930"/>
                  </a:lnTo>
                  <a:close/>
                </a:path>
                <a:path w="8533130" h="1440180">
                  <a:moveTo>
                    <a:pt x="8487270" y="0"/>
                  </a:moveTo>
                  <a:lnTo>
                    <a:pt x="8475840" y="0"/>
                  </a:lnTo>
                  <a:lnTo>
                    <a:pt x="57010" y="0"/>
                  </a:lnTo>
                  <a:lnTo>
                    <a:pt x="57010" y="11430"/>
                  </a:lnTo>
                  <a:lnTo>
                    <a:pt x="8475840" y="11430"/>
                  </a:lnTo>
                  <a:lnTo>
                    <a:pt x="8475840" y="582930"/>
                  </a:lnTo>
                  <a:lnTo>
                    <a:pt x="8475713" y="582930"/>
                  </a:lnTo>
                  <a:lnTo>
                    <a:pt x="8475713" y="1440180"/>
                  </a:lnTo>
                  <a:lnTo>
                    <a:pt x="8487143" y="1440180"/>
                  </a:lnTo>
                  <a:lnTo>
                    <a:pt x="8487143" y="582930"/>
                  </a:lnTo>
                  <a:lnTo>
                    <a:pt x="8487270" y="582930"/>
                  </a:lnTo>
                  <a:lnTo>
                    <a:pt x="8487270" y="0"/>
                  </a:lnTo>
                  <a:close/>
                </a:path>
                <a:path w="8533130" h="1440180">
                  <a:moveTo>
                    <a:pt x="8532876" y="582930"/>
                  </a:moveTo>
                  <a:lnTo>
                    <a:pt x="8498573" y="582930"/>
                  </a:lnTo>
                  <a:lnTo>
                    <a:pt x="8498573" y="1440180"/>
                  </a:lnTo>
                  <a:lnTo>
                    <a:pt x="8532876" y="1440180"/>
                  </a:lnTo>
                  <a:lnTo>
                    <a:pt x="8532876" y="58293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9639" y="2920746"/>
              <a:ext cx="8418576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2489" y="2920758"/>
              <a:ext cx="8533130" cy="857250"/>
            </a:xfrm>
            <a:custGeom>
              <a:avLst/>
              <a:gdLst/>
              <a:ahLst/>
              <a:cxnLst/>
              <a:rect l="l" t="t" r="r" b="b"/>
              <a:pathLst>
                <a:path w="853313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533130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8533130" h="857250">
                  <a:moveTo>
                    <a:pt x="8487143" y="0"/>
                  </a:moveTo>
                  <a:lnTo>
                    <a:pt x="8475713" y="0"/>
                  </a:lnTo>
                  <a:lnTo>
                    <a:pt x="8475713" y="857250"/>
                  </a:lnTo>
                  <a:lnTo>
                    <a:pt x="8487143" y="857250"/>
                  </a:lnTo>
                  <a:lnTo>
                    <a:pt x="8487143" y="0"/>
                  </a:lnTo>
                  <a:close/>
                </a:path>
                <a:path w="8533130" h="857250">
                  <a:moveTo>
                    <a:pt x="8532876" y="0"/>
                  </a:moveTo>
                  <a:lnTo>
                    <a:pt x="8498586" y="0"/>
                  </a:lnTo>
                  <a:lnTo>
                    <a:pt x="8498586" y="857250"/>
                  </a:lnTo>
                  <a:lnTo>
                    <a:pt x="8532876" y="857250"/>
                  </a:lnTo>
                  <a:lnTo>
                    <a:pt x="853287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9639" y="3777996"/>
              <a:ext cx="8418576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2489" y="3778008"/>
              <a:ext cx="8533130" cy="857250"/>
            </a:xfrm>
            <a:custGeom>
              <a:avLst/>
              <a:gdLst/>
              <a:ahLst/>
              <a:cxnLst/>
              <a:rect l="l" t="t" r="r" b="b"/>
              <a:pathLst>
                <a:path w="853313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533130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8533130" h="857250">
                  <a:moveTo>
                    <a:pt x="8487143" y="0"/>
                  </a:moveTo>
                  <a:lnTo>
                    <a:pt x="8475713" y="0"/>
                  </a:lnTo>
                  <a:lnTo>
                    <a:pt x="8475713" y="857250"/>
                  </a:lnTo>
                  <a:lnTo>
                    <a:pt x="8487143" y="857250"/>
                  </a:lnTo>
                  <a:lnTo>
                    <a:pt x="8487143" y="0"/>
                  </a:lnTo>
                  <a:close/>
                </a:path>
                <a:path w="8533130" h="857250">
                  <a:moveTo>
                    <a:pt x="8532876" y="0"/>
                  </a:moveTo>
                  <a:lnTo>
                    <a:pt x="8498573" y="0"/>
                  </a:lnTo>
                  <a:lnTo>
                    <a:pt x="8498573" y="857250"/>
                  </a:lnTo>
                  <a:lnTo>
                    <a:pt x="8532876" y="857250"/>
                  </a:lnTo>
                  <a:lnTo>
                    <a:pt x="853287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9639" y="4635246"/>
              <a:ext cx="8418576" cy="8572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2489" y="4635258"/>
              <a:ext cx="8533130" cy="857250"/>
            </a:xfrm>
            <a:custGeom>
              <a:avLst/>
              <a:gdLst/>
              <a:ahLst/>
              <a:cxnLst/>
              <a:rect l="l" t="t" r="r" b="b"/>
              <a:pathLst>
                <a:path w="853313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533130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8533130" h="857250">
                  <a:moveTo>
                    <a:pt x="8487143" y="0"/>
                  </a:moveTo>
                  <a:lnTo>
                    <a:pt x="8475713" y="0"/>
                  </a:lnTo>
                  <a:lnTo>
                    <a:pt x="8475713" y="857250"/>
                  </a:lnTo>
                  <a:lnTo>
                    <a:pt x="8487143" y="857250"/>
                  </a:lnTo>
                  <a:lnTo>
                    <a:pt x="8487143" y="0"/>
                  </a:lnTo>
                  <a:close/>
                </a:path>
                <a:path w="8533130" h="857250">
                  <a:moveTo>
                    <a:pt x="8532876" y="0"/>
                  </a:moveTo>
                  <a:lnTo>
                    <a:pt x="8498573" y="0"/>
                  </a:lnTo>
                  <a:lnTo>
                    <a:pt x="8498573" y="857250"/>
                  </a:lnTo>
                  <a:lnTo>
                    <a:pt x="8532876" y="857250"/>
                  </a:lnTo>
                  <a:lnTo>
                    <a:pt x="853287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639" y="5492496"/>
              <a:ext cx="8418576" cy="8572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2477" y="5492508"/>
              <a:ext cx="8533130" cy="857250"/>
            </a:xfrm>
            <a:custGeom>
              <a:avLst/>
              <a:gdLst/>
              <a:ahLst/>
              <a:cxnLst/>
              <a:rect l="l" t="t" r="r" b="b"/>
              <a:pathLst>
                <a:path w="8533130" h="857250">
                  <a:moveTo>
                    <a:pt x="3430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302" y="857250"/>
                  </a:lnTo>
                  <a:lnTo>
                    <a:pt x="34302" y="0"/>
                  </a:lnTo>
                  <a:close/>
                </a:path>
                <a:path w="8533130" h="857250">
                  <a:moveTo>
                    <a:pt x="57162" y="0"/>
                  </a:moveTo>
                  <a:lnTo>
                    <a:pt x="45732" y="0"/>
                  </a:lnTo>
                  <a:lnTo>
                    <a:pt x="4573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  <a:path w="8533130" h="857250">
                  <a:moveTo>
                    <a:pt x="8487156" y="0"/>
                  </a:moveTo>
                  <a:lnTo>
                    <a:pt x="8475739" y="0"/>
                  </a:lnTo>
                  <a:lnTo>
                    <a:pt x="8475739" y="857250"/>
                  </a:lnTo>
                  <a:lnTo>
                    <a:pt x="8487156" y="857250"/>
                  </a:lnTo>
                  <a:lnTo>
                    <a:pt x="8487156" y="0"/>
                  </a:lnTo>
                  <a:close/>
                </a:path>
                <a:path w="8533130" h="857250">
                  <a:moveTo>
                    <a:pt x="8532889" y="0"/>
                  </a:moveTo>
                  <a:lnTo>
                    <a:pt x="8498586" y="0"/>
                  </a:lnTo>
                  <a:lnTo>
                    <a:pt x="8498586" y="857250"/>
                  </a:lnTo>
                  <a:lnTo>
                    <a:pt x="8532889" y="857250"/>
                  </a:lnTo>
                  <a:lnTo>
                    <a:pt x="85328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9639" y="6349746"/>
              <a:ext cx="8418576" cy="1988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2350" y="6349758"/>
              <a:ext cx="8533130" cy="256540"/>
            </a:xfrm>
            <a:custGeom>
              <a:avLst/>
              <a:gdLst/>
              <a:ahLst/>
              <a:cxnLst/>
              <a:rect l="l" t="t" r="r" b="b"/>
              <a:pathLst>
                <a:path w="8533130" h="256540">
                  <a:moveTo>
                    <a:pt x="8487410" y="0"/>
                  </a:moveTo>
                  <a:lnTo>
                    <a:pt x="8475980" y="0"/>
                  </a:lnTo>
                  <a:lnTo>
                    <a:pt x="8475980" y="198882"/>
                  </a:lnTo>
                  <a:lnTo>
                    <a:pt x="57150" y="198882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210312"/>
                  </a:lnTo>
                  <a:lnTo>
                    <a:pt x="57150" y="210312"/>
                  </a:lnTo>
                  <a:lnTo>
                    <a:pt x="8475980" y="210312"/>
                  </a:lnTo>
                  <a:lnTo>
                    <a:pt x="8487410" y="210312"/>
                  </a:lnTo>
                  <a:lnTo>
                    <a:pt x="8487410" y="0"/>
                  </a:lnTo>
                  <a:close/>
                </a:path>
                <a:path w="8533130" h="256540">
                  <a:moveTo>
                    <a:pt x="8533130" y="0"/>
                  </a:moveTo>
                  <a:lnTo>
                    <a:pt x="8498840" y="0"/>
                  </a:lnTo>
                  <a:lnTo>
                    <a:pt x="8498840" y="221742"/>
                  </a:lnTo>
                  <a:lnTo>
                    <a:pt x="34290" y="221742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256032"/>
                  </a:lnTo>
                  <a:lnTo>
                    <a:pt x="34290" y="256032"/>
                  </a:lnTo>
                  <a:lnTo>
                    <a:pt x="8498840" y="256032"/>
                  </a:lnTo>
                  <a:lnTo>
                    <a:pt x="8533130" y="256032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37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21.15	</a:t>
            </a:r>
            <a:r>
              <a:rPr sz="2000" i="1" spc="-5" dirty="0">
                <a:latin typeface="Times New Roman"/>
                <a:cs typeface="Times New Roman"/>
              </a:rPr>
              <a:t>The traceroute program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435351"/>
            <a:ext cx="7805928" cy="3057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21.4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360424"/>
            <a:ext cx="83750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use </a:t>
            </a:r>
            <a:r>
              <a:rPr sz="2800" b="1" i="1" dirty="0">
                <a:latin typeface="Times New Roman"/>
                <a:cs typeface="Times New Roman"/>
              </a:rPr>
              <a:t>the traceroute </a:t>
            </a:r>
            <a:r>
              <a:rPr sz="2800" b="1" i="1" spc="-5" dirty="0">
                <a:latin typeface="Times New Roman"/>
                <a:cs typeface="Times New Roman"/>
              </a:rPr>
              <a:t>program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find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route from </a:t>
            </a:r>
            <a:r>
              <a:rPr sz="2800" b="1" i="1" dirty="0">
                <a:latin typeface="Times New Roman"/>
                <a:cs typeface="Times New Roman"/>
              </a:rPr>
              <a:t>the  computer </a:t>
            </a:r>
            <a:r>
              <a:rPr sz="2800" b="1" i="1" spc="-10" dirty="0">
                <a:latin typeface="Times New Roman"/>
                <a:cs typeface="Times New Roman"/>
              </a:rPr>
              <a:t>voyager.deanza.edu </a:t>
            </a:r>
            <a:r>
              <a:rPr sz="2800" b="1" i="1" dirty="0">
                <a:latin typeface="Times New Roman"/>
                <a:cs typeface="Times New Roman"/>
              </a:rPr>
              <a:t>to the server fhda.edu.</a:t>
            </a:r>
            <a:r>
              <a:rPr sz="2800" b="1" i="1" spc="-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 </a:t>
            </a:r>
            <a:r>
              <a:rPr sz="2800" b="1" i="1" dirty="0">
                <a:latin typeface="Times New Roman"/>
                <a:cs typeface="Times New Roman"/>
              </a:rPr>
              <a:t>following shows the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result: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2350" y="2791205"/>
            <a:ext cx="8496935" cy="1603375"/>
            <a:chOff x="1022350" y="2791205"/>
            <a:chExt cx="8496935" cy="1603375"/>
          </a:xfrm>
        </p:grpSpPr>
        <p:sp>
          <p:nvSpPr>
            <p:cNvPr id="11" name="object 11"/>
            <p:cNvSpPr/>
            <p:nvPr/>
          </p:nvSpPr>
          <p:spPr>
            <a:xfrm>
              <a:off x="1082687" y="2849879"/>
              <a:ext cx="8378952" cy="708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2350" y="2791218"/>
              <a:ext cx="8496300" cy="129539"/>
            </a:xfrm>
            <a:custGeom>
              <a:avLst/>
              <a:gdLst/>
              <a:ahLst/>
              <a:cxnLst/>
              <a:rect l="l" t="t" r="r" b="b"/>
              <a:pathLst>
                <a:path w="8496300" h="129539">
                  <a:moveTo>
                    <a:pt x="8439150" y="45720"/>
                  </a:moveTo>
                  <a:lnTo>
                    <a:pt x="57150" y="45720"/>
                  </a:lnTo>
                  <a:lnTo>
                    <a:pt x="57150" y="57150"/>
                  </a:lnTo>
                  <a:lnTo>
                    <a:pt x="8439150" y="57150"/>
                  </a:lnTo>
                  <a:lnTo>
                    <a:pt x="8439150" y="45720"/>
                  </a:lnTo>
                  <a:close/>
                </a:path>
                <a:path w="8496300" h="129539">
                  <a:moveTo>
                    <a:pt x="8496300" y="0"/>
                  </a:moveTo>
                  <a:lnTo>
                    <a:pt x="846201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29540"/>
                  </a:lnTo>
                  <a:lnTo>
                    <a:pt x="34290" y="129540"/>
                  </a:lnTo>
                  <a:lnTo>
                    <a:pt x="34290" y="34290"/>
                  </a:lnTo>
                  <a:lnTo>
                    <a:pt x="8462010" y="34290"/>
                  </a:lnTo>
                  <a:lnTo>
                    <a:pt x="8462010" y="129540"/>
                  </a:lnTo>
                  <a:lnTo>
                    <a:pt x="8496300" y="129540"/>
                  </a:lnTo>
                  <a:lnTo>
                    <a:pt x="8496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2687" y="2920745"/>
              <a:ext cx="8378952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2489" y="2920758"/>
              <a:ext cx="8496300" cy="857250"/>
            </a:xfrm>
            <a:custGeom>
              <a:avLst/>
              <a:gdLst/>
              <a:ahLst/>
              <a:cxnLst/>
              <a:rect l="l" t="t" r="r" b="b"/>
              <a:pathLst>
                <a:path w="8496300" h="857250">
                  <a:moveTo>
                    <a:pt x="34277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77" y="857250"/>
                  </a:lnTo>
                  <a:lnTo>
                    <a:pt x="34277" y="0"/>
                  </a:lnTo>
                  <a:close/>
                </a:path>
                <a:path w="8496300" h="857250">
                  <a:moveTo>
                    <a:pt x="8496300" y="0"/>
                  </a:moveTo>
                  <a:lnTo>
                    <a:pt x="8462010" y="0"/>
                  </a:lnTo>
                  <a:lnTo>
                    <a:pt x="8462010" y="857250"/>
                  </a:lnTo>
                  <a:lnTo>
                    <a:pt x="8496300" y="857250"/>
                  </a:lnTo>
                  <a:lnTo>
                    <a:pt x="8496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2687" y="3777995"/>
              <a:ext cx="8378952" cy="5593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2350" y="2836938"/>
              <a:ext cx="8496300" cy="1557655"/>
            </a:xfrm>
            <a:custGeom>
              <a:avLst/>
              <a:gdLst/>
              <a:ahLst/>
              <a:cxnLst/>
              <a:rect l="l" t="t" r="r" b="b"/>
              <a:pathLst>
                <a:path w="8496300" h="1557654">
                  <a:moveTo>
                    <a:pt x="8450720" y="0"/>
                  </a:moveTo>
                  <a:lnTo>
                    <a:pt x="8439150" y="0"/>
                  </a:lnTo>
                  <a:lnTo>
                    <a:pt x="8439150" y="1500378"/>
                  </a:lnTo>
                  <a:lnTo>
                    <a:pt x="57277" y="1500378"/>
                  </a:lnTo>
                  <a:lnTo>
                    <a:pt x="57277" y="0"/>
                  </a:lnTo>
                  <a:lnTo>
                    <a:pt x="45720" y="0"/>
                  </a:lnTo>
                  <a:lnTo>
                    <a:pt x="45720" y="1511808"/>
                  </a:lnTo>
                  <a:lnTo>
                    <a:pt x="57150" y="1511808"/>
                  </a:lnTo>
                  <a:lnTo>
                    <a:pt x="57277" y="1511808"/>
                  </a:lnTo>
                  <a:lnTo>
                    <a:pt x="8439150" y="1511808"/>
                  </a:lnTo>
                  <a:lnTo>
                    <a:pt x="8450720" y="1511808"/>
                  </a:lnTo>
                  <a:lnTo>
                    <a:pt x="8450720" y="0"/>
                  </a:lnTo>
                  <a:close/>
                </a:path>
                <a:path w="8496300" h="1557654">
                  <a:moveTo>
                    <a:pt x="8496300" y="941070"/>
                  </a:moveTo>
                  <a:lnTo>
                    <a:pt x="8462010" y="941070"/>
                  </a:lnTo>
                  <a:lnTo>
                    <a:pt x="8462010" y="1523238"/>
                  </a:lnTo>
                  <a:lnTo>
                    <a:pt x="34290" y="1523238"/>
                  </a:lnTo>
                  <a:lnTo>
                    <a:pt x="34290" y="941070"/>
                  </a:lnTo>
                  <a:lnTo>
                    <a:pt x="0" y="941070"/>
                  </a:lnTo>
                  <a:lnTo>
                    <a:pt x="0" y="1557528"/>
                  </a:lnTo>
                  <a:lnTo>
                    <a:pt x="34290" y="1557528"/>
                  </a:lnTo>
                  <a:lnTo>
                    <a:pt x="8462010" y="1557528"/>
                  </a:lnTo>
                  <a:lnTo>
                    <a:pt x="8496300" y="1557528"/>
                  </a:lnTo>
                  <a:lnTo>
                    <a:pt x="8496300" y="94107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82157" y="4560823"/>
            <a:ext cx="852932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unnumbered line after the command shows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the  destination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153.18.8.1. The packet contains 38 bytes: 20  bytes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IP </a:t>
            </a:r>
            <a:r>
              <a:rPr sz="2800" b="1" i="1" spc="-25" dirty="0">
                <a:latin typeface="Times New Roman"/>
                <a:cs typeface="Times New Roman"/>
              </a:rPr>
              <a:t>header, </a:t>
            </a:r>
            <a:r>
              <a:rPr sz="2800" b="1" i="1" dirty="0">
                <a:latin typeface="Times New Roman"/>
                <a:cs typeface="Times New Roman"/>
              </a:rPr>
              <a:t>8 </a:t>
            </a:r>
            <a:r>
              <a:rPr sz="2800" b="1" i="1" spc="-5" dirty="0">
                <a:latin typeface="Times New Roman"/>
                <a:cs typeface="Times New Roman"/>
              </a:rPr>
              <a:t>bytes of </a:t>
            </a:r>
            <a:r>
              <a:rPr sz="2800" b="1" i="1" dirty="0">
                <a:latin typeface="Times New Roman"/>
                <a:cs typeface="Times New Roman"/>
              </a:rPr>
              <a:t>UDP </a:t>
            </a:r>
            <a:r>
              <a:rPr sz="2800" b="1" i="1" spc="-25" dirty="0">
                <a:latin typeface="Times New Roman"/>
                <a:cs typeface="Times New Roman"/>
              </a:rPr>
              <a:t>header, </a:t>
            </a:r>
            <a:r>
              <a:rPr sz="2800" b="1" i="1" spc="-5" dirty="0">
                <a:latin typeface="Times New Roman"/>
                <a:cs typeface="Times New Roman"/>
              </a:rPr>
              <a:t>and 10 bytes </a:t>
            </a:r>
            <a:r>
              <a:rPr sz="2800" b="1" i="1" dirty="0">
                <a:latin typeface="Times New Roman"/>
                <a:cs typeface="Times New Roman"/>
              </a:rPr>
              <a:t>of  </a:t>
            </a:r>
            <a:r>
              <a:rPr sz="2800" b="1" i="1" spc="-5" dirty="0">
                <a:latin typeface="Times New Roman"/>
                <a:cs typeface="Times New Roman"/>
              </a:rPr>
              <a:t>application data. The application data are used by  </a:t>
            </a:r>
            <a:r>
              <a:rPr sz="2800" b="1" i="1" dirty="0">
                <a:latin typeface="Times New Roman"/>
                <a:cs typeface="Times New Roman"/>
              </a:rPr>
              <a:t>traceroute to keep </a:t>
            </a:r>
            <a:r>
              <a:rPr sz="2800" b="1" i="1" spc="-5" dirty="0">
                <a:latin typeface="Times New Roman"/>
                <a:cs typeface="Times New Roman"/>
              </a:rPr>
              <a:t>track </a:t>
            </a:r>
            <a:r>
              <a:rPr sz="2800" b="1" i="1" dirty="0">
                <a:latin typeface="Times New Roman"/>
                <a:cs typeface="Times New Roman"/>
              </a:rPr>
              <a:t>of the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packets.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21.4</a:t>
            </a:r>
            <a:r>
              <a:rPr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45"/>
            <a:ext cx="9144000" cy="4287520"/>
          </a:xfrm>
          <a:custGeom>
            <a:avLst/>
            <a:gdLst/>
            <a:ahLst/>
            <a:cxnLst/>
            <a:rect l="l" t="t" r="r" b="b"/>
            <a:pathLst>
              <a:path w="9144000" h="428752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4287012"/>
                </a:lnTo>
                <a:lnTo>
                  <a:pt x="9144000" y="4287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360424"/>
            <a:ext cx="8528685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first line shows the first router visited. The router is  named Dcore fhda edu with IP address </a:t>
            </a:r>
            <a:r>
              <a:rPr sz="2800" b="1" i="1" dirty="0">
                <a:latin typeface="Times New Roman"/>
                <a:cs typeface="Times New Roman"/>
              </a:rPr>
              <a:t>153 </a:t>
            </a:r>
            <a:r>
              <a:rPr sz="2800" b="1" i="1" spc="-5" dirty="0">
                <a:latin typeface="Times New Roman"/>
                <a:cs typeface="Times New Roman"/>
              </a:rPr>
              <a:t>18 31 </a:t>
            </a:r>
            <a:r>
              <a:rPr sz="2800" b="1" i="1" dirty="0">
                <a:latin typeface="Times New Roman"/>
                <a:cs typeface="Times New Roman"/>
              </a:rPr>
              <a:t>254  </a:t>
            </a:r>
            <a:r>
              <a:rPr sz="2800" b="1" i="1" spc="-5" dirty="0">
                <a:latin typeface="Times New Roman"/>
                <a:cs typeface="Times New Roman"/>
              </a:rPr>
              <a:t>The first round-trip time was 0.995 ms, the second was  </a:t>
            </a:r>
            <a:r>
              <a:rPr sz="2800" b="1" i="1" dirty="0">
                <a:latin typeface="Times New Roman"/>
                <a:cs typeface="Times New Roman"/>
              </a:rPr>
              <a:t>0 899 </a:t>
            </a:r>
            <a:r>
              <a:rPr sz="2800" b="1" i="1" spc="-5" dirty="0">
                <a:latin typeface="Times New Roman"/>
                <a:cs typeface="Times New Roman"/>
              </a:rPr>
              <a:t>ms, and </a:t>
            </a:r>
            <a:r>
              <a:rPr sz="2800" b="1" i="1" dirty="0">
                <a:latin typeface="Times New Roman"/>
                <a:cs typeface="Times New Roman"/>
              </a:rPr>
              <a:t>the third </a:t>
            </a:r>
            <a:r>
              <a:rPr sz="2800" b="1" i="1" spc="-5" dirty="0">
                <a:latin typeface="Times New Roman"/>
                <a:cs typeface="Times New Roman"/>
              </a:rPr>
              <a:t>was </a:t>
            </a:r>
            <a:r>
              <a:rPr sz="2800" b="1" i="1" dirty="0">
                <a:latin typeface="Times New Roman"/>
                <a:cs typeface="Times New Roman"/>
              </a:rPr>
              <a:t>0 878 </a:t>
            </a:r>
            <a:r>
              <a:rPr sz="2800" b="1" i="1" spc="-5" dirty="0">
                <a:latin typeface="Times New Roman"/>
                <a:cs typeface="Times New Roman"/>
              </a:rPr>
              <a:t>ms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second line  shows the second router visited. The router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named  Dbackup </a:t>
            </a:r>
            <a:r>
              <a:rPr sz="2800" b="1" i="1" dirty="0">
                <a:latin typeface="Times New Roman"/>
                <a:cs typeface="Times New Roman"/>
              </a:rPr>
              <a:t>fhda edu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IP </a:t>
            </a:r>
            <a:r>
              <a:rPr sz="2800" b="1" i="1" spc="-5" dirty="0">
                <a:latin typeface="Times New Roman"/>
                <a:cs typeface="Times New Roman"/>
              </a:rPr>
              <a:t>address 153 18 </a:t>
            </a:r>
            <a:r>
              <a:rPr sz="2800" b="1" i="1" dirty="0">
                <a:latin typeface="Times New Roman"/>
                <a:cs typeface="Times New Roman"/>
              </a:rPr>
              <a:t>251 4 The  </a:t>
            </a:r>
            <a:r>
              <a:rPr sz="2800" b="1" i="1" spc="-5" dirty="0">
                <a:latin typeface="Times New Roman"/>
                <a:cs typeface="Times New Roman"/>
              </a:rPr>
              <a:t>three round-trip times are also shown. The third line  shows the destination host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know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this is </a:t>
            </a:r>
            <a:r>
              <a:rPr sz="2800" b="1" i="1" dirty="0">
                <a:latin typeface="Times New Roman"/>
                <a:cs typeface="Times New Roman"/>
              </a:rPr>
              <a:t>the  </a:t>
            </a:r>
            <a:r>
              <a:rPr sz="2800" b="1" i="1" spc="-5" dirty="0">
                <a:latin typeface="Times New Roman"/>
                <a:cs typeface="Times New Roman"/>
              </a:rPr>
              <a:t>destination host because there are no more lines. The  destination host is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server </a:t>
            </a:r>
            <a:r>
              <a:rPr sz="2800" b="1" i="1" dirty="0">
                <a:latin typeface="Times New Roman"/>
                <a:cs typeface="Times New Roman"/>
              </a:rPr>
              <a:t>fhda </a:t>
            </a:r>
            <a:r>
              <a:rPr sz="2800" b="1" i="1" spc="-5" dirty="0">
                <a:latin typeface="Times New Roman"/>
                <a:cs typeface="Times New Roman"/>
              </a:rPr>
              <a:t>edu, but it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named  tiptoe.fhda.edu with the </a:t>
            </a:r>
            <a:r>
              <a:rPr sz="2800" b="1" i="1" dirty="0">
                <a:latin typeface="Times New Roman"/>
                <a:cs typeface="Times New Roman"/>
              </a:rPr>
              <a:t>IP </a:t>
            </a:r>
            <a:r>
              <a:rPr sz="2800" b="1" i="1" spc="-5" dirty="0">
                <a:latin typeface="Times New Roman"/>
                <a:cs typeface="Times New Roman"/>
              </a:rPr>
              <a:t>address 153.18.8.1. The three  </a:t>
            </a:r>
            <a:r>
              <a:rPr sz="2800" b="1" i="1" dirty="0">
                <a:latin typeface="Times New Roman"/>
                <a:cs typeface="Times New Roman"/>
              </a:rPr>
              <a:t>round-trip times are also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21.5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512824"/>
            <a:ext cx="852868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In this example, we trace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longer route, the route to  xerox.com (see next slide). Here there are 17 hops  between source and destination. Note that some round-  trip times look </a:t>
            </a:r>
            <a:r>
              <a:rPr sz="2800" b="1" i="1" dirty="0">
                <a:latin typeface="Times New Roman"/>
                <a:cs typeface="Times New Roman"/>
              </a:rPr>
              <a:t>unusual. </a:t>
            </a:r>
            <a:r>
              <a:rPr sz="2800" b="1" i="1" spc="-5" dirty="0">
                <a:latin typeface="Times New Roman"/>
                <a:cs typeface="Times New Roman"/>
              </a:rPr>
              <a:t>It could </a:t>
            </a:r>
            <a:r>
              <a:rPr sz="2800" b="1" i="1" dirty="0">
                <a:latin typeface="Times New Roman"/>
                <a:cs typeface="Times New Roman"/>
              </a:rPr>
              <a:t>be that a </a:t>
            </a:r>
            <a:r>
              <a:rPr sz="2800" b="1" i="1" spc="-5" dirty="0">
                <a:latin typeface="Times New Roman"/>
                <a:cs typeface="Times New Roman"/>
              </a:rPr>
              <a:t>router was too  </a:t>
            </a:r>
            <a:r>
              <a:rPr sz="2800" b="1" i="1" dirty="0">
                <a:latin typeface="Times New Roman"/>
                <a:cs typeface="Times New Roman"/>
              </a:rPr>
              <a:t>busy to process the packet</a:t>
            </a:r>
            <a:r>
              <a:rPr sz="2800" b="1" i="1" spc="-1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immediately.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21.5</a:t>
            </a:r>
            <a:r>
              <a:rPr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6150" y="1909572"/>
            <a:ext cx="8844915" cy="3907154"/>
            <a:chOff x="946150" y="1909572"/>
            <a:chExt cx="8844915" cy="3907154"/>
          </a:xfrm>
        </p:grpSpPr>
        <p:sp>
          <p:nvSpPr>
            <p:cNvPr id="15" name="object 15"/>
            <p:cNvSpPr/>
            <p:nvPr/>
          </p:nvSpPr>
          <p:spPr>
            <a:xfrm>
              <a:off x="1007249" y="1973580"/>
              <a:ext cx="8726424" cy="89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150" y="1909584"/>
              <a:ext cx="8844280" cy="154305"/>
            </a:xfrm>
            <a:custGeom>
              <a:avLst/>
              <a:gdLst/>
              <a:ahLst/>
              <a:cxnLst/>
              <a:rect l="l" t="t" r="r" b="b"/>
              <a:pathLst>
                <a:path w="8844280" h="154305">
                  <a:moveTo>
                    <a:pt x="8798560" y="45720"/>
                  </a:moveTo>
                  <a:lnTo>
                    <a:pt x="878713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153924"/>
                  </a:lnTo>
                  <a:lnTo>
                    <a:pt x="57150" y="153924"/>
                  </a:lnTo>
                  <a:lnTo>
                    <a:pt x="57150" y="57150"/>
                  </a:lnTo>
                  <a:lnTo>
                    <a:pt x="8787130" y="57150"/>
                  </a:lnTo>
                  <a:lnTo>
                    <a:pt x="8787130" y="153924"/>
                  </a:lnTo>
                  <a:lnTo>
                    <a:pt x="8798560" y="153924"/>
                  </a:lnTo>
                  <a:lnTo>
                    <a:pt x="8798560" y="45720"/>
                  </a:lnTo>
                  <a:close/>
                </a:path>
                <a:path w="8844280" h="154305">
                  <a:moveTo>
                    <a:pt x="8844280" y="0"/>
                  </a:moveTo>
                  <a:lnTo>
                    <a:pt x="880999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34290" y="153924"/>
                  </a:lnTo>
                  <a:lnTo>
                    <a:pt x="34290" y="34290"/>
                  </a:lnTo>
                  <a:lnTo>
                    <a:pt x="8809990" y="34290"/>
                  </a:lnTo>
                  <a:lnTo>
                    <a:pt x="8809990" y="153924"/>
                  </a:lnTo>
                  <a:lnTo>
                    <a:pt x="8844280" y="153924"/>
                  </a:lnTo>
                  <a:lnTo>
                    <a:pt x="884428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7249" y="2063496"/>
              <a:ext cx="8726424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289" y="2063508"/>
              <a:ext cx="8844915" cy="857250"/>
            </a:xfrm>
            <a:custGeom>
              <a:avLst/>
              <a:gdLst/>
              <a:ahLst/>
              <a:cxnLst/>
              <a:rect l="l" t="t" r="r" b="b"/>
              <a:pathLst>
                <a:path w="884491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844915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8844915" h="857250">
                  <a:moveTo>
                    <a:pt x="8798814" y="0"/>
                  </a:moveTo>
                  <a:lnTo>
                    <a:pt x="8787371" y="0"/>
                  </a:lnTo>
                  <a:lnTo>
                    <a:pt x="8787371" y="857250"/>
                  </a:lnTo>
                  <a:lnTo>
                    <a:pt x="8798814" y="857250"/>
                  </a:lnTo>
                  <a:lnTo>
                    <a:pt x="8798814" y="0"/>
                  </a:lnTo>
                  <a:close/>
                </a:path>
                <a:path w="8844915" h="857250">
                  <a:moveTo>
                    <a:pt x="8844521" y="0"/>
                  </a:moveTo>
                  <a:lnTo>
                    <a:pt x="8810231" y="0"/>
                  </a:lnTo>
                  <a:lnTo>
                    <a:pt x="8810231" y="857250"/>
                  </a:lnTo>
                  <a:lnTo>
                    <a:pt x="8844521" y="857250"/>
                  </a:lnTo>
                  <a:lnTo>
                    <a:pt x="884452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7249" y="2920746"/>
              <a:ext cx="8726424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6289" y="2920758"/>
              <a:ext cx="8844915" cy="857250"/>
            </a:xfrm>
            <a:custGeom>
              <a:avLst/>
              <a:gdLst/>
              <a:ahLst/>
              <a:cxnLst/>
              <a:rect l="l" t="t" r="r" b="b"/>
              <a:pathLst>
                <a:path w="884491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844915" h="857250">
                  <a:moveTo>
                    <a:pt x="57137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37" y="857250"/>
                  </a:lnTo>
                  <a:lnTo>
                    <a:pt x="57137" y="0"/>
                  </a:lnTo>
                  <a:close/>
                </a:path>
                <a:path w="8844915" h="857250">
                  <a:moveTo>
                    <a:pt x="8798814" y="0"/>
                  </a:moveTo>
                  <a:lnTo>
                    <a:pt x="8787371" y="0"/>
                  </a:lnTo>
                  <a:lnTo>
                    <a:pt x="8787371" y="857250"/>
                  </a:lnTo>
                  <a:lnTo>
                    <a:pt x="8798814" y="857250"/>
                  </a:lnTo>
                  <a:lnTo>
                    <a:pt x="8798814" y="0"/>
                  </a:lnTo>
                  <a:close/>
                </a:path>
                <a:path w="8844915" h="857250">
                  <a:moveTo>
                    <a:pt x="8844521" y="0"/>
                  </a:moveTo>
                  <a:lnTo>
                    <a:pt x="8810244" y="0"/>
                  </a:lnTo>
                  <a:lnTo>
                    <a:pt x="8810244" y="857250"/>
                  </a:lnTo>
                  <a:lnTo>
                    <a:pt x="8844521" y="857250"/>
                  </a:lnTo>
                  <a:lnTo>
                    <a:pt x="884452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7249" y="3777995"/>
              <a:ext cx="8726424" cy="8572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6289" y="3778008"/>
              <a:ext cx="8844915" cy="857250"/>
            </a:xfrm>
            <a:custGeom>
              <a:avLst/>
              <a:gdLst/>
              <a:ahLst/>
              <a:cxnLst/>
              <a:rect l="l" t="t" r="r" b="b"/>
              <a:pathLst>
                <a:path w="884491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844915" h="857250">
                  <a:moveTo>
                    <a:pt x="57150" y="857250"/>
                  </a:moveTo>
                  <a:lnTo>
                    <a:pt x="57137" y="0"/>
                  </a:lnTo>
                  <a:lnTo>
                    <a:pt x="45720" y="0"/>
                  </a:lnTo>
                  <a:lnTo>
                    <a:pt x="45720" y="857250"/>
                  </a:lnTo>
                  <a:lnTo>
                    <a:pt x="57150" y="857250"/>
                  </a:lnTo>
                  <a:close/>
                </a:path>
                <a:path w="8844915" h="857250">
                  <a:moveTo>
                    <a:pt x="8798814" y="0"/>
                  </a:moveTo>
                  <a:lnTo>
                    <a:pt x="8787371" y="0"/>
                  </a:lnTo>
                  <a:lnTo>
                    <a:pt x="8787371" y="857250"/>
                  </a:lnTo>
                  <a:lnTo>
                    <a:pt x="8798814" y="857250"/>
                  </a:lnTo>
                  <a:lnTo>
                    <a:pt x="8798814" y="0"/>
                  </a:lnTo>
                  <a:close/>
                </a:path>
                <a:path w="8844915" h="857250">
                  <a:moveTo>
                    <a:pt x="8844521" y="0"/>
                  </a:moveTo>
                  <a:lnTo>
                    <a:pt x="8810231" y="0"/>
                  </a:lnTo>
                  <a:lnTo>
                    <a:pt x="8810231" y="857250"/>
                  </a:lnTo>
                  <a:lnTo>
                    <a:pt x="8844521" y="857250"/>
                  </a:lnTo>
                  <a:lnTo>
                    <a:pt x="884452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7249" y="4635245"/>
              <a:ext cx="8726424" cy="8572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289" y="4635258"/>
              <a:ext cx="8844915" cy="857250"/>
            </a:xfrm>
            <a:custGeom>
              <a:avLst/>
              <a:gdLst/>
              <a:ahLst/>
              <a:cxnLst/>
              <a:rect l="l" t="t" r="r" b="b"/>
              <a:pathLst>
                <a:path w="884491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844915" h="857250">
                  <a:moveTo>
                    <a:pt x="57150" y="0"/>
                  </a:moveTo>
                  <a:lnTo>
                    <a:pt x="45720" y="0"/>
                  </a:lnTo>
                  <a:lnTo>
                    <a:pt x="45720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8844915" h="857250">
                  <a:moveTo>
                    <a:pt x="8798814" y="0"/>
                  </a:moveTo>
                  <a:lnTo>
                    <a:pt x="8787371" y="0"/>
                  </a:lnTo>
                  <a:lnTo>
                    <a:pt x="8787371" y="857250"/>
                  </a:lnTo>
                  <a:lnTo>
                    <a:pt x="8798814" y="857250"/>
                  </a:lnTo>
                  <a:lnTo>
                    <a:pt x="8798814" y="0"/>
                  </a:lnTo>
                  <a:close/>
                </a:path>
                <a:path w="8844915" h="857250">
                  <a:moveTo>
                    <a:pt x="8844521" y="0"/>
                  </a:moveTo>
                  <a:lnTo>
                    <a:pt x="8810231" y="0"/>
                  </a:lnTo>
                  <a:lnTo>
                    <a:pt x="8810231" y="857250"/>
                  </a:lnTo>
                  <a:lnTo>
                    <a:pt x="8844521" y="857250"/>
                  </a:lnTo>
                  <a:lnTo>
                    <a:pt x="884452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7249" y="5492495"/>
              <a:ext cx="8726424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6150" y="5492508"/>
              <a:ext cx="8844280" cy="323850"/>
            </a:xfrm>
            <a:custGeom>
              <a:avLst/>
              <a:gdLst/>
              <a:ahLst/>
              <a:cxnLst/>
              <a:rect l="l" t="t" r="r" b="b"/>
              <a:pathLst>
                <a:path w="8844280" h="323850">
                  <a:moveTo>
                    <a:pt x="8798560" y="0"/>
                  </a:moveTo>
                  <a:lnTo>
                    <a:pt x="8787130" y="0"/>
                  </a:lnTo>
                  <a:lnTo>
                    <a:pt x="8787130" y="266700"/>
                  </a:lnTo>
                  <a:lnTo>
                    <a:pt x="57150" y="26670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278130"/>
                  </a:lnTo>
                  <a:lnTo>
                    <a:pt x="57150" y="278130"/>
                  </a:lnTo>
                  <a:lnTo>
                    <a:pt x="8787130" y="278130"/>
                  </a:lnTo>
                  <a:lnTo>
                    <a:pt x="8798560" y="278130"/>
                  </a:lnTo>
                  <a:lnTo>
                    <a:pt x="8798560" y="0"/>
                  </a:lnTo>
                  <a:close/>
                </a:path>
                <a:path w="8844280" h="323850">
                  <a:moveTo>
                    <a:pt x="8844280" y="0"/>
                  </a:moveTo>
                  <a:lnTo>
                    <a:pt x="8809990" y="0"/>
                  </a:lnTo>
                  <a:lnTo>
                    <a:pt x="8809990" y="289560"/>
                  </a:lnTo>
                  <a:lnTo>
                    <a:pt x="34290" y="28956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34290" y="323850"/>
                  </a:lnTo>
                  <a:lnTo>
                    <a:pt x="8809990" y="323850"/>
                  </a:lnTo>
                  <a:lnTo>
                    <a:pt x="8844280" y="323850"/>
                  </a:lnTo>
                  <a:lnTo>
                    <a:pt x="884428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21-2	</a:t>
            </a:r>
            <a:r>
              <a:rPr spc="-10" dirty="0"/>
              <a:t>ICMP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973" y="1831339"/>
            <a:ext cx="8071484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The IP </a:t>
            </a:r>
            <a:r>
              <a:rPr sz="2800" b="1" i="1" spc="-5" dirty="0">
                <a:latin typeface="Times New Roman"/>
                <a:cs typeface="Times New Roman"/>
              </a:rPr>
              <a:t>protocol </a:t>
            </a:r>
            <a:r>
              <a:rPr sz="2800" b="1" i="1" dirty="0">
                <a:latin typeface="Times New Roman"/>
                <a:cs typeface="Times New Roman"/>
              </a:rPr>
              <a:t>has no </a:t>
            </a:r>
            <a:r>
              <a:rPr sz="2800" b="1" i="1" spc="-5" dirty="0">
                <a:latin typeface="Times New Roman"/>
                <a:cs typeface="Times New Roman"/>
              </a:rPr>
              <a:t>error-reporting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error-  correcting mechanism.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IP protocol also lacks </a:t>
            </a:r>
            <a:r>
              <a:rPr sz="2800" b="1" i="1" dirty="0">
                <a:latin typeface="Times New Roman"/>
                <a:cs typeface="Times New Roman"/>
              </a:rPr>
              <a:t>a  </a:t>
            </a:r>
            <a:r>
              <a:rPr sz="2800" b="1" i="1" spc="-5" dirty="0">
                <a:latin typeface="Times New Roman"/>
                <a:cs typeface="Times New Roman"/>
              </a:rPr>
              <a:t>mechanism </a:t>
            </a:r>
            <a:r>
              <a:rPr sz="2800" b="1" i="1" dirty="0">
                <a:latin typeface="Times New Roman"/>
                <a:cs typeface="Times New Roman"/>
              </a:rPr>
              <a:t>for </a:t>
            </a:r>
            <a:r>
              <a:rPr sz="2800" b="1" i="1" spc="-5" dirty="0">
                <a:latin typeface="Times New Roman"/>
                <a:cs typeface="Times New Roman"/>
              </a:rPr>
              <a:t>host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management </a:t>
            </a:r>
            <a:r>
              <a:rPr sz="2800" b="1" i="1" spc="-85" dirty="0">
                <a:latin typeface="Times New Roman"/>
                <a:cs typeface="Times New Roman"/>
              </a:rPr>
              <a:t>queries.. </a:t>
            </a:r>
            <a:r>
              <a:rPr sz="2800" b="1" i="1" dirty="0">
                <a:latin typeface="Times New Roman"/>
                <a:cs typeface="Times New Roman"/>
              </a:rPr>
              <a:t>The 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 Control Message Protocol (ICMP) </a:t>
            </a:r>
            <a:r>
              <a:rPr sz="2800" b="1" i="1" spc="-5" dirty="0">
                <a:latin typeface="Times New Roman"/>
                <a:cs typeface="Times New Roman"/>
              </a:rPr>
              <a:t>has been  designed to compensate for the above two </a:t>
            </a:r>
            <a:r>
              <a:rPr sz="2800" b="1" i="1" spc="-105" dirty="0">
                <a:latin typeface="Times New Roman"/>
                <a:cs typeface="Times New Roman"/>
              </a:rPr>
              <a:t>deficiencies..  </a:t>
            </a:r>
            <a:r>
              <a:rPr sz="2800" b="1" i="1" dirty="0">
                <a:latin typeface="Times New Roman"/>
                <a:cs typeface="Times New Roman"/>
              </a:rPr>
              <a:t>It is a companion to the IP</a:t>
            </a:r>
            <a:r>
              <a:rPr sz="2800" b="1" i="1" spc="-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protocol.</a:t>
            </a:r>
            <a:endParaRPr sz="2800" dirty="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  <a:spcBef>
                <a:spcPts val="14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 dirty="0">
              <a:latin typeface="Times New Roman"/>
              <a:cs typeface="Times New Roman"/>
            </a:endParaRPr>
          </a:p>
          <a:p>
            <a:pPr marL="12700" marR="5666105">
              <a:lnSpc>
                <a:spcPct val="100000"/>
              </a:lnSpc>
              <a:spcBef>
                <a:spcPts val="400"/>
              </a:spcBef>
            </a:pP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Types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Messages  Message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Format</a:t>
            </a:r>
            <a:endParaRPr sz="2400" dirty="0">
              <a:latin typeface="Times New Roman"/>
              <a:cs typeface="Times New Roman"/>
            </a:endParaRPr>
          </a:p>
          <a:p>
            <a:pPr marL="12700" marR="4430395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Error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Reporting and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Query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Debugging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Tools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615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904747"/>
            <a:ext cx="527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21.8	</a:t>
            </a:r>
            <a:r>
              <a:rPr sz="2000" i="1" spc="-5" dirty="0">
                <a:latin typeface="Times New Roman"/>
                <a:cs typeface="Times New Roman"/>
              </a:rPr>
              <a:t>General format of ICMP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5" name="object 5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239" y="1482852"/>
              <a:ext cx="8763000" cy="19050"/>
            </a:xfrm>
            <a:custGeom>
              <a:avLst/>
              <a:gdLst/>
              <a:ahLst/>
              <a:cxnLst/>
              <a:rect l="l" t="t" r="r" b="b"/>
              <a:pathLst>
                <a:path w="8763000" h="19050">
                  <a:moveTo>
                    <a:pt x="8763000" y="19049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763000" y="190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97621" y="2703576"/>
            <a:ext cx="7230618" cy="2369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4129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66620" marR="233045" indent="-1926589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ICMP </a:t>
            </a:r>
            <a:r>
              <a:rPr sz="3200" b="1" spc="-10" dirty="0">
                <a:latin typeface="Arial"/>
                <a:cs typeface="Arial"/>
              </a:rPr>
              <a:t>always reports error messages to  </a:t>
            </a:r>
            <a:r>
              <a:rPr sz="3200" b="1" spc="-5" dirty="0">
                <a:latin typeface="Arial"/>
                <a:cs typeface="Arial"/>
              </a:rPr>
              <a:t>the original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source.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32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21.9	</a:t>
            </a:r>
            <a:r>
              <a:rPr sz="2000" i="1" spc="-5" dirty="0">
                <a:latin typeface="Times New Roman"/>
                <a:cs typeface="Times New Roman"/>
              </a:rPr>
              <a:t>Error-reporting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839" y="2772155"/>
            <a:ext cx="7742681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899" y="1206245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039" y="1206245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1998726"/>
            <a:ext cx="8153400" cy="64769"/>
          </a:xfrm>
          <a:custGeom>
            <a:avLst/>
            <a:gdLst/>
            <a:ahLst/>
            <a:cxnLst/>
            <a:rect l="l" t="t" r="r" b="b"/>
            <a:pathLst>
              <a:path w="8153400" h="64769">
                <a:moveTo>
                  <a:pt x="8153400" y="64769"/>
                </a:moveTo>
                <a:lnTo>
                  <a:pt x="8153400" y="0"/>
                </a:lnTo>
                <a:lnTo>
                  <a:pt x="0" y="0"/>
                </a:lnTo>
                <a:lnTo>
                  <a:pt x="0" y="64770"/>
                </a:lnTo>
                <a:lnTo>
                  <a:pt x="8153400" y="64769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2039" y="1383030"/>
            <a:ext cx="1143000" cy="566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4129" y="1403095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2039" y="2062733"/>
            <a:ext cx="8153400" cy="12700"/>
          </a:xfrm>
          <a:custGeom>
            <a:avLst/>
            <a:gdLst/>
            <a:ahLst/>
            <a:cxnLst/>
            <a:rect l="l" t="t" r="r" b="b"/>
            <a:pathLst>
              <a:path w="8153400" h="12700">
                <a:moveTo>
                  <a:pt x="8153400" y="12191"/>
                </a:moveTo>
                <a:lnTo>
                  <a:pt x="8153400" y="0"/>
                </a:lnTo>
                <a:lnTo>
                  <a:pt x="0" y="0"/>
                </a:lnTo>
                <a:lnTo>
                  <a:pt x="0" y="12191"/>
                </a:lnTo>
                <a:lnTo>
                  <a:pt x="8153400" y="12191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74839" y="2129027"/>
            <a:ext cx="9144000" cy="4220845"/>
            <a:chOff x="774839" y="2129027"/>
            <a:chExt cx="9144000" cy="4220845"/>
          </a:xfrm>
        </p:grpSpPr>
        <p:sp>
          <p:nvSpPr>
            <p:cNvPr id="12" name="object 12"/>
            <p:cNvSpPr/>
            <p:nvPr/>
          </p:nvSpPr>
          <p:spPr>
            <a:xfrm>
              <a:off x="1270139" y="2129027"/>
              <a:ext cx="8077200" cy="791845"/>
            </a:xfrm>
            <a:custGeom>
              <a:avLst/>
              <a:gdLst/>
              <a:ahLst/>
              <a:cxnLst/>
              <a:rect l="l" t="t" r="r" b="b"/>
              <a:pathLst>
                <a:path w="8077200" h="791844">
                  <a:moveTo>
                    <a:pt x="8077200" y="79171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791718"/>
                  </a:lnTo>
                  <a:lnTo>
                    <a:pt x="8077200" y="79171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839" y="29199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139" y="2919996"/>
              <a:ext cx="8077200" cy="1715770"/>
            </a:xfrm>
            <a:custGeom>
              <a:avLst/>
              <a:gdLst/>
              <a:ahLst/>
              <a:cxnLst/>
              <a:rect l="l" t="t" r="r" b="b"/>
              <a:pathLst>
                <a:path w="8077200" h="171577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8077200" y="1715262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139" y="4634483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839" y="54917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139" y="5491733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48879" y="2150618"/>
            <a:ext cx="7919084" cy="417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Important points about ICMP error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messages</a:t>
            </a:r>
            <a:r>
              <a:rPr sz="3200" b="1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516890" marR="5080" indent="-504825" algn="just">
              <a:lnSpc>
                <a:spcPct val="99600"/>
              </a:lnSpc>
              <a:spcBef>
                <a:spcPts val="55"/>
              </a:spcBef>
              <a:buClr>
                <a:srgbClr val="FF0000"/>
              </a:buClr>
              <a:buFont typeface="DejaVu Sans"/>
              <a:buChar char="❏"/>
              <a:tabLst>
                <a:tab pos="548005" algn="l"/>
              </a:tabLst>
            </a:pPr>
            <a:r>
              <a:rPr dirty="0"/>
              <a:t>	</a:t>
            </a: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ICMP error message will be </a:t>
            </a:r>
            <a:r>
              <a:rPr sz="2400" b="1" dirty="0">
                <a:latin typeface="Arial"/>
                <a:cs typeface="Arial"/>
              </a:rPr>
              <a:t>generated </a:t>
            </a:r>
            <a:r>
              <a:rPr sz="2400" b="1" spc="-5" dirty="0">
                <a:latin typeface="Arial"/>
                <a:cs typeface="Arial"/>
              </a:rPr>
              <a:t>in  response to a datagram </a:t>
            </a:r>
            <a:r>
              <a:rPr sz="2400" b="1" dirty="0">
                <a:latin typeface="Arial"/>
                <a:cs typeface="Arial"/>
              </a:rPr>
              <a:t>carrying </a:t>
            </a:r>
            <a:r>
              <a:rPr sz="2400" b="1" spc="-5" dirty="0">
                <a:latin typeface="Arial"/>
                <a:cs typeface="Arial"/>
              </a:rPr>
              <a:t>an ICMP error  </a:t>
            </a:r>
            <a:r>
              <a:rPr sz="2400" b="1" spc="-10" dirty="0">
                <a:latin typeface="Arial"/>
                <a:cs typeface="Arial"/>
              </a:rPr>
              <a:t>message.</a:t>
            </a:r>
            <a:endParaRPr sz="2400">
              <a:latin typeface="Arial"/>
              <a:cs typeface="Arial"/>
            </a:endParaRPr>
          </a:p>
          <a:p>
            <a:pPr marL="432434" marR="5715" indent="-420370">
              <a:lnSpc>
                <a:spcPts val="2860"/>
              </a:lnSpc>
              <a:spcBef>
                <a:spcPts val="140"/>
              </a:spcBef>
              <a:buClr>
                <a:srgbClr val="FF0000"/>
              </a:buClr>
              <a:buFont typeface="DejaVu Sans"/>
              <a:buChar char="❏"/>
              <a:tabLst>
                <a:tab pos="487680" algn="l"/>
                <a:tab pos="488315" algn="l"/>
                <a:tab pos="1063625" algn="l"/>
                <a:tab pos="1990089" algn="l"/>
                <a:tab pos="2872105" algn="l"/>
                <a:tab pos="4346575" algn="l"/>
                <a:tab pos="5008245" algn="l"/>
                <a:tab pos="5532120" algn="l"/>
                <a:tab pos="7159625" algn="l"/>
                <a:tab pos="7734934" algn="l"/>
              </a:tabLst>
            </a:pPr>
            <a:r>
              <a:rPr dirty="0"/>
              <a:t>	</a:t>
            </a:r>
            <a:r>
              <a:rPr sz="2400" b="1" dirty="0">
                <a:latin typeface="Arial"/>
                <a:cs typeface="Arial"/>
              </a:rPr>
              <a:t>No	ICMP	</a:t>
            </a:r>
            <a:r>
              <a:rPr sz="2400" b="1" spc="-5" dirty="0">
                <a:latin typeface="Arial"/>
                <a:cs typeface="Arial"/>
              </a:rPr>
              <a:t>error	message	</a:t>
            </a:r>
            <a:r>
              <a:rPr sz="2400" b="1" dirty="0">
                <a:latin typeface="Arial"/>
                <a:cs typeface="Arial"/>
              </a:rPr>
              <a:t>will	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generated</a:t>
            </a:r>
            <a:r>
              <a:rPr sz="2400" b="1" dirty="0">
                <a:latin typeface="Arial"/>
                <a:cs typeface="Arial"/>
              </a:rPr>
              <a:t>	for	</a:t>
            </a:r>
            <a:r>
              <a:rPr sz="2400" b="1" spc="-5" dirty="0">
                <a:latin typeface="Arial"/>
                <a:cs typeface="Arial"/>
              </a:rPr>
              <a:t>a  fragmented datagram that is not the first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fragment.</a:t>
            </a:r>
            <a:endParaRPr sz="2400">
              <a:latin typeface="Arial"/>
              <a:cs typeface="Arial"/>
            </a:endParaRPr>
          </a:p>
          <a:p>
            <a:pPr marL="432434" marR="6985" indent="-420370">
              <a:lnSpc>
                <a:spcPts val="2860"/>
              </a:lnSpc>
              <a:spcBef>
                <a:spcPts val="40"/>
              </a:spcBef>
              <a:buClr>
                <a:srgbClr val="FF0000"/>
              </a:buClr>
              <a:buFont typeface="DejaVu Sans"/>
              <a:buChar char="❏"/>
              <a:tabLst>
                <a:tab pos="487680" algn="l"/>
                <a:tab pos="488315" algn="l"/>
                <a:tab pos="1064895" algn="l"/>
                <a:tab pos="1989455" algn="l"/>
                <a:tab pos="2872105" algn="l"/>
                <a:tab pos="4347845" algn="l"/>
                <a:tab pos="5008245" algn="l"/>
                <a:tab pos="5532120" algn="l"/>
                <a:tab pos="7158990" algn="l"/>
                <a:tab pos="7734300" algn="l"/>
              </a:tabLst>
            </a:pPr>
            <a:r>
              <a:rPr dirty="0"/>
              <a:t>	</a:t>
            </a:r>
            <a:r>
              <a:rPr sz="2400" b="1" spc="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o	</a:t>
            </a:r>
            <a:r>
              <a:rPr sz="2400" b="1" spc="-5" dirty="0">
                <a:latin typeface="Arial"/>
                <a:cs typeface="Arial"/>
              </a:rPr>
              <a:t>ICM</a:t>
            </a:r>
            <a:r>
              <a:rPr sz="2400" b="1" dirty="0">
                <a:latin typeface="Arial"/>
                <a:cs typeface="Arial"/>
              </a:rPr>
              <a:t>P	</a:t>
            </a:r>
            <a:r>
              <a:rPr sz="2400" b="1" spc="-10" dirty="0">
                <a:latin typeface="Arial"/>
                <a:cs typeface="Arial"/>
              </a:rPr>
              <a:t>erro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message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wil</a:t>
            </a:r>
            <a:r>
              <a:rPr sz="2400" b="1" dirty="0">
                <a:latin typeface="Arial"/>
                <a:cs typeface="Arial"/>
              </a:rPr>
              <a:t>l	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sz="2400" b="1" spc="-5" dirty="0">
                <a:latin typeface="Arial"/>
                <a:cs typeface="Arial"/>
              </a:rPr>
              <a:t>generate</a:t>
            </a:r>
            <a:r>
              <a:rPr sz="2400" b="1" dirty="0">
                <a:latin typeface="Arial"/>
                <a:cs typeface="Arial"/>
              </a:rPr>
              <a:t>d	</a:t>
            </a:r>
            <a:r>
              <a:rPr sz="2400" b="1" spc="-5" dirty="0">
                <a:latin typeface="Arial"/>
                <a:cs typeface="Arial"/>
              </a:rPr>
              <a:t>fo</a:t>
            </a:r>
            <a:r>
              <a:rPr sz="2400" b="1" dirty="0">
                <a:latin typeface="Arial"/>
                <a:cs typeface="Arial"/>
              </a:rPr>
              <a:t>r	</a:t>
            </a:r>
            <a:r>
              <a:rPr sz="2400" b="1" spc="-5" dirty="0">
                <a:latin typeface="Arial"/>
                <a:cs typeface="Arial"/>
              </a:rPr>
              <a:t>a  datagram having a multicast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address.</a:t>
            </a:r>
            <a:endParaRPr sz="2400">
              <a:latin typeface="Arial"/>
              <a:cs typeface="Arial"/>
            </a:endParaRPr>
          </a:p>
          <a:p>
            <a:pPr marL="433705" marR="6350" indent="-421640">
              <a:lnSpc>
                <a:spcPts val="2860"/>
              </a:lnSpc>
              <a:spcBef>
                <a:spcPts val="40"/>
              </a:spcBef>
              <a:buClr>
                <a:srgbClr val="FF0000"/>
              </a:buClr>
              <a:buFont typeface="DejaVu Sans"/>
              <a:buChar char="❏"/>
              <a:tabLst>
                <a:tab pos="487680" algn="l"/>
                <a:tab pos="488315" algn="l"/>
                <a:tab pos="1064895" algn="l"/>
                <a:tab pos="1989455" algn="l"/>
                <a:tab pos="2087880" algn="l"/>
                <a:tab pos="2872105" algn="l"/>
                <a:tab pos="3352800" algn="l"/>
                <a:tab pos="3804285" algn="l"/>
                <a:tab pos="4347845" algn="l"/>
                <a:tab pos="5008245" algn="l"/>
                <a:tab pos="5120640" algn="l"/>
                <a:tab pos="5532120" algn="l"/>
                <a:tab pos="6571615" algn="l"/>
                <a:tab pos="7158990" algn="l"/>
                <a:tab pos="7565390" algn="l"/>
                <a:tab pos="7734300" algn="l"/>
              </a:tabLst>
            </a:pPr>
            <a:r>
              <a:rPr dirty="0"/>
              <a:t>	</a:t>
            </a:r>
            <a:r>
              <a:rPr sz="2400" b="1" spc="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o	</a:t>
            </a:r>
            <a:r>
              <a:rPr sz="2400" b="1" spc="-5" dirty="0">
                <a:latin typeface="Arial"/>
                <a:cs typeface="Arial"/>
              </a:rPr>
              <a:t>ICM</a:t>
            </a:r>
            <a:r>
              <a:rPr sz="2400" b="1" dirty="0">
                <a:latin typeface="Arial"/>
                <a:cs typeface="Arial"/>
              </a:rPr>
              <a:t>P	</a:t>
            </a:r>
            <a:r>
              <a:rPr sz="2400" b="1" spc="-10" dirty="0">
                <a:latin typeface="Arial"/>
                <a:cs typeface="Arial"/>
              </a:rPr>
              <a:t>erro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message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wil</a:t>
            </a:r>
            <a:r>
              <a:rPr sz="2400" b="1" dirty="0">
                <a:latin typeface="Arial"/>
                <a:cs typeface="Arial"/>
              </a:rPr>
              <a:t>l	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sz="2400" b="1" spc="-5" dirty="0">
                <a:latin typeface="Arial"/>
                <a:cs typeface="Arial"/>
              </a:rPr>
              <a:t>generate</a:t>
            </a:r>
            <a:r>
              <a:rPr sz="2400" b="1" dirty="0">
                <a:latin typeface="Arial"/>
                <a:cs typeface="Arial"/>
              </a:rPr>
              <a:t>d	</a:t>
            </a:r>
            <a:r>
              <a:rPr sz="2400" b="1" spc="-5" dirty="0">
                <a:latin typeface="Arial"/>
                <a:cs typeface="Arial"/>
              </a:rPr>
              <a:t>fo</a:t>
            </a:r>
            <a:r>
              <a:rPr sz="2400" b="1" dirty="0">
                <a:latin typeface="Arial"/>
                <a:cs typeface="Arial"/>
              </a:rPr>
              <a:t>r		</a:t>
            </a:r>
            <a:r>
              <a:rPr sz="2400" b="1" spc="-5" dirty="0">
                <a:latin typeface="Arial"/>
                <a:cs typeface="Arial"/>
              </a:rPr>
              <a:t>a  </a:t>
            </a:r>
            <a:r>
              <a:rPr sz="2400" b="1" spc="-10" dirty="0">
                <a:latin typeface="Arial"/>
                <a:cs typeface="Arial"/>
              </a:rPr>
              <a:t>datagra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		</a:t>
            </a:r>
            <a:r>
              <a:rPr sz="2400" b="1" spc="-5" dirty="0">
                <a:latin typeface="Arial"/>
                <a:cs typeface="Arial"/>
              </a:rPr>
              <a:t>havin</a:t>
            </a:r>
            <a:r>
              <a:rPr sz="2400" b="1" dirty="0">
                <a:latin typeface="Arial"/>
                <a:cs typeface="Arial"/>
              </a:rPr>
              <a:t>g	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pecia</a:t>
            </a:r>
            <a:r>
              <a:rPr sz="2400" b="1" dirty="0">
                <a:latin typeface="Arial"/>
                <a:cs typeface="Arial"/>
              </a:rPr>
              <a:t>l		</a:t>
            </a:r>
            <a:r>
              <a:rPr sz="2400" b="1" spc="-10" dirty="0">
                <a:latin typeface="Arial"/>
                <a:cs typeface="Arial"/>
              </a:rPr>
              <a:t>addres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suc</a:t>
            </a:r>
            <a:r>
              <a:rPr sz="2400" b="1" dirty="0">
                <a:latin typeface="Arial"/>
                <a:cs typeface="Arial"/>
              </a:rPr>
              <a:t>h	</a:t>
            </a:r>
            <a:r>
              <a:rPr sz="2400" b="1" spc="-1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432434">
              <a:lnSpc>
                <a:spcPts val="2785"/>
              </a:lnSpc>
            </a:pPr>
            <a:r>
              <a:rPr sz="2400" b="1" spc="-5" dirty="0">
                <a:latin typeface="Arial"/>
                <a:cs typeface="Arial"/>
              </a:rPr>
              <a:t>127.0.0.0 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0.0.0.0.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4325" y="6406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0139" y="6348984"/>
            <a:ext cx="8077200" cy="10795"/>
          </a:xfrm>
          <a:custGeom>
            <a:avLst/>
            <a:gdLst/>
            <a:ahLst/>
            <a:cxnLst/>
            <a:rect l="l" t="t" r="r" b="b"/>
            <a:pathLst>
              <a:path w="8077200" h="10795">
                <a:moveTo>
                  <a:pt x="8077200" y="10667"/>
                </a:moveTo>
                <a:lnTo>
                  <a:pt x="8077200" y="0"/>
                </a:lnTo>
                <a:lnTo>
                  <a:pt x="0" y="0"/>
                </a:lnTo>
                <a:lnTo>
                  <a:pt x="0" y="10667"/>
                </a:lnTo>
                <a:lnTo>
                  <a:pt x="8077200" y="10667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643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21.10	</a:t>
            </a:r>
            <a:r>
              <a:rPr sz="2000" i="1" spc="-5" dirty="0">
                <a:latin typeface="Times New Roman"/>
                <a:cs typeface="Times New Roman"/>
              </a:rPr>
              <a:t>Contents of data field for the error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1500" y="3171825"/>
            <a:ext cx="6655307" cy="253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85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dirty="0">
                <a:solidFill>
                  <a:srgbClr val="3333CC"/>
                </a:solidFill>
              </a:rPr>
              <a:t> </a:t>
            </a:r>
            <a:r>
              <a:rPr sz="2400" spc="-35" dirty="0">
                <a:solidFill>
                  <a:srgbClr val="3333CC"/>
                </a:solidFill>
              </a:rPr>
              <a:t>21.11	</a:t>
            </a:r>
            <a:r>
              <a:rPr sz="2000" i="1" spc="-5" dirty="0">
                <a:latin typeface="Times New Roman"/>
                <a:cs typeface="Times New Roman"/>
              </a:rPr>
              <a:t>Redirection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639" y="2768345"/>
            <a:ext cx="8610600" cy="2457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48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21.12	</a:t>
            </a:r>
            <a:r>
              <a:rPr sz="2000" i="1" spc="-5" dirty="0">
                <a:latin typeface="Times New Roman"/>
                <a:cs typeface="Times New Roman"/>
              </a:rPr>
              <a:t>Query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3439" y="2686050"/>
            <a:ext cx="8355330" cy="208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21.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501</Words>
  <Application>Microsoft Office PowerPoint</Application>
  <PresentationFormat>Custom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DejaVu Sans</vt:lpstr>
      <vt:lpstr>Times New Roman</vt:lpstr>
      <vt:lpstr>Office Theme</vt:lpstr>
      <vt:lpstr>Module IV</vt:lpstr>
      <vt:lpstr>21-2 ICMP</vt:lpstr>
      <vt:lpstr>Figure 21.8 General format of ICMP messages</vt:lpstr>
      <vt:lpstr>PowerPoint Presentation</vt:lpstr>
      <vt:lpstr>Figure 21.9 Error-reporting messages</vt:lpstr>
      <vt:lpstr>Note</vt:lpstr>
      <vt:lpstr>Figure 21.10 Contents of data field for the error messages</vt:lpstr>
      <vt:lpstr>Figure 21.11 Redirection concept</vt:lpstr>
      <vt:lpstr>Figure 21.12 Query messages</vt:lpstr>
      <vt:lpstr>Figure 21.13 Encapsulation of ICMP query messages</vt:lpstr>
      <vt:lpstr>Example 21.2</vt:lpstr>
      <vt:lpstr>Figure 21.14 Example of checksum calculation</vt:lpstr>
      <vt:lpstr>Example 21.3</vt:lpstr>
      <vt:lpstr>Example 21.3 (continued)</vt:lpstr>
      <vt:lpstr>Figure 21.15 The traceroute program operation</vt:lpstr>
      <vt:lpstr>Example 21.4</vt:lpstr>
      <vt:lpstr>Example 21.4 (continued)</vt:lpstr>
      <vt:lpstr>Example 21.5</vt:lpstr>
      <vt:lpstr>Example 21.5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ch21.ppt [Compatibility Mode]</dc:title>
  <dc:creator>Noi</dc:creator>
  <cp:lastModifiedBy>Vinayprasad MS</cp:lastModifiedBy>
  <cp:revision>5</cp:revision>
  <dcterms:created xsi:type="dcterms:W3CDTF">2020-04-23T08:50:57Z</dcterms:created>
  <dcterms:modified xsi:type="dcterms:W3CDTF">2020-05-01T05:45:23Z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2020-04-23T00:00:00Z</vt:filetime>
  </property>
</Properties>
</file>