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5899" y="1206245"/>
            <a:ext cx="368045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1039" y="1206245"/>
            <a:ext cx="560832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129" y="2351024"/>
            <a:ext cx="780514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348995"/>
            <a:ext cx="9144000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037" y="774445"/>
            <a:ext cx="91313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960" y="3234928"/>
            <a:ext cx="8529320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4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960" y="3234928"/>
            <a:ext cx="8529320" cy="2132763"/>
          </a:xfrm>
        </p:spPr>
        <p:txBody>
          <a:bodyPr/>
          <a:lstStyle/>
          <a:p>
            <a:pPr marL="815340" marR="808355" indent="-1270" algn="ctr">
              <a:lnSpc>
                <a:spcPct val="145500"/>
              </a:lnSpc>
              <a:spcBef>
                <a:spcPts val="95"/>
              </a:spcBef>
            </a:pPr>
            <a:r>
              <a:rPr lang="en-IN" spc="-5" dirty="0">
                <a:solidFill>
                  <a:srgbClr val="33339A"/>
                </a:solidFill>
                <a:latin typeface="Arial"/>
                <a:cs typeface="Arial"/>
              </a:rPr>
              <a:t>Module IV</a:t>
            </a:r>
          </a:p>
          <a:p>
            <a:pPr marL="815340" marR="808355" indent="-1270" algn="ctr">
              <a:lnSpc>
                <a:spcPct val="145500"/>
              </a:lnSpc>
              <a:spcBef>
                <a:spcPts val="95"/>
              </a:spcBef>
            </a:pPr>
            <a:r>
              <a:rPr lang="en-IN" spc="-5" dirty="0">
                <a:latin typeface="Arial"/>
                <a:cs typeface="Arial"/>
              </a:rPr>
              <a:t>Network</a:t>
            </a:r>
            <a:r>
              <a:rPr lang="en-IN" spc="-50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Layer:</a:t>
            </a:r>
            <a:endParaRPr lang="en-IN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IN" spc="-40" dirty="0">
                <a:latin typeface="Arial"/>
                <a:cs typeface="Arial"/>
              </a:rPr>
              <a:t>Delivery, </a:t>
            </a:r>
            <a:r>
              <a:rPr lang="en-IN" spc="-5" dirty="0">
                <a:latin typeface="Arial"/>
                <a:cs typeface="Arial"/>
              </a:rPr>
              <a:t>Forwarding,  and</a:t>
            </a:r>
            <a:r>
              <a:rPr lang="en-IN" spc="-1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Routing</a:t>
            </a:r>
            <a:endParaRPr lang="en-IN" dirty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1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63408"/>
              <a:ext cx="9144000" cy="2514600"/>
            </a:xfrm>
            <a:custGeom>
              <a:avLst/>
              <a:gdLst/>
              <a:ahLst/>
              <a:cxnLst/>
              <a:rect l="l" t="t" r="r" b="b"/>
              <a:pathLst>
                <a:path w="9144000" h="2514600">
                  <a:moveTo>
                    <a:pt x="9144000" y="799338"/>
                  </a:moveTo>
                  <a:lnTo>
                    <a:pt x="8915400" y="799338"/>
                  </a:lnTo>
                  <a:lnTo>
                    <a:pt x="8915400" y="0"/>
                  </a:lnTo>
                  <a:lnTo>
                    <a:pt x="228600" y="0"/>
                  </a:lnTo>
                  <a:lnTo>
                    <a:pt x="228600" y="799338"/>
                  </a:lnTo>
                  <a:lnTo>
                    <a:pt x="0" y="799338"/>
                  </a:lnTo>
                  <a:lnTo>
                    <a:pt x="0" y="1656588"/>
                  </a:lnTo>
                  <a:lnTo>
                    <a:pt x="0" y="1657350"/>
                  </a:lnTo>
                  <a:lnTo>
                    <a:pt x="0" y="2514600"/>
                  </a:lnTo>
                  <a:lnTo>
                    <a:pt x="9144000" y="2514600"/>
                  </a:lnTo>
                  <a:lnTo>
                    <a:pt x="9144000" y="1657350"/>
                  </a:lnTo>
                  <a:lnTo>
                    <a:pt x="9144000" y="1656588"/>
                  </a:lnTo>
                  <a:lnTo>
                    <a:pt x="9144000" y="799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2173" y="1284224"/>
            <a:ext cx="8527415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64590" algn="l"/>
                <a:tab pos="1666239" algn="l"/>
                <a:tab pos="3075940" algn="l"/>
                <a:tab pos="4109720" algn="l"/>
                <a:tab pos="4866640" algn="l"/>
                <a:tab pos="6097905" algn="l"/>
                <a:tab pos="6925945" algn="l"/>
                <a:tab pos="806005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Mak</a:t>
            </a:r>
            <a:r>
              <a:rPr sz="2800" b="1" i="1" dirty="0">
                <a:latin typeface="Times New Roman"/>
                <a:cs typeface="Times New Roman"/>
              </a:rPr>
              <a:t>e	a	</a:t>
            </a:r>
            <a:r>
              <a:rPr sz="2800" b="1" i="1" spc="-5" dirty="0">
                <a:latin typeface="Times New Roman"/>
                <a:cs typeface="Times New Roman"/>
              </a:rPr>
              <a:t>routin</a:t>
            </a:r>
            <a:r>
              <a:rPr sz="2800" b="1" i="1" dirty="0">
                <a:latin typeface="Times New Roman"/>
                <a:cs typeface="Times New Roman"/>
              </a:rPr>
              <a:t>g	</a:t>
            </a:r>
            <a:r>
              <a:rPr sz="2800" b="1" i="1" spc="-5" dirty="0">
                <a:latin typeface="Times New Roman"/>
                <a:cs typeface="Times New Roman"/>
              </a:rPr>
              <a:t>tabl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fo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route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R1</a:t>
            </a:r>
            <a:r>
              <a:rPr sz="2800" b="1" i="1" dirty="0">
                <a:latin typeface="Times New Roman"/>
                <a:cs typeface="Times New Roman"/>
              </a:rPr>
              <a:t>,	u</a:t>
            </a:r>
            <a:r>
              <a:rPr sz="2800" b="1" i="1" spc="-5" dirty="0">
                <a:latin typeface="Times New Roman"/>
                <a:cs typeface="Times New Roman"/>
              </a:rPr>
              <a:t>sin</a:t>
            </a:r>
            <a:r>
              <a:rPr sz="2800" b="1" i="1" dirty="0">
                <a:latin typeface="Times New Roman"/>
                <a:cs typeface="Times New Roman"/>
              </a:rPr>
              <a:t>g	</a:t>
            </a:r>
            <a:r>
              <a:rPr sz="2800" b="1" i="1" spc="-5" dirty="0">
                <a:latin typeface="Times New Roman"/>
                <a:cs typeface="Times New Roman"/>
              </a:rPr>
              <a:t>the  </a:t>
            </a:r>
            <a:r>
              <a:rPr sz="2800" b="1" i="1" dirty="0">
                <a:latin typeface="Times New Roman"/>
                <a:cs typeface="Times New Roman"/>
              </a:rPr>
              <a:t>configuration in Figure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22.6.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55" dirty="0">
                <a:latin typeface="Times New Roman"/>
                <a:cs typeface="Times New Roman"/>
              </a:rPr>
              <a:t>Table </a:t>
            </a:r>
            <a:r>
              <a:rPr sz="2800" b="1" i="1" dirty="0">
                <a:latin typeface="Times New Roman"/>
                <a:cs typeface="Times New Roman"/>
              </a:rPr>
              <a:t>22.1 shows the corresponding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01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22.6	</a:t>
            </a:r>
            <a:r>
              <a:rPr sz="2000" i="1" spc="-5" dirty="0">
                <a:latin typeface="Times New Roman"/>
                <a:cs typeface="Times New Roman"/>
              </a:rPr>
              <a:t>Configuration for Example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22.1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839" y="1777745"/>
            <a:ext cx="7844028" cy="443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9" y="1895347"/>
            <a:ext cx="592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22.1	</a:t>
            </a:r>
            <a:r>
              <a:rPr sz="2000" i="1" spc="-5" dirty="0">
                <a:latin typeface="Times New Roman"/>
                <a:cs typeface="Times New Roman"/>
              </a:rPr>
              <a:t>Routing </a:t>
            </a:r>
            <a:r>
              <a:rPr sz="2000" i="1" dirty="0">
                <a:latin typeface="Times New Roman"/>
                <a:cs typeface="Times New Roman"/>
              </a:rPr>
              <a:t>table </a:t>
            </a:r>
            <a:r>
              <a:rPr sz="2000" i="1" spc="-5" dirty="0">
                <a:latin typeface="Times New Roman"/>
                <a:cs typeface="Times New Roman"/>
              </a:rPr>
              <a:t>for router R1 in Figure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22.6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991" y="2302001"/>
            <a:ext cx="8236457" cy="2952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5952" y="1512824"/>
            <a:ext cx="8651875" cy="520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334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Show the forwarding process </a:t>
            </a:r>
            <a:r>
              <a:rPr sz="2800" b="1" i="1" dirty="0">
                <a:latin typeface="Times New Roman"/>
                <a:cs typeface="Times New Roman"/>
              </a:rPr>
              <a:t>if a </a:t>
            </a:r>
            <a:r>
              <a:rPr sz="2800" b="1" i="1" spc="-5" dirty="0">
                <a:latin typeface="Times New Roman"/>
                <a:cs typeface="Times New Roman"/>
              </a:rPr>
              <a:t>packet arrives at R1 in  </a:t>
            </a:r>
            <a:r>
              <a:rPr sz="2800" b="1" i="1" dirty="0">
                <a:latin typeface="Times New Roman"/>
                <a:cs typeface="Times New Roman"/>
              </a:rPr>
              <a:t>Figure 22.6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the destination address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180.70.65.140.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router </a:t>
            </a:r>
            <a:r>
              <a:rPr sz="2800" b="1" i="1" dirty="0">
                <a:latin typeface="Times New Roman"/>
                <a:cs typeface="Times New Roman"/>
              </a:rPr>
              <a:t>performs the following</a:t>
            </a:r>
            <a:r>
              <a:rPr sz="2800" b="1" i="1" spc="-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steps:</a:t>
            </a:r>
            <a:endParaRPr sz="2800" dirty="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36766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 first mask (/26) is applied to the destination</a:t>
            </a:r>
            <a:r>
              <a:rPr sz="2800" b="1" i="1" spc="-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  The result is 180.70.65.128, which does not match the  corresponding network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</a:t>
            </a:r>
            <a:endParaRPr sz="2800" dirty="0">
              <a:latin typeface="Times New Roman"/>
              <a:cs typeface="Times New Roman"/>
            </a:endParaRPr>
          </a:p>
          <a:p>
            <a:pPr marL="367665" marR="141605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3683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 second mask (/25) </a:t>
            </a:r>
            <a:r>
              <a:rPr sz="2800" b="1" i="1" spc="-5" dirty="0">
                <a:latin typeface="Times New Roman"/>
                <a:cs typeface="Times New Roman"/>
              </a:rPr>
              <a:t>is applied to the destination  </a:t>
            </a:r>
            <a:r>
              <a:rPr sz="2800" b="1" i="1" dirty="0">
                <a:latin typeface="Times New Roman"/>
                <a:cs typeface="Times New Roman"/>
              </a:rPr>
              <a:t>address. The result is 180.70.65.128, which matches</a:t>
            </a:r>
            <a:r>
              <a:rPr sz="2800" b="1" i="1" spc="-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 corresponding network address. The next-hop address  and the interface number m0 are passed to ARP for  further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processing.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3777246"/>
            <a:ext cx="9144000" cy="3430270"/>
          </a:xfrm>
          <a:custGeom>
            <a:avLst/>
            <a:gdLst/>
            <a:ahLst/>
            <a:cxnLst/>
            <a:rect l="l" t="t" r="r" b="b"/>
            <a:pathLst>
              <a:path w="9144000" h="34302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3429762"/>
                </a:lnTo>
                <a:lnTo>
                  <a:pt x="9144000" y="342976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512824"/>
            <a:ext cx="852678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Show the forwarding process </a:t>
            </a:r>
            <a:r>
              <a:rPr sz="2800" b="1" i="1" dirty="0">
                <a:latin typeface="Times New Roman"/>
                <a:cs typeface="Times New Roman"/>
              </a:rPr>
              <a:t>if a </a:t>
            </a:r>
            <a:r>
              <a:rPr sz="2800" b="1" i="1" spc="-5" dirty="0">
                <a:latin typeface="Times New Roman"/>
                <a:cs typeface="Times New Roman"/>
              </a:rPr>
              <a:t>packet arrives at R1 in  </a:t>
            </a:r>
            <a:r>
              <a:rPr sz="2800" b="1" i="1" dirty="0">
                <a:latin typeface="Times New Roman"/>
                <a:cs typeface="Times New Roman"/>
              </a:rPr>
              <a:t>Figure 22.6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the destination address</a:t>
            </a:r>
            <a:r>
              <a:rPr sz="2800" b="1" i="1" spc="-1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201.4.22.35.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 router performs the following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steps:</a:t>
            </a:r>
            <a:endParaRPr sz="2800" dirty="0">
              <a:latin typeface="Times New Roman"/>
              <a:cs typeface="Times New Roman"/>
            </a:endParaRPr>
          </a:p>
          <a:p>
            <a:pPr marL="469900" marR="979169" indent="-457834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1. </a:t>
            </a:r>
            <a:r>
              <a:rPr sz="2800" b="1" i="1" dirty="0">
                <a:latin typeface="Times New Roman"/>
                <a:cs typeface="Times New Roman"/>
              </a:rPr>
              <a:t>The first mask (/26) is applied to the destination  </a:t>
            </a:r>
            <a:r>
              <a:rPr sz="2800" b="1" i="1" spc="-5" dirty="0">
                <a:latin typeface="Times New Roman"/>
                <a:cs typeface="Times New Roman"/>
              </a:rPr>
              <a:t>address. The </a:t>
            </a:r>
            <a:r>
              <a:rPr sz="2800" b="1" i="1" dirty="0">
                <a:latin typeface="Times New Roman"/>
                <a:cs typeface="Times New Roman"/>
              </a:rPr>
              <a:t>result is 201 4 22 0, which does</a:t>
            </a:r>
            <a:r>
              <a:rPr sz="2800" b="1" i="1" spc="-1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  match the corresponding network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address.</a:t>
            </a:r>
            <a:endParaRPr sz="2800" dirty="0">
              <a:latin typeface="Times New Roman"/>
              <a:cs typeface="Times New Roman"/>
            </a:endParaRPr>
          </a:p>
          <a:p>
            <a:pPr marL="469265" marR="694055" indent="-457200">
              <a:lnSpc>
                <a:spcPct val="100000"/>
              </a:lnSpc>
              <a:tabLst>
                <a:tab pos="36766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sz="2800" b="1" i="1" dirty="0">
                <a:latin typeface="Times New Roman"/>
                <a:cs typeface="Times New Roman"/>
              </a:rPr>
              <a:t>The second mask </a:t>
            </a:r>
            <a:r>
              <a:rPr sz="2800" b="1" i="1" spc="-5" dirty="0">
                <a:latin typeface="Times New Roman"/>
                <a:cs typeface="Times New Roman"/>
              </a:rPr>
              <a:t>(/25) </a:t>
            </a:r>
            <a:r>
              <a:rPr sz="2800" b="1" i="1" dirty="0">
                <a:latin typeface="Times New Roman"/>
                <a:cs typeface="Times New Roman"/>
              </a:rPr>
              <a:t>is applied to the destination  address. The result is 201.4.22.0, which does not  match the corresponding network address (row</a:t>
            </a:r>
            <a:r>
              <a:rPr sz="2800" b="1" i="1" spc="-1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2).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22.3</a:t>
            </a:r>
            <a:r>
              <a:rPr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970024"/>
            <a:ext cx="845502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3. </a:t>
            </a:r>
            <a:r>
              <a:rPr sz="2800" b="1" i="1" dirty="0">
                <a:latin typeface="Times New Roman"/>
                <a:cs typeface="Times New Roman"/>
              </a:rPr>
              <a:t>The third mask (/24) </a:t>
            </a:r>
            <a:r>
              <a:rPr sz="2800" b="1" i="1" spc="-5" dirty="0">
                <a:latin typeface="Times New Roman"/>
                <a:cs typeface="Times New Roman"/>
              </a:rPr>
              <a:t>is applied to the destination  </a:t>
            </a:r>
            <a:r>
              <a:rPr sz="2800" b="1" i="1" dirty="0">
                <a:latin typeface="Times New Roman"/>
                <a:cs typeface="Times New Roman"/>
              </a:rPr>
              <a:t>address. The result is 201.4.22.0, which matches the  corresponding network address. The destination  address of the packet and the interface number m3</a:t>
            </a:r>
            <a:r>
              <a:rPr sz="2800" b="1" i="1" spc="-1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  passed to</a:t>
            </a:r>
            <a:r>
              <a:rPr sz="2800" b="1" i="1" spc="-145" dirty="0">
                <a:latin typeface="Times New Roman"/>
                <a:cs typeface="Times New Roman"/>
              </a:rPr>
              <a:t> </a:t>
            </a:r>
            <a:r>
              <a:rPr sz="2800" b="1" i="1" spc="-95" dirty="0">
                <a:latin typeface="Times New Roman"/>
                <a:cs typeface="Times New Roman"/>
              </a:rPr>
              <a:t>ARP.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63" y="1512824"/>
            <a:ext cx="8529320" cy="473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Show the forwarding process </a:t>
            </a:r>
            <a:r>
              <a:rPr sz="2800" b="1" i="1" dirty="0">
                <a:latin typeface="Times New Roman"/>
                <a:cs typeface="Times New Roman"/>
              </a:rPr>
              <a:t>if a </a:t>
            </a:r>
            <a:r>
              <a:rPr sz="2800" b="1" i="1" spc="-5" dirty="0">
                <a:latin typeface="Times New Roman"/>
                <a:cs typeface="Times New Roman"/>
              </a:rPr>
              <a:t>packet arrives at R1 in  </a:t>
            </a:r>
            <a:r>
              <a:rPr sz="2800" b="1" i="1" dirty="0">
                <a:latin typeface="Times New Roman"/>
                <a:cs typeface="Times New Roman"/>
              </a:rPr>
              <a:t>Figure 22.6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the destination address</a:t>
            </a:r>
            <a:r>
              <a:rPr sz="2800" b="1" i="1" spc="-1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18.24.32.78.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This time all masks are applied, one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one, to the  destination address, but no matching network address </a:t>
            </a:r>
            <a:r>
              <a:rPr sz="2800" b="1" i="1" dirty="0">
                <a:latin typeface="Times New Roman"/>
                <a:cs typeface="Times New Roman"/>
              </a:rPr>
              <a:t>is  </a:t>
            </a:r>
            <a:r>
              <a:rPr sz="2800" b="1" i="1" spc="-5" dirty="0">
                <a:latin typeface="Times New Roman"/>
                <a:cs typeface="Times New Roman"/>
              </a:rPr>
              <a:t>found. When it reaches the end of the table, the module  gives the next-hop address 180.70.65.200 and interface  number m2 to </a:t>
            </a:r>
            <a:r>
              <a:rPr sz="2800" b="1" i="1" spc="-95" dirty="0">
                <a:latin typeface="Times New Roman"/>
                <a:cs typeface="Times New Roman"/>
              </a:rPr>
              <a:t>ARP. </a:t>
            </a:r>
            <a:r>
              <a:rPr sz="2800" b="1" i="1" spc="-5" dirty="0">
                <a:latin typeface="Times New Roman"/>
                <a:cs typeface="Times New Roman"/>
              </a:rPr>
              <a:t>This is probably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outgoing package  that needs to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sent, via the default </a:t>
            </a:r>
            <a:r>
              <a:rPr sz="2800" b="1" i="1" spc="-30" dirty="0">
                <a:latin typeface="Times New Roman"/>
                <a:cs typeface="Times New Roman"/>
              </a:rPr>
              <a:t>router,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someplace  </a:t>
            </a:r>
            <a:r>
              <a:rPr sz="2800" b="1" i="1" dirty="0">
                <a:latin typeface="Times New Roman"/>
                <a:cs typeface="Times New Roman"/>
              </a:rPr>
              <a:t>else in the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Internet.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79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22.7	</a:t>
            </a:r>
            <a:r>
              <a:rPr sz="2000" i="1" spc="-5" dirty="0">
                <a:latin typeface="Times New Roman"/>
                <a:cs typeface="Times New Roman"/>
              </a:rPr>
              <a:t>Address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aggregation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567" y="1604772"/>
            <a:ext cx="7815071" cy="468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3870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239" y="949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413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22.8	</a:t>
            </a:r>
            <a:r>
              <a:rPr sz="2000" i="1" spc="-5" dirty="0">
                <a:latin typeface="Times New Roman"/>
                <a:cs typeface="Times New Roman"/>
              </a:rPr>
              <a:t>Longest mask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matching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6973" y="1187196"/>
            <a:ext cx="6476136" cy="5186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4286250"/>
            <a:chOff x="774839" y="1206246"/>
            <a:chExt cx="9144000" cy="4286250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63408"/>
              <a:ext cx="9144000" cy="4229100"/>
            </a:xfrm>
            <a:custGeom>
              <a:avLst/>
              <a:gdLst/>
              <a:ahLst/>
              <a:cxnLst/>
              <a:rect l="l" t="t" r="r" b="b"/>
              <a:pathLst>
                <a:path w="9144000" h="4229100">
                  <a:moveTo>
                    <a:pt x="9144000" y="799338"/>
                  </a:moveTo>
                  <a:lnTo>
                    <a:pt x="8915400" y="799338"/>
                  </a:lnTo>
                  <a:lnTo>
                    <a:pt x="8915400" y="0"/>
                  </a:lnTo>
                  <a:lnTo>
                    <a:pt x="228600" y="0"/>
                  </a:lnTo>
                  <a:lnTo>
                    <a:pt x="228600" y="799338"/>
                  </a:lnTo>
                  <a:lnTo>
                    <a:pt x="0" y="799338"/>
                  </a:lnTo>
                  <a:lnTo>
                    <a:pt x="0" y="1656588"/>
                  </a:lnTo>
                  <a:lnTo>
                    <a:pt x="0" y="4229100"/>
                  </a:lnTo>
                  <a:lnTo>
                    <a:pt x="9144000" y="4229100"/>
                  </a:lnTo>
                  <a:lnTo>
                    <a:pt x="9144000" y="1656588"/>
                  </a:lnTo>
                  <a:lnTo>
                    <a:pt x="9144000" y="799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5962" y="1284224"/>
            <a:ext cx="8605520" cy="539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  <a:tabLst>
                <a:tab pos="506095" algn="l"/>
                <a:tab pos="629285" algn="l"/>
                <a:tab pos="957580" algn="l"/>
                <a:tab pos="1171575" algn="l"/>
                <a:tab pos="1348105" algn="l"/>
                <a:tab pos="1513205" algn="l"/>
                <a:tab pos="1708785" algn="l"/>
                <a:tab pos="2187575" algn="l"/>
                <a:tab pos="2341880" algn="l"/>
                <a:tab pos="2560320" algn="l"/>
                <a:tab pos="3023235" algn="l"/>
                <a:tab pos="3117215" algn="l"/>
                <a:tab pos="3291840" algn="l"/>
                <a:tab pos="3832225" algn="l"/>
                <a:tab pos="3905250" algn="l"/>
                <a:tab pos="4102735" algn="l"/>
                <a:tab pos="4606290" algn="l"/>
                <a:tab pos="4775835" algn="l"/>
                <a:tab pos="4985385" algn="l"/>
                <a:tab pos="5744210" algn="l"/>
                <a:tab pos="6160135" algn="l"/>
                <a:tab pos="6277610" algn="l"/>
                <a:tab pos="6324600" algn="l"/>
                <a:tab pos="6792595" algn="l"/>
                <a:tab pos="6845934" algn="l"/>
                <a:tab pos="7108825" algn="l"/>
                <a:tab pos="7346950" algn="l"/>
                <a:tab pos="7880984" algn="l"/>
                <a:tab pos="81356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s	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exampl</a:t>
            </a:r>
            <a:r>
              <a:rPr sz="2800" b="1" i="1" dirty="0">
                <a:latin typeface="Times New Roman"/>
                <a:cs typeface="Times New Roman"/>
              </a:rPr>
              <a:t>e	of	h</a:t>
            </a:r>
            <a:r>
              <a:rPr sz="2800" b="1" i="1" spc="-5" dirty="0">
                <a:latin typeface="Times New Roman"/>
                <a:cs typeface="Times New Roman"/>
              </a:rPr>
              <a:t>ierarchica</a:t>
            </a:r>
            <a:r>
              <a:rPr sz="2800" b="1" i="1" dirty="0"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routing</a:t>
            </a:r>
            <a:r>
              <a:rPr sz="2800" b="1" i="1" dirty="0">
                <a:latin typeface="Times New Roman"/>
                <a:cs typeface="Times New Roman"/>
              </a:rPr>
              <a:t>,			</a:t>
            </a:r>
            <a:r>
              <a:rPr sz="2800" b="1" i="1" spc="-5" dirty="0">
                <a:latin typeface="Times New Roman"/>
                <a:cs typeface="Times New Roman"/>
              </a:rPr>
              <a:t>le</a:t>
            </a:r>
            <a:r>
              <a:rPr sz="2800" b="1" i="1" dirty="0">
                <a:latin typeface="Times New Roman"/>
                <a:cs typeface="Times New Roman"/>
              </a:rPr>
              <a:t>t	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consider  Figure 22.9.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regional </a:t>
            </a:r>
            <a:r>
              <a:rPr sz="2800" b="1" i="1" dirty="0">
                <a:latin typeface="Times New Roman"/>
                <a:cs typeface="Times New Roman"/>
              </a:rPr>
              <a:t>ISP </a:t>
            </a:r>
            <a:r>
              <a:rPr sz="2800" b="1" i="1" spc="-5" dirty="0">
                <a:latin typeface="Times New Roman"/>
                <a:cs typeface="Times New Roman"/>
              </a:rPr>
              <a:t>is granted 16,384 addresses  starting	from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120.14.64.0.	The regional ISP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decided  </a:t>
            </a:r>
            <a:r>
              <a:rPr sz="2800" b="1" i="1" dirty="0">
                <a:latin typeface="Times New Roman"/>
                <a:cs typeface="Times New Roman"/>
              </a:rPr>
              <a:t>to	</a:t>
            </a:r>
            <a:r>
              <a:rPr sz="2800" b="1" i="1" spc="-5" dirty="0">
                <a:latin typeface="Times New Roman"/>
                <a:cs typeface="Times New Roman"/>
              </a:rPr>
              <a:t>divid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thi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bloc</a:t>
            </a:r>
            <a:r>
              <a:rPr sz="2800" b="1" i="1" dirty="0">
                <a:latin typeface="Times New Roman"/>
                <a:cs typeface="Times New Roman"/>
              </a:rPr>
              <a:t>k		</a:t>
            </a:r>
            <a:r>
              <a:rPr sz="2800" b="1" i="1" spc="-5" dirty="0">
                <a:latin typeface="Times New Roman"/>
                <a:cs typeface="Times New Roman"/>
              </a:rPr>
              <a:t>int</a:t>
            </a:r>
            <a:r>
              <a:rPr sz="2800" b="1" i="1" dirty="0">
                <a:latin typeface="Times New Roman"/>
                <a:cs typeface="Times New Roman"/>
              </a:rPr>
              <a:t>o	four	</a:t>
            </a:r>
            <a:r>
              <a:rPr sz="2800" b="1" i="1" spc="-5" dirty="0">
                <a:latin typeface="Times New Roman"/>
                <a:cs typeface="Times New Roman"/>
              </a:rPr>
              <a:t>subblocks</a:t>
            </a:r>
            <a:r>
              <a:rPr sz="2800" b="1" i="1" dirty="0">
                <a:latin typeface="Times New Roman"/>
                <a:cs typeface="Times New Roman"/>
              </a:rPr>
              <a:t>,		</a:t>
            </a:r>
            <a:r>
              <a:rPr sz="2800" b="1" i="1" spc="-5" dirty="0">
                <a:latin typeface="Times New Roman"/>
                <a:cs typeface="Times New Roman"/>
              </a:rPr>
              <a:t>eac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wit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4096  </a:t>
            </a:r>
            <a:r>
              <a:rPr sz="2800" b="1" i="1" dirty="0">
                <a:latin typeface="Times New Roman"/>
                <a:cs typeface="Times New Roman"/>
              </a:rPr>
              <a:t>addresses. Three of these subblocks are assigned to three  </a:t>
            </a:r>
            <a:r>
              <a:rPr sz="2800" b="1" i="1" spc="-5" dirty="0">
                <a:latin typeface="Times New Roman"/>
                <a:cs typeface="Times New Roman"/>
              </a:rPr>
              <a:t>local </a:t>
            </a:r>
            <a:r>
              <a:rPr sz="2800" b="1" i="1" dirty="0">
                <a:latin typeface="Times New Roman"/>
                <a:cs typeface="Times New Roman"/>
              </a:rPr>
              <a:t>ISPs; the </a:t>
            </a:r>
            <a:r>
              <a:rPr sz="2800" b="1" i="1" spc="-5" dirty="0">
                <a:latin typeface="Times New Roman"/>
                <a:cs typeface="Times New Roman"/>
              </a:rPr>
              <a:t>second subblock is reserved for </a:t>
            </a:r>
            <a:r>
              <a:rPr sz="2800" b="1" i="1" dirty="0">
                <a:latin typeface="Times New Roman"/>
                <a:cs typeface="Times New Roman"/>
              </a:rPr>
              <a:t>future </a:t>
            </a:r>
            <a:r>
              <a:rPr sz="2800" b="1" i="1" spc="-5" dirty="0">
                <a:latin typeface="Times New Roman"/>
                <a:cs typeface="Times New Roman"/>
              </a:rPr>
              <a:t>use.  Not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tha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	</a:t>
            </a:r>
            <a:r>
              <a:rPr sz="2800" b="1" i="1" spc="-10" dirty="0">
                <a:latin typeface="Times New Roman"/>
                <a:cs typeface="Times New Roman"/>
              </a:rPr>
              <a:t>m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k		</a:t>
            </a:r>
            <a:r>
              <a:rPr sz="2800" b="1" i="1" spc="-5" dirty="0">
                <a:latin typeface="Times New Roman"/>
                <a:cs typeface="Times New Roman"/>
              </a:rPr>
              <a:t>fo</a:t>
            </a:r>
            <a:r>
              <a:rPr sz="2800" b="1" i="1" dirty="0">
                <a:latin typeface="Times New Roman"/>
                <a:cs typeface="Times New Roman"/>
              </a:rPr>
              <a:t>r		</a:t>
            </a:r>
            <a:r>
              <a:rPr sz="2800" b="1" i="1" spc="-5" dirty="0">
                <a:latin typeface="Times New Roman"/>
                <a:cs typeface="Times New Roman"/>
              </a:rPr>
              <a:t>eac</a:t>
            </a:r>
            <a:r>
              <a:rPr sz="2800" b="1" i="1" dirty="0">
                <a:latin typeface="Times New Roman"/>
                <a:cs typeface="Times New Roman"/>
              </a:rPr>
              <a:t>h		</a:t>
            </a:r>
            <a:r>
              <a:rPr sz="2800" b="1" i="1" spc="-5" dirty="0">
                <a:latin typeface="Times New Roman"/>
                <a:cs typeface="Times New Roman"/>
              </a:rPr>
              <a:t>bloc</a:t>
            </a:r>
            <a:r>
              <a:rPr sz="2800" b="1" i="1" dirty="0">
                <a:latin typeface="Times New Roman"/>
                <a:cs typeface="Times New Roman"/>
              </a:rPr>
              <a:t>k	is	</a:t>
            </a:r>
            <a:r>
              <a:rPr sz="2800" b="1" i="1" spc="-5" dirty="0">
                <a:latin typeface="Times New Roman"/>
                <a:cs typeface="Times New Roman"/>
              </a:rPr>
              <a:t>/2</a:t>
            </a:r>
            <a:r>
              <a:rPr sz="2800" b="1" i="1" dirty="0">
                <a:latin typeface="Times New Roman"/>
                <a:cs typeface="Times New Roman"/>
              </a:rPr>
              <a:t>0	</a:t>
            </a:r>
            <a:r>
              <a:rPr sz="2800" b="1" i="1" spc="-5" dirty="0">
                <a:latin typeface="Times New Roman"/>
                <a:cs typeface="Times New Roman"/>
              </a:rPr>
              <a:t>becaus</a:t>
            </a:r>
            <a:r>
              <a:rPr sz="2800" b="1" i="1" dirty="0">
                <a:latin typeface="Times New Roman"/>
                <a:cs typeface="Times New Roman"/>
              </a:rPr>
              <a:t>e	t</a:t>
            </a:r>
            <a:r>
              <a:rPr sz="2800" b="1" i="1" spc="-5" dirty="0">
                <a:latin typeface="Times New Roman"/>
                <a:cs typeface="Times New Roman"/>
              </a:rPr>
              <a:t>he  </a:t>
            </a:r>
            <a:r>
              <a:rPr sz="2800" b="1" i="1" dirty="0">
                <a:latin typeface="Times New Roman"/>
                <a:cs typeface="Times New Roman"/>
              </a:rPr>
              <a:t>original block with mask /18 is divided into 4</a:t>
            </a:r>
            <a:r>
              <a:rPr sz="2800" b="1" i="1" spc="-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blocks.</a:t>
            </a:r>
            <a:endParaRPr sz="2800">
              <a:latin typeface="Times New Roman"/>
              <a:cs typeface="Times New Roman"/>
            </a:endParaRPr>
          </a:p>
          <a:p>
            <a:pPr marL="12700" marR="81915" algn="just">
              <a:lnSpc>
                <a:spcPct val="100000"/>
              </a:lnSpc>
              <a:spcBef>
                <a:spcPts val="192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first local ISP has divided its assigned subblock into  </a:t>
            </a:r>
            <a:r>
              <a:rPr sz="2800" b="1" i="1" dirty="0">
                <a:latin typeface="Times New Roman"/>
                <a:cs typeface="Times New Roman"/>
              </a:rPr>
              <a:t>8 </a:t>
            </a:r>
            <a:r>
              <a:rPr sz="2800" b="1" i="1" spc="-5" dirty="0">
                <a:latin typeface="Times New Roman"/>
                <a:cs typeface="Times New Roman"/>
              </a:rPr>
              <a:t>smaller blocks and assigned each to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small </a:t>
            </a:r>
            <a:r>
              <a:rPr sz="2800" b="1" i="1" spc="-95" dirty="0">
                <a:latin typeface="Times New Roman"/>
                <a:cs typeface="Times New Roman"/>
              </a:rPr>
              <a:t>ISP. </a:t>
            </a:r>
            <a:r>
              <a:rPr sz="2800" b="1" i="1" spc="-10" dirty="0">
                <a:latin typeface="Times New Roman"/>
                <a:cs typeface="Times New Roman"/>
              </a:rPr>
              <a:t>Each  </a:t>
            </a:r>
            <a:r>
              <a:rPr sz="2800" b="1" i="1" spc="-5" dirty="0">
                <a:latin typeface="Times New Roman"/>
                <a:cs typeface="Times New Roman"/>
              </a:rPr>
              <a:t>small ISP provides services to 128 households, each using  </a:t>
            </a:r>
            <a:r>
              <a:rPr sz="2800" b="1" i="1" dirty="0">
                <a:latin typeface="Times New Roman"/>
                <a:cs typeface="Times New Roman"/>
              </a:rPr>
              <a:t>four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22-1	</a:t>
            </a:r>
            <a:r>
              <a:rPr spc="-20" dirty="0"/>
              <a:t>DELIVERY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973" y="1894586"/>
            <a:ext cx="807148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network layer supervises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handling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 packets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the underlying physical networks. </a:t>
            </a:r>
            <a:r>
              <a:rPr sz="2800" b="1" i="1" spc="-215" dirty="0">
                <a:latin typeface="Times New Roman"/>
                <a:cs typeface="Times New Roman"/>
              </a:rPr>
              <a:t>We  </a:t>
            </a:r>
            <a:r>
              <a:rPr sz="2800" b="1" i="1" spc="-5" dirty="0">
                <a:latin typeface="Times New Roman"/>
                <a:cs typeface="Times New Roman"/>
              </a:rPr>
              <a:t>define </a:t>
            </a:r>
            <a:r>
              <a:rPr sz="2800" b="1" i="1" dirty="0">
                <a:latin typeface="Times New Roman"/>
                <a:cs typeface="Times New Roman"/>
              </a:rPr>
              <a:t>this handling as the </a:t>
            </a:r>
            <a:r>
              <a:rPr sz="2800" b="1" i="1" spc="-5" dirty="0">
                <a:latin typeface="Times New Roman"/>
                <a:cs typeface="Times New Roman"/>
              </a:rPr>
              <a:t>delivery </a:t>
            </a:r>
            <a:r>
              <a:rPr sz="2800" b="1" i="1" dirty="0">
                <a:latin typeface="Times New Roman"/>
                <a:cs typeface="Times New Roman"/>
              </a:rPr>
              <a:t>of a</a:t>
            </a:r>
            <a:r>
              <a:rPr sz="2800" b="1" i="1" spc="-100" dirty="0">
                <a:latin typeface="Times New Roman"/>
                <a:cs typeface="Times New Roman"/>
              </a:rPr>
              <a:t> </a:t>
            </a:r>
            <a:r>
              <a:rPr sz="2800" b="1" i="1" spc="-180" dirty="0">
                <a:latin typeface="Times New Roman"/>
                <a:cs typeface="Times New Roman"/>
              </a:rPr>
              <a:t>packet..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373" y="4882574"/>
            <a:ext cx="4699000" cy="92836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Direct 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Versus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Indirect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Delivery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22.5</a:t>
            </a:r>
            <a:r>
              <a:rPr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8839200" cy="857250"/>
            <a:chOff x="851039" y="1206246"/>
            <a:chExt cx="8839200" cy="857250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57150"/>
            </a:xfrm>
            <a:custGeom>
              <a:avLst/>
              <a:gdLst/>
              <a:ahLst/>
              <a:cxnLst/>
              <a:rect l="l" t="t" r="r" b="b"/>
              <a:pathLst>
                <a:path w="422275" h="57150">
                  <a:moveTo>
                    <a:pt x="0" y="57149"/>
                  </a:moveTo>
                  <a:lnTo>
                    <a:pt x="422147" y="571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57150"/>
            </a:xfrm>
            <a:custGeom>
              <a:avLst/>
              <a:gdLst/>
              <a:ahLst/>
              <a:cxnLst/>
              <a:rect l="l" t="t" r="r" b="b"/>
              <a:pathLst>
                <a:path w="31750" h="57150">
                  <a:moveTo>
                    <a:pt x="0" y="57149"/>
                  </a:moveTo>
                  <a:lnTo>
                    <a:pt x="31241" y="571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571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439" y="1263396"/>
              <a:ext cx="8686800" cy="800100"/>
            </a:xfrm>
            <a:custGeom>
              <a:avLst/>
              <a:gdLst/>
              <a:ahLst/>
              <a:cxnLst/>
              <a:rect l="l" t="t" r="r" b="b"/>
              <a:pathLst>
                <a:path w="8686800" h="800100">
                  <a:moveTo>
                    <a:pt x="8686800" y="800100"/>
                  </a:moveTo>
                  <a:lnTo>
                    <a:pt x="8686800" y="0"/>
                  </a:lnTo>
                  <a:lnTo>
                    <a:pt x="0" y="0"/>
                  </a:lnTo>
                  <a:lnTo>
                    <a:pt x="0" y="800100"/>
                  </a:lnTo>
                  <a:lnTo>
                    <a:pt x="8686800" y="800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2173" y="1284224"/>
            <a:ext cx="85286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local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ISP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divided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block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173" y="1710943"/>
            <a:ext cx="85286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1840230" algn="l"/>
                <a:tab pos="3482975" algn="l"/>
                <a:tab pos="4317365" algn="l"/>
                <a:tab pos="6096635" algn="l"/>
                <a:tab pos="6753859" algn="l"/>
                <a:tab pos="776541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and	</a:t>
            </a:r>
            <a:r>
              <a:rPr sz="2800" b="1" i="1" spc="-5" dirty="0">
                <a:latin typeface="Times New Roman"/>
                <a:cs typeface="Times New Roman"/>
              </a:rPr>
              <a:t>ha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assigne</a:t>
            </a:r>
            <a:r>
              <a:rPr sz="2800" b="1" i="1" dirty="0">
                <a:latin typeface="Times New Roman"/>
                <a:cs typeface="Times New Roman"/>
              </a:rPr>
              <a:t>d	the	</a:t>
            </a:r>
            <a:r>
              <a:rPr sz="2800" b="1" i="1" spc="-5" dirty="0">
                <a:latin typeface="Times New Roman"/>
                <a:cs typeface="Times New Roman"/>
              </a:rPr>
              <a:t>addresse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o	four	</a:t>
            </a:r>
            <a:r>
              <a:rPr sz="2800" b="1" i="1" spc="-5" dirty="0">
                <a:latin typeface="Times New Roman"/>
                <a:cs typeface="Times New Roman"/>
              </a:rPr>
              <a:t>large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5973" y="1894128"/>
            <a:ext cx="8529320" cy="136652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020"/>
              </a:spcBef>
            </a:pPr>
            <a:r>
              <a:rPr sz="2800" b="1" i="1" dirty="0">
                <a:latin typeface="Times New Roman"/>
                <a:cs typeface="Times New Roman"/>
              </a:rPr>
              <a:t>organizations.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727710" algn="l"/>
                <a:tab pos="1581785" algn="l"/>
                <a:tab pos="2435225" algn="l"/>
                <a:tab pos="3775075" algn="l"/>
                <a:tab pos="4963795" algn="l"/>
                <a:tab pos="5441950" algn="l"/>
                <a:tab pos="6374130" algn="l"/>
                <a:tab pos="7090409" algn="l"/>
                <a:tab pos="758825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t</a:t>
            </a:r>
            <a:r>
              <a:rPr sz="2800" b="1" i="1" spc="-5" dirty="0">
                <a:latin typeface="Times New Roman"/>
                <a:cs typeface="Times New Roman"/>
              </a:rPr>
              <a:t>hir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loca</a:t>
            </a:r>
            <a:r>
              <a:rPr sz="2800" b="1" i="1" dirty="0">
                <a:latin typeface="Times New Roman"/>
                <a:cs typeface="Times New Roman"/>
              </a:rPr>
              <a:t>l	I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divide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bloc</a:t>
            </a:r>
            <a:r>
              <a:rPr sz="2800" b="1" i="1" dirty="0">
                <a:latin typeface="Times New Roman"/>
                <a:cs typeface="Times New Roman"/>
              </a:rPr>
              <a:t>k	</a:t>
            </a:r>
            <a:r>
              <a:rPr sz="2800" b="1" i="1" spc="-5" dirty="0">
                <a:latin typeface="Times New Roman"/>
                <a:cs typeface="Times New Roman"/>
              </a:rPr>
              <a:t>int</a:t>
            </a:r>
            <a:r>
              <a:rPr sz="2800" b="1" i="1" dirty="0">
                <a:latin typeface="Times New Roman"/>
                <a:cs typeface="Times New Roman"/>
              </a:rPr>
              <a:t>o	</a:t>
            </a:r>
            <a:r>
              <a:rPr sz="2800" b="1" i="1" spc="-5" dirty="0">
                <a:latin typeface="Times New Roman"/>
                <a:cs typeface="Times New Roman"/>
              </a:rPr>
              <a:t>1</a:t>
            </a:r>
            <a:r>
              <a:rPr sz="2800" b="1" i="1" dirty="0">
                <a:latin typeface="Times New Roman"/>
                <a:cs typeface="Times New Roman"/>
              </a:rPr>
              <a:t>6	</a:t>
            </a:r>
            <a:r>
              <a:rPr sz="2800" b="1" i="1" spc="-5" dirty="0"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721360" algn="l"/>
                <a:tab pos="965835" algn="l"/>
                <a:tab pos="2140585" algn="l"/>
                <a:tab pos="2984500" algn="l"/>
                <a:tab pos="3661410" algn="l"/>
                <a:tab pos="3932554" algn="l"/>
                <a:tab pos="4357370" algn="l"/>
                <a:tab pos="4699000" algn="l"/>
                <a:tab pos="5644515" algn="l"/>
                <a:tab pos="6010910" algn="l"/>
                <a:tab pos="6727190" algn="l"/>
                <a:tab pos="7345045" algn="l"/>
                <a:tab pos="7744459" algn="l"/>
                <a:tab pos="8277859" algn="l"/>
              </a:tabLst>
            </a:pPr>
            <a:r>
              <a:rPr spc="-5" dirty="0"/>
              <a:t>an</a:t>
            </a:r>
            <a:r>
              <a:rPr dirty="0"/>
              <a:t>d	a</a:t>
            </a:r>
            <a:r>
              <a:rPr spc="-5" dirty="0"/>
              <a:t>ssigne</a:t>
            </a:r>
            <a:r>
              <a:rPr dirty="0"/>
              <a:t>d	</a:t>
            </a:r>
            <a:r>
              <a:rPr spc="-5" dirty="0"/>
              <a:t>eac</a:t>
            </a:r>
            <a:r>
              <a:rPr dirty="0"/>
              <a:t>h	</a:t>
            </a:r>
            <a:r>
              <a:rPr spc="-690" dirty="0"/>
              <a:t> </a:t>
            </a:r>
            <a:r>
              <a:rPr spc="-5" dirty="0"/>
              <a:t>bloc</a:t>
            </a:r>
            <a:r>
              <a:rPr dirty="0"/>
              <a:t>k	</a:t>
            </a:r>
            <a:r>
              <a:rPr spc="-5" dirty="0"/>
              <a:t>t</a:t>
            </a:r>
            <a:r>
              <a:rPr dirty="0"/>
              <a:t>o	</a:t>
            </a:r>
            <a:r>
              <a:rPr spc="-645" dirty="0"/>
              <a:t> </a:t>
            </a:r>
            <a:r>
              <a:rPr dirty="0"/>
              <a:t>a	s</a:t>
            </a:r>
            <a:r>
              <a:rPr spc="-5" dirty="0"/>
              <a:t>mal</a:t>
            </a:r>
            <a:r>
              <a:rPr dirty="0"/>
              <a:t>l	</a:t>
            </a:r>
            <a:r>
              <a:rPr spc="-5" dirty="0"/>
              <a:t>organization</a:t>
            </a:r>
            <a:r>
              <a:rPr dirty="0"/>
              <a:t>.	</a:t>
            </a:r>
            <a:r>
              <a:rPr spc="-5" dirty="0"/>
              <a:t>Each </a:t>
            </a:r>
            <a:r>
              <a:rPr i="1" spc="-5" dirty="0"/>
              <a:t> </a:t>
            </a:r>
            <a:r>
              <a:rPr i="1" dirty="0"/>
              <a:t>s</a:t>
            </a:r>
            <a:r>
              <a:rPr i="1" spc="-5" dirty="0"/>
              <a:t>mal</a:t>
            </a:r>
            <a:r>
              <a:rPr i="1" dirty="0"/>
              <a:t>l	</a:t>
            </a:r>
            <a:r>
              <a:rPr i="1" spc="-5" dirty="0"/>
              <a:t>organizatio</a:t>
            </a:r>
            <a:r>
              <a:rPr i="1" dirty="0"/>
              <a:t>n	h</a:t>
            </a:r>
            <a:r>
              <a:rPr i="1" spc="-5" dirty="0"/>
              <a:t>a</a:t>
            </a:r>
            <a:r>
              <a:rPr i="1" dirty="0"/>
              <a:t>s	</a:t>
            </a:r>
            <a:r>
              <a:rPr i="1" spc="-5" dirty="0"/>
              <a:t>25</a:t>
            </a:r>
            <a:r>
              <a:rPr i="1" dirty="0"/>
              <a:t>6	a</a:t>
            </a:r>
            <a:r>
              <a:rPr i="1" spc="-5" dirty="0"/>
              <a:t>ddresses</a:t>
            </a:r>
            <a:r>
              <a:rPr i="1" dirty="0"/>
              <a:t>,	</a:t>
            </a:r>
            <a:r>
              <a:rPr i="1" spc="-5" dirty="0"/>
              <a:t>an</a:t>
            </a:r>
            <a:r>
              <a:rPr i="1" dirty="0"/>
              <a:t>d	t</a:t>
            </a:r>
            <a:r>
              <a:rPr i="1" spc="-5" dirty="0"/>
              <a:t>h</a:t>
            </a:r>
            <a:r>
              <a:rPr i="1" dirty="0"/>
              <a:t>e	</a:t>
            </a:r>
            <a:r>
              <a:rPr i="1" spc="-5" dirty="0"/>
              <a:t>mas</a:t>
            </a:r>
            <a:r>
              <a:rPr i="1" dirty="0"/>
              <a:t>k	</a:t>
            </a:r>
            <a:r>
              <a:rPr i="1" spc="-5" dirty="0"/>
              <a:t>is</a:t>
            </a:r>
          </a:p>
          <a:p>
            <a:pPr marL="12700">
              <a:lnSpc>
                <a:spcPct val="100000"/>
              </a:lnSpc>
            </a:pPr>
            <a:r>
              <a:rPr dirty="0"/>
              <a:t>/24.</a:t>
            </a:r>
          </a:p>
          <a:p>
            <a:pPr marL="12700" marR="5080" algn="just">
              <a:lnSpc>
                <a:spcPct val="100000"/>
              </a:lnSpc>
              <a:spcBef>
                <a:spcPts val="1560"/>
              </a:spcBef>
            </a:pPr>
            <a:r>
              <a:rPr spc="-5" dirty="0">
                <a:solidFill>
                  <a:srgbClr val="3333CC"/>
                </a:solidFill>
              </a:rPr>
              <a:t>There </a:t>
            </a:r>
            <a:r>
              <a:rPr dirty="0">
                <a:solidFill>
                  <a:srgbClr val="3333CC"/>
                </a:solidFill>
              </a:rPr>
              <a:t>is a </a:t>
            </a:r>
            <a:r>
              <a:rPr spc="-5" dirty="0">
                <a:solidFill>
                  <a:srgbClr val="3333CC"/>
                </a:solidFill>
              </a:rPr>
              <a:t>sense of hierarchy in this configuration. All  </a:t>
            </a:r>
            <a:r>
              <a:rPr i="1" spc="-5" dirty="0">
                <a:solidFill>
                  <a:srgbClr val="3333CC"/>
                </a:solidFill>
              </a:rPr>
              <a:t>routers </a:t>
            </a:r>
            <a:r>
              <a:rPr i="1" dirty="0">
                <a:solidFill>
                  <a:srgbClr val="3333CC"/>
                </a:solidFill>
              </a:rPr>
              <a:t>in the </a:t>
            </a:r>
            <a:r>
              <a:rPr i="1" spc="-5" dirty="0">
                <a:solidFill>
                  <a:srgbClr val="3333CC"/>
                </a:solidFill>
              </a:rPr>
              <a:t>Internet send </a:t>
            </a:r>
            <a:r>
              <a:rPr i="1" dirty="0">
                <a:solidFill>
                  <a:srgbClr val="3333CC"/>
                </a:solidFill>
              </a:rPr>
              <a:t>a </a:t>
            </a:r>
            <a:r>
              <a:rPr i="1" spc="-5" dirty="0">
                <a:solidFill>
                  <a:srgbClr val="3333CC"/>
                </a:solidFill>
              </a:rPr>
              <a:t>packet with destination  </a:t>
            </a:r>
            <a:r>
              <a:rPr i="1" dirty="0">
                <a:solidFill>
                  <a:srgbClr val="3333CC"/>
                </a:solidFill>
              </a:rPr>
              <a:t>address 120.14.64.0 to 120.14.127.255 to the regional</a:t>
            </a:r>
            <a:r>
              <a:rPr i="1" spc="-190" dirty="0">
                <a:solidFill>
                  <a:srgbClr val="3333CC"/>
                </a:solidFill>
              </a:rPr>
              <a:t> </a:t>
            </a:r>
            <a:r>
              <a:rPr i="1" spc="-95" dirty="0">
                <a:solidFill>
                  <a:srgbClr val="3333CC"/>
                </a:solidFill>
              </a:rPr>
              <a:t>ISP.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99947"/>
            <a:ext cx="4888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22.9	</a:t>
            </a:r>
            <a:r>
              <a:rPr sz="2000" i="1" spc="-10" dirty="0">
                <a:latin typeface="Times New Roman"/>
                <a:cs typeface="Times New Roman"/>
              </a:rPr>
              <a:t>Hierarchical routing </a:t>
            </a:r>
            <a:r>
              <a:rPr sz="2000" i="1" spc="-5" dirty="0">
                <a:latin typeface="Times New Roman"/>
                <a:cs typeface="Times New Roman"/>
              </a:rPr>
              <a:t>with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ISPs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239" y="1644395"/>
            <a:ext cx="8894826" cy="415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25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22.10	</a:t>
            </a:r>
            <a:r>
              <a:rPr sz="2000" i="1" spc="-5" dirty="0">
                <a:latin typeface="Times New Roman"/>
                <a:cs typeface="Times New Roman"/>
              </a:rPr>
              <a:t>Common fields in a routing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365" y="2971800"/>
            <a:ext cx="8135873" cy="1128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22.6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71" y="1512824"/>
            <a:ext cx="875792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One utility that can be used to find the contents of </a:t>
            </a:r>
            <a:r>
              <a:rPr sz="2800" b="1" i="1" dirty="0">
                <a:latin typeface="Times New Roman"/>
                <a:cs typeface="Times New Roman"/>
              </a:rPr>
              <a:t>a  </a:t>
            </a:r>
            <a:r>
              <a:rPr sz="2800" b="1" i="1" spc="-5" dirty="0">
                <a:latin typeface="Times New Roman"/>
                <a:cs typeface="Times New Roman"/>
              </a:rPr>
              <a:t>routing table </a:t>
            </a:r>
            <a:r>
              <a:rPr sz="2800" b="1" i="1" dirty="0">
                <a:latin typeface="Times New Roman"/>
                <a:cs typeface="Times New Roman"/>
              </a:rPr>
              <a:t>for a </a:t>
            </a:r>
            <a:r>
              <a:rPr sz="2800" b="1" i="1" spc="-5" dirty="0">
                <a:latin typeface="Times New Roman"/>
                <a:cs typeface="Times New Roman"/>
              </a:rPr>
              <a:t>host or router is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netstat </a:t>
            </a:r>
            <a:r>
              <a:rPr sz="2800" b="1" i="1" dirty="0">
                <a:latin typeface="Times New Roman"/>
                <a:cs typeface="Times New Roman"/>
              </a:rPr>
              <a:t>in UNIX </a:t>
            </a:r>
            <a:r>
              <a:rPr sz="2800" b="1" i="1" spc="-5" dirty="0">
                <a:latin typeface="Times New Roman"/>
                <a:cs typeface="Times New Roman"/>
              </a:rPr>
              <a:t>or  LINUX. The next slide shows the list of the contents </a:t>
            </a:r>
            <a:r>
              <a:rPr sz="2800" b="1" i="1" dirty="0">
                <a:latin typeface="Times New Roman"/>
                <a:cs typeface="Times New Roman"/>
              </a:rPr>
              <a:t>of a  </a:t>
            </a:r>
            <a:r>
              <a:rPr sz="2800" b="1" i="1" spc="-5" dirty="0">
                <a:latin typeface="Times New Roman"/>
                <a:cs typeface="Times New Roman"/>
              </a:rPr>
              <a:t>default </a:t>
            </a:r>
            <a:r>
              <a:rPr sz="2800" b="1" i="1" spc="-30" dirty="0">
                <a:latin typeface="Times New Roman"/>
                <a:cs typeface="Times New Roman"/>
              </a:rPr>
              <a:t>server.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have used </a:t>
            </a:r>
            <a:r>
              <a:rPr sz="2800" b="1" i="1" dirty="0">
                <a:latin typeface="Times New Roman"/>
                <a:cs typeface="Times New Roman"/>
              </a:rPr>
              <a:t>two </a:t>
            </a:r>
            <a:r>
              <a:rPr sz="2800" b="1" i="1" spc="-5" dirty="0">
                <a:latin typeface="Times New Roman"/>
                <a:cs typeface="Times New Roman"/>
              </a:rPr>
              <a:t>options, </a:t>
            </a:r>
            <a:r>
              <a:rPr sz="2800" b="1" i="1" dirty="0">
                <a:latin typeface="Times New Roman"/>
                <a:cs typeface="Times New Roman"/>
              </a:rPr>
              <a:t>r and n. </a:t>
            </a:r>
            <a:r>
              <a:rPr sz="2800" b="1" i="1" spc="-5" dirty="0">
                <a:latin typeface="Times New Roman"/>
                <a:cs typeface="Times New Roman"/>
              </a:rPr>
              <a:t>The  option </a:t>
            </a:r>
            <a:r>
              <a:rPr sz="2800" b="1" i="1" dirty="0">
                <a:latin typeface="Times New Roman"/>
                <a:cs typeface="Times New Roman"/>
              </a:rPr>
              <a:t>r </a:t>
            </a:r>
            <a:r>
              <a:rPr sz="2800" b="1" i="1" spc="-5" dirty="0">
                <a:latin typeface="Times New Roman"/>
                <a:cs typeface="Times New Roman"/>
              </a:rPr>
              <a:t>indicates that we are interested in the routing  table, and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option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800" b="1" i="1" spc="-5" dirty="0">
                <a:latin typeface="Times New Roman"/>
                <a:cs typeface="Times New Roman"/>
              </a:rPr>
              <a:t>indicates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we are looking for  numeric addresses. Note that this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table for </a:t>
            </a:r>
            <a:r>
              <a:rPr sz="2800" b="1" i="1" dirty="0">
                <a:latin typeface="Times New Roman"/>
                <a:cs typeface="Times New Roman"/>
              </a:rPr>
              <a:t>a  host, </a:t>
            </a:r>
            <a:r>
              <a:rPr sz="2800" b="1" i="1" spc="-5" dirty="0">
                <a:latin typeface="Times New Roman"/>
                <a:cs typeface="Times New Roman"/>
              </a:rPr>
              <a:t>not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25" dirty="0">
                <a:latin typeface="Times New Roman"/>
                <a:cs typeface="Times New Roman"/>
              </a:rPr>
              <a:t>router. </a:t>
            </a:r>
            <a:r>
              <a:rPr sz="2800" b="1" i="1" spc="-5" dirty="0">
                <a:latin typeface="Times New Roman"/>
                <a:cs typeface="Times New Roman"/>
              </a:rPr>
              <a:t>Although we discussed </a:t>
            </a:r>
            <a:r>
              <a:rPr sz="2800" b="1" i="1" dirty="0">
                <a:latin typeface="Times New Roman"/>
                <a:cs typeface="Times New Roman"/>
              </a:rPr>
              <a:t>the routing </a:t>
            </a:r>
            <a:r>
              <a:rPr sz="2800" b="1" i="1" spc="-5" dirty="0">
                <a:latin typeface="Times New Roman"/>
                <a:cs typeface="Times New Roman"/>
              </a:rPr>
              <a:t>table  for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router throughout the </a:t>
            </a:r>
            <a:r>
              <a:rPr sz="2800" b="1" i="1" spc="-25" dirty="0">
                <a:latin typeface="Times New Roman"/>
                <a:cs typeface="Times New Roman"/>
              </a:rPr>
              <a:t>chapter,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host also needs </a:t>
            </a:r>
            <a:r>
              <a:rPr sz="2800" b="1" i="1" dirty="0">
                <a:latin typeface="Times New Roman"/>
                <a:cs typeface="Times New Roman"/>
              </a:rPr>
              <a:t>a  routing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22.6</a:t>
            </a:r>
            <a:r>
              <a:rPr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95997" y="1511046"/>
            <a:ext cx="8699500" cy="2104390"/>
            <a:chOff x="895997" y="1511046"/>
            <a:chExt cx="8699500" cy="2104390"/>
          </a:xfrm>
        </p:grpSpPr>
        <p:sp>
          <p:nvSpPr>
            <p:cNvPr id="9" name="object 9"/>
            <p:cNvSpPr/>
            <p:nvPr/>
          </p:nvSpPr>
          <p:spPr>
            <a:xfrm>
              <a:off x="953909" y="1572768"/>
              <a:ext cx="8583930" cy="4907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5997" y="1511058"/>
              <a:ext cx="8698865" cy="1409700"/>
            </a:xfrm>
            <a:custGeom>
              <a:avLst/>
              <a:gdLst/>
              <a:ahLst/>
              <a:cxnLst/>
              <a:rect l="l" t="t" r="r" b="b"/>
              <a:pathLst>
                <a:path w="8698865" h="1409700">
                  <a:moveTo>
                    <a:pt x="8653132" y="45720"/>
                  </a:moveTo>
                  <a:lnTo>
                    <a:pt x="8641702" y="45720"/>
                  </a:lnTo>
                  <a:lnTo>
                    <a:pt x="57772" y="45720"/>
                  </a:lnTo>
                  <a:lnTo>
                    <a:pt x="46342" y="45720"/>
                  </a:lnTo>
                  <a:lnTo>
                    <a:pt x="46342" y="552450"/>
                  </a:lnTo>
                  <a:lnTo>
                    <a:pt x="57772" y="552450"/>
                  </a:lnTo>
                  <a:lnTo>
                    <a:pt x="57772" y="57150"/>
                  </a:lnTo>
                  <a:lnTo>
                    <a:pt x="8641702" y="57150"/>
                  </a:lnTo>
                  <a:lnTo>
                    <a:pt x="8641702" y="552450"/>
                  </a:lnTo>
                  <a:lnTo>
                    <a:pt x="8653132" y="552450"/>
                  </a:lnTo>
                  <a:lnTo>
                    <a:pt x="8653132" y="45720"/>
                  </a:lnTo>
                  <a:close/>
                </a:path>
                <a:path w="8698865" h="1409700">
                  <a:moveTo>
                    <a:pt x="8698852" y="0"/>
                  </a:moveTo>
                  <a:lnTo>
                    <a:pt x="8664562" y="0"/>
                  </a:lnTo>
                  <a:lnTo>
                    <a:pt x="34912" y="0"/>
                  </a:lnTo>
                  <a:lnTo>
                    <a:pt x="622" y="0"/>
                  </a:lnTo>
                  <a:lnTo>
                    <a:pt x="622" y="552450"/>
                  </a:lnTo>
                  <a:lnTo>
                    <a:pt x="0" y="552450"/>
                  </a:lnTo>
                  <a:lnTo>
                    <a:pt x="0" y="1409700"/>
                  </a:lnTo>
                  <a:lnTo>
                    <a:pt x="34277" y="1409700"/>
                  </a:lnTo>
                  <a:lnTo>
                    <a:pt x="34277" y="552450"/>
                  </a:lnTo>
                  <a:lnTo>
                    <a:pt x="34912" y="552450"/>
                  </a:lnTo>
                  <a:lnTo>
                    <a:pt x="34912" y="34290"/>
                  </a:lnTo>
                  <a:lnTo>
                    <a:pt x="8664562" y="34290"/>
                  </a:lnTo>
                  <a:lnTo>
                    <a:pt x="8664562" y="552450"/>
                  </a:lnTo>
                  <a:lnTo>
                    <a:pt x="8698852" y="552450"/>
                  </a:lnTo>
                  <a:lnTo>
                    <a:pt x="869885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3909" y="2063496"/>
              <a:ext cx="8583930" cy="14942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620" y="2063508"/>
              <a:ext cx="8698865" cy="1551940"/>
            </a:xfrm>
            <a:custGeom>
              <a:avLst/>
              <a:gdLst/>
              <a:ahLst/>
              <a:cxnLst/>
              <a:rect l="l" t="t" r="r" b="b"/>
              <a:pathLst>
                <a:path w="8698865" h="1551939">
                  <a:moveTo>
                    <a:pt x="8652650" y="0"/>
                  </a:moveTo>
                  <a:lnTo>
                    <a:pt x="8641220" y="0"/>
                  </a:lnTo>
                  <a:lnTo>
                    <a:pt x="8641220" y="857250"/>
                  </a:lnTo>
                  <a:lnTo>
                    <a:pt x="8641080" y="857250"/>
                  </a:lnTo>
                  <a:lnTo>
                    <a:pt x="8641080" y="1494282"/>
                  </a:lnTo>
                  <a:lnTo>
                    <a:pt x="57150" y="1494282"/>
                  </a:lnTo>
                  <a:lnTo>
                    <a:pt x="57150" y="857250"/>
                  </a:lnTo>
                  <a:lnTo>
                    <a:pt x="56527" y="857250"/>
                  </a:lnTo>
                  <a:lnTo>
                    <a:pt x="56527" y="0"/>
                  </a:lnTo>
                  <a:lnTo>
                    <a:pt x="45085" y="0"/>
                  </a:lnTo>
                  <a:lnTo>
                    <a:pt x="45085" y="857250"/>
                  </a:lnTo>
                  <a:lnTo>
                    <a:pt x="45720" y="857250"/>
                  </a:lnTo>
                  <a:lnTo>
                    <a:pt x="45720" y="1505712"/>
                  </a:lnTo>
                  <a:lnTo>
                    <a:pt x="57150" y="1505712"/>
                  </a:lnTo>
                  <a:lnTo>
                    <a:pt x="8641080" y="1505712"/>
                  </a:lnTo>
                  <a:lnTo>
                    <a:pt x="8652510" y="1505712"/>
                  </a:lnTo>
                  <a:lnTo>
                    <a:pt x="8652510" y="857250"/>
                  </a:lnTo>
                  <a:lnTo>
                    <a:pt x="8652650" y="857250"/>
                  </a:lnTo>
                  <a:lnTo>
                    <a:pt x="8652650" y="0"/>
                  </a:lnTo>
                  <a:close/>
                </a:path>
                <a:path w="8698865" h="1551939">
                  <a:moveTo>
                    <a:pt x="8698370" y="0"/>
                  </a:moveTo>
                  <a:lnTo>
                    <a:pt x="8664067" y="0"/>
                  </a:lnTo>
                  <a:lnTo>
                    <a:pt x="8664067" y="857250"/>
                  </a:lnTo>
                  <a:lnTo>
                    <a:pt x="8663940" y="857250"/>
                  </a:lnTo>
                  <a:lnTo>
                    <a:pt x="8663940" y="1517142"/>
                  </a:lnTo>
                  <a:lnTo>
                    <a:pt x="34290" y="1517142"/>
                  </a:lnTo>
                  <a:lnTo>
                    <a:pt x="34290" y="857250"/>
                  </a:lnTo>
                  <a:lnTo>
                    <a:pt x="0" y="857250"/>
                  </a:lnTo>
                  <a:lnTo>
                    <a:pt x="0" y="1551432"/>
                  </a:lnTo>
                  <a:lnTo>
                    <a:pt x="34290" y="1551432"/>
                  </a:lnTo>
                  <a:lnTo>
                    <a:pt x="8663940" y="1551432"/>
                  </a:lnTo>
                  <a:lnTo>
                    <a:pt x="8698230" y="1551432"/>
                  </a:lnTo>
                  <a:lnTo>
                    <a:pt x="8698230" y="857250"/>
                  </a:lnTo>
                  <a:lnTo>
                    <a:pt x="8698370" y="857250"/>
                  </a:lnTo>
                  <a:lnTo>
                    <a:pt x="869837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9773" y="3722624"/>
            <a:ext cx="8757285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destination column here defines the network address.  The term gateway used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UNIX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synonymous with  </a:t>
            </a:r>
            <a:r>
              <a:rPr sz="2800" b="1" i="1" spc="-30" dirty="0">
                <a:latin typeface="Times New Roman"/>
                <a:cs typeface="Times New Roman"/>
              </a:rPr>
              <a:t>router. </a:t>
            </a:r>
            <a:r>
              <a:rPr sz="2800" b="1" i="1" spc="-5" dirty="0">
                <a:latin typeface="Times New Roman"/>
                <a:cs typeface="Times New Roman"/>
              </a:rPr>
              <a:t>This column actually defines the address of the next  hop. The value 0.0.0.0 shows that the delivery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direct. The  last entry </a:t>
            </a:r>
            <a:r>
              <a:rPr sz="2800" b="1" i="1" dirty="0">
                <a:latin typeface="Times New Roman"/>
                <a:cs typeface="Times New Roman"/>
              </a:rPr>
              <a:t>has a </a:t>
            </a:r>
            <a:r>
              <a:rPr sz="2800" b="1" i="1" spc="-5" dirty="0">
                <a:latin typeface="Times New Roman"/>
                <a:cs typeface="Times New Roman"/>
              </a:rPr>
              <a:t>flag of G, which means that the destination  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reached through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router (default router).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Iface  </a:t>
            </a:r>
            <a:r>
              <a:rPr sz="2800" b="1" i="1" dirty="0">
                <a:latin typeface="Times New Roman"/>
                <a:cs typeface="Times New Roman"/>
              </a:rPr>
              <a:t>defines 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22.6</a:t>
            </a:r>
            <a:r>
              <a:rPr sz="32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9773" y="1665224"/>
            <a:ext cx="87572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More information about the IP address and physical  address of the server can be found by using the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ifconfig  </a:t>
            </a:r>
            <a:r>
              <a:rPr sz="2800" b="1" i="1" dirty="0">
                <a:latin typeface="Times New Roman"/>
                <a:cs typeface="Times New Roman"/>
              </a:rPr>
              <a:t>command on the given interface</a:t>
            </a:r>
            <a:r>
              <a:rPr sz="2800" b="1" i="1" spc="-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(eth0).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839" y="2919983"/>
            <a:ext cx="9144000" cy="1906270"/>
            <a:chOff x="774839" y="2919983"/>
            <a:chExt cx="9144000" cy="1906270"/>
          </a:xfrm>
        </p:grpSpPr>
        <p:sp>
          <p:nvSpPr>
            <p:cNvPr id="17" name="object 17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0871" y="3464051"/>
              <a:ext cx="8631173" cy="313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4090" y="3406914"/>
              <a:ext cx="8745220" cy="371475"/>
            </a:xfrm>
            <a:custGeom>
              <a:avLst/>
              <a:gdLst/>
              <a:ahLst/>
              <a:cxnLst/>
              <a:rect l="l" t="t" r="r" b="b"/>
              <a:pathLst>
                <a:path w="8745220" h="371475">
                  <a:moveTo>
                    <a:pt x="8699500" y="45720"/>
                  </a:moveTo>
                  <a:lnTo>
                    <a:pt x="868807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371094"/>
                  </a:lnTo>
                  <a:lnTo>
                    <a:pt x="57150" y="371094"/>
                  </a:lnTo>
                  <a:lnTo>
                    <a:pt x="57150" y="57150"/>
                  </a:lnTo>
                  <a:lnTo>
                    <a:pt x="8688070" y="57150"/>
                  </a:lnTo>
                  <a:lnTo>
                    <a:pt x="8688070" y="371094"/>
                  </a:lnTo>
                  <a:lnTo>
                    <a:pt x="8699500" y="371094"/>
                  </a:lnTo>
                  <a:lnTo>
                    <a:pt x="8699500" y="45720"/>
                  </a:lnTo>
                  <a:close/>
                </a:path>
                <a:path w="8745220" h="371475">
                  <a:moveTo>
                    <a:pt x="8745220" y="0"/>
                  </a:moveTo>
                  <a:lnTo>
                    <a:pt x="871093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71094"/>
                  </a:lnTo>
                  <a:lnTo>
                    <a:pt x="34290" y="371094"/>
                  </a:lnTo>
                  <a:lnTo>
                    <a:pt x="34290" y="34290"/>
                  </a:lnTo>
                  <a:lnTo>
                    <a:pt x="8710930" y="34290"/>
                  </a:lnTo>
                  <a:lnTo>
                    <a:pt x="8710930" y="371094"/>
                  </a:lnTo>
                  <a:lnTo>
                    <a:pt x="8745220" y="371094"/>
                  </a:lnTo>
                  <a:lnTo>
                    <a:pt x="87452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0871" y="3777995"/>
              <a:ext cx="8631173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3721" y="3778008"/>
              <a:ext cx="8745855" cy="857250"/>
            </a:xfrm>
            <a:custGeom>
              <a:avLst/>
              <a:gdLst/>
              <a:ahLst/>
              <a:cxnLst/>
              <a:rect l="l" t="t" r="r" b="b"/>
              <a:pathLst>
                <a:path w="874585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745855" h="857250">
                  <a:moveTo>
                    <a:pt x="57150" y="0"/>
                  </a:moveTo>
                  <a:lnTo>
                    <a:pt x="45707" y="0"/>
                  </a:lnTo>
                  <a:lnTo>
                    <a:pt x="45707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8745855" h="857250">
                  <a:moveTo>
                    <a:pt x="8699741" y="0"/>
                  </a:moveTo>
                  <a:lnTo>
                    <a:pt x="8688324" y="0"/>
                  </a:lnTo>
                  <a:lnTo>
                    <a:pt x="8688324" y="857250"/>
                  </a:lnTo>
                  <a:lnTo>
                    <a:pt x="8699741" y="857250"/>
                  </a:lnTo>
                  <a:lnTo>
                    <a:pt x="8699741" y="0"/>
                  </a:lnTo>
                  <a:close/>
                </a:path>
                <a:path w="8745855" h="857250">
                  <a:moveTo>
                    <a:pt x="8745474" y="0"/>
                  </a:moveTo>
                  <a:lnTo>
                    <a:pt x="8711184" y="0"/>
                  </a:lnTo>
                  <a:lnTo>
                    <a:pt x="8711184" y="857250"/>
                  </a:lnTo>
                  <a:lnTo>
                    <a:pt x="8745474" y="857250"/>
                  </a:lnTo>
                  <a:lnTo>
                    <a:pt x="874547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0871" y="4635245"/>
              <a:ext cx="8631173" cy="1333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4090" y="4635258"/>
              <a:ext cx="8745220" cy="190500"/>
            </a:xfrm>
            <a:custGeom>
              <a:avLst/>
              <a:gdLst/>
              <a:ahLst/>
              <a:cxnLst/>
              <a:rect l="l" t="t" r="r" b="b"/>
              <a:pathLst>
                <a:path w="8745220" h="190500">
                  <a:moveTo>
                    <a:pt x="8699500" y="0"/>
                  </a:moveTo>
                  <a:lnTo>
                    <a:pt x="8688070" y="0"/>
                  </a:lnTo>
                  <a:lnTo>
                    <a:pt x="8688070" y="133350"/>
                  </a:lnTo>
                  <a:lnTo>
                    <a:pt x="57150" y="1333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144780"/>
                  </a:lnTo>
                  <a:lnTo>
                    <a:pt x="57150" y="144780"/>
                  </a:lnTo>
                  <a:lnTo>
                    <a:pt x="8688070" y="144780"/>
                  </a:lnTo>
                  <a:lnTo>
                    <a:pt x="8699500" y="144780"/>
                  </a:lnTo>
                  <a:lnTo>
                    <a:pt x="8699500" y="0"/>
                  </a:lnTo>
                  <a:close/>
                </a:path>
                <a:path w="8745220" h="190500">
                  <a:moveTo>
                    <a:pt x="8745220" y="0"/>
                  </a:moveTo>
                  <a:lnTo>
                    <a:pt x="8710930" y="0"/>
                  </a:lnTo>
                  <a:lnTo>
                    <a:pt x="8710930" y="156210"/>
                  </a:lnTo>
                  <a:lnTo>
                    <a:pt x="34290" y="1562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34290" y="190500"/>
                  </a:lnTo>
                  <a:lnTo>
                    <a:pt x="8710930" y="190500"/>
                  </a:lnTo>
                  <a:lnTo>
                    <a:pt x="8745220" y="190500"/>
                  </a:lnTo>
                  <a:lnTo>
                    <a:pt x="874522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506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dirty="0">
                <a:solidFill>
                  <a:srgbClr val="3333CC"/>
                </a:solidFill>
              </a:rPr>
              <a:t> </a:t>
            </a:r>
            <a:r>
              <a:rPr sz="2400" spc="-35" dirty="0">
                <a:solidFill>
                  <a:srgbClr val="3333CC"/>
                </a:solidFill>
              </a:rPr>
              <a:t>22.11	</a:t>
            </a:r>
            <a:r>
              <a:rPr sz="2000" i="1" spc="-5" dirty="0">
                <a:latin typeface="Times New Roman"/>
                <a:cs typeface="Times New Roman"/>
              </a:rPr>
              <a:t>Configuration of the server for Example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22.6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9471" y="2452877"/>
            <a:ext cx="7897368" cy="2620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697" y="596899"/>
            <a:ext cx="91306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95"/>
              </a:spcBef>
              <a:tabLst>
                <a:tab pos="1361440" algn="l"/>
              </a:tabLst>
            </a:pPr>
            <a:r>
              <a:rPr spc="-5" dirty="0"/>
              <a:t>22-3	UNICAST ROUTING</a:t>
            </a:r>
            <a:r>
              <a:rPr spc="-35" dirty="0"/>
              <a:t> </a:t>
            </a:r>
            <a:r>
              <a:rPr spc="-10" dirty="0"/>
              <a:t>PROTOCOLS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140335"/>
            <a:chOff x="774839" y="1206246"/>
            <a:chExt cx="9144000" cy="140335"/>
          </a:xfrm>
        </p:grpSpPr>
        <p:sp>
          <p:nvSpPr>
            <p:cNvPr id="7" name="object 7"/>
            <p:cNvSpPr/>
            <p:nvPr/>
          </p:nvSpPr>
          <p:spPr>
            <a:xfrm>
              <a:off x="774839" y="1206246"/>
              <a:ext cx="9144000" cy="133350"/>
            </a:xfrm>
            <a:custGeom>
              <a:avLst/>
              <a:gdLst/>
              <a:ahLst/>
              <a:cxnLst/>
              <a:rect l="l" t="t" r="r" b="b"/>
              <a:pathLst>
                <a:path w="9144000" h="133350">
                  <a:moveTo>
                    <a:pt x="9144000" y="133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9144000" y="133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140335"/>
            </a:xfrm>
            <a:custGeom>
              <a:avLst/>
              <a:gdLst/>
              <a:ahLst/>
              <a:cxnLst/>
              <a:rect l="l" t="t" r="r" b="b"/>
              <a:pathLst>
                <a:path w="9144000" h="140334">
                  <a:moveTo>
                    <a:pt x="6858" y="127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127254"/>
                  </a:lnTo>
                  <a:lnTo>
                    <a:pt x="6858" y="127254"/>
                  </a:lnTo>
                  <a:close/>
                </a:path>
                <a:path w="9144000" h="140334">
                  <a:moveTo>
                    <a:pt x="9143987" y="127253"/>
                  </a:moveTo>
                  <a:lnTo>
                    <a:pt x="0" y="127254"/>
                  </a:lnTo>
                  <a:lnTo>
                    <a:pt x="6858" y="133350"/>
                  </a:lnTo>
                  <a:lnTo>
                    <a:pt x="6858" y="140208"/>
                  </a:lnTo>
                  <a:lnTo>
                    <a:pt x="9137904" y="140207"/>
                  </a:lnTo>
                  <a:lnTo>
                    <a:pt x="9137904" y="133350"/>
                  </a:lnTo>
                  <a:lnTo>
                    <a:pt x="9143987" y="127253"/>
                  </a:lnTo>
                  <a:close/>
                </a:path>
                <a:path w="9144000" h="140334">
                  <a:moveTo>
                    <a:pt x="6858" y="140208"/>
                  </a:moveTo>
                  <a:lnTo>
                    <a:pt x="6858" y="133350"/>
                  </a:lnTo>
                  <a:lnTo>
                    <a:pt x="0" y="127254"/>
                  </a:lnTo>
                  <a:lnTo>
                    <a:pt x="0" y="140208"/>
                  </a:lnTo>
                  <a:lnTo>
                    <a:pt x="6858" y="140208"/>
                  </a:lnTo>
                  <a:close/>
                </a:path>
                <a:path w="9144000" h="140334">
                  <a:moveTo>
                    <a:pt x="9144000" y="140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127253"/>
                  </a:lnTo>
                  <a:lnTo>
                    <a:pt x="9143987" y="127253"/>
                  </a:lnTo>
                  <a:lnTo>
                    <a:pt x="9143987" y="140207"/>
                  </a:lnTo>
                  <a:close/>
                </a:path>
                <a:path w="9144000" h="140334">
                  <a:moveTo>
                    <a:pt x="9143987" y="140207"/>
                  </a:moveTo>
                  <a:lnTo>
                    <a:pt x="9143987" y="127253"/>
                  </a:lnTo>
                  <a:lnTo>
                    <a:pt x="9137904" y="133350"/>
                  </a:lnTo>
                  <a:lnTo>
                    <a:pt x="9137904" y="140207"/>
                  </a:lnTo>
                  <a:lnTo>
                    <a:pt x="9143987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39373" y="4619625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3573" y="1555528"/>
            <a:ext cx="8071484" cy="516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table can be either static or dynamic.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static  table is one with </a:t>
            </a:r>
            <a:r>
              <a:rPr sz="2800" b="1" i="1" dirty="0">
                <a:latin typeface="Times New Roman"/>
                <a:cs typeface="Times New Roman"/>
              </a:rPr>
              <a:t>manual </a:t>
            </a:r>
            <a:r>
              <a:rPr sz="2800" b="1" i="1" spc="-85" dirty="0">
                <a:latin typeface="Times New Roman"/>
                <a:cs typeface="Times New Roman"/>
              </a:rPr>
              <a:t>entries..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dynamic table is 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-5" dirty="0">
                <a:latin typeface="Times New Roman"/>
                <a:cs typeface="Times New Roman"/>
              </a:rPr>
              <a:t>that is updated automatically when there is </a:t>
            </a:r>
            <a:r>
              <a:rPr sz="2800" b="1" i="1" dirty="0">
                <a:latin typeface="Times New Roman"/>
                <a:cs typeface="Times New Roman"/>
              </a:rPr>
              <a:t>a  </a:t>
            </a:r>
            <a:r>
              <a:rPr sz="2800" b="1" i="1" spc="-5" dirty="0">
                <a:latin typeface="Times New Roman"/>
                <a:cs typeface="Times New Roman"/>
              </a:rPr>
              <a:t>change somewhere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75" dirty="0">
                <a:latin typeface="Times New Roman"/>
                <a:cs typeface="Times New Roman"/>
              </a:rPr>
              <a:t>Internet..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protocol 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combination of rules and procedures that lets  </a:t>
            </a:r>
            <a:r>
              <a:rPr sz="2800" b="1" i="1" dirty="0">
                <a:latin typeface="Times New Roman"/>
                <a:cs typeface="Times New Roman"/>
              </a:rPr>
              <a:t>routers in the Internet inform </a:t>
            </a:r>
            <a:r>
              <a:rPr sz="2800" b="1" i="1" spc="-5" dirty="0">
                <a:latin typeface="Times New Roman"/>
                <a:cs typeface="Times New Roman"/>
              </a:rPr>
              <a:t>each other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spc="-160" dirty="0">
                <a:latin typeface="Times New Roman"/>
                <a:cs typeface="Times New Roman"/>
              </a:rPr>
              <a:t>changes..</a:t>
            </a:r>
            <a:endParaRPr sz="2800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15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Optimization</a:t>
            </a:r>
            <a:endParaRPr sz="2400" dirty="0">
              <a:latin typeface="Times New Roman"/>
              <a:cs typeface="Times New Roman"/>
            </a:endParaRPr>
          </a:p>
          <a:p>
            <a:pPr marL="12700" marR="37211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Intra- and Interdomain Routing  Distance 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Vector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 and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RIP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Link State Routing and OSPF  Path 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Vector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 and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BGP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8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22.12	</a:t>
            </a:r>
            <a:r>
              <a:rPr sz="2000" i="1" spc="-5" dirty="0">
                <a:latin typeface="Times New Roman"/>
                <a:cs typeface="Times New Roman"/>
              </a:rPr>
              <a:t>Autonomous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1515" y="1796795"/>
            <a:ext cx="7011923" cy="4329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0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22.13	</a:t>
            </a:r>
            <a:r>
              <a:rPr sz="2000" i="1" spc="-5" dirty="0">
                <a:latin typeface="Times New Roman"/>
                <a:cs typeface="Times New Roman"/>
              </a:rPr>
              <a:t>Popular routing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8175" y="2379726"/>
            <a:ext cx="6836664" cy="3227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	</a:t>
            </a:r>
            <a:r>
              <a:rPr sz="2000" i="1" spc="-5" dirty="0">
                <a:latin typeface="Times New Roman"/>
                <a:cs typeface="Times New Roman"/>
              </a:rPr>
              <a:t>Direct and indirect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delivery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6121" y="2162555"/>
            <a:ext cx="8564118" cy="367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1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22.14	</a:t>
            </a:r>
            <a:r>
              <a:rPr sz="2000" i="1" spc="-5" dirty="0">
                <a:latin typeface="Times New Roman"/>
                <a:cs typeface="Times New Roman"/>
              </a:rPr>
              <a:t>Distance vector routing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0421" y="1796795"/>
            <a:ext cx="8145018" cy="440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82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22.15	</a:t>
            </a:r>
            <a:r>
              <a:rPr sz="2000" i="1" spc="-5" dirty="0">
                <a:latin typeface="Times New Roman"/>
                <a:cs typeface="Times New Roman"/>
              </a:rPr>
              <a:t>Initialization of tables in distance vector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0421" y="1812798"/>
            <a:ext cx="8145018" cy="440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899" y="1206245"/>
              <a:ext cx="368045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039" y="1206245"/>
              <a:ext cx="560832" cy="22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96875" marR="389890" indent="-63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distance vector </a:t>
            </a:r>
            <a:r>
              <a:rPr sz="3200" b="1" spc="-5" dirty="0">
                <a:latin typeface="Arial"/>
                <a:cs typeface="Arial"/>
              </a:rPr>
              <a:t>routing, </a:t>
            </a:r>
            <a:r>
              <a:rPr sz="3200" b="1" spc="-10" dirty="0">
                <a:latin typeface="Arial"/>
                <a:cs typeface="Arial"/>
              </a:rPr>
              <a:t>each node  </a:t>
            </a:r>
            <a:r>
              <a:rPr sz="3200" b="1" spc="-5" dirty="0">
                <a:latin typeface="Arial"/>
                <a:cs typeface="Arial"/>
              </a:rPr>
              <a:t>shares its routing table with its  </a:t>
            </a:r>
            <a:r>
              <a:rPr sz="3200" b="1" spc="-10" dirty="0">
                <a:latin typeface="Arial"/>
                <a:cs typeface="Arial"/>
              </a:rPr>
              <a:t>immediate neighbors periodically and  </a:t>
            </a:r>
            <a:r>
              <a:rPr sz="3200" b="1" spc="-5" dirty="0">
                <a:latin typeface="Arial"/>
                <a:cs typeface="Arial"/>
              </a:rPr>
              <a:t>when </a:t>
            </a:r>
            <a:r>
              <a:rPr sz="3200" b="1" spc="-10" dirty="0">
                <a:latin typeface="Arial"/>
                <a:cs typeface="Arial"/>
              </a:rPr>
              <a:t>there </a:t>
            </a:r>
            <a:r>
              <a:rPr sz="3200" b="1" spc="-5" dirty="0">
                <a:latin typeface="Arial"/>
                <a:cs typeface="Arial"/>
              </a:rPr>
              <a:t>is a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change.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22.16	</a:t>
            </a:r>
            <a:r>
              <a:rPr sz="2000" i="1" spc="-5" dirty="0">
                <a:latin typeface="Times New Roman"/>
                <a:cs typeface="Times New Roman"/>
              </a:rPr>
              <a:t>Updating in distance vector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5439" y="2278379"/>
            <a:ext cx="6207252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23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22.17	</a:t>
            </a:r>
            <a:r>
              <a:rPr sz="2000" i="1" spc="-15" dirty="0">
                <a:latin typeface="Times New Roman"/>
                <a:cs typeface="Times New Roman"/>
              </a:rPr>
              <a:t>Two-node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instability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2224277"/>
            <a:ext cx="8720328" cy="2833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22.18	</a:t>
            </a:r>
            <a:r>
              <a:rPr sz="2000" i="1" spc="-5" dirty="0">
                <a:latin typeface="Times New Roman"/>
                <a:cs typeface="Times New Roman"/>
              </a:rPr>
              <a:t>Three-node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instability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3439" y="2634995"/>
            <a:ext cx="8547354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7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22.19	</a:t>
            </a:r>
            <a:r>
              <a:rPr sz="2000" i="1" spc="-5" dirty="0">
                <a:latin typeface="Times New Roman"/>
                <a:cs typeface="Times New Roman"/>
              </a:rPr>
              <a:t>Example of a domain using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373" y="2333625"/>
            <a:ext cx="8318754" cy="344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78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22.20	</a:t>
            </a:r>
            <a:r>
              <a:rPr sz="2000" i="1" spc="-5" dirty="0">
                <a:latin typeface="Times New Roman"/>
                <a:cs typeface="Times New Roman"/>
              </a:rPr>
              <a:t>Concept of link state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015" y="1872995"/>
            <a:ext cx="8574023" cy="396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1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22.21	</a:t>
            </a:r>
            <a:r>
              <a:rPr sz="2000" i="1" spc="-5" dirty="0">
                <a:latin typeface="Times New Roman"/>
                <a:cs typeface="Times New Roman"/>
              </a:rPr>
              <a:t>Link state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knowledge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375" y="2154173"/>
            <a:ext cx="8208264" cy="330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373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22.22	</a:t>
            </a:r>
            <a:r>
              <a:rPr sz="2000" i="1" spc="-10" dirty="0">
                <a:latin typeface="Times New Roman"/>
                <a:cs typeface="Times New Roman"/>
              </a:rPr>
              <a:t>Dijkstra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717" y="1263396"/>
            <a:ext cx="5319521" cy="518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22-2	</a:t>
            </a:r>
            <a:r>
              <a:rPr spc="-50" dirty="0"/>
              <a:t>FORWARDING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8357" y="1895348"/>
            <a:ext cx="8072120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Forwarding means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place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packet in its route to  its destination. Forwarding requires </a:t>
            </a:r>
            <a:r>
              <a:rPr sz="2800" b="1" i="1" dirty="0">
                <a:latin typeface="Times New Roman"/>
                <a:cs typeface="Times New Roman"/>
              </a:rPr>
              <a:t>a host or a </a:t>
            </a:r>
            <a:r>
              <a:rPr sz="2800" b="1" i="1" spc="-5" dirty="0">
                <a:latin typeface="Times New Roman"/>
                <a:cs typeface="Times New Roman"/>
              </a:rPr>
              <a:t>router 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have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routing </a:t>
            </a:r>
            <a:r>
              <a:rPr sz="2800" b="1" i="1" spc="-105" dirty="0">
                <a:latin typeface="Times New Roman"/>
                <a:cs typeface="Times New Roman"/>
              </a:rPr>
              <a:t>table.. </a:t>
            </a:r>
            <a:r>
              <a:rPr sz="2800" b="1" i="1" spc="-5" dirty="0">
                <a:latin typeface="Times New Roman"/>
                <a:cs typeface="Times New Roman"/>
              </a:rPr>
              <a:t>When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host has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packet to  send or when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router </a:t>
            </a:r>
            <a:r>
              <a:rPr sz="2800" b="1" i="1" spc="-10" dirty="0">
                <a:latin typeface="Times New Roman"/>
                <a:cs typeface="Times New Roman"/>
              </a:rPr>
              <a:t>has received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packet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5" dirty="0">
                <a:latin typeface="Times New Roman"/>
                <a:cs typeface="Times New Roman"/>
              </a:rPr>
              <a:t>be  </a:t>
            </a:r>
            <a:r>
              <a:rPr sz="2800" b="1" i="1" spc="-5" dirty="0">
                <a:latin typeface="Times New Roman"/>
                <a:cs typeface="Times New Roman"/>
              </a:rPr>
              <a:t>forwarded, it looks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this table </a:t>
            </a:r>
            <a:r>
              <a:rPr sz="2800" b="1" i="1" dirty="0">
                <a:latin typeface="Times New Roman"/>
                <a:cs typeface="Times New Roman"/>
              </a:rPr>
              <a:t>to find the </a:t>
            </a:r>
            <a:r>
              <a:rPr sz="2800" b="1" i="1" spc="-5" dirty="0">
                <a:latin typeface="Times New Roman"/>
                <a:cs typeface="Times New Roman"/>
              </a:rPr>
              <a:t>route </a:t>
            </a:r>
            <a:r>
              <a:rPr sz="2800" b="1" i="1" dirty="0">
                <a:latin typeface="Times New Roman"/>
                <a:cs typeface="Times New Roman"/>
              </a:rPr>
              <a:t>to the  final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destination.</a:t>
            </a:r>
            <a:endParaRPr sz="2800" dirty="0">
              <a:latin typeface="Times New Roman"/>
              <a:cs typeface="Times New Roman"/>
            </a:endParaRPr>
          </a:p>
          <a:p>
            <a:pPr marL="12700" marR="3378200" indent="27940">
              <a:lnSpc>
                <a:spcPct val="107500"/>
              </a:lnSpc>
              <a:spcBef>
                <a:spcPts val="237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Forwarding 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Techniques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Forwarding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Table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24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22.23	</a:t>
            </a:r>
            <a:r>
              <a:rPr sz="2000" i="1" spc="-5" dirty="0">
                <a:latin typeface="Times New Roman"/>
                <a:cs typeface="Times New Roman"/>
              </a:rPr>
              <a:t>Example of formation of shortest path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9343" y="1568195"/>
            <a:ext cx="6797484" cy="4831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440" y="1514347"/>
            <a:ext cx="408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22.2	</a:t>
            </a:r>
            <a:r>
              <a:rPr sz="2000" i="1" spc="-5" dirty="0">
                <a:latin typeface="Times New Roman"/>
                <a:cs typeface="Times New Roman"/>
              </a:rPr>
              <a:t>Routing table for node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5777" y="1892807"/>
            <a:ext cx="4808220" cy="295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2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22.24	</a:t>
            </a:r>
            <a:r>
              <a:rPr sz="2000" i="1" spc="-5" dirty="0">
                <a:latin typeface="Times New Roman"/>
                <a:cs typeface="Times New Roman"/>
              </a:rPr>
              <a:t>Areas in an autonomous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767" y="2025395"/>
            <a:ext cx="8729471" cy="346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3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22.25	</a:t>
            </a:r>
            <a:r>
              <a:rPr sz="2000" i="1" spc="-20" dirty="0">
                <a:latin typeface="Times New Roman"/>
                <a:cs typeface="Times New Roman"/>
              </a:rPr>
              <a:t>Types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847" y="2779776"/>
            <a:ext cx="7174992" cy="1649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73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22.26	</a:t>
            </a:r>
            <a:r>
              <a:rPr sz="2000" i="1" spc="-5" dirty="0">
                <a:latin typeface="Times New Roman"/>
                <a:cs typeface="Times New Roman"/>
              </a:rPr>
              <a:t>Point-to-point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445" y="3179826"/>
            <a:ext cx="7829550" cy="1197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7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22.27	</a:t>
            </a:r>
            <a:r>
              <a:rPr sz="2000" i="1" spc="-10" dirty="0">
                <a:latin typeface="Times New Roman"/>
                <a:cs typeface="Times New Roman"/>
              </a:rPr>
              <a:t>Transient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871" y="2768345"/>
            <a:ext cx="8583168" cy="184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2748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22.28	</a:t>
            </a:r>
            <a:r>
              <a:rPr sz="2000" i="1" spc="-5" dirty="0">
                <a:latin typeface="Times New Roman"/>
                <a:cs typeface="Times New Roman"/>
              </a:rPr>
              <a:t>Stub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9669" y="2652522"/>
            <a:ext cx="8055102" cy="224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807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22.29	</a:t>
            </a:r>
            <a:r>
              <a:rPr sz="2000" i="1" spc="-5" dirty="0">
                <a:latin typeface="Times New Roman"/>
                <a:cs typeface="Times New Roman"/>
              </a:rPr>
              <a:t>Example of an AS and its graphical representation in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OSPF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271" y="1522475"/>
            <a:ext cx="6982968" cy="4863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28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22.30	</a:t>
            </a:r>
            <a:r>
              <a:rPr sz="2000" i="1" spc="-5" dirty="0">
                <a:latin typeface="Times New Roman"/>
                <a:cs typeface="Times New Roman"/>
              </a:rPr>
              <a:t>Initial routing tables in path vector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4539" y="1554480"/>
            <a:ext cx="5905500" cy="4661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661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22.31	</a:t>
            </a:r>
            <a:r>
              <a:rPr sz="2000" i="1" spc="-5" dirty="0">
                <a:latin typeface="Times New Roman"/>
                <a:cs typeface="Times New Roman"/>
              </a:rPr>
              <a:t>Stabilized tables for three autonomous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3439" y="2341626"/>
            <a:ext cx="8547354" cy="288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66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22.2	</a:t>
            </a:r>
            <a:r>
              <a:rPr sz="2000" i="1" spc="-5" dirty="0">
                <a:latin typeface="Times New Roman"/>
                <a:cs typeface="Times New Roman"/>
              </a:rPr>
              <a:t>Route method versus next-hop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8403" y="1752647"/>
            <a:ext cx="7559802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51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22.32	</a:t>
            </a:r>
            <a:r>
              <a:rPr sz="2000" i="1" spc="-5" dirty="0">
                <a:latin typeface="Times New Roman"/>
                <a:cs typeface="Times New Roman"/>
              </a:rPr>
              <a:t>Internal and external BGP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3717" y="2452877"/>
            <a:ext cx="6919721" cy="3153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22.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5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22.3	</a:t>
            </a:r>
            <a:r>
              <a:rPr sz="2000" i="1" spc="-5" dirty="0">
                <a:latin typeface="Times New Roman"/>
                <a:cs typeface="Times New Roman"/>
              </a:rPr>
              <a:t>Host-specific versus network-specific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4295" y="2231898"/>
            <a:ext cx="8619743" cy="322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7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22.4	</a:t>
            </a:r>
            <a:r>
              <a:rPr sz="2000" i="1" spc="-5" dirty="0">
                <a:latin typeface="Times New Roman"/>
                <a:cs typeface="Times New Roman"/>
              </a:rPr>
              <a:t>Default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5717" y="1644395"/>
            <a:ext cx="6462521" cy="4432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861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22.5	</a:t>
            </a:r>
            <a:r>
              <a:rPr sz="2000" i="1" spc="-5" dirty="0">
                <a:latin typeface="Times New Roman"/>
                <a:cs typeface="Times New Roman"/>
              </a:rPr>
              <a:t>Simplified forwarding module in classless address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993" y="2589276"/>
            <a:ext cx="8902445" cy="278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006475" marR="91440" indent="-912494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classless addressing, </a:t>
            </a:r>
            <a:r>
              <a:rPr sz="3200" b="1" spc="-5" dirty="0">
                <a:latin typeface="Arial"/>
                <a:cs typeface="Arial"/>
              </a:rPr>
              <a:t>we need at </a:t>
            </a:r>
            <a:r>
              <a:rPr sz="3200" b="1" spc="-10" dirty="0">
                <a:latin typeface="Arial"/>
                <a:cs typeface="Arial"/>
              </a:rPr>
              <a:t>least  </a:t>
            </a:r>
            <a:r>
              <a:rPr sz="3200" b="1" spc="-5" dirty="0">
                <a:latin typeface="Arial"/>
                <a:cs typeface="Arial"/>
              </a:rPr>
              <a:t>four columns in a routing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22.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914</Words>
  <Application>Microsoft Office PowerPoint</Application>
  <PresentationFormat>Custom</PresentationFormat>
  <Paragraphs>145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Times New Roman</vt:lpstr>
      <vt:lpstr>Office Theme</vt:lpstr>
      <vt:lpstr>PowerPoint Presentation</vt:lpstr>
      <vt:lpstr>22-1 DELIVERY</vt:lpstr>
      <vt:lpstr>Figure 22.1 Direct and indirect delivery</vt:lpstr>
      <vt:lpstr>22-2 FORWARDING</vt:lpstr>
      <vt:lpstr>Figure 22.2 Route method versus next-hop method</vt:lpstr>
      <vt:lpstr>Figure 22.3 Host-specific versus network-specific method</vt:lpstr>
      <vt:lpstr>Figure 22.4 Default method</vt:lpstr>
      <vt:lpstr>Figure 22.5 Simplified forwarding module in classless address</vt:lpstr>
      <vt:lpstr>PowerPoint Presentation</vt:lpstr>
      <vt:lpstr>Example 22.1</vt:lpstr>
      <vt:lpstr>Figure 22.6 Configuration for Example 22.1</vt:lpstr>
      <vt:lpstr>Table 22.1 Routing table for router R1 in Figure 22.6</vt:lpstr>
      <vt:lpstr>Example 22.2</vt:lpstr>
      <vt:lpstr>Example 22.3</vt:lpstr>
      <vt:lpstr>Example 22.3 (continued)</vt:lpstr>
      <vt:lpstr>Example 22.4</vt:lpstr>
      <vt:lpstr>Figure 22.7 Address aggregation</vt:lpstr>
      <vt:lpstr>Figure 22.8 Longest mask matching</vt:lpstr>
      <vt:lpstr>Example 22.5</vt:lpstr>
      <vt:lpstr>Example 22.5 (continued)</vt:lpstr>
      <vt:lpstr>Figure 22.9 Hierarchical routing with ISPs</vt:lpstr>
      <vt:lpstr>Figure 22.10 Common fields in a routing table</vt:lpstr>
      <vt:lpstr>Example 22.6</vt:lpstr>
      <vt:lpstr>Example 22.6 (continued)</vt:lpstr>
      <vt:lpstr>PowerPoint Presentation</vt:lpstr>
      <vt:lpstr>Figure 22.11 Configuration of the server for Example 22.6</vt:lpstr>
      <vt:lpstr>22-3 UNICAST ROUTING PROTOCOLS</vt:lpstr>
      <vt:lpstr>Figure 22.12 Autonomous systems</vt:lpstr>
      <vt:lpstr>Figure 22.13 Popular routing protocols</vt:lpstr>
      <vt:lpstr>Figure 22.14 Distance vector routing tables</vt:lpstr>
      <vt:lpstr>Figure 22.15 Initialization of tables in distance vector routing</vt:lpstr>
      <vt:lpstr>Note</vt:lpstr>
      <vt:lpstr>Figure 22.16 Updating in distance vector routing</vt:lpstr>
      <vt:lpstr>Figure 22.17 Two-node instability</vt:lpstr>
      <vt:lpstr>Figure 22.18 Three-node instability</vt:lpstr>
      <vt:lpstr>Figure 22.19 Example of a domain using RIP</vt:lpstr>
      <vt:lpstr>Figure 22.20 Concept of link state routing</vt:lpstr>
      <vt:lpstr>Figure 22.21 Link state knowledge</vt:lpstr>
      <vt:lpstr>Figure 22.22 Dijkstra algorithm</vt:lpstr>
      <vt:lpstr>Figure 22.23 Example of formation of shortest path tree</vt:lpstr>
      <vt:lpstr>Table 22.2 Routing table for node A</vt:lpstr>
      <vt:lpstr>Figure 22.24 Areas in an autonomous system</vt:lpstr>
      <vt:lpstr>Figure 22.25 Types of links</vt:lpstr>
      <vt:lpstr>Figure 22.26 Point-to-point link</vt:lpstr>
      <vt:lpstr>Figure 22.27 Transient link</vt:lpstr>
      <vt:lpstr>Figure 22.28 Stub link</vt:lpstr>
      <vt:lpstr>Figure 22.29 Example of an AS and its graphical representation in OSPF</vt:lpstr>
      <vt:lpstr>Figure 22.30 Initial routing tables in path vector routing</vt:lpstr>
      <vt:lpstr>Figure 22.31 Stabilized tables for three autonomous systems</vt:lpstr>
      <vt:lpstr>Figure 22.32 Internal and external BGP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ch22.ppt [Compatibility Mode]</dc:title>
  <dc:creator>Noi</dc:creator>
  <cp:lastModifiedBy>Vinayprasad MS</cp:lastModifiedBy>
  <cp:revision>9</cp:revision>
  <dcterms:created xsi:type="dcterms:W3CDTF">2020-04-23T08:58:11Z</dcterms:created>
  <dcterms:modified xsi:type="dcterms:W3CDTF">2021-06-04T02:53:43Z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2020-04-23T00:00:00Z</vt:filetime>
  </property>
</Properties>
</file>