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3" r:id="rId5"/>
    <p:sldId id="264" r:id="rId6"/>
    <p:sldId id="266" r:id="rId7"/>
    <p:sldId id="267" r:id="rId8"/>
    <p:sldId id="269" r:id="rId9"/>
    <p:sldId id="273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6826"/>
            <a:ext cx="7772400" cy="1866506"/>
          </a:xfrm>
        </p:spPr>
        <p:txBody>
          <a:bodyPr>
            <a:noAutofit/>
          </a:bodyPr>
          <a:lstStyle/>
          <a:p>
            <a:r>
              <a:rPr u="sng" dirty="0">
                <a:latin typeface="Arial Black" panose="020B0A04020102020204" pitchFamily="34" charset="0"/>
              </a:rPr>
              <a:t>Predicting Employee Attrition and Estimating Financial Loss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5247"/>
            <a:ext cx="6528062" cy="1260835"/>
          </a:xfrm>
        </p:spPr>
        <p:txBody>
          <a:bodyPr>
            <a:normAutofit/>
          </a:bodyPr>
          <a:lstStyle/>
          <a:p>
            <a:r>
              <a:rPr lang="en-IN" sz="2000" dirty="0"/>
              <a:t>Sri Charan(se23ucse005), Vivardhan Reddy</a:t>
            </a:r>
            <a:r>
              <a:rPr sz="2000" dirty="0"/>
              <a:t>(se23ucse</a:t>
            </a:r>
            <a:r>
              <a:rPr lang="en-IN" sz="2000" dirty="0"/>
              <a:t>006</a:t>
            </a:r>
            <a:r>
              <a:rPr sz="2000" dirty="0"/>
              <a:t>), </a:t>
            </a:r>
            <a:r>
              <a:rPr lang="en-IN" sz="2000" dirty="0"/>
              <a:t>Amogh Raj</a:t>
            </a:r>
            <a:r>
              <a:rPr sz="2000" dirty="0"/>
              <a:t> (se23ucse0</a:t>
            </a:r>
            <a:r>
              <a:rPr lang="en-IN" sz="2000" dirty="0"/>
              <a:t>22</a:t>
            </a:r>
            <a:r>
              <a:rPr sz="2000" dirty="0"/>
              <a:t>)</a:t>
            </a:r>
            <a:r>
              <a:rPr lang="en-IN" sz="2000" dirty="0"/>
              <a:t>,</a:t>
            </a:r>
          </a:p>
          <a:p>
            <a:r>
              <a:rPr lang="en-IN" sz="2000" dirty="0"/>
              <a:t>Pradhyumna G(se23ucse075), Koushik K(se23ucse096)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Insights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7910"/>
            <a:ext cx="8229600" cy="4118254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High accuracy in predicting attrition and future salary.</a:t>
            </a:r>
          </a:p>
          <a:p>
            <a:r>
              <a:rPr dirty="0"/>
              <a:t>Combining classification and regression provides financial perspective.</a:t>
            </a:r>
          </a:p>
          <a:p>
            <a:r>
              <a:rPr dirty="0"/>
              <a:t>Supports proactive HR intervention for valuable employees.</a:t>
            </a:r>
          </a:p>
          <a:p>
            <a:r>
              <a:rPr dirty="0"/>
              <a:t>Scalable solution, retraining recommended for real-world deployment.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u="sng" dirty="0">
                <a:latin typeface="Arial Black" panose="020B0A04020102020204" pitchFamily="34" charset="0"/>
              </a:rPr>
              <a:t>Abstract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470"/>
            <a:ext cx="8229600" cy="4185501"/>
          </a:xfrm>
        </p:spPr>
        <p:txBody>
          <a:bodyPr>
            <a:normAutofit fontScale="92500"/>
          </a:bodyPr>
          <a:lstStyle/>
          <a:p>
            <a:endParaRPr dirty="0"/>
          </a:p>
          <a:p>
            <a:r>
              <a:rPr dirty="0"/>
              <a:t>Predict employee attrition using classification models.</a:t>
            </a:r>
          </a:p>
          <a:p>
            <a:r>
              <a:rPr dirty="0"/>
              <a:t>Estimate future salary using regression models.</a:t>
            </a:r>
          </a:p>
          <a:p>
            <a:r>
              <a:rPr dirty="0"/>
              <a:t>Compute expected financial loss by combining attrition probability and future salary.</a:t>
            </a:r>
          </a:p>
          <a:p>
            <a:r>
              <a:rPr dirty="0"/>
              <a:t>Provide actionable insights for HR planning and retention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High attrition causes disruptions, training costs, and knowledge loss.</a:t>
            </a:r>
            <a:endParaRPr lang="en-IN" dirty="0"/>
          </a:p>
          <a:p>
            <a:endParaRPr dirty="0"/>
          </a:p>
          <a:p>
            <a:r>
              <a:rPr dirty="0"/>
              <a:t>Strategic HR planning requires understanding who might leave and the financial impact.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Overview of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2433"/>
            <a:ext cx="8229600" cy="3863730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Classification: Predict likelihood of employee leaving.</a:t>
            </a:r>
          </a:p>
          <a:p>
            <a:r>
              <a:rPr dirty="0"/>
              <a:t>Regression: Predict future salary of likely-to-stay employees.</a:t>
            </a:r>
          </a:p>
          <a:p>
            <a:r>
              <a:rPr dirty="0"/>
              <a:t>Expected Loss = P(attrition) × FutureSalary</a:t>
            </a:r>
          </a:p>
          <a:p>
            <a:r>
              <a:rPr dirty="0"/>
              <a:t>Models evaluated with F1-score, ROC-AUC, R², RMSE.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u="sng" dirty="0">
                <a:latin typeface="Arial Black" panose="020B0A04020102020204" pitchFamily="34" charset="0"/>
              </a:rPr>
              <a:t>Data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00140"/>
            <a:ext cx="8229600" cy="4283221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IBM HR Analytics Dataset - 1470 entries, </a:t>
            </a:r>
            <a:r>
              <a:rPr lang="en-IN" dirty="0"/>
              <a:t>35</a:t>
            </a:r>
            <a:r>
              <a:rPr dirty="0"/>
              <a:t> features.</a:t>
            </a:r>
          </a:p>
          <a:p>
            <a:r>
              <a:rPr lang="en-IN" dirty="0"/>
              <a:t>Label </a:t>
            </a:r>
            <a:r>
              <a:rPr dirty="0"/>
              <a:t>Encoding: Ordinal for categoricals, Scaling for numericals.</a:t>
            </a:r>
            <a:endParaRPr lang="en-IN" dirty="0"/>
          </a:p>
          <a:p>
            <a:r>
              <a:rPr lang="en-US" dirty="0"/>
              <a:t>Split the data into training and testing data (test_size = 20 to 30 %)</a:t>
            </a:r>
          </a:p>
          <a:p>
            <a:r>
              <a:rPr lang="en-US" dirty="0"/>
              <a:t>Standardized the data (StandardScalar)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Classification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9196" y="1819373"/>
            <a:ext cx="4397604" cy="4306790"/>
          </a:xfrm>
        </p:spPr>
        <p:txBody>
          <a:bodyPr/>
          <a:lstStyle/>
          <a:p>
            <a:endParaRPr dirty="0"/>
          </a:p>
          <a:p>
            <a:r>
              <a:rPr dirty="0"/>
              <a:t>Soft Voting Ensemble: Logistic Regression, Random Forest</a:t>
            </a:r>
            <a:r>
              <a:rPr lang="en-IN" dirty="0"/>
              <a:t>.</a:t>
            </a:r>
          </a:p>
          <a:p>
            <a:endParaRPr dirty="0"/>
          </a:p>
          <a:p>
            <a:r>
              <a:rPr dirty="0"/>
              <a:t>F1 Score: 0.</a:t>
            </a:r>
            <a:r>
              <a:rPr lang="en-IN" dirty="0"/>
              <a:t>50</a:t>
            </a:r>
            <a:r>
              <a:rPr dirty="0"/>
              <a:t>, Test ROC-AUC: 0.</a:t>
            </a:r>
            <a:r>
              <a:rPr lang="en-IN" dirty="0"/>
              <a:t>78</a:t>
            </a:r>
            <a:r>
              <a:rPr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AB4C9-20A2-B792-0E94-56D7B7B8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19373"/>
            <a:ext cx="3831996" cy="4306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Regression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055042"/>
            <a:ext cx="4114800" cy="4270343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Voting Regressor: Random Forest, Ridge</a:t>
            </a:r>
            <a:r>
              <a:rPr lang="en-IN" dirty="0"/>
              <a:t>.</a:t>
            </a:r>
            <a:endParaRPr lang="en-US" dirty="0"/>
          </a:p>
          <a:p>
            <a:r>
              <a:rPr lang="en-GB" dirty="0"/>
              <a:t>Future salary simulated using performance-based increments.</a:t>
            </a:r>
          </a:p>
          <a:p>
            <a:r>
              <a:rPr dirty="0"/>
              <a:t>R²: 0.999</a:t>
            </a:r>
            <a:r>
              <a:rPr lang="en-IN" dirty="0"/>
              <a:t>496</a:t>
            </a:r>
            <a:r>
              <a:rPr dirty="0"/>
              <a:t>, RMSE: </a:t>
            </a:r>
            <a:r>
              <a:rPr lang="en-IN" dirty="0"/>
              <a:t>115.576227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5AADD7-52E4-E4FA-ABB0-1F7D9DB81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5043"/>
            <a:ext cx="4114799" cy="42703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Expected Loss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8482"/>
            <a:ext cx="8229600" cy="4127681"/>
          </a:xfrm>
        </p:spPr>
        <p:txBody>
          <a:bodyPr/>
          <a:lstStyle/>
          <a:p>
            <a:endParaRPr dirty="0"/>
          </a:p>
          <a:p>
            <a:r>
              <a:rPr dirty="0"/>
              <a:t>ExpectedLoss = P(attrition) × FutureSalary.</a:t>
            </a:r>
          </a:p>
          <a:p>
            <a:r>
              <a:rPr dirty="0"/>
              <a:t>Calculated only for employees with P(stay) &gt; 0.6.</a:t>
            </a:r>
          </a:p>
          <a:p>
            <a:r>
              <a:rPr dirty="0"/>
              <a:t>Total Loss Estimate: ₹</a:t>
            </a:r>
            <a:r>
              <a:rPr lang="en-IN" dirty="0"/>
              <a:t>9089929.4942</a:t>
            </a:r>
          </a:p>
          <a:p>
            <a:r>
              <a:rPr dirty="0"/>
              <a:t>Likely-to-stay Loss Estimate:</a:t>
            </a:r>
            <a:r>
              <a:rPr lang="en-US" dirty="0"/>
              <a:t> </a:t>
            </a:r>
            <a:r>
              <a:rPr dirty="0">
                <a:solidFill>
                  <a:schemeClr val="bg2">
                    <a:lumMod val="10000"/>
                  </a:schemeClr>
                </a:solidFill>
              </a:rPr>
              <a:t>₹</a:t>
            </a:r>
            <a:r>
              <a:rPr lang="en-US" b="0" i="0" dirty="0">
                <a:solidFill>
                  <a:schemeClr val="bg2">
                    <a:lumMod val="10000"/>
                  </a:schemeClr>
                </a:solidFill>
                <a:effectLst/>
              </a:rPr>
              <a:t>1234124.2257</a:t>
            </a:r>
            <a:endParaRPr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A153579-FCE2-FDB7-165F-B84145673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336816-5F15-FE4F-B336-9C355195A606}"/>
              </a:ext>
            </a:extLst>
          </p:cNvPr>
          <p:cNvSpPr txBox="1"/>
          <p:nvPr/>
        </p:nvSpPr>
        <p:spPr>
          <a:xfrm>
            <a:off x="584462" y="433633"/>
            <a:ext cx="8003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Graphs and Plots </a:t>
            </a:r>
            <a:endParaRPr lang="en-US" sz="4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088D3-74D9-82BF-0834-D5C518AC2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81" y="1608759"/>
            <a:ext cx="3610470" cy="2717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341899-8D48-22C5-BE36-84A78D607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00" y="1548652"/>
            <a:ext cx="3695309" cy="2717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B48EB4-FDAF-395F-C626-1B65DEE0B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31" y="4552340"/>
            <a:ext cx="8295588" cy="222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5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314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Calibri</vt:lpstr>
      <vt:lpstr>Office Theme</vt:lpstr>
      <vt:lpstr>Predicting Employee Attrition and Estimating Financial Loss</vt:lpstr>
      <vt:lpstr>Abstract &amp; Objectives</vt:lpstr>
      <vt:lpstr>Problem Statement</vt:lpstr>
      <vt:lpstr>Overview of Approach</vt:lpstr>
      <vt:lpstr>Data &amp; Preprocessing</vt:lpstr>
      <vt:lpstr>Classification Pipeline</vt:lpstr>
      <vt:lpstr>Regression Pipeline</vt:lpstr>
      <vt:lpstr>Expected Loss Formula</vt:lpstr>
      <vt:lpstr>PowerPoint Presentation</vt:lpstr>
      <vt:lpstr>Insights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Vivardhan Reddy Vennam</cp:lastModifiedBy>
  <cp:revision>4</cp:revision>
  <dcterms:created xsi:type="dcterms:W3CDTF">2013-01-27T09:14:16Z</dcterms:created>
  <dcterms:modified xsi:type="dcterms:W3CDTF">2025-05-08T13:21:16Z</dcterms:modified>
  <cp:category/>
</cp:coreProperties>
</file>