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5521439f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5521439f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521439f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521439f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5521439f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5521439f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5521439f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5521439f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5521439f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5521439f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8200"/>
              <a:t>Amethyst</a:t>
            </a:r>
            <a:endParaRPr b="1" sz="82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Jersey Boys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Story</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40000"/>
              </a:lnSpc>
              <a:spcBef>
                <a:spcPts val="1000"/>
              </a:spcBef>
              <a:spcAft>
                <a:spcPts val="0"/>
              </a:spcAft>
              <a:buNone/>
            </a:pPr>
            <a:r>
              <a:rPr lang="en" sz="1400">
                <a:solidFill>
                  <a:srgbClr val="666666"/>
                </a:solidFill>
                <a:latin typeface="Roboto"/>
                <a:ea typeface="Roboto"/>
                <a:cs typeface="Roboto"/>
                <a:sym typeface="Roboto"/>
              </a:rPr>
              <a:t>In the Andromeda Galaxy, you are flying back home to Titan. The planet is overrun with some virus from an unknown alien planet. Your spaceship is carrying five gems that have powers that will save Titan. While you are navigating through an asteroid field surrounding Planet 0259-S, your shipcraft is hit. Knowing the importance of the gems, you had to throw gems from the ship to avoid the destruction of them. They are scattered around your crash site. Your goal is simple: collect the gems to save your home planet, but beware what lies on the surface.</a:t>
            </a:r>
            <a:endParaRPr sz="1600"/>
          </a:p>
        </p:txBody>
      </p:sp>
      <p:pic>
        <p:nvPicPr>
          <p:cNvPr id="136" name="Google Shape;136;p14"/>
          <p:cNvPicPr preferRelativeResize="0"/>
          <p:nvPr/>
        </p:nvPicPr>
        <p:blipFill>
          <a:blip r:embed="rId3">
            <a:alphaModFix/>
          </a:blip>
          <a:stretch>
            <a:fillRect/>
          </a:stretch>
        </p:blipFill>
        <p:spPr>
          <a:xfrm>
            <a:off x="5595975" y="310600"/>
            <a:ext cx="2728875" cy="148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Gameplay &amp; Mechanics</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30200" lvl="0" marL="457200" rtl="0" algn="l">
              <a:lnSpc>
                <a:spcPct val="140000"/>
              </a:lnSpc>
              <a:spcBef>
                <a:spcPts val="1000"/>
              </a:spcBef>
              <a:spcAft>
                <a:spcPts val="0"/>
              </a:spcAft>
              <a:buSzPts val="1600"/>
              <a:buChar char="●"/>
            </a:pPr>
            <a:r>
              <a:rPr lang="en" sz="1400">
                <a:solidFill>
                  <a:srgbClr val="666666"/>
                </a:solidFill>
                <a:latin typeface="Roboto"/>
                <a:ea typeface="Roboto"/>
                <a:cs typeface="Roboto"/>
                <a:sym typeface="Roboto"/>
              </a:rPr>
              <a:t>There will be 4 levels and a ‘home’ map interconnecting all of them with portals for a total of 5 scenes</a:t>
            </a:r>
            <a:endParaRPr sz="1400">
              <a:solidFill>
                <a:srgbClr val="666666"/>
              </a:solidFill>
              <a:latin typeface="Roboto"/>
              <a:ea typeface="Roboto"/>
              <a:cs typeface="Roboto"/>
              <a:sym typeface="Roboto"/>
            </a:endParaRPr>
          </a:p>
          <a:p>
            <a:pPr indent="-330200" lvl="0" marL="457200" rtl="0" algn="l">
              <a:lnSpc>
                <a:spcPct val="140000"/>
              </a:lnSpc>
              <a:spcBef>
                <a:spcPts val="0"/>
              </a:spcBef>
              <a:spcAft>
                <a:spcPts val="0"/>
              </a:spcAft>
              <a:buSzPts val="1600"/>
              <a:buChar char="●"/>
            </a:pPr>
            <a:r>
              <a:rPr lang="en" sz="1400">
                <a:solidFill>
                  <a:srgbClr val="666666"/>
                </a:solidFill>
                <a:latin typeface="Roboto"/>
                <a:ea typeface="Roboto"/>
                <a:cs typeface="Roboto"/>
                <a:sym typeface="Roboto"/>
              </a:rPr>
              <a:t>T</a:t>
            </a:r>
            <a:r>
              <a:rPr lang="en" sz="1400">
                <a:solidFill>
                  <a:srgbClr val="666666"/>
                </a:solidFill>
                <a:latin typeface="Roboto"/>
                <a:ea typeface="Roboto"/>
                <a:cs typeface="Roboto"/>
                <a:sym typeface="Roboto"/>
              </a:rPr>
              <a:t>he player must solve puzzles and avoid enemies in order to beat each level, after which the portal will close for each level</a:t>
            </a:r>
            <a:endParaRPr sz="1400">
              <a:solidFill>
                <a:srgbClr val="666666"/>
              </a:solidFill>
              <a:latin typeface="Roboto"/>
              <a:ea typeface="Roboto"/>
              <a:cs typeface="Roboto"/>
              <a:sym typeface="Roboto"/>
            </a:endParaRPr>
          </a:p>
          <a:p>
            <a:pPr indent="-330200" lvl="0" marL="457200" rtl="0" algn="l">
              <a:lnSpc>
                <a:spcPct val="140000"/>
              </a:lnSpc>
              <a:spcBef>
                <a:spcPts val="0"/>
              </a:spcBef>
              <a:spcAft>
                <a:spcPts val="0"/>
              </a:spcAft>
              <a:buSzPts val="1600"/>
              <a:buChar char="●"/>
            </a:pPr>
            <a:r>
              <a:rPr lang="en" sz="1400">
                <a:solidFill>
                  <a:srgbClr val="666666"/>
                </a:solidFill>
                <a:latin typeface="Roboto"/>
                <a:ea typeface="Roboto"/>
                <a:cs typeface="Roboto"/>
                <a:sym typeface="Roboto"/>
              </a:rPr>
              <a:t>Upon successful completion of all levels the game will end in a win</a:t>
            </a:r>
            <a:endParaRPr sz="1400">
              <a:solidFill>
                <a:srgbClr val="666666"/>
              </a:solidFill>
              <a:latin typeface="Roboto"/>
              <a:ea typeface="Roboto"/>
              <a:cs typeface="Roboto"/>
              <a:sym typeface="Roboto"/>
            </a:endParaRPr>
          </a:p>
          <a:p>
            <a:pPr indent="-330200" lvl="0" marL="457200" rtl="0" algn="l">
              <a:lnSpc>
                <a:spcPct val="140000"/>
              </a:lnSpc>
              <a:spcBef>
                <a:spcPts val="0"/>
              </a:spcBef>
              <a:spcAft>
                <a:spcPts val="0"/>
              </a:spcAft>
              <a:buSzPts val="1600"/>
              <a:buChar char="●"/>
            </a:pPr>
            <a:r>
              <a:rPr lang="en" sz="1400">
                <a:solidFill>
                  <a:srgbClr val="666666"/>
                </a:solidFill>
                <a:latin typeface="Roboto"/>
                <a:ea typeface="Roboto"/>
                <a:cs typeface="Roboto"/>
                <a:sym typeface="Roboto"/>
              </a:rPr>
              <a:t>There will be 3 lives for each level </a:t>
            </a:r>
            <a:endParaRPr sz="1400">
              <a:solidFill>
                <a:srgbClr val="666666"/>
              </a:solidFill>
              <a:latin typeface="Roboto"/>
              <a:ea typeface="Roboto"/>
              <a:cs typeface="Roboto"/>
              <a:sym typeface="Roboto"/>
            </a:endParaRPr>
          </a:p>
          <a:p>
            <a:pPr indent="-317500" lvl="1" marL="914400" rtl="0" algn="l">
              <a:lnSpc>
                <a:spcPct val="140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Upon losing all lives the level will restart</a:t>
            </a:r>
            <a:endParaRPr sz="1400">
              <a:solidFill>
                <a:srgbClr val="666666"/>
              </a:solidFill>
              <a:latin typeface="Roboto"/>
              <a:ea typeface="Roboto"/>
              <a:cs typeface="Roboto"/>
              <a:sym typeface="Roboto"/>
            </a:endParaRPr>
          </a:p>
          <a:p>
            <a:pPr indent="-317500" lvl="1" marL="914400" rtl="0" algn="l">
              <a:lnSpc>
                <a:spcPct val="140000"/>
              </a:lnSpc>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Player can die from enemies or environmental factors</a:t>
            </a:r>
            <a:endParaRPr sz="140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Formal Elements</a:t>
            </a:r>
            <a:endParaRPr/>
          </a:p>
        </p:txBody>
      </p:sp>
      <p:sp>
        <p:nvSpPr>
          <p:cNvPr id="148" name="Google Shape;148;p16"/>
          <p:cNvSpPr txBox="1"/>
          <p:nvPr>
            <p:ph idx="1" type="body"/>
          </p:nvPr>
        </p:nvSpPr>
        <p:spPr>
          <a:xfrm>
            <a:off x="819150" y="1897225"/>
            <a:ext cx="2873700" cy="2119800"/>
          </a:xfrm>
          <a:prstGeom prst="rect">
            <a:avLst/>
          </a:prstGeom>
        </p:spPr>
        <p:txBody>
          <a:bodyPr anchorCtr="0" anchor="t" bIns="91425" lIns="91425" spcFirstLastPara="1" rIns="91425" wrap="square" tIns="91425">
            <a:noAutofit/>
          </a:bodyPr>
          <a:lstStyle/>
          <a:p>
            <a:pPr indent="-304800" lvl="0" marL="457200" rtl="0" algn="l">
              <a:lnSpc>
                <a:spcPct val="140000"/>
              </a:lnSpc>
              <a:spcBef>
                <a:spcPts val="1000"/>
              </a:spcBef>
              <a:spcAft>
                <a:spcPts val="0"/>
              </a:spcAft>
              <a:buClr>
                <a:srgbClr val="666666"/>
              </a:buClr>
              <a:buSzPts val="1200"/>
              <a:buFont typeface="Roboto"/>
              <a:buAutoNum type="arabicPeriod"/>
            </a:pPr>
            <a:r>
              <a:rPr lang="en" sz="1200">
                <a:solidFill>
                  <a:srgbClr val="666666"/>
                </a:solidFill>
                <a:latin typeface="Roboto"/>
                <a:ea typeface="Roboto"/>
                <a:cs typeface="Roboto"/>
                <a:sym typeface="Roboto"/>
              </a:rPr>
              <a:t>Enemies</a:t>
            </a:r>
            <a:endParaRPr sz="1200">
              <a:solidFill>
                <a:srgbClr val="666666"/>
              </a:solidFill>
              <a:latin typeface="Roboto"/>
              <a:ea typeface="Roboto"/>
              <a:cs typeface="Roboto"/>
              <a:sym typeface="Roboto"/>
            </a:endParaRPr>
          </a:p>
          <a:p>
            <a:pPr indent="-304800" lvl="0" marL="457200" rtl="0" algn="l">
              <a:lnSpc>
                <a:spcPct val="140000"/>
              </a:lnSpc>
              <a:spcBef>
                <a:spcPts val="1000"/>
              </a:spcBef>
              <a:spcAft>
                <a:spcPts val="0"/>
              </a:spcAft>
              <a:buClr>
                <a:srgbClr val="666666"/>
              </a:buClr>
              <a:buSzPts val="1200"/>
              <a:buFont typeface="Roboto"/>
              <a:buAutoNum type="arabicPeriod"/>
            </a:pPr>
            <a:r>
              <a:rPr lang="en" sz="1200">
                <a:solidFill>
                  <a:srgbClr val="666666"/>
                </a:solidFill>
                <a:latin typeface="Roboto"/>
                <a:ea typeface="Roboto"/>
                <a:cs typeface="Roboto"/>
                <a:sym typeface="Roboto"/>
              </a:rPr>
              <a:t>Interactable Environment Features</a:t>
            </a:r>
            <a:endParaRPr sz="1200">
              <a:solidFill>
                <a:srgbClr val="666666"/>
              </a:solidFill>
              <a:latin typeface="Roboto"/>
              <a:ea typeface="Roboto"/>
              <a:cs typeface="Roboto"/>
              <a:sym typeface="Roboto"/>
            </a:endParaRPr>
          </a:p>
          <a:p>
            <a:pPr indent="-304800" lvl="0" marL="457200" rtl="0" algn="l">
              <a:lnSpc>
                <a:spcPct val="140000"/>
              </a:lnSpc>
              <a:spcBef>
                <a:spcPts val="1000"/>
              </a:spcBef>
              <a:spcAft>
                <a:spcPts val="0"/>
              </a:spcAft>
              <a:buClr>
                <a:srgbClr val="666666"/>
              </a:buClr>
              <a:buSzPts val="1200"/>
              <a:buFont typeface="Roboto"/>
              <a:buAutoNum type="arabicPeriod"/>
            </a:pPr>
            <a:r>
              <a:rPr lang="en" sz="1200">
                <a:solidFill>
                  <a:srgbClr val="666666"/>
                </a:solidFill>
                <a:latin typeface="Roboto"/>
                <a:ea typeface="Roboto"/>
                <a:cs typeface="Roboto"/>
                <a:sym typeface="Roboto"/>
              </a:rPr>
              <a:t>Player Movement</a:t>
            </a:r>
            <a:endParaRPr sz="1200">
              <a:solidFill>
                <a:srgbClr val="666666"/>
              </a:solidFill>
              <a:latin typeface="Roboto"/>
              <a:ea typeface="Roboto"/>
              <a:cs typeface="Roboto"/>
              <a:sym typeface="Roboto"/>
            </a:endParaRPr>
          </a:p>
          <a:p>
            <a:pPr indent="-304800" lvl="0" marL="457200" rtl="0" algn="l">
              <a:lnSpc>
                <a:spcPct val="140000"/>
              </a:lnSpc>
              <a:spcBef>
                <a:spcPts val="1000"/>
              </a:spcBef>
              <a:spcAft>
                <a:spcPts val="0"/>
              </a:spcAft>
              <a:buClr>
                <a:srgbClr val="666666"/>
              </a:buClr>
              <a:buSzPts val="1200"/>
              <a:buFont typeface="Roboto"/>
              <a:buAutoNum type="arabicPeriod"/>
            </a:pPr>
            <a:r>
              <a:rPr lang="en" sz="1200">
                <a:solidFill>
                  <a:srgbClr val="666666"/>
                </a:solidFill>
                <a:latin typeface="Roboto"/>
                <a:ea typeface="Roboto"/>
                <a:cs typeface="Roboto"/>
                <a:sym typeface="Roboto"/>
              </a:rPr>
              <a:t>Collectable Resources</a:t>
            </a:r>
            <a:endParaRPr sz="1200">
              <a:solidFill>
                <a:srgbClr val="666666"/>
              </a:solidFill>
              <a:latin typeface="Roboto"/>
              <a:ea typeface="Roboto"/>
              <a:cs typeface="Roboto"/>
              <a:sym typeface="Roboto"/>
            </a:endParaRPr>
          </a:p>
          <a:p>
            <a:pPr indent="-304800" lvl="0" marL="457200" rtl="0" algn="l">
              <a:lnSpc>
                <a:spcPct val="140000"/>
              </a:lnSpc>
              <a:spcBef>
                <a:spcPts val="1000"/>
              </a:spcBef>
              <a:spcAft>
                <a:spcPts val="0"/>
              </a:spcAft>
              <a:buClr>
                <a:srgbClr val="666666"/>
              </a:buClr>
              <a:buSzPts val="1200"/>
              <a:buFont typeface="Roboto"/>
              <a:buAutoNum type="arabicPeriod"/>
            </a:pPr>
            <a:r>
              <a:rPr lang="en" sz="1200">
                <a:solidFill>
                  <a:srgbClr val="666666"/>
                </a:solidFill>
                <a:latin typeface="Roboto"/>
                <a:ea typeface="Roboto"/>
                <a:cs typeface="Roboto"/>
                <a:sym typeface="Roboto"/>
              </a:rPr>
              <a:t>Vehicle Movement</a:t>
            </a:r>
            <a:endParaRPr sz="1200">
              <a:solidFill>
                <a:srgbClr val="666666"/>
              </a:solidFill>
              <a:latin typeface="Roboto"/>
              <a:ea typeface="Roboto"/>
              <a:cs typeface="Roboto"/>
              <a:sym typeface="Roboto"/>
            </a:endParaRPr>
          </a:p>
        </p:txBody>
      </p:sp>
      <p:pic>
        <p:nvPicPr>
          <p:cNvPr id="149" name="Google Shape;149;p16"/>
          <p:cNvPicPr preferRelativeResize="0"/>
          <p:nvPr/>
        </p:nvPicPr>
        <p:blipFill>
          <a:blip r:embed="rId3">
            <a:alphaModFix/>
          </a:blip>
          <a:stretch>
            <a:fillRect/>
          </a:stretch>
        </p:blipFill>
        <p:spPr>
          <a:xfrm>
            <a:off x="4248815" y="1132375"/>
            <a:ext cx="1648651" cy="1383000"/>
          </a:xfrm>
          <a:prstGeom prst="rect">
            <a:avLst/>
          </a:prstGeom>
          <a:noFill/>
          <a:ln>
            <a:noFill/>
          </a:ln>
        </p:spPr>
      </p:pic>
      <p:pic>
        <p:nvPicPr>
          <p:cNvPr id="150" name="Google Shape;150;p16" title="Guardian"/>
          <p:cNvPicPr preferRelativeResize="0"/>
          <p:nvPr/>
        </p:nvPicPr>
        <p:blipFill>
          <a:blip r:embed="rId4">
            <a:alphaModFix/>
          </a:blip>
          <a:stretch>
            <a:fillRect/>
          </a:stretch>
        </p:blipFill>
        <p:spPr>
          <a:xfrm>
            <a:off x="4248825" y="2936175"/>
            <a:ext cx="1648650" cy="1505512"/>
          </a:xfrm>
          <a:prstGeom prst="rect">
            <a:avLst/>
          </a:prstGeom>
          <a:noFill/>
          <a:ln>
            <a:noFill/>
          </a:ln>
        </p:spPr>
      </p:pic>
      <p:pic>
        <p:nvPicPr>
          <p:cNvPr id="151" name="Google Shape;151;p16"/>
          <p:cNvPicPr preferRelativeResize="0"/>
          <p:nvPr/>
        </p:nvPicPr>
        <p:blipFill>
          <a:blip r:embed="rId5">
            <a:alphaModFix/>
          </a:blip>
          <a:stretch>
            <a:fillRect/>
          </a:stretch>
        </p:blipFill>
        <p:spPr>
          <a:xfrm>
            <a:off x="6402593" y="2936175"/>
            <a:ext cx="1797830" cy="1505500"/>
          </a:xfrm>
          <a:prstGeom prst="rect">
            <a:avLst/>
          </a:prstGeom>
          <a:noFill/>
          <a:ln>
            <a:noFill/>
          </a:ln>
        </p:spPr>
      </p:pic>
      <p:sp>
        <p:nvSpPr>
          <p:cNvPr id="152" name="Google Shape;152;p16"/>
          <p:cNvSpPr txBox="1"/>
          <p:nvPr/>
        </p:nvSpPr>
        <p:spPr>
          <a:xfrm>
            <a:off x="4473750" y="2420050"/>
            <a:ext cx="119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Virus Particles</a:t>
            </a:r>
            <a:endParaRPr sz="1200">
              <a:latin typeface="Roboto"/>
              <a:ea typeface="Roboto"/>
              <a:cs typeface="Roboto"/>
              <a:sym typeface="Roboto"/>
            </a:endParaRPr>
          </a:p>
        </p:txBody>
      </p:sp>
      <p:sp>
        <p:nvSpPr>
          <p:cNvPr id="153" name="Google Shape;153;p16"/>
          <p:cNvSpPr txBox="1"/>
          <p:nvPr/>
        </p:nvSpPr>
        <p:spPr>
          <a:xfrm>
            <a:off x="4473750" y="4365475"/>
            <a:ext cx="119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Guardian</a:t>
            </a:r>
            <a:endParaRPr sz="1200">
              <a:latin typeface="Calibri"/>
              <a:ea typeface="Calibri"/>
              <a:cs typeface="Calibri"/>
              <a:sym typeface="Calibri"/>
            </a:endParaRPr>
          </a:p>
        </p:txBody>
      </p:sp>
      <p:sp>
        <p:nvSpPr>
          <p:cNvPr id="154" name="Google Shape;154;p16"/>
          <p:cNvSpPr txBox="1"/>
          <p:nvPr/>
        </p:nvSpPr>
        <p:spPr>
          <a:xfrm>
            <a:off x="6702113" y="4365475"/>
            <a:ext cx="119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Chest</a:t>
            </a:r>
            <a:endParaRPr sz="1200">
              <a:latin typeface="Roboto"/>
              <a:ea typeface="Roboto"/>
              <a:cs typeface="Roboto"/>
              <a:sym typeface="Roboto"/>
            </a:endParaRPr>
          </a:p>
        </p:txBody>
      </p:sp>
      <p:sp>
        <p:nvSpPr>
          <p:cNvPr id="155" name="Google Shape;155;p16"/>
          <p:cNvSpPr txBox="1"/>
          <p:nvPr/>
        </p:nvSpPr>
        <p:spPr>
          <a:xfrm>
            <a:off x="6638475" y="2420050"/>
            <a:ext cx="119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Player</a:t>
            </a:r>
            <a:endParaRPr sz="1200">
              <a:latin typeface="Roboto"/>
              <a:ea typeface="Roboto"/>
              <a:cs typeface="Roboto"/>
              <a:sym typeface="Roboto"/>
            </a:endParaRPr>
          </a:p>
        </p:txBody>
      </p:sp>
      <p:pic>
        <p:nvPicPr>
          <p:cNvPr id="156" name="Google Shape;156;p16"/>
          <p:cNvPicPr preferRelativeResize="0"/>
          <p:nvPr/>
        </p:nvPicPr>
        <p:blipFill>
          <a:blip r:embed="rId6">
            <a:alphaModFix/>
          </a:blip>
          <a:stretch>
            <a:fillRect/>
          </a:stretch>
        </p:blipFill>
        <p:spPr>
          <a:xfrm>
            <a:off x="6554625" y="1009875"/>
            <a:ext cx="1493820" cy="150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Plan</a:t>
            </a:r>
            <a:endParaRPr/>
          </a:p>
        </p:txBody>
      </p:sp>
      <p:sp>
        <p:nvSpPr>
          <p:cNvPr id="162" name="Google Shape;16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a:buChar char="●"/>
            </a:pPr>
            <a:r>
              <a:rPr lang="en" sz="1400">
                <a:latin typeface="Roboto"/>
                <a:ea typeface="Roboto"/>
                <a:cs typeface="Roboto"/>
                <a:sym typeface="Roboto"/>
              </a:rPr>
              <a:t>Create/import </a:t>
            </a:r>
            <a:r>
              <a:rPr lang="en" sz="1400">
                <a:latin typeface="Roboto"/>
                <a:ea typeface="Roboto"/>
                <a:cs typeface="Roboto"/>
                <a:sym typeface="Roboto"/>
              </a:rPr>
              <a:t>assets</a:t>
            </a:r>
            <a:r>
              <a:rPr lang="en" sz="1400">
                <a:latin typeface="Roboto"/>
                <a:ea typeface="Roboto"/>
                <a:cs typeface="Roboto"/>
                <a:sym typeface="Roboto"/>
              </a:rPr>
              <a:t> and resources from </a:t>
            </a:r>
            <a:r>
              <a:rPr lang="en" sz="1400">
                <a:latin typeface="Roboto"/>
                <a:ea typeface="Roboto"/>
                <a:cs typeface="Roboto"/>
                <a:sym typeface="Roboto"/>
              </a:rPr>
              <a:t>asset</a:t>
            </a:r>
            <a:r>
              <a:rPr lang="en" sz="1400">
                <a:latin typeface="Roboto"/>
                <a:ea typeface="Roboto"/>
                <a:cs typeface="Roboto"/>
                <a:sym typeface="Roboto"/>
              </a:rPr>
              <a:t> store that can be useful for any of the </a:t>
            </a:r>
            <a:r>
              <a:rPr lang="en" sz="1400">
                <a:latin typeface="Roboto"/>
                <a:ea typeface="Roboto"/>
                <a:cs typeface="Roboto"/>
                <a:sym typeface="Roboto"/>
              </a:rPr>
              <a:t>scenes</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Add interactions for the newly added assets</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Create f</a:t>
            </a:r>
            <a:r>
              <a:rPr lang="en" sz="1400">
                <a:latin typeface="Roboto"/>
                <a:ea typeface="Roboto"/>
                <a:cs typeface="Roboto"/>
                <a:sym typeface="Roboto"/>
              </a:rPr>
              <a:t>ive separate “realms” in the planet where the environment is different</a:t>
            </a:r>
            <a:endParaRPr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400">
                <a:latin typeface="Roboto"/>
                <a:ea typeface="Roboto"/>
                <a:cs typeface="Roboto"/>
                <a:sym typeface="Roboto"/>
              </a:rPr>
              <a:t>This allows each member of the team to work independently</a:t>
            </a:r>
            <a:endParaRPr sz="1400">
              <a:latin typeface="Roboto"/>
              <a:ea typeface="Roboto"/>
              <a:cs typeface="Roboto"/>
              <a:sym typeface="Roboto"/>
            </a:endParaRPr>
          </a:p>
          <a:p>
            <a:pPr indent="-317500" lvl="1" marL="914400" rtl="0" algn="l">
              <a:spcBef>
                <a:spcPts val="0"/>
              </a:spcBef>
              <a:spcAft>
                <a:spcPts val="0"/>
              </a:spcAft>
              <a:buSzPts val="1400"/>
              <a:buFont typeface="Roboto"/>
              <a:buChar char="○"/>
            </a:pPr>
            <a:r>
              <a:rPr lang="en" sz="1400">
                <a:latin typeface="Roboto"/>
                <a:ea typeface="Roboto"/>
                <a:cs typeface="Roboto"/>
                <a:sym typeface="Roboto"/>
              </a:rPr>
              <a:t>Add the game play experience and integrate the game logic with all the character and objects in the game</a:t>
            </a:r>
            <a:endParaRPr sz="1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68" name="Google Shape;168;p18"/>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