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data:-" TargetMode="External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hyperlink" Target="data:-" TargetMode="External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457200" y="274680"/>
            <a:ext cx="8227800" cy="71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1" lang="en-IN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Hypothesis Testing Exercise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39" name="CustomShape 2"/>
          <p:cNvSpPr/>
          <p:nvPr/>
        </p:nvSpPr>
        <p:spPr>
          <a:xfrm>
            <a:off x="245880" y="936000"/>
            <a:ext cx="8608680" cy="548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1280" algn="just">
              <a:lnSpc>
                <a:spcPct val="100000"/>
              </a:lnSpc>
              <a:spcBef>
                <a:spcPts val="479"/>
              </a:spcBef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     </a:t>
            </a: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A F&amp;B manager wants to determine whether there is any significant difference in the diameter of the cutlet between two units. A randomly selected sample of cutlets was collected from both units and measured? Analyze the data and draw inferences at 5% significance level. Please state the assumptions and tests that you carried out to check validity of the assumptions.</a:t>
            </a:r>
            <a:endParaRPr b="0" lang="en-IN" sz="24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479"/>
              </a:spcBef>
            </a:pPr>
            <a:endParaRPr b="0" lang="en-IN" sz="24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479"/>
              </a:spcBef>
            </a:pPr>
            <a:endParaRPr b="0" lang="en-IN" sz="24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479"/>
              </a:spcBef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     </a:t>
            </a: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Minitab File : </a:t>
            </a:r>
            <a:r>
              <a:rPr b="1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Cutlets.mtw</a:t>
            </a:r>
            <a:endParaRPr b="0" lang="en-IN" sz="24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479"/>
              </a:spcBef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Data:-</a:t>
            </a:r>
            <a:endParaRPr b="0" lang="en-IN" sz="24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479"/>
              </a:spcBef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     </a:t>
            </a: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In this cutlet dataset,they give cutlet diameter of two units.the datas are in continuous form.Two population with no external conditions.</a:t>
            </a:r>
            <a:endParaRPr b="0" lang="en-IN" sz="24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479"/>
              </a:spcBef>
            </a:pPr>
            <a:endParaRPr b="0" lang="en-IN" sz="24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479"/>
              </a:spcBef>
            </a:pP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CustomShape 1"/>
          <p:cNvSpPr/>
          <p:nvPr/>
        </p:nvSpPr>
        <p:spPr>
          <a:xfrm>
            <a:off x="457200" y="274680"/>
            <a:ext cx="8227800" cy="71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1" lang="en-IN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Hypothesis Testing Exercise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61" name="CustomShape 2"/>
          <p:cNvSpPr/>
          <p:nvPr/>
        </p:nvSpPr>
        <p:spPr>
          <a:xfrm>
            <a:off x="228600" y="990720"/>
            <a:ext cx="8761320" cy="556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94000"/>
          </a:bodyPr>
          <a:p>
            <a:pPr marL="343080" indent="-341280">
              <a:lnSpc>
                <a:spcPct val="100000"/>
              </a:lnSpc>
              <a:spcBef>
                <a:spcPts val="641"/>
              </a:spcBef>
            </a:pPr>
            <a:r>
              <a:rPr b="0" lang="en-IN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    </a:t>
            </a:r>
            <a:r>
              <a:rPr b="0" lang="en-IN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TeleCall uses 4 centers around the globe to process customer order forms. They audit a certain %  of the customer order forms. Any error in order form renders it defective and has to be reworked before processing.  The manager wants to check whether the defective %  varies by centre. Please analyze the data at </a:t>
            </a:r>
            <a:r>
              <a:rPr b="0" i="1" lang="en-IN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5% </a:t>
            </a:r>
            <a:r>
              <a:rPr b="0" lang="en-IN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significance level and help the manager draw appropriate inferences</a:t>
            </a:r>
            <a:endParaRPr b="0" lang="en-IN" sz="32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641"/>
              </a:spcBef>
            </a:pPr>
            <a:endParaRPr b="0" lang="en-IN" sz="32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641"/>
              </a:spcBef>
            </a:pPr>
            <a:r>
              <a:rPr b="0" lang="en-IN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Minitab File: </a:t>
            </a:r>
            <a:r>
              <a:rPr b="1" lang="en-IN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CustomerOrderForm.mtw</a:t>
            </a:r>
            <a:endParaRPr b="0" lang="en-IN" sz="32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641"/>
              </a:spcBef>
            </a:pPr>
            <a:r>
              <a:rPr b="0" lang="en-IN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 </a:t>
            </a:r>
            <a:endParaRPr b="0" lang="en-IN" sz="32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641"/>
              </a:spcBef>
            </a:pPr>
            <a:r>
              <a:rPr b="0" lang="en-IN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    </a:t>
            </a:r>
            <a:endParaRPr b="0" lang="en-IN" sz="32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641"/>
              </a:spcBef>
            </a:pP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ustomShape 1"/>
          <p:cNvSpPr/>
          <p:nvPr/>
        </p:nvSpPr>
        <p:spPr>
          <a:xfrm>
            <a:off x="477720" y="1440000"/>
            <a:ext cx="8737560" cy="151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  </a:t>
            </a:r>
            <a:r>
              <a:rPr b="0" lang="en-IN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In this dataset,there giving a 4 different locations with defective and error frees as categorical data.we analyse if defective occurs in locations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63" name="CustomShape 2"/>
          <p:cNvSpPr/>
          <p:nvPr/>
        </p:nvSpPr>
        <p:spPr>
          <a:xfrm>
            <a:off x="288000" y="792000"/>
            <a:ext cx="1727280" cy="56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IN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Data:-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64" name="CustomShape 3"/>
          <p:cNvSpPr/>
          <p:nvPr/>
        </p:nvSpPr>
        <p:spPr>
          <a:xfrm>
            <a:off x="360000" y="2808000"/>
            <a:ext cx="8639280" cy="416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IN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Defective :-</a:t>
            </a: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IN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we identify defectives are observed with different locations first.then we add all defective values.</a:t>
            </a: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Total defectives =113</a:t>
            </a: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Proportions test:-</a:t>
            </a: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  </a:t>
            </a:r>
            <a:r>
              <a:rPr b="0" lang="en-IN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We go 2-proportion test for  this analysis, because there question to identify as locations as individually.</a:t>
            </a: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   </a:t>
            </a: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288000" y="504000"/>
            <a:ext cx="8639280" cy="619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The proportion test  was to identify defectives in particular locations with total defectives in all locations.</a:t>
            </a: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Philipines:-</a:t>
            </a: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Before work:</a:t>
            </a: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  </a:t>
            </a:r>
            <a:r>
              <a:rPr b="0" lang="en-IN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In philipines location identify ,p value as 2.292e-07&lt;0.05.It reject null hypothesis.so we do work on before processing.</a:t>
            </a: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After work:</a:t>
            </a: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In philipines location after work we identify ,</a:t>
            </a: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p value as 1&gt;0.05.It accept null hypothesis.so we not  work on after.</a:t>
            </a: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CustomShape 1"/>
          <p:cNvSpPr/>
          <p:nvPr/>
        </p:nvSpPr>
        <p:spPr>
          <a:xfrm>
            <a:off x="288000" y="504000"/>
            <a:ext cx="8639280" cy="619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Indonesia:-</a:t>
            </a: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Before work:</a:t>
            </a: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  </a:t>
            </a:r>
            <a:r>
              <a:rPr b="0" lang="en-IN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In Indonsia location identify ,p value as 9.807e-06&lt;0.05.It reject null hypothesis.so we do work on before processing.</a:t>
            </a: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After work:</a:t>
            </a: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In Indonesia location after work we identify ,</a:t>
            </a: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p value as 1&gt;0.05.It accept null hypothesis.so we not  work on after.</a:t>
            </a: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Malta:-</a:t>
            </a: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Before work:</a:t>
            </a: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  </a:t>
            </a:r>
            <a:r>
              <a:rPr b="0" lang="en-IN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In Malta location identify ,p value as 1.605e-06&lt;0.05.It reject null hypothesis.so we do work on before processing.</a:t>
            </a: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ustomShape 1"/>
          <p:cNvSpPr/>
          <p:nvPr/>
        </p:nvSpPr>
        <p:spPr>
          <a:xfrm>
            <a:off x="432360" y="216000"/>
            <a:ext cx="8639280" cy="590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After work:In Malta location after work we identify ,p value as 1&gt;0.05.It accept null hypothesis.so we not  work on after.</a:t>
            </a: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IN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India</a:t>
            </a:r>
            <a:r>
              <a:rPr b="0" lang="en-IN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:-</a:t>
            </a: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Before work:In India location identify ,p value as 6.545e-12&lt;0.05.It reject null hypothesis.so we do work on before processing.</a:t>
            </a: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After work:In India location after work we identify ,</a:t>
            </a: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p value as 1&gt;0.05.It accept null hypothesis.so we not  work on after.</a:t>
            </a: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Conclusion:-</a:t>
            </a: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If defective occur in all countries,so action takes in all countries.</a:t>
            </a: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CustomShape 1"/>
          <p:cNvSpPr/>
          <p:nvPr/>
        </p:nvSpPr>
        <p:spPr>
          <a:xfrm>
            <a:off x="457200" y="274680"/>
            <a:ext cx="8227800" cy="71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1" lang="en-IN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Hypothesis Testing Exercise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69" name="CustomShape 2"/>
          <p:cNvSpPr/>
          <p:nvPr/>
        </p:nvSpPr>
        <p:spPr>
          <a:xfrm>
            <a:off x="228600" y="990720"/>
            <a:ext cx="8761320" cy="556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1280">
              <a:lnSpc>
                <a:spcPct val="100000"/>
              </a:lnSpc>
              <a:spcBef>
                <a:spcPts val="641"/>
              </a:spcBef>
            </a:pPr>
            <a:r>
              <a:rPr b="0" lang="en-IN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   </a:t>
            </a:r>
            <a:r>
              <a:rPr b="0" lang="en-IN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Fantaloons Sales managers commented that </a:t>
            </a:r>
            <a:r>
              <a:rPr b="0" i="1" lang="en-IN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% </a:t>
            </a:r>
            <a:r>
              <a:rPr b="0" lang="en-IN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of males versus females walking in to the store differ based on day of the week. Analyze the data and determine whether there is evidence at </a:t>
            </a:r>
            <a:r>
              <a:rPr b="0" i="1" lang="en-IN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5 % </a:t>
            </a:r>
            <a:r>
              <a:rPr b="0" lang="en-IN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significance level to support this hypothesis.</a:t>
            </a:r>
            <a:endParaRPr b="0" lang="en-IN" sz="32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641"/>
              </a:spcBef>
            </a:pPr>
            <a:endParaRPr b="0" lang="en-IN" sz="32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641"/>
              </a:spcBef>
            </a:pPr>
            <a:r>
              <a:rPr b="0" lang="en-IN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Minitab File: </a:t>
            </a:r>
            <a:r>
              <a:rPr b="1" lang="en-IN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Fantaloons.mtw</a:t>
            </a:r>
            <a:endParaRPr b="0" lang="en-IN" sz="32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641"/>
              </a:spcBef>
            </a:pP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CustomShape 1"/>
          <p:cNvSpPr/>
          <p:nvPr/>
        </p:nvSpPr>
        <p:spPr>
          <a:xfrm>
            <a:off x="457200" y="274680"/>
            <a:ext cx="8227800" cy="71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" name="CustomShape 2"/>
          <p:cNvSpPr/>
          <p:nvPr/>
        </p:nvSpPr>
        <p:spPr>
          <a:xfrm>
            <a:off x="228600" y="990720"/>
            <a:ext cx="8761320" cy="556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1280">
              <a:lnSpc>
                <a:spcPct val="100000"/>
              </a:lnSpc>
              <a:spcBef>
                <a:spcPts val="641"/>
              </a:spcBef>
            </a:pPr>
            <a:endParaRPr b="0" lang="en-IN" sz="18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641"/>
              </a:spcBef>
            </a:pPr>
            <a:endParaRPr b="0" lang="en-IN" sz="1800" spc="-1" strike="noStrike">
              <a:latin typeface="Arial"/>
            </a:endParaRPr>
          </a:p>
        </p:txBody>
      </p:sp>
      <p:sp>
        <p:nvSpPr>
          <p:cNvPr id="72" name="TextShape 3"/>
          <p:cNvSpPr txBox="1"/>
          <p:nvPr/>
        </p:nvSpPr>
        <p:spPr>
          <a:xfrm>
            <a:off x="289080" y="144000"/>
            <a:ext cx="8926920" cy="7826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IN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Table :</a:t>
            </a:r>
            <a:endParaRPr b="0" lang="en-IN" sz="3200" spc="-1" strike="noStrike">
              <a:latin typeface="Arial"/>
            </a:endParaRPr>
          </a:p>
          <a:p>
            <a:r>
              <a:rPr b="0" lang="en-IN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 </a:t>
            </a:r>
            <a:r>
              <a:rPr b="0" lang="en-IN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Tabluate the male and female counts enter into store based on weekdays and weekends .</a:t>
            </a:r>
            <a:endParaRPr b="0" lang="en-IN" sz="3200" spc="-1" strike="noStrike">
              <a:latin typeface="Arial"/>
            </a:endParaRPr>
          </a:p>
          <a:p>
            <a:endParaRPr b="0" lang="en-IN" sz="3200" spc="-1" strike="noStrike">
              <a:latin typeface="Arial"/>
            </a:endParaRPr>
          </a:p>
          <a:p>
            <a:r>
              <a:rPr b="0" lang="en-IN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Prop-test:</a:t>
            </a:r>
            <a:endParaRPr b="0" lang="en-IN" sz="3200" spc="-1" strike="noStrike">
              <a:latin typeface="Arial"/>
            </a:endParaRPr>
          </a:p>
          <a:p>
            <a:r>
              <a:rPr b="0" lang="en-IN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 </a:t>
            </a:r>
            <a:r>
              <a:rPr b="0" lang="en-IN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For proportion test males vs female counts enter on weekdays with total no.of customers visited on weekdays.</a:t>
            </a:r>
            <a:endParaRPr b="0" lang="en-IN" sz="3200" spc="-1" strike="noStrike">
              <a:latin typeface="Arial"/>
            </a:endParaRPr>
          </a:p>
          <a:p>
            <a:r>
              <a:rPr b="0" lang="en-IN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P values is lessthan 0.05..so we not go further steps</a:t>
            </a:r>
            <a:endParaRPr b="0" lang="en-IN" sz="3200" spc="-1" strike="noStrike">
              <a:latin typeface="Arial"/>
            </a:endParaRPr>
          </a:p>
          <a:p>
            <a:r>
              <a:rPr b="0" lang="en-IN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proportion male:0.2825 Female:0.7175</a:t>
            </a:r>
            <a:endParaRPr b="0" lang="en-IN" sz="3200" spc="-1" strike="noStrike">
              <a:latin typeface="Arial"/>
            </a:endParaRPr>
          </a:p>
          <a:p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For proportion test males vs female counts enter on weekends with total no.of customers visited on weekends.</a:t>
            </a: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P values is lessthan 0.05..so we not go further steps</a:t>
            </a: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proportion male:0.4175 Female:0.5825</a:t>
            </a: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3200" spc="-1" strike="noStrike">
              <a:latin typeface="Arial"/>
            </a:endParaRPr>
          </a:p>
          <a:p>
            <a:endParaRPr b="0" lang="en-IN" sz="3200" spc="-1" strike="noStrike">
              <a:latin typeface="Arial"/>
            </a:endParaRPr>
          </a:p>
          <a:p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ustomShape 1"/>
          <p:cNvSpPr/>
          <p:nvPr/>
        </p:nvSpPr>
        <p:spPr>
          <a:xfrm>
            <a:off x="457200" y="274680"/>
            <a:ext cx="8227800" cy="71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" name="CustomShape 2"/>
          <p:cNvSpPr/>
          <p:nvPr/>
        </p:nvSpPr>
        <p:spPr>
          <a:xfrm>
            <a:off x="228600" y="990720"/>
            <a:ext cx="8761320" cy="556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1280">
              <a:lnSpc>
                <a:spcPct val="100000"/>
              </a:lnSpc>
              <a:spcBef>
                <a:spcPts val="641"/>
              </a:spcBef>
            </a:pPr>
            <a:endParaRPr b="0" lang="en-IN" sz="18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641"/>
              </a:spcBef>
            </a:pPr>
            <a:endParaRPr b="0" lang="en-IN" sz="1800" spc="-1" strike="noStrike">
              <a:latin typeface="Arial"/>
            </a:endParaRPr>
          </a:p>
        </p:txBody>
      </p:sp>
      <p:sp>
        <p:nvSpPr>
          <p:cNvPr id="75" name="TextShape 3"/>
          <p:cNvSpPr txBox="1"/>
          <p:nvPr/>
        </p:nvSpPr>
        <p:spPr>
          <a:xfrm>
            <a:off x="289080" y="144000"/>
            <a:ext cx="8926920" cy="6148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endParaRPr b="0" lang="en-IN" sz="1800" spc="-1" strike="noStrike">
              <a:latin typeface="Arial"/>
            </a:endParaRPr>
          </a:p>
          <a:p>
            <a:endParaRPr b="0" lang="en-IN" sz="1800" spc="-1" strike="noStrike">
              <a:latin typeface="Arial"/>
            </a:endParaRPr>
          </a:p>
          <a:p>
            <a:r>
              <a:rPr b="0" lang="en-IN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Result:-</a:t>
            </a:r>
            <a:endParaRPr b="0" lang="en-IN" sz="3200" spc="-1" strike="noStrike">
              <a:latin typeface="Arial"/>
            </a:endParaRPr>
          </a:p>
          <a:p>
            <a:r>
              <a:rPr b="0" lang="en-IN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IN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The store has compared to weekdays , weekends has more enteries of males ratio .in weekdays has less male enteries.</a:t>
            </a: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3200" spc="-1" strike="noStrike">
              <a:latin typeface="Arial"/>
            </a:endParaRPr>
          </a:p>
          <a:p>
            <a:endParaRPr b="0" lang="en-IN" sz="3200" spc="-1" strike="noStrike">
              <a:latin typeface="Arial"/>
            </a:endParaRPr>
          </a:p>
          <a:p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317880" y="561960"/>
            <a:ext cx="8608680" cy="548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1280" algn="just">
              <a:lnSpc>
                <a:spcPct val="100000"/>
              </a:lnSpc>
              <a:spcBef>
                <a:spcPts val="479"/>
              </a:spcBef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Normality:-</a:t>
            </a:r>
            <a:endParaRPr b="0" lang="en-IN" sz="2400" spc="-1" strike="noStrike">
              <a:latin typeface="Arial"/>
            </a:endParaRPr>
          </a:p>
          <a:p>
            <a:pPr marL="343080" indent="-341280" algn="just">
              <a:lnSpc>
                <a:spcPct val="100000"/>
              </a:lnSpc>
              <a:spcBef>
                <a:spcPts val="479"/>
              </a:spcBef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Both datas are follows normally distributed</a:t>
            </a:r>
            <a:endParaRPr b="0" lang="en-IN" sz="2400" spc="-1" strike="noStrike">
              <a:latin typeface="Arial"/>
            </a:endParaRPr>
          </a:p>
          <a:p>
            <a:pPr marL="343080" indent="-341280" algn="just">
              <a:lnSpc>
                <a:spcPct val="100000"/>
              </a:lnSpc>
              <a:spcBef>
                <a:spcPts val="479"/>
              </a:spcBef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Unit A:-P=0.32&gt;0.05 P High Null fly—Accept null hypothesis </a:t>
            </a:r>
            <a:endParaRPr b="0" lang="en-IN" sz="2400" spc="-1" strike="noStrike">
              <a:latin typeface="Arial"/>
            </a:endParaRPr>
          </a:p>
          <a:p>
            <a:pPr marL="343080" indent="-341280" algn="just">
              <a:lnSpc>
                <a:spcPct val="100000"/>
              </a:lnSpc>
              <a:spcBef>
                <a:spcPts val="479"/>
              </a:spcBef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Unit B:-P=0.5225&gt;0.05 P High Null fly – Accept null hypothesis</a:t>
            </a:r>
            <a:endParaRPr b="0" lang="en-IN" sz="2400" spc="-1" strike="noStrike">
              <a:latin typeface="Arial"/>
            </a:endParaRPr>
          </a:p>
          <a:p>
            <a:pPr marL="343080" indent="-341280" algn="just">
              <a:lnSpc>
                <a:spcPct val="100000"/>
              </a:lnSpc>
              <a:spcBef>
                <a:spcPts val="479"/>
              </a:spcBef>
            </a:pPr>
            <a:endParaRPr b="0" lang="en-IN" sz="2400" spc="-1" strike="noStrike">
              <a:latin typeface="Arial"/>
            </a:endParaRPr>
          </a:p>
          <a:p>
            <a:pPr marL="343080" indent="-341280" algn="just">
              <a:lnSpc>
                <a:spcPct val="100000"/>
              </a:lnSpc>
              <a:spcBef>
                <a:spcPts val="479"/>
              </a:spcBef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Variance Test :-</a:t>
            </a:r>
            <a:endParaRPr b="0" lang="en-IN" sz="2400" spc="-1" strike="noStrike">
              <a:latin typeface="Arial"/>
            </a:endParaRPr>
          </a:p>
          <a:p>
            <a:pPr marL="343080" indent="-341280" algn="just">
              <a:lnSpc>
                <a:spcPct val="100000"/>
              </a:lnSpc>
              <a:spcBef>
                <a:spcPts val="479"/>
              </a:spcBef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There are only 2 population standards.so we go variance test for</a:t>
            </a:r>
            <a:endParaRPr b="0" lang="en-IN" sz="2400" spc="-1" strike="noStrike">
              <a:latin typeface="Arial"/>
            </a:endParaRPr>
          </a:p>
          <a:p>
            <a:pPr marL="343080" indent="-341280" algn="just">
              <a:lnSpc>
                <a:spcPct val="100000"/>
              </a:lnSpc>
              <a:spcBef>
                <a:spcPts val="479"/>
              </a:spcBef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two variables for both have equal variances or not.</a:t>
            </a:r>
            <a:endParaRPr b="0" lang="en-IN" sz="2400" spc="-1" strike="noStrike">
              <a:latin typeface="Arial"/>
            </a:endParaRPr>
          </a:p>
          <a:p>
            <a:pPr marL="343080" indent="-341280" algn="just">
              <a:lnSpc>
                <a:spcPct val="100000"/>
              </a:lnSpc>
              <a:spcBef>
                <a:spcPts val="479"/>
              </a:spcBef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P=0.3136&gt;0.05 P High Null fly – Equal Variances.</a:t>
            </a:r>
            <a:endParaRPr b="0" lang="en-IN" sz="2400" spc="-1" strike="noStrike">
              <a:latin typeface="Arial"/>
            </a:endParaRPr>
          </a:p>
          <a:p>
            <a:pPr marL="343080" indent="-341280" algn="just">
              <a:lnSpc>
                <a:spcPct val="100000"/>
              </a:lnSpc>
              <a:spcBef>
                <a:spcPts val="479"/>
              </a:spcBef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So we go 2 sample for equal variances test(T-test).</a:t>
            </a:r>
            <a:endParaRPr b="0" lang="en-IN" sz="2400" spc="-1" strike="noStrike">
              <a:latin typeface="Arial"/>
            </a:endParaRPr>
          </a:p>
          <a:p>
            <a:pPr marL="343080" indent="-341280" algn="just">
              <a:lnSpc>
                <a:spcPct val="100000"/>
              </a:lnSpc>
              <a:spcBef>
                <a:spcPts val="479"/>
              </a:spcBef>
            </a:pPr>
            <a:endParaRPr b="0" lang="en-IN" sz="24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479"/>
              </a:spcBef>
            </a:pP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324000" y="360000"/>
            <a:ext cx="8494560" cy="606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1280" algn="just">
              <a:lnSpc>
                <a:spcPct val="100000"/>
              </a:lnSpc>
              <a:spcBef>
                <a:spcPts val="479"/>
              </a:spcBef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T-Test:-</a:t>
            </a:r>
            <a:endParaRPr b="0" lang="en-IN" sz="2400" spc="-1" strike="noStrike">
              <a:latin typeface="Arial"/>
            </a:endParaRPr>
          </a:p>
          <a:p>
            <a:pPr marL="343080" indent="-341280" algn="just">
              <a:lnSpc>
                <a:spcPct val="100000"/>
              </a:lnSpc>
              <a:spcBef>
                <a:spcPts val="479"/>
              </a:spcBef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  </a:t>
            </a: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In T-Test,alternative method as two-sided.It means we are checking for equal and unequal values.</a:t>
            </a:r>
            <a:endParaRPr b="0" lang="en-IN" sz="2400" spc="-1" strike="noStrike">
              <a:latin typeface="Arial"/>
            </a:endParaRPr>
          </a:p>
          <a:p>
            <a:pPr marL="343080" indent="-341280" algn="just">
              <a:lnSpc>
                <a:spcPct val="100000"/>
              </a:lnSpc>
              <a:spcBef>
                <a:spcPts val="479"/>
              </a:spcBef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P=0.4723&gt;0.05, P High Null Fly – Accept Null Hypothesis.</a:t>
            </a:r>
            <a:endParaRPr b="0" lang="en-IN" sz="2400" spc="-1" strike="noStrike">
              <a:latin typeface="Arial"/>
            </a:endParaRPr>
          </a:p>
          <a:p>
            <a:pPr marL="343080" indent="-341280" algn="just">
              <a:lnSpc>
                <a:spcPct val="100000"/>
              </a:lnSpc>
              <a:spcBef>
                <a:spcPts val="479"/>
              </a:spcBef>
            </a:pPr>
            <a:endParaRPr b="0" lang="en-IN" sz="2400" spc="-1" strike="noStrike">
              <a:latin typeface="Arial"/>
            </a:endParaRPr>
          </a:p>
          <a:p>
            <a:pPr marL="343080" indent="-341280" algn="just">
              <a:lnSpc>
                <a:spcPct val="100000"/>
              </a:lnSpc>
              <a:spcBef>
                <a:spcPts val="479"/>
              </a:spcBef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   </a:t>
            </a: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In T-Test,we go alternative method as greater. It means true   difference is greater than 0.</a:t>
            </a:r>
            <a:endParaRPr b="0" lang="en-IN" sz="2400" spc="-1" strike="noStrike">
              <a:latin typeface="Arial"/>
            </a:endParaRPr>
          </a:p>
          <a:p>
            <a:pPr marL="343080" indent="-341280" algn="just">
              <a:lnSpc>
                <a:spcPct val="100000"/>
              </a:lnSpc>
              <a:spcBef>
                <a:spcPts val="479"/>
              </a:spcBef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P=0.2361&gt;0.05,P High Null Fly – Accept Null Hypothesis.</a:t>
            </a:r>
            <a:endParaRPr b="0" lang="en-IN" sz="2400" spc="-1" strike="noStrike">
              <a:latin typeface="Arial"/>
            </a:endParaRPr>
          </a:p>
          <a:p>
            <a:pPr marL="343080" indent="-341280" algn="just">
              <a:lnSpc>
                <a:spcPct val="100000"/>
              </a:lnSpc>
              <a:spcBef>
                <a:spcPts val="479"/>
              </a:spcBef>
            </a:pPr>
            <a:endParaRPr b="0" lang="en-IN" sz="2400" spc="-1" strike="noStrike">
              <a:latin typeface="Arial"/>
            </a:endParaRPr>
          </a:p>
          <a:p>
            <a:pPr marL="343080" indent="-341280" algn="just">
              <a:lnSpc>
                <a:spcPct val="100000"/>
              </a:lnSpc>
              <a:spcBef>
                <a:spcPts val="479"/>
              </a:spcBef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Conclusion:-</a:t>
            </a:r>
            <a:endParaRPr b="0" lang="en-IN" sz="2400" spc="-1" strike="noStrike">
              <a:latin typeface="Arial"/>
            </a:endParaRPr>
          </a:p>
          <a:p>
            <a:pPr marL="343080" indent="-341280" algn="just">
              <a:lnSpc>
                <a:spcPct val="100000"/>
              </a:lnSpc>
              <a:spcBef>
                <a:spcPts val="479"/>
              </a:spcBef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    </a:t>
            </a: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The diameters of cutlets in both units are same. So we don’t</a:t>
            </a:r>
            <a:endParaRPr b="0" lang="en-IN" sz="2400" spc="-1" strike="noStrike">
              <a:latin typeface="Arial"/>
            </a:endParaRPr>
          </a:p>
          <a:p>
            <a:pPr marL="343080" indent="-341280" algn="just">
              <a:lnSpc>
                <a:spcPct val="100000"/>
              </a:lnSpc>
              <a:spcBef>
                <a:spcPts val="479"/>
              </a:spcBef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Change the diameters of cutlets in both Units. </a:t>
            </a:r>
            <a:endParaRPr b="0" lang="en-IN" sz="2400" spc="-1" strike="noStrike">
              <a:latin typeface="Arial"/>
            </a:endParaRPr>
          </a:p>
          <a:p>
            <a:pPr marL="343080" indent="-341280" algn="just">
              <a:lnSpc>
                <a:spcPct val="100000"/>
              </a:lnSpc>
              <a:spcBef>
                <a:spcPts val="479"/>
              </a:spcBef>
            </a:pPr>
            <a:endParaRPr b="0" lang="en-IN" sz="2400" spc="-1" strike="noStrike">
              <a:latin typeface="Arial"/>
            </a:endParaRPr>
          </a:p>
          <a:p>
            <a:pPr marL="343080" indent="-341280" algn="just">
              <a:lnSpc>
                <a:spcPct val="100000"/>
              </a:lnSpc>
              <a:spcBef>
                <a:spcPts val="479"/>
              </a:spcBef>
            </a:pPr>
            <a:endParaRPr b="0" lang="en-IN" sz="24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479"/>
              </a:spcBef>
            </a:pP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457200" y="274680"/>
            <a:ext cx="8227800" cy="63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1" lang="en-IN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Hypothesis Testing Exercise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43" name="CustomShape 2"/>
          <p:cNvSpPr/>
          <p:nvPr/>
        </p:nvSpPr>
        <p:spPr>
          <a:xfrm>
            <a:off x="228600" y="1132200"/>
            <a:ext cx="8608680" cy="508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94000"/>
          </a:bodyPr>
          <a:p>
            <a:pPr marL="343080" indent="-341280" algn="just">
              <a:lnSpc>
                <a:spcPct val="100000"/>
              </a:lnSpc>
              <a:spcBef>
                <a:spcPts val="561"/>
              </a:spcBef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  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A hospital wants to determine whether there is any difference in the average Turn Around Time (TAT) of reports of the laboratories on their preferred list. They collected a random sample and recorded TAT for reports of 4 laboratories. TAT is defined as sample collected to report dispatch.</a:t>
            </a:r>
            <a:endParaRPr b="0" lang="en-IN" sz="2800" spc="-1" strike="noStrike">
              <a:latin typeface="Arial"/>
            </a:endParaRPr>
          </a:p>
          <a:p>
            <a:pPr marL="343080" indent="-341280" algn="just">
              <a:lnSpc>
                <a:spcPct val="100000"/>
              </a:lnSpc>
              <a:spcBef>
                <a:spcPts val="561"/>
              </a:spcBef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  </a:t>
            </a:r>
            <a:endParaRPr b="0" lang="en-IN" sz="2800" spc="-1" strike="noStrike">
              <a:latin typeface="Arial"/>
            </a:endParaRPr>
          </a:p>
          <a:p>
            <a:pPr marL="343080" indent="-341280" algn="just">
              <a:lnSpc>
                <a:spcPct val="100000"/>
              </a:lnSpc>
              <a:spcBef>
                <a:spcPts val="561"/>
              </a:spcBef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 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Analyze the data and determine whether there is any difference in average TAT among the different laboratories at 5% significance level.</a:t>
            </a:r>
            <a:endParaRPr b="0" lang="en-IN" sz="2800" spc="-1" strike="noStrike">
              <a:latin typeface="Arial"/>
            </a:endParaRPr>
          </a:p>
          <a:p>
            <a:pPr marL="343080" indent="-341280" algn="just">
              <a:lnSpc>
                <a:spcPct val="100000"/>
              </a:lnSpc>
              <a:spcBef>
                <a:spcPts val="641"/>
              </a:spcBef>
            </a:pPr>
            <a:r>
              <a:rPr b="0" lang="en-IN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 </a:t>
            </a:r>
            <a:endParaRPr b="0" lang="en-IN" sz="32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641"/>
              </a:spcBef>
            </a:pPr>
            <a:r>
              <a:rPr b="0" lang="en-IN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 </a:t>
            </a:r>
            <a:endParaRPr b="0" lang="en-IN" sz="32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641"/>
              </a:spcBef>
            </a:pPr>
            <a:r>
              <a:rPr b="0" lang="en-IN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   </a:t>
            </a:r>
            <a:r>
              <a:rPr b="0" lang="en-IN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Minitab File: </a:t>
            </a:r>
            <a:r>
              <a:rPr b="1" lang="en-IN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LabTAT.mtw</a:t>
            </a:r>
            <a:endParaRPr b="0" lang="en-IN" sz="32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641"/>
              </a:spcBef>
            </a:pP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457200" y="274680"/>
            <a:ext cx="8227800" cy="63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1" lang="en-IN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Hypothesis Testing Exercise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45" name="CustomShape 2"/>
          <p:cNvSpPr/>
          <p:nvPr/>
        </p:nvSpPr>
        <p:spPr>
          <a:xfrm>
            <a:off x="101880" y="914040"/>
            <a:ext cx="8608680" cy="508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70000"/>
          </a:bodyPr>
          <a:p>
            <a:pPr marL="343080" indent="-341280" algn="just">
              <a:lnSpc>
                <a:spcPct val="100000"/>
              </a:lnSpc>
              <a:spcBef>
                <a:spcPts val="561"/>
              </a:spcBef>
            </a:pPr>
            <a:r>
              <a:rPr b="0" lang="en-IN" sz="2800" spc="-1" strike="noStrike" u="sng">
                <a:solidFill>
                  <a:srgbClr val="0000ff"/>
                </a:solidFill>
                <a:uFillTx/>
                <a:latin typeface="Calibri"/>
                <a:ea typeface="Microsoft YaHei"/>
                <a:hlinkClick r:id="rId1"/>
              </a:rPr>
              <a:t>Data:-</a:t>
            </a:r>
            <a:endParaRPr b="0" lang="en-IN" sz="2800" spc="-1" strike="noStrike">
              <a:latin typeface="Arial"/>
            </a:endParaRPr>
          </a:p>
          <a:p>
            <a:pPr marL="343080" indent="-341280" algn="just">
              <a:lnSpc>
                <a:spcPct val="100000"/>
              </a:lnSpc>
              <a:spcBef>
                <a:spcPts val="561"/>
              </a:spcBef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Microsoft YaHei"/>
              </a:rPr>
              <a:t>   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Microsoft YaHei"/>
              </a:rPr>
              <a:t>In recorded Turn around time of reports of the        laboratories,the given datas are in continuous form.There are 4 different laboratory records.</a:t>
            </a:r>
            <a:endParaRPr b="0" lang="en-IN" sz="2800" spc="-1" strike="noStrike">
              <a:latin typeface="Arial"/>
            </a:endParaRPr>
          </a:p>
          <a:p>
            <a:pPr marL="343080" indent="-341280" algn="just">
              <a:lnSpc>
                <a:spcPct val="100000"/>
              </a:lnSpc>
              <a:spcBef>
                <a:spcPts val="561"/>
              </a:spcBef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Microsoft YaHei"/>
              </a:rPr>
              <a:t>Normality:-</a:t>
            </a:r>
            <a:endParaRPr b="0" lang="en-IN" sz="2800" spc="-1" strike="noStrike">
              <a:latin typeface="Arial"/>
            </a:endParaRPr>
          </a:p>
          <a:p>
            <a:pPr marL="343080" indent="-341280" algn="just">
              <a:lnSpc>
                <a:spcPct val="100000"/>
              </a:lnSpc>
              <a:spcBef>
                <a:spcPts val="561"/>
              </a:spcBef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Microsoft YaHei"/>
              </a:rPr>
              <a:t>    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Microsoft YaHei"/>
              </a:rPr>
              <a:t>The  records of the four different laboratories,the normalities are calculated below.</a:t>
            </a:r>
            <a:endParaRPr b="0" lang="en-IN" sz="2800" spc="-1" strike="noStrike">
              <a:latin typeface="Arial"/>
            </a:endParaRPr>
          </a:p>
          <a:p>
            <a:pPr marL="343080" indent="-341280" algn="just">
              <a:lnSpc>
                <a:spcPct val="100000"/>
              </a:lnSpc>
              <a:spcBef>
                <a:spcPts val="561"/>
              </a:spcBef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Microsoft YaHei"/>
              </a:rPr>
              <a:t>Lab1: p=0.5508&gt;0.05 p high Ho fly.It follows normal distribution.</a:t>
            </a:r>
            <a:endParaRPr b="0" lang="en-IN" sz="2800" spc="-1" strike="noStrike">
              <a:latin typeface="Arial"/>
            </a:endParaRPr>
          </a:p>
          <a:p>
            <a:pPr marL="343080" indent="-341280" algn="just">
              <a:lnSpc>
                <a:spcPct val="100000"/>
              </a:lnSpc>
              <a:spcBef>
                <a:spcPts val="561"/>
              </a:spcBef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Microsoft YaHei"/>
              </a:rPr>
              <a:t>Lab2: p=0.8637&gt;0.05 p high Ho fly.It follows normal distribution.</a:t>
            </a:r>
            <a:endParaRPr b="0" lang="en-IN" sz="2800" spc="-1" strike="noStrike">
              <a:latin typeface="Arial"/>
            </a:endParaRPr>
          </a:p>
          <a:p>
            <a:pPr marL="343080" indent="-341280" algn="just">
              <a:lnSpc>
                <a:spcPct val="100000"/>
              </a:lnSpc>
              <a:spcBef>
                <a:spcPts val="561"/>
              </a:spcBef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Microsoft YaHei"/>
              </a:rPr>
              <a:t>Lab3: p=0.4205&gt;0.05 p high Ho fly.It follows normal distribution.</a:t>
            </a:r>
            <a:endParaRPr b="0" lang="en-IN" sz="2800" spc="-1" strike="noStrike">
              <a:latin typeface="Arial"/>
            </a:endParaRPr>
          </a:p>
          <a:p>
            <a:pPr marL="343080" indent="-341280" algn="just">
              <a:lnSpc>
                <a:spcPct val="100000"/>
              </a:lnSpc>
              <a:spcBef>
                <a:spcPts val="561"/>
              </a:spcBef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Microsoft YaHei"/>
              </a:rPr>
              <a:t>Lab4: p=0.6619&gt;0.05 p high Ho fly.It follows normal distribution.</a:t>
            </a:r>
            <a:endParaRPr b="0" lang="en-IN" sz="2800" spc="-1" strike="noStrike">
              <a:latin typeface="Arial"/>
            </a:endParaRPr>
          </a:p>
          <a:p>
            <a:pPr marL="343080" indent="-341280" algn="just">
              <a:lnSpc>
                <a:spcPct val="100000"/>
              </a:lnSpc>
              <a:spcBef>
                <a:spcPts val="561"/>
              </a:spcBef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Microsoft YaHei"/>
              </a:rPr>
              <a:t>  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Microsoft YaHei"/>
              </a:rPr>
              <a:t>Both datas are follows normally distributed.</a:t>
            </a:r>
            <a:endParaRPr b="0" lang="en-IN" sz="2800" spc="-1" strike="noStrike">
              <a:latin typeface="Arial"/>
            </a:endParaRPr>
          </a:p>
          <a:p>
            <a:pPr marL="343080" indent="-341280" algn="just">
              <a:lnSpc>
                <a:spcPct val="100000"/>
              </a:lnSpc>
              <a:spcBef>
                <a:spcPts val="561"/>
              </a:spcBef>
            </a:pPr>
            <a:endParaRPr b="0" lang="en-IN" sz="2800" spc="-1" strike="noStrike">
              <a:latin typeface="Arial"/>
            </a:endParaRPr>
          </a:p>
          <a:p>
            <a:pPr marL="343080" indent="-341280" algn="just">
              <a:lnSpc>
                <a:spcPct val="100000"/>
              </a:lnSpc>
              <a:spcBef>
                <a:spcPts val="561"/>
              </a:spcBef>
            </a:pPr>
            <a:endParaRPr b="0" lang="en-IN" sz="28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641"/>
              </a:spcBef>
            </a:pP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457200" y="274680"/>
            <a:ext cx="8227800" cy="63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1" lang="en-IN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Hypothesis Testing Exercise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47" name="CustomShape 2"/>
          <p:cNvSpPr/>
          <p:nvPr/>
        </p:nvSpPr>
        <p:spPr>
          <a:xfrm>
            <a:off x="360000" y="936000"/>
            <a:ext cx="8608680" cy="508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71000"/>
          </a:bodyPr>
          <a:p>
            <a:pPr marL="343080" indent="-341280" algn="just">
              <a:lnSpc>
                <a:spcPct val="100000"/>
              </a:lnSpc>
              <a:spcBef>
                <a:spcPts val="561"/>
              </a:spcBef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Microsoft YaHei"/>
              </a:rPr>
              <a:t>Variance test:-</a:t>
            </a:r>
            <a:endParaRPr b="0" lang="en-IN" sz="2800" spc="-1" strike="noStrike">
              <a:latin typeface="Arial"/>
            </a:endParaRPr>
          </a:p>
          <a:p>
            <a:pPr marL="343080" indent="-341280" algn="just">
              <a:lnSpc>
                <a:spcPct val="100000"/>
              </a:lnSpc>
              <a:spcBef>
                <a:spcPts val="561"/>
              </a:spcBef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Microsoft YaHei"/>
              </a:rPr>
              <a:t>    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Microsoft YaHei"/>
              </a:rPr>
              <a:t>In these datas of four different laboratories,for variances it calculated by levene test.</a:t>
            </a:r>
            <a:endParaRPr b="0" lang="en-IN" sz="2800" spc="-1" strike="noStrike">
              <a:latin typeface="Arial"/>
            </a:endParaRPr>
          </a:p>
          <a:p>
            <a:pPr marL="343080" indent="-341280" algn="just">
              <a:lnSpc>
                <a:spcPct val="100000"/>
              </a:lnSpc>
              <a:spcBef>
                <a:spcPts val="561"/>
              </a:spcBef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Microsoft YaHei"/>
              </a:rPr>
              <a:t>    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Microsoft YaHei"/>
              </a:rPr>
              <a:t>p=0.05179&gt;0.05 P high Ho fly. So we go for one way anova test.</a:t>
            </a:r>
            <a:endParaRPr b="0" lang="en-IN" sz="2800" spc="-1" strike="noStrike">
              <a:latin typeface="Arial"/>
            </a:endParaRPr>
          </a:p>
          <a:p>
            <a:pPr marL="343080" indent="-341280" algn="just">
              <a:lnSpc>
                <a:spcPct val="100000"/>
              </a:lnSpc>
              <a:spcBef>
                <a:spcPts val="561"/>
              </a:spcBef>
            </a:pPr>
            <a:endParaRPr b="0" lang="en-IN" sz="2800" spc="-1" strike="noStrike">
              <a:latin typeface="Arial"/>
            </a:endParaRPr>
          </a:p>
          <a:p>
            <a:pPr marL="343080" indent="-341280" algn="just">
              <a:lnSpc>
                <a:spcPct val="100000"/>
              </a:lnSpc>
              <a:spcBef>
                <a:spcPts val="561"/>
              </a:spcBef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Microsoft YaHei"/>
              </a:rPr>
              <a:t>Anova test:-</a:t>
            </a:r>
            <a:endParaRPr b="0" lang="en-IN" sz="2800" spc="-1" strike="noStrike">
              <a:latin typeface="Arial"/>
            </a:endParaRPr>
          </a:p>
          <a:p>
            <a:pPr marL="343080" indent="-341280" algn="just">
              <a:lnSpc>
                <a:spcPct val="100000"/>
              </a:lnSpc>
              <a:spcBef>
                <a:spcPts val="561"/>
              </a:spcBef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Microsoft YaHei"/>
              </a:rPr>
              <a:t>p=2e^-16&lt;0.05, P Low Ho go. It reject Null Hypothesis.</a:t>
            </a:r>
            <a:endParaRPr b="0" lang="en-IN" sz="2800" spc="-1" strike="noStrike">
              <a:latin typeface="Arial"/>
            </a:endParaRPr>
          </a:p>
          <a:p>
            <a:pPr marL="343080" indent="-341280" algn="just">
              <a:lnSpc>
                <a:spcPct val="100000"/>
              </a:lnSpc>
              <a:spcBef>
                <a:spcPts val="561"/>
              </a:spcBef>
            </a:pPr>
            <a:endParaRPr b="0" lang="en-IN" sz="2800" spc="-1" strike="noStrike">
              <a:latin typeface="Arial"/>
            </a:endParaRPr>
          </a:p>
          <a:p>
            <a:pPr marL="343080" indent="-341280" algn="just">
              <a:lnSpc>
                <a:spcPct val="100000"/>
              </a:lnSpc>
              <a:spcBef>
                <a:spcPts val="561"/>
              </a:spcBef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Microsoft YaHei"/>
              </a:rPr>
              <a:t>Conclusion:-</a:t>
            </a:r>
            <a:endParaRPr b="0" lang="en-IN" sz="2800" spc="-1" strike="noStrike">
              <a:latin typeface="Arial"/>
            </a:endParaRPr>
          </a:p>
          <a:p>
            <a:pPr marL="343080" indent="-341280" algn="just">
              <a:lnSpc>
                <a:spcPct val="100000"/>
              </a:lnSpc>
              <a:spcBef>
                <a:spcPts val="561"/>
              </a:spcBef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Microsoft YaHei"/>
              </a:rPr>
              <a:t>  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Microsoft YaHei"/>
              </a:rPr>
              <a:t>The datas are in 4 different laboratories,does not follows null hypothesis .so TAT of reports in records,must be retaken.</a:t>
            </a:r>
            <a:endParaRPr b="0" lang="en-IN" sz="2800" spc="-1" strike="noStrike">
              <a:latin typeface="Arial"/>
            </a:endParaRPr>
          </a:p>
          <a:p>
            <a:pPr marL="343080" indent="-341280" algn="just">
              <a:lnSpc>
                <a:spcPct val="100000"/>
              </a:lnSpc>
              <a:spcBef>
                <a:spcPts val="561"/>
              </a:spcBef>
            </a:pPr>
            <a:endParaRPr b="0" lang="en-IN" sz="2800" spc="-1" strike="noStrike">
              <a:latin typeface="Arial"/>
            </a:endParaRPr>
          </a:p>
          <a:p>
            <a:pPr marL="343080" indent="-341280" algn="just">
              <a:lnSpc>
                <a:spcPct val="100000"/>
              </a:lnSpc>
              <a:spcBef>
                <a:spcPts val="561"/>
              </a:spcBef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Microsoft YaHei"/>
              </a:rPr>
              <a:t> </a:t>
            </a:r>
            <a:endParaRPr b="0" lang="en-IN" sz="2800" spc="-1" strike="noStrike">
              <a:latin typeface="Arial"/>
            </a:endParaRPr>
          </a:p>
          <a:p>
            <a:pPr marL="343080" indent="-341280" algn="just">
              <a:lnSpc>
                <a:spcPct val="100000"/>
              </a:lnSpc>
              <a:spcBef>
                <a:spcPts val="561"/>
              </a:spcBef>
            </a:pPr>
            <a:endParaRPr b="0" lang="en-IN" sz="2800" spc="-1" strike="noStrike">
              <a:latin typeface="Arial"/>
            </a:endParaRPr>
          </a:p>
          <a:p>
            <a:pPr marL="343080" indent="-341280" algn="just">
              <a:lnSpc>
                <a:spcPct val="100000"/>
              </a:lnSpc>
              <a:spcBef>
                <a:spcPts val="561"/>
              </a:spcBef>
            </a:pPr>
            <a:endParaRPr b="0" lang="en-IN" sz="2800" spc="-1" strike="noStrike">
              <a:latin typeface="Arial"/>
            </a:endParaRPr>
          </a:p>
          <a:p>
            <a:pPr marL="343080" indent="-341280" algn="just">
              <a:lnSpc>
                <a:spcPct val="100000"/>
              </a:lnSpc>
              <a:spcBef>
                <a:spcPts val="561"/>
              </a:spcBef>
            </a:pPr>
            <a:endParaRPr b="0" lang="en-IN" sz="2800" spc="-1" strike="noStrike">
              <a:latin typeface="Arial"/>
            </a:endParaRPr>
          </a:p>
          <a:p>
            <a:pPr marL="343080" indent="-341280" algn="just">
              <a:lnSpc>
                <a:spcPct val="100000"/>
              </a:lnSpc>
              <a:spcBef>
                <a:spcPts val="561"/>
              </a:spcBef>
            </a:pPr>
            <a:endParaRPr b="0" lang="en-IN" sz="28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641"/>
              </a:spcBef>
            </a:pP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457200" y="274680"/>
            <a:ext cx="8227800" cy="71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1" lang="en-IN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Hypothesis Testing Exercise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49" name="CustomShape 2"/>
          <p:cNvSpPr/>
          <p:nvPr/>
        </p:nvSpPr>
        <p:spPr>
          <a:xfrm>
            <a:off x="228600" y="914400"/>
            <a:ext cx="8761320" cy="571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1280">
              <a:lnSpc>
                <a:spcPct val="100000"/>
              </a:lnSpc>
              <a:spcBef>
                <a:spcPts val="400"/>
              </a:spcBef>
            </a:pPr>
            <a:r>
              <a:rPr b="0" lang="en-I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      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Sales of products in four different regions is tabulated for males and females. Find if male-female buyer rations are similar across regions.</a:t>
            </a:r>
            <a:endParaRPr b="0" lang="en-IN" sz="2000" spc="-1" strike="noStrike">
              <a:latin typeface="Arial"/>
            </a:endParaRPr>
          </a:p>
        </p:txBody>
      </p:sp>
      <p:graphicFrame>
        <p:nvGraphicFramePr>
          <p:cNvPr id="50" name="Table 3"/>
          <p:cNvGraphicFramePr/>
          <p:nvPr/>
        </p:nvGraphicFramePr>
        <p:xfrm>
          <a:off x="1371600" y="1981080"/>
          <a:ext cx="6095160" cy="1112040"/>
        </p:xfrm>
        <a:graphic>
          <a:graphicData uri="http://schemas.openxmlformats.org/drawingml/2006/table">
            <a:tbl>
              <a:tblPr/>
              <a:tblGrid>
                <a:gridCol w="1218960"/>
                <a:gridCol w="1218960"/>
                <a:gridCol w="1218960"/>
                <a:gridCol w="1218960"/>
                <a:gridCol w="1219680"/>
              </a:tblGrid>
              <a:tr h="370800">
                <a:tc>
                  <a:tcPr marL="91440" marR="91440"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East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West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North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South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Males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142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131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Females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550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351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480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350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</a:tr>
            </a:tbl>
          </a:graphicData>
        </a:graphic>
      </p:graphicFrame>
      <p:sp>
        <p:nvSpPr>
          <p:cNvPr id="51" name="CustomShape 4"/>
          <p:cNvSpPr/>
          <p:nvPr/>
        </p:nvSpPr>
        <p:spPr>
          <a:xfrm>
            <a:off x="380880" y="3657600"/>
            <a:ext cx="2817720" cy="6840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bfd4fe"/>
              </a:gs>
              <a:gs pos="100000">
                <a:srgbClr val="e5efff"/>
              </a:gs>
            </a:gsLst>
            <a:lin ang="16200000"/>
          </a:gradFill>
          <a:ln>
            <a:noFill/>
          </a:ln>
          <a:effectLst>
            <a:outerShdw algn="ctr" blurRad="44450" dir="5400000" dist="28080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dir="t" rig="balanced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H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0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2" name="CustomShape 5"/>
          <p:cNvSpPr/>
          <p:nvPr/>
        </p:nvSpPr>
        <p:spPr>
          <a:xfrm>
            <a:off x="380880" y="4648320"/>
            <a:ext cx="2817720" cy="6840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bfd4fe"/>
              </a:gs>
              <a:gs pos="100000">
                <a:srgbClr val="e5efff"/>
              </a:gs>
            </a:gsLst>
            <a:lin ang="16200000"/>
          </a:gradFill>
          <a:ln>
            <a:noFill/>
          </a:ln>
          <a:effectLst>
            <a:outerShdw algn="ctr" blurRad="44450" dir="5400000" dist="28080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dir="t" rig="balanced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H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3" name="CustomShape 6"/>
          <p:cNvSpPr/>
          <p:nvPr/>
        </p:nvSpPr>
        <p:spPr>
          <a:xfrm>
            <a:off x="3200400" y="3581280"/>
            <a:ext cx="3198600" cy="684000"/>
          </a:xfrm>
          <a:prstGeom prst="rightArrow">
            <a:avLst>
              <a:gd name="adj1" fmla="val 50000"/>
              <a:gd name="adj2" fmla="val 50000"/>
            </a:avLst>
          </a:prstGeom>
          <a:gradFill rotWithShape="0">
            <a:gsLst>
              <a:gs pos="0">
                <a:srgbClr val="d0d0d0"/>
              </a:gs>
              <a:gs pos="100000">
                <a:srgbClr val="ededed"/>
              </a:gs>
            </a:gsLst>
            <a:lin ang="16200000"/>
          </a:gradFill>
          <a:ln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marL="216000" indent="-214560" algn="ctr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All proportions are equal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4" name="CustomShape 7"/>
          <p:cNvSpPr/>
          <p:nvPr/>
        </p:nvSpPr>
        <p:spPr>
          <a:xfrm>
            <a:off x="3200400" y="4648320"/>
            <a:ext cx="3198600" cy="684000"/>
          </a:xfrm>
          <a:prstGeom prst="rightArrow">
            <a:avLst>
              <a:gd name="adj1" fmla="val 50000"/>
              <a:gd name="adj2" fmla="val 50000"/>
            </a:avLst>
          </a:prstGeom>
          <a:gradFill rotWithShape="0">
            <a:gsLst>
              <a:gs pos="0">
                <a:srgbClr val="d0d0d0"/>
              </a:gs>
              <a:gs pos="100000">
                <a:srgbClr val="ededed"/>
              </a:gs>
            </a:gsLst>
            <a:lin ang="16200000"/>
          </a:gradFill>
          <a:ln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marL="216000" indent="-214560" algn="ctr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Not all Proportions are equal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5" name="CustomShape 8"/>
          <p:cNvSpPr/>
          <p:nvPr/>
        </p:nvSpPr>
        <p:spPr>
          <a:xfrm>
            <a:off x="6324480" y="3352680"/>
            <a:ext cx="2589120" cy="213192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marL="343080" indent="-3412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Check p-value</a:t>
            </a:r>
            <a:endParaRPr b="0" lang="en-IN" sz="20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If p-Value &lt; alpha, we reject Null Hypothesis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56" name="CustomShape 9"/>
          <p:cNvSpPr/>
          <p:nvPr/>
        </p:nvSpPr>
        <p:spPr>
          <a:xfrm>
            <a:off x="380880" y="5791320"/>
            <a:ext cx="3655800" cy="836280"/>
          </a:xfrm>
          <a:prstGeom prst="cube">
            <a:avLst>
              <a:gd name="adj" fmla="val 25000"/>
            </a:avLst>
          </a:prstGeom>
          <a:gradFill rotWithShape="0">
            <a:gsLst>
              <a:gs pos="0">
                <a:srgbClr val="bfd4fe"/>
              </a:gs>
              <a:gs pos="100000">
                <a:srgbClr val="e5efff"/>
              </a:gs>
            </a:gsLst>
            <a:lin ang="16200000"/>
          </a:gradFill>
          <a:ln>
            <a:solidFill>
              <a:srgbClr val="4a7ebb"/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Buyer Ratio.mtw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ustomShape 1"/>
          <p:cNvSpPr/>
          <p:nvPr/>
        </p:nvSpPr>
        <p:spPr>
          <a:xfrm>
            <a:off x="176400" y="1461960"/>
            <a:ext cx="8912160" cy="399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2800" spc="-1" strike="noStrike" u="sng">
                <a:solidFill>
                  <a:srgbClr val="0000ff"/>
                </a:solidFill>
                <a:uFillTx/>
                <a:latin typeface="Calibri"/>
                <a:ea typeface="Microsoft YaHei"/>
                <a:hlinkClick r:id="rId1"/>
              </a:rPr>
              <a:t>Data:-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Microsoft YaHei"/>
              </a:rPr>
              <a:t>In this buyers ratio dataset,the datas are in discrete form         with more than 2 populations so we go with chi-square test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Microsoft YaHei"/>
              </a:rPr>
              <a:t>Chi-square test:-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Microsoft YaHei"/>
              </a:rPr>
              <a:t>We add values of both male and females counts,compared with different regions.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Microsoft YaHei"/>
              </a:rPr>
              <a:t>Plots are observed with add values of males &amp; females with regions.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CustomShape 1"/>
          <p:cNvSpPr/>
          <p:nvPr/>
        </p:nvSpPr>
        <p:spPr>
          <a:xfrm>
            <a:off x="457200" y="274680"/>
            <a:ext cx="8227800" cy="63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CustomShape 2"/>
          <p:cNvSpPr/>
          <p:nvPr/>
        </p:nvSpPr>
        <p:spPr>
          <a:xfrm>
            <a:off x="360000" y="936000"/>
            <a:ext cx="8608680" cy="508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1280" algn="just">
              <a:lnSpc>
                <a:spcPct val="100000"/>
              </a:lnSpc>
              <a:spcBef>
                <a:spcPts val="561"/>
              </a:spcBef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Microsoft YaHei"/>
              </a:rPr>
              <a:t>P-Value:-</a:t>
            </a:r>
            <a:endParaRPr b="0" lang="en-IN" sz="2800" spc="-1" strike="noStrike">
              <a:latin typeface="Arial"/>
            </a:endParaRPr>
          </a:p>
          <a:p>
            <a:pPr marL="343080" indent="-341280" algn="just">
              <a:lnSpc>
                <a:spcPct val="100000"/>
              </a:lnSpc>
              <a:spcBef>
                <a:spcPts val="561"/>
              </a:spcBef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Microsoft YaHei"/>
              </a:rPr>
              <a:t>The p value of both added male and female values with</a:t>
            </a:r>
            <a:endParaRPr b="0" lang="en-IN" sz="2800" spc="-1" strike="noStrike">
              <a:latin typeface="Arial"/>
            </a:endParaRPr>
          </a:p>
          <a:p>
            <a:pPr marL="343080" indent="-341280" algn="just">
              <a:lnSpc>
                <a:spcPct val="100000"/>
              </a:lnSpc>
              <a:spcBef>
                <a:spcPts val="561"/>
              </a:spcBef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Microsoft YaHei"/>
              </a:rPr>
              <a:t>Regions the p-values tends to be 0.2133</a:t>
            </a:r>
            <a:endParaRPr b="0" lang="en-IN" sz="2800" spc="-1" strike="noStrike">
              <a:latin typeface="Arial"/>
            </a:endParaRPr>
          </a:p>
          <a:p>
            <a:pPr marL="343080" indent="-341280" algn="just">
              <a:lnSpc>
                <a:spcPct val="100000"/>
              </a:lnSpc>
              <a:spcBef>
                <a:spcPts val="561"/>
              </a:spcBef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Microsoft YaHei"/>
              </a:rPr>
              <a:t>Conclusion:-</a:t>
            </a:r>
            <a:endParaRPr b="0" lang="en-IN" sz="2800" spc="-1" strike="noStrike">
              <a:latin typeface="Arial"/>
            </a:endParaRPr>
          </a:p>
          <a:p>
            <a:pPr marL="343080" indent="-341280" algn="just">
              <a:lnSpc>
                <a:spcPct val="100000"/>
              </a:lnSpc>
              <a:spcBef>
                <a:spcPts val="561"/>
              </a:spcBef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Microsoft YaHei"/>
              </a:rPr>
              <a:t>  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Microsoft YaHei"/>
              </a:rPr>
              <a:t>In an alpha value is normally 5% ,the graphs are plotted.</a:t>
            </a:r>
            <a:endParaRPr b="0" lang="en-IN" sz="2800" spc="-1" strike="noStrike">
              <a:latin typeface="Arial"/>
            </a:endParaRPr>
          </a:p>
          <a:p>
            <a:pPr marL="343080" indent="-341280" algn="just">
              <a:lnSpc>
                <a:spcPct val="100000"/>
              </a:lnSpc>
              <a:spcBef>
                <a:spcPts val="561"/>
              </a:spcBef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Microsoft YaHei"/>
              </a:rPr>
              <a:t> 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Microsoft YaHei"/>
              </a:rPr>
              <a:t>Also the mean value of both added male and females</a:t>
            </a:r>
            <a:endParaRPr b="0" lang="en-IN" sz="2800" spc="-1" strike="noStrike">
              <a:latin typeface="Arial"/>
            </a:endParaRPr>
          </a:p>
          <a:p>
            <a:pPr marL="343080" indent="-341280" algn="just">
              <a:lnSpc>
                <a:spcPct val="100000"/>
              </a:lnSpc>
              <a:spcBef>
                <a:spcPts val="561"/>
              </a:spcBef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Microsoft YaHei"/>
              </a:rPr>
              <a:t> 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Microsoft YaHei"/>
              </a:rPr>
              <a:t>value is 1114.25 .this is not intercepted with alpha region.</a:t>
            </a:r>
            <a:endParaRPr b="0" lang="en-IN" sz="2800" spc="-1" strike="noStrike">
              <a:latin typeface="Arial"/>
            </a:endParaRPr>
          </a:p>
          <a:p>
            <a:pPr marL="343080" indent="-341280" algn="just">
              <a:lnSpc>
                <a:spcPct val="100000"/>
              </a:lnSpc>
              <a:spcBef>
                <a:spcPts val="561"/>
              </a:spcBef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Microsoft YaHei"/>
              </a:rPr>
              <a:t> 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Microsoft YaHei"/>
              </a:rPr>
              <a:t>Also the p-value is less than alpha values so we reject null hypothesis.</a:t>
            </a:r>
            <a:endParaRPr b="0" lang="en-IN" sz="2800" spc="-1" strike="noStrike">
              <a:latin typeface="Arial"/>
            </a:endParaRPr>
          </a:p>
          <a:p>
            <a:pPr marL="343080" indent="-341280" algn="just">
              <a:lnSpc>
                <a:spcPct val="100000"/>
              </a:lnSpc>
              <a:spcBef>
                <a:spcPts val="561"/>
              </a:spcBef>
            </a:pPr>
            <a:endParaRPr b="0" lang="en-IN" sz="2800" spc="-1" strike="noStrike">
              <a:latin typeface="Arial"/>
            </a:endParaRPr>
          </a:p>
          <a:p>
            <a:pPr marL="343080" indent="-341280" algn="just">
              <a:lnSpc>
                <a:spcPct val="100000"/>
              </a:lnSpc>
              <a:spcBef>
                <a:spcPts val="561"/>
              </a:spcBef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Microsoft YaHei"/>
              </a:rPr>
              <a:t> </a:t>
            </a:r>
            <a:endParaRPr b="0" lang="en-IN" sz="2800" spc="-1" strike="noStrike">
              <a:latin typeface="Arial"/>
            </a:endParaRPr>
          </a:p>
          <a:p>
            <a:pPr marL="343080" indent="-341280" algn="just">
              <a:lnSpc>
                <a:spcPct val="100000"/>
              </a:lnSpc>
              <a:spcBef>
                <a:spcPts val="561"/>
              </a:spcBef>
            </a:pPr>
            <a:endParaRPr b="0" lang="en-IN" sz="2800" spc="-1" strike="noStrike">
              <a:latin typeface="Arial"/>
            </a:endParaRPr>
          </a:p>
          <a:p>
            <a:pPr marL="343080" indent="-341280" algn="just">
              <a:lnSpc>
                <a:spcPct val="100000"/>
              </a:lnSpc>
              <a:spcBef>
                <a:spcPts val="561"/>
              </a:spcBef>
            </a:pPr>
            <a:endParaRPr b="0" lang="en-IN" sz="2800" spc="-1" strike="noStrike">
              <a:latin typeface="Arial"/>
            </a:endParaRPr>
          </a:p>
          <a:p>
            <a:pPr marL="343080" indent="-341280" algn="just">
              <a:lnSpc>
                <a:spcPct val="100000"/>
              </a:lnSpc>
              <a:spcBef>
                <a:spcPts val="561"/>
              </a:spcBef>
            </a:pPr>
            <a:endParaRPr b="0" lang="en-IN" sz="2800" spc="-1" strike="noStrike">
              <a:latin typeface="Arial"/>
            </a:endParaRPr>
          </a:p>
          <a:p>
            <a:pPr marL="343080" indent="-341280" algn="just">
              <a:lnSpc>
                <a:spcPct val="100000"/>
              </a:lnSpc>
              <a:spcBef>
                <a:spcPts val="561"/>
              </a:spcBef>
            </a:pPr>
            <a:endParaRPr b="0" lang="en-IN" sz="28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641"/>
              </a:spcBef>
            </a:pP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238</TotalTime>
  <Application>LibreOffice/6.3.4.2$Windows_X86_64 LibreOffice_project/60da17e045e08f1793c57c00ba83cdfce946d0aa</Application>
  <Words>309</Words>
  <Paragraphs>43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2015-11-14T12:07:48Z</dcterms:created>
  <dc:creator>bharani kumar</dc:creator>
  <dc:description/>
  <dc:language>en-IN</dc:language>
  <cp:lastModifiedBy/>
  <dcterms:modified xsi:type="dcterms:W3CDTF">2020-02-29T17:28:06Z</dcterms:modified>
  <cp:revision>14</cp:revision>
  <dc:subject/>
  <dc:title>Hypothesis Testing Exercise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4</vt:i4>
  </property>
</Properties>
</file>