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89" d="100"/>
          <a:sy n="89" d="100"/>
        </p:scale>
        <p:origin x="6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vek\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vek\Desktop\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vek\Desktop\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vek\Desktop\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vek\Desktop\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vek\Desktop\Book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[Book1.xlsx]PIVOT TABLE!PivotTable2</c:name>
    <c:fmtId val="13"/>
  </c:pivotSource>
  <c:chart>
    <c:autoTitleDeleted val="1"/>
    <c:pivotFmts>
      <c:pivotFmt>
        <c:idx val="0"/>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50000"/>
                  <a:lumOff val="50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50000"/>
                  <a:lumOff val="50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50000"/>
                  <a:lumOff val="50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3"/>
        <c:spPr>
          <a:solidFill>
            <a:schemeClr val="accent1"/>
          </a:solidFill>
          <a:ln w="19050">
            <a:solidFill>
              <a:schemeClr val="lt1"/>
            </a:solidFill>
          </a:ln>
          <a:effectLst/>
        </c:spPr>
      </c:pivotFmt>
      <c:pivotFmt>
        <c:idx val="254"/>
        <c:spPr>
          <a:solidFill>
            <a:schemeClr val="accent1"/>
          </a:solidFill>
          <a:ln w="19050">
            <a:solidFill>
              <a:schemeClr val="lt1"/>
            </a:solidFill>
          </a:ln>
          <a:effectLst/>
        </c:spPr>
      </c:pivotFmt>
      <c:pivotFmt>
        <c:idx val="255"/>
        <c:spPr>
          <a:solidFill>
            <a:schemeClr val="accent1"/>
          </a:solidFill>
          <a:ln w="19050">
            <a:solidFill>
              <a:schemeClr val="lt1"/>
            </a:solidFill>
          </a:ln>
          <a:effectLst/>
        </c:spPr>
      </c:pivotFmt>
      <c:pivotFmt>
        <c:idx val="256"/>
        <c:spPr>
          <a:solidFill>
            <a:schemeClr val="accent1"/>
          </a:solidFill>
          <a:ln w="19050">
            <a:solidFill>
              <a:schemeClr val="lt1"/>
            </a:solidFill>
          </a:ln>
          <a:effectLst/>
        </c:spPr>
      </c:pivotFmt>
      <c:pivotFmt>
        <c:idx val="257"/>
        <c:spPr>
          <a:solidFill>
            <a:schemeClr val="accent1"/>
          </a:solidFill>
          <a:ln w="19050">
            <a:solidFill>
              <a:schemeClr val="lt1"/>
            </a:solidFill>
          </a:ln>
          <a:effectLst/>
        </c:spPr>
      </c:pivotFmt>
      <c:pivotFmt>
        <c:idx val="258"/>
        <c:spPr>
          <a:solidFill>
            <a:schemeClr val="accent1"/>
          </a:solidFill>
          <a:ln w="19050">
            <a:solidFill>
              <a:schemeClr val="lt1"/>
            </a:solidFill>
          </a:ln>
          <a:effectLst/>
        </c:spPr>
      </c:pivotFmt>
      <c:pivotFmt>
        <c:idx val="259"/>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50000"/>
                  <a:lumOff val="50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0"/>
        <c:spPr>
          <a:solidFill>
            <a:schemeClr val="accent1"/>
          </a:solidFill>
          <a:ln w="19050">
            <a:solidFill>
              <a:schemeClr val="lt1"/>
            </a:solidFill>
          </a:ln>
          <a:effectLst/>
        </c:spPr>
      </c:pivotFmt>
      <c:pivotFmt>
        <c:idx val="261"/>
        <c:spPr>
          <a:solidFill>
            <a:schemeClr val="accent1"/>
          </a:solidFill>
          <a:ln w="19050">
            <a:solidFill>
              <a:schemeClr val="lt1"/>
            </a:solidFill>
          </a:ln>
          <a:effectLst/>
        </c:spPr>
      </c:pivotFmt>
      <c:pivotFmt>
        <c:idx val="262"/>
        <c:spPr>
          <a:solidFill>
            <a:schemeClr val="accent1"/>
          </a:solidFill>
          <a:ln w="19050">
            <a:solidFill>
              <a:schemeClr val="lt1"/>
            </a:solidFill>
          </a:ln>
          <a:effectLst/>
        </c:spPr>
      </c:pivotFmt>
      <c:pivotFmt>
        <c:idx val="263"/>
        <c:spPr>
          <a:solidFill>
            <a:schemeClr val="accent1"/>
          </a:solidFill>
          <a:ln w="19050">
            <a:solidFill>
              <a:schemeClr val="lt1"/>
            </a:solidFill>
          </a:ln>
          <a:effectLst/>
        </c:spPr>
      </c:pivotFmt>
      <c:pivotFmt>
        <c:idx val="264"/>
        <c:spPr>
          <a:solidFill>
            <a:schemeClr val="accent1"/>
          </a:solidFill>
          <a:ln w="19050">
            <a:solidFill>
              <a:schemeClr val="lt1"/>
            </a:solidFill>
          </a:ln>
          <a:effectLst/>
        </c:spPr>
      </c:pivotFmt>
      <c:pivotFmt>
        <c:idx val="265"/>
        <c:spPr>
          <a:solidFill>
            <a:schemeClr val="accent1"/>
          </a:solidFill>
          <a:ln w="19050">
            <a:solidFill>
              <a:schemeClr val="lt1"/>
            </a:solidFill>
          </a:ln>
          <a:effectLst/>
        </c:spPr>
      </c:pivotFmt>
      <c:pivotFmt>
        <c:idx val="26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50000"/>
                  <a:lumOff val="50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7"/>
        <c:spPr>
          <a:solidFill>
            <a:schemeClr val="accent1"/>
          </a:solidFill>
          <a:ln w="19050">
            <a:solidFill>
              <a:schemeClr val="lt1"/>
            </a:solidFill>
          </a:ln>
          <a:effectLst/>
        </c:spPr>
      </c:pivotFmt>
      <c:pivotFmt>
        <c:idx val="268"/>
        <c:spPr>
          <a:solidFill>
            <a:schemeClr val="accent1"/>
          </a:solidFill>
          <a:ln w="19050">
            <a:solidFill>
              <a:schemeClr val="lt1"/>
            </a:solidFill>
          </a:ln>
          <a:effectLst/>
        </c:spPr>
      </c:pivotFmt>
      <c:pivotFmt>
        <c:idx val="269"/>
        <c:spPr>
          <a:solidFill>
            <a:schemeClr val="accent1"/>
          </a:solidFill>
          <a:ln w="19050">
            <a:solidFill>
              <a:schemeClr val="lt1"/>
            </a:solidFill>
          </a:ln>
          <a:effectLst/>
        </c:spPr>
      </c:pivotFmt>
      <c:pivotFmt>
        <c:idx val="270"/>
        <c:spPr>
          <a:solidFill>
            <a:schemeClr val="accent1"/>
          </a:solidFill>
          <a:ln w="19050">
            <a:solidFill>
              <a:schemeClr val="lt1"/>
            </a:solidFill>
          </a:ln>
          <a:effectLst/>
        </c:spPr>
      </c:pivotFmt>
      <c:pivotFmt>
        <c:idx val="271"/>
        <c:spPr>
          <a:solidFill>
            <a:schemeClr val="accent1"/>
          </a:solidFill>
          <a:ln w="19050">
            <a:solidFill>
              <a:schemeClr val="lt1"/>
            </a:solidFill>
          </a:ln>
          <a:effectLst/>
        </c:spPr>
      </c:pivotFmt>
      <c:pivotFmt>
        <c:idx val="272"/>
        <c:spPr>
          <a:solidFill>
            <a:schemeClr val="accent1"/>
          </a:solidFill>
          <a:ln w="19050">
            <a:solidFill>
              <a:schemeClr val="lt1"/>
            </a:solidFill>
          </a:ln>
          <a:effectLst/>
        </c:spPr>
      </c:pivotFmt>
    </c:pivotFmts>
    <c:plotArea>
      <c:layout/>
      <c:pieChart>
        <c:varyColors val="1"/>
        <c:ser>
          <c:idx val="0"/>
          <c:order val="0"/>
          <c:tx>
            <c:strRef>
              <c:f>'PIVOT TABLE'!$B$2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47-47C6-ABAB-699DB2B18D11}"/>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247-47C6-ABAB-699DB2B18D11}"/>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247-47C6-ABAB-699DB2B18D11}"/>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247-47C6-ABAB-699DB2B18D11}"/>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B247-47C6-ABAB-699DB2B18D11}"/>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B247-47C6-ABAB-699DB2B18D11}"/>
              </c:ext>
            </c:extLst>
          </c:dPt>
          <c:dLbls>
            <c:spPr>
              <a:solidFill>
                <a:sysClr val="window" lastClr="FFFFFF"/>
              </a:solidFill>
              <a:ln>
                <a:solidFill>
                  <a:sysClr val="windowText" lastClr="000000">
                    <a:lumMod val="50000"/>
                    <a:lumOff val="50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 TABLE'!$A$3:$A$9</c:f>
              <c:strCache>
                <c:ptCount val="6"/>
                <c:pt idx="0">
                  <c:v>Africa</c:v>
                </c:pt>
                <c:pt idx="1">
                  <c:v>Asia</c:v>
                </c:pt>
                <c:pt idx="2">
                  <c:v>Europe</c:v>
                </c:pt>
                <c:pt idx="3">
                  <c:v>North America</c:v>
                </c:pt>
                <c:pt idx="4">
                  <c:v>Oceania</c:v>
                </c:pt>
                <c:pt idx="5">
                  <c:v>South America</c:v>
                </c:pt>
              </c:strCache>
            </c:strRef>
          </c:cat>
          <c:val>
            <c:numRef>
              <c:f>'PIVOT TABLE'!$B$3:$B$9</c:f>
              <c:numCache>
                <c:formatCode>0%</c:formatCode>
                <c:ptCount val="6"/>
                <c:pt idx="0">
                  <c:v>0.18156385347320869</c:v>
                </c:pt>
                <c:pt idx="1">
                  <c:v>0.60822917863332826</c:v>
                </c:pt>
                <c:pt idx="2">
                  <c:v>7.4712223453338028E-2</c:v>
                </c:pt>
                <c:pt idx="3">
                  <c:v>7.511062999262301E-2</c:v>
                </c:pt>
                <c:pt idx="4">
                  <c:v>5.719222868519714E-3</c:v>
                </c:pt>
                <c:pt idx="5">
                  <c:v>5.4664891578982681E-2</c:v>
                </c:pt>
              </c:numCache>
            </c:numRef>
          </c:val>
          <c:extLst>
            <c:ext xmlns:c16="http://schemas.microsoft.com/office/drawing/2014/chart" uri="{C3380CC4-5D6E-409C-BE32-E72D297353CC}">
              <c16:uniqueId val="{0000000C-B247-47C6-ABAB-699DB2B18D11}"/>
            </c:ext>
          </c:extLst>
        </c:ser>
        <c:dLbls>
          <c:showLegendKey val="0"/>
          <c:showVal val="0"/>
          <c:showCatName val="0"/>
          <c:showSerName val="0"/>
          <c:showPercent val="0"/>
          <c:showBubbleSize val="0"/>
          <c:showLeaderLines val="0"/>
        </c:dLbls>
        <c:firstSliceAng val="266"/>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[Book1.xlsx]PIVOT TABLE!PivotTable1</c:name>
    <c:fmtId val="2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TABLE'!$B$12:$B$13</c:f>
              <c:strCache>
                <c:ptCount val="1"/>
                <c:pt idx="0">
                  <c:v>Africa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TABLE'!$A$14:$A$24</c:f>
              <c:strCache>
                <c:ptCount val="10"/>
                <c:pt idx="0">
                  <c:v>India</c:v>
                </c:pt>
                <c:pt idx="1">
                  <c:v>China</c:v>
                </c:pt>
                <c:pt idx="2">
                  <c:v>United States</c:v>
                </c:pt>
                <c:pt idx="3">
                  <c:v>Indonesia</c:v>
                </c:pt>
                <c:pt idx="4">
                  <c:v>Pakistan</c:v>
                </c:pt>
                <c:pt idx="5">
                  <c:v>Nigeria</c:v>
                </c:pt>
                <c:pt idx="6">
                  <c:v>Brazil</c:v>
                </c:pt>
                <c:pt idx="7">
                  <c:v>Bangladesh</c:v>
                </c:pt>
                <c:pt idx="8">
                  <c:v>Russia</c:v>
                </c:pt>
                <c:pt idx="9">
                  <c:v>Mexico</c:v>
                </c:pt>
              </c:strCache>
            </c:strRef>
          </c:cat>
          <c:val>
            <c:numRef>
              <c:f>'PIVOT TABLE'!$B$14:$B$24</c:f>
              <c:numCache>
                <c:formatCode>General</c:formatCode>
                <c:ptCount val="10"/>
                <c:pt idx="5" formatCode="0.000">
                  <c:v>0.223804632</c:v>
                </c:pt>
              </c:numCache>
            </c:numRef>
          </c:val>
          <c:extLst>
            <c:ext xmlns:c16="http://schemas.microsoft.com/office/drawing/2014/chart" uri="{C3380CC4-5D6E-409C-BE32-E72D297353CC}">
              <c16:uniqueId val="{00000000-5F87-4F6C-A6DF-0B5EA6915A49}"/>
            </c:ext>
          </c:extLst>
        </c:ser>
        <c:ser>
          <c:idx val="1"/>
          <c:order val="1"/>
          <c:tx>
            <c:strRef>
              <c:f>'PIVOT TABLE'!$C$12:$C$13</c:f>
              <c:strCache>
                <c:ptCount val="1"/>
                <c:pt idx="0">
                  <c:v>Asia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TABLE'!$A$14:$A$24</c:f>
              <c:strCache>
                <c:ptCount val="10"/>
                <c:pt idx="0">
                  <c:v>India</c:v>
                </c:pt>
                <c:pt idx="1">
                  <c:v>China</c:v>
                </c:pt>
                <c:pt idx="2">
                  <c:v>United States</c:v>
                </c:pt>
                <c:pt idx="3">
                  <c:v>Indonesia</c:v>
                </c:pt>
                <c:pt idx="4">
                  <c:v>Pakistan</c:v>
                </c:pt>
                <c:pt idx="5">
                  <c:v>Nigeria</c:v>
                </c:pt>
                <c:pt idx="6">
                  <c:v>Brazil</c:v>
                </c:pt>
                <c:pt idx="7">
                  <c:v>Bangladesh</c:v>
                </c:pt>
                <c:pt idx="8">
                  <c:v>Russia</c:v>
                </c:pt>
                <c:pt idx="9">
                  <c:v>Mexico</c:v>
                </c:pt>
              </c:strCache>
            </c:strRef>
          </c:cat>
          <c:val>
            <c:numRef>
              <c:f>'PIVOT TABLE'!$C$14:$C$24</c:f>
              <c:numCache>
                <c:formatCode>0.000</c:formatCode>
                <c:ptCount val="10"/>
                <c:pt idx="0">
                  <c:v>1.4286276630000001</c:v>
                </c:pt>
                <c:pt idx="1">
                  <c:v>1.4256713519999999</c:v>
                </c:pt>
                <c:pt idx="3">
                  <c:v>0.27753412199999999</c:v>
                </c:pt>
                <c:pt idx="4">
                  <c:v>0.24048565799999999</c:v>
                </c:pt>
                <c:pt idx="7">
                  <c:v>0.172954319</c:v>
                </c:pt>
                <c:pt idx="8">
                  <c:v>0.14444435899999999</c:v>
                </c:pt>
              </c:numCache>
            </c:numRef>
          </c:val>
          <c:extLst>
            <c:ext xmlns:c16="http://schemas.microsoft.com/office/drawing/2014/chart" uri="{C3380CC4-5D6E-409C-BE32-E72D297353CC}">
              <c16:uniqueId val="{00000001-5F87-4F6C-A6DF-0B5EA6915A49}"/>
            </c:ext>
          </c:extLst>
        </c:ser>
        <c:ser>
          <c:idx val="2"/>
          <c:order val="2"/>
          <c:tx>
            <c:strRef>
              <c:f>'PIVOT TABLE'!$D$12:$D$13</c:f>
              <c:strCache>
                <c:ptCount val="1"/>
                <c:pt idx="0">
                  <c:v>North America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TABLE'!$A$14:$A$24</c:f>
              <c:strCache>
                <c:ptCount val="10"/>
                <c:pt idx="0">
                  <c:v>India</c:v>
                </c:pt>
                <c:pt idx="1">
                  <c:v>China</c:v>
                </c:pt>
                <c:pt idx="2">
                  <c:v>United States</c:v>
                </c:pt>
                <c:pt idx="3">
                  <c:v>Indonesia</c:v>
                </c:pt>
                <c:pt idx="4">
                  <c:v>Pakistan</c:v>
                </c:pt>
                <c:pt idx="5">
                  <c:v>Nigeria</c:v>
                </c:pt>
                <c:pt idx="6">
                  <c:v>Brazil</c:v>
                </c:pt>
                <c:pt idx="7">
                  <c:v>Bangladesh</c:v>
                </c:pt>
                <c:pt idx="8">
                  <c:v>Russia</c:v>
                </c:pt>
                <c:pt idx="9">
                  <c:v>Mexico</c:v>
                </c:pt>
              </c:strCache>
            </c:strRef>
          </c:cat>
          <c:val>
            <c:numRef>
              <c:f>'PIVOT TABLE'!$D$14:$D$24</c:f>
              <c:numCache>
                <c:formatCode>General</c:formatCode>
                <c:ptCount val="10"/>
                <c:pt idx="2" formatCode="0.000">
                  <c:v>0.33999656299999997</c:v>
                </c:pt>
                <c:pt idx="9" formatCode="0.000">
                  <c:v>0.12845556699999999</c:v>
                </c:pt>
              </c:numCache>
            </c:numRef>
          </c:val>
          <c:extLst>
            <c:ext xmlns:c16="http://schemas.microsoft.com/office/drawing/2014/chart" uri="{C3380CC4-5D6E-409C-BE32-E72D297353CC}">
              <c16:uniqueId val="{00000002-5F87-4F6C-A6DF-0B5EA6915A49}"/>
            </c:ext>
          </c:extLst>
        </c:ser>
        <c:ser>
          <c:idx val="3"/>
          <c:order val="3"/>
          <c:tx>
            <c:strRef>
              <c:f>'PIVOT TABLE'!$E$12:$E$13</c:f>
              <c:strCache>
                <c:ptCount val="1"/>
                <c:pt idx="0">
                  <c:v>South America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TABLE'!$A$14:$A$24</c:f>
              <c:strCache>
                <c:ptCount val="10"/>
                <c:pt idx="0">
                  <c:v>India</c:v>
                </c:pt>
                <c:pt idx="1">
                  <c:v>China</c:v>
                </c:pt>
                <c:pt idx="2">
                  <c:v>United States</c:v>
                </c:pt>
                <c:pt idx="3">
                  <c:v>Indonesia</c:v>
                </c:pt>
                <c:pt idx="4">
                  <c:v>Pakistan</c:v>
                </c:pt>
                <c:pt idx="5">
                  <c:v>Nigeria</c:v>
                </c:pt>
                <c:pt idx="6">
                  <c:v>Brazil</c:v>
                </c:pt>
                <c:pt idx="7">
                  <c:v>Bangladesh</c:v>
                </c:pt>
                <c:pt idx="8">
                  <c:v>Russia</c:v>
                </c:pt>
                <c:pt idx="9">
                  <c:v>Mexico</c:v>
                </c:pt>
              </c:strCache>
            </c:strRef>
          </c:cat>
          <c:val>
            <c:numRef>
              <c:f>'PIVOT TABLE'!$E$14:$E$24</c:f>
              <c:numCache>
                <c:formatCode>General</c:formatCode>
                <c:ptCount val="10"/>
                <c:pt idx="6" formatCode="0.000">
                  <c:v>0.21642244599999999</c:v>
                </c:pt>
              </c:numCache>
            </c:numRef>
          </c:val>
          <c:extLst>
            <c:ext xmlns:c16="http://schemas.microsoft.com/office/drawing/2014/chart" uri="{C3380CC4-5D6E-409C-BE32-E72D297353CC}">
              <c16:uniqueId val="{00000003-5F87-4F6C-A6DF-0B5EA6915A49}"/>
            </c:ext>
          </c:extLst>
        </c:ser>
        <c:dLbls>
          <c:dLblPos val="outEnd"/>
          <c:showLegendKey val="0"/>
          <c:showVal val="1"/>
          <c:showCatName val="0"/>
          <c:showSerName val="0"/>
          <c:showPercent val="0"/>
          <c:showBubbleSize val="0"/>
        </c:dLbls>
        <c:gapWidth val="219"/>
        <c:axId val="1187381568"/>
        <c:axId val="1187384088"/>
      </c:barChart>
      <c:catAx>
        <c:axId val="11873815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384088"/>
        <c:crosses val="autoZero"/>
        <c:auto val="1"/>
        <c:lblAlgn val="ctr"/>
        <c:lblOffset val="100"/>
        <c:noMultiLvlLbl val="0"/>
      </c:catAx>
      <c:valAx>
        <c:axId val="1187384088"/>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t>Population (in Billions)</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1187381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[Book1.xlsx]PIVOT TABLE!PivotTable3</c:name>
    <c:fmtId val="44"/>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TABLE'!$B$27</c:f>
              <c:strCache>
                <c:ptCount val="1"/>
                <c:pt idx="0">
                  <c:v>Density (P/Km²)</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TABLE'!$A$28:$A$38</c:f>
              <c:strCache>
                <c:ptCount val="10"/>
                <c:pt idx="0">
                  <c:v>Bangladesh</c:v>
                </c:pt>
                <c:pt idx="1">
                  <c:v>Bahrain</c:v>
                </c:pt>
                <c:pt idx="2">
                  <c:v>Gibraltar</c:v>
                </c:pt>
                <c:pt idx="3">
                  <c:v>Hong Kong</c:v>
                </c:pt>
                <c:pt idx="4">
                  <c:v>Macao</c:v>
                </c:pt>
                <c:pt idx="5">
                  <c:v>Maldives</c:v>
                </c:pt>
                <c:pt idx="6">
                  <c:v>Malta</c:v>
                </c:pt>
                <c:pt idx="7">
                  <c:v>Monaco</c:v>
                </c:pt>
                <c:pt idx="8">
                  <c:v>Singapore</c:v>
                </c:pt>
                <c:pt idx="9">
                  <c:v>Sint Maarten</c:v>
                </c:pt>
              </c:strCache>
            </c:strRef>
          </c:cat>
          <c:val>
            <c:numRef>
              <c:f>'PIVOT TABLE'!$B$28:$B$38</c:f>
              <c:numCache>
                <c:formatCode>General</c:formatCode>
                <c:ptCount val="10"/>
                <c:pt idx="0">
                  <c:v>1329</c:v>
                </c:pt>
                <c:pt idx="1">
                  <c:v>1955</c:v>
                </c:pt>
                <c:pt idx="2">
                  <c:v>3269</c:v>
                </c:pt>
                <c:pt idx="3">
                  <c:v>7135</c:v>
                </c:pt>
                <c:pt idx="4">
                  <c:v>23472</c:v>
                </c:pt>
                <c:pt idx="5">
                  <c:v>1737</c:v>
                </c:pt>
                <c:pt idx="6">
                  <c:v>1672</c:v>
                </c:pt>
                <c:pt idx="7">
                  <c:v>24360</c:v>
                </c:pt>
                <c:pt idx="8">
                  <c:v>8592</c:v>
                </c:pt>
                <c:pt idx="9">
                  <c:v>1301</c:v>
                </c:pt>
              </c:numCache>
            </c:numRef>
          </c:val>
          <c:smooth val="0"/>
          <c:extLst>
            <c:ext xmlns:c16="http://schemas.microsoft.com/office/drawing/2014/chart" uri="{C3380CC4-5D6E-409C-BE32-E72D297353CC}">
              <c16:uniqueId val="{00000000-EC5D-4F0D-8A10-AFF6477293AF}"/>
            </c:ext>
          </c:extLst>
        </c:ser>
        <c:dLbls>
          <c:showLegendKey val="0"/>
          <c:showVal val="0"/>
          <c:showCatName val="0"/>
          <c:showSerName val="0"/>
          <c:showPercent val="0"/>
          <c:showBubbleSize val="0"/>
        </c:dLbls>
        <c:marker val="1"/>
        <c:smooth val="0"/>
        <c:axId val="639857584"/>
        <c:axId val="639860104"/>
      </c:lineChart>
      <c:lineChart>
        <c:grouping val="standard"/>
        <c:varyColors val="0"/>
        <c:ser>
          <c:idx val="1"/>
          <c:order val="1"/>
          <c:tx>
            <c:strRef>
              <c:f>'PIVOT TABLE'!$C$27</c:f>
              <c:strCache>
                <c:ptCount val="1"/>
                <c:pt idx="0">
                  <c:v>Med. 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TABLE'!$A$28:$A$38</c:f>
              <c:strCache>
                <c:ptCount val="10"/>
                <c:pt idx="0">
                  <c:v>Bangladesh</c:v>
                </c:pt>
                <c:pt idx="1">
                  <c:v>Bahrain</c:v>
                </c:pt>
                <c:pt idx="2">
                  <c:v>Gibraltar</c:v>
                </c:pt>
                <c:pt idx="3">
                  <c:v>Hong Kong</c:v>
                </c:pt>
                <c:pt idx="4">
                  <c:v>Macao</c:v>
                </c:pt>
                <c:pt idx="5">
                  <c:v>Maldives</c:v>
                </c:pt>
                <c:pt idx="6">
                  <c:v>Malta</c:v>
                </c:pt>
                <c:pt idx="7">
                  <c:v>Monaco</c:v>
                </c:pt>
                <c:pt idx="8">
                  <c:v>Singapore</c:v>
                </c:pt>
                <c:pt idx="9">
                  <c:v>Sint Maarten</c:v>
                </c:pt>
              </c:strCache>
            </c:strRef>
          </c:cat>
          <c:val>
            <c:numRef>
              <c:f>'PIVOT TABLE'!$C$28:$C$38</c:f>
              <c:numCache>
                <c:formatCode>General</c:formatCode>
                <c:ptCount val="10"/>
                <c:pt idx="0">
                  <c:v>27</c:v>
                </c:pt>
                <c:pt idx="1">
                  <c:v>34</c:v>
                </c:pt>
                <c:pt idx="2">
                  <c:v>42</c:v>
                </c:pt>
                <c:pt idx="3">
                  <c:v>46</c:v>
                </c:pt>
                <c:pt idx="4">
                  <c:v>39</c:v>
                </c:pt>
                <c:pt idx="5">
                  <c:v>32</c:v>
                </c:pt>
                <c:pt idx="6">
                  <c:v>40</c:v>
                </c:pt>
                <c:pt idx="7">
                  <c:v>54</c:v>
                </c:pt>
                <c:pt idx="8">
                  <c:v>43</c:v>
                </c:pt>
                <c:pt idx="9">
                  <c:v>48</c:v>
                </c:pt>
              </c:numCache>
            </c:numRef>
          </c:val>
          <c:smooth val="0"/>
          <c:extLst>
            <c:ext xmlns:c16="http://schemas.microsoft.com/office/drawing/2014/chart" uri="{C3380CC4-5D6E-409C-BE32-E72D297353CC}">
              <c16:uniqueId val="{00000001-EC5D-4F0D-8A10-AFF6477293AF}"/>
            </c:ext>
          </c:extLst>
        </c:ser>
        <c:dLbls>
          <c:showLegendKey val="0"/>
          <c:showVal val="0"/>
          <c:showCatName val="0"/>
          <c:showSerName val="0"/>
          <c:showPercent val="0"/>
          <c:showBubbleSize val="0"/>
        </c:dLbls>
        <c:marker val="1"/>
        <c:smooth val="0"/>
        <c:axId val="936841960"/>
        <c:axId val="936839800"/>
      </c:lineChart>
      <c:catAx>
        <c:axId val="639857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860104"/>
        <c:crosses val="autoZero"/>
        <c:auto val="1"/>
        <c:lblAlgn val="ctr"/>
        <c:lblOffset val="100"/>
        <c:noMultiLvlLbl val="0"/>
      </c:catAx>
      <c:valAx>
        <c:axId val="63986010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857584"/>
        <c:crosses val="autoZero"/>
        <c:crossBetween val="between"/>
      </c:valAx>
      <c:valAx>
        <c:axId val="93683980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841960"/>
        <c:crosses val="max"/>
        <c:crossBetween val="between"/>
      </c:valAx>
      <c:catAx>
        <c:axId val="936841960"/>
        <c:scaling>
          <c:orientation val="minMax"/>
        </c:scaling>
        <c:delete val="1"/>
        <c:axPos val="b"/>
        <c:numFmt formatCode="General" sourceLinked="1"/>
        <c:majorTickMark val="out"/>
        <c:minorTickMark val="none"/>
        <c:tickLblPos val="nextTo"/>
        <c:crossAx val="936839800"/>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[Book1.xlsx]PIVOT TABLE!PivotTable5</c:name>
    <c:fmtId val="5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TABLE'!$B$65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TABLE'!$A$66:$A$71</c:f>
              <c:strCache>
                <c:ptCount val="5"/>
                <c:pt idx="0">
                  <c:v>High Fertility</c:v>
                </c:pt>
                <c:pt idx="1">
                  <c:v>Low Fertility</c:v>
                </c:pt>
                <c:pt idx="2">
                  <c:v>Moderate Fertility</c:v>
                </c:pt>
                <c:pt idx="3">
                  <c:v>Ultra-Low Fertility</c:v>
                </c:pt>
                <c:pt idx="4">
                  <c:v>Very Low Fertility</c:v>
                </c:pt>
              </c:strCache>
            </c:strRef>
          </c:cat>
          <c:val>
            <c:numRef>
              <c:f>'PIVOT TABLE'!$B$66:$B$71</c:f>
              <c:numCache>
                <c:formatCode>General</c:formatCode>
                <c:ptCount val="5"/>
                <c:pt idx="0">
                  <c:v>57</c:v>
                </c:pt>
                <c:pt idx="1">
                  <c:v>68</c:v>
                </c:pt>
                <c:pt idx="2">
                  <c:v>57</c:v>
                </c:pt>
                <c:pt idx="3">
                  <c:v>14</c:v>
                </c:pt>
                <c:pt idx="4">
                  <c:v>38</c:v>
                </c:pt>
              </c:numCache>
            </c:numRef>
          </c:val>
          <c:extLst>
            <c:ext xmlns:c16="http://schemas.microsoft.com/office/drawing/2014/chart" uri="{C3380CC4-5D6E-409C-BE32-E72D297353CC}">
              <c16:uniqueId val="{00000000-B603-4727-8644-9DDF8832873C}"/>
            </c:ext>
          </c:extLst>
        </c:ser>
        <c:dLbls>
          <c:dLblPos val="outEnd"/>
          <c:showLegendKey val="0"/>
          <c:showVal val="1"/>
          <c:showCatName val="0"/>
          <c:showSerName val="0"/>
          <c:showPercent val="0"/>
          <c:showBubbleSize val="0"/>
        </c:dLbls>
        <c:gapWidth val="219"/>
        <c:overlap val="-27"/>
        <c:axId val="598686640"/>
        <c:axId val="598693120"/>
      </c:barChart>
      <c:catAx>
        <c:axId val="59868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693120"/>
        <c:crosses val="autoZero"/>
        <c:auto val="1"/>
        <c:lblAlgn val="ctr"/>
        <c:lblOffset val="100"/>
        <c:noMultiLvlLbl val="0"/>
      </c:catAx>
      <c:valAx>
        <c:axId val="598693120"/>
        <c:scaling>
          <c:orientation val="minMax"/>
        </c:scaling>
        <c:delete val="1"/>
        <c:axPos val="l"/>
        <c:numFmt formatCode="General" sourceLinked="1"/>
        <c:majorTickMark val="none"/>
        <c:minorTickMark val="none"/>
        <c:tickLblPos val="nextTo"/>
        <c:crossAx val="598686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[Book1.xlsx]PIVOT TABLE!PivotTable4</c:name>
    <c:fmtId val="5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TABLE'!$B$41</c:f>
              <c:strCache>
                <c:ptCount val="1"/>
                <c:pt idx="0">
                  <c:v>GDP (USD billion)</c:v>
                </c:pt>
              </c:strCache>
            </c:strRef>
          </c:tx>
          <c:spPr>
            <a:solidFill>
              <a:schemeClr val="accent1"/>
            </a:solidFill>
            <a:ln>
              <a:noFill/>
            </a:ln>
            <a:effectLst/>
          </c:spPr>
          <c:invertIfNegative val="0"/>
          <c:cat>
            <c:strRef>
              <c:f>'PIVOT TABLE'!$A$42:$A$62</c:f>
              <c:strCache>
                <c:ptCount val="20"/>
                <c:pt idx="0">
                  <c:v>Australia</c:v>
                </c:pt>
                <c:pt idx="1">
                  <c:v>Brazil</c:v>
                </c:pt>
                <c:pt idx="2">
                  <c:v>Canada</c:v>
                </c:pt>
                <c:pt idx="3">
                  <c:v>China</c:v>
                </c:pt>
                <c:pt idx="4">
                  <c:v>France</c:v>
                </c:pt>
                <c:pt idx="5">
                  <c:v>Germany</c:v>
                </c:pt>
                <c:pt idx="6">
                  <c:v>India</c:v>
                </c:pt>
                <c:pt idx="7">
                  <c:v>Indonesia</c:v>
                </c:pt>
                <c:pt idx="8">
                  <c:v>Italy</c:v>
                </c:pt>
                <c:pt idx="9">
                  <c:v>Japan</c:v>
                </c:pt>
                <c:pt idx="10">
                  <c:v>Mexico</c:v>
                </c:pt>
                <c:pt idx="11">
                  <c:v>Netherlands</c:v>
                </c:pt>
                <c:pt idx="12">
                  <c:v>Russia</c:v>
                </c:pt>
                <c:pt idx="13">
                  <c:v>Saudi Arabia</c:v>
                </c:pt>
                <c:pt idx="14">
                  <c:v>South Korea</c:v>
                </c:pt>
                <c:pt idx="15">
                  <c:v>Spain</c:v>
                </c:pt>
                <c:pt idx="16">
                  <c:v>Switzerland</c:v>
                </c:pt>
                <c:pt idx="17">
                  <c:v>Turkey</c:v>
                </c:pt>
                <c:pt idx="18">
                  <c:v>United Kingdom</c:v>
                </c:pt>
                <c:pt idx="19">
                  <c:v>United States</c:v>
                </c:pt>
              </c:strCache>
            </c:strRef>
          </c:cat>
          <c:val>
            <c:numRef>
              <c:f>'PIVOT TABLE'!$B$42:$B$62</c:f>
              <c:numCache>
                <c:formatCode>General</c:formatCode>
                <c:ptCount val="20"/>
                <c:pt idx="0">
                  <c:v>1690</c:v>
                </c:pt>
                <c:pt idx="1">
                  <c:v>2132</c:v>
                </c:pt>
                <c:pt idx="2">
                  <c:v>2122</c:v>
                </c:pt>
                <c:pt idx="3">
                  <c:v>17786</c:v>
                </c:pt>
                <c:pt idx="4">
                  <c:v>3052</c:v>
                </c:pt>
                <c:pt idx="5">
                  <c:v>4430</c:v>
                </c:pt>
                <c:pt idx="6">
                  <c:v>3730</c:v>
                </c:pt>
                <c:pt idx="7">
                  <c:v>1420</c:v>
                </c:pt>
                <c:pt idx="8">
                  <c:v>2190</c:v>
                </c:pt>
                <c:pt idx="9">
                  <c:v>4231</c:v>
                </c:pt>
                <c:pt idx="10">
                  <c:v>1810</c:v>
                </c:pt>
                <c:pt idx="11">
                  <c:v>1090</c:v>
                </c:pt>
                <c:pt idx="12">
                  <c:v>1860</c:v>
                </c:pt>
                <c:pt idx="13">
                  <c:v>1070</c:v>
                </c:pt>
                <c:pt idx="14">
                  <c:v>1710</c:v>
                </c:pt>
                <c:pt idx="15">
                  <c:v>1580</c:v>
                </c:pt>
                <c:pt idx="16">
                  <c:v>905.68</c:v>
                </c:pt>
                <c:pt idx="17">
                  <c:v>1150</c:v>
                </c:pt>
                <c:pt idx="18">
                  <c:v>3332</c:v>
                </c:pt>
                <c:pt idx="19">
                  <c:v>26954</c:v>
                </c:pt>
              </c:numCache>
            </c:numRef>
          </c:val>
          <c:extLst>
            <c:ext xmlns:c16="http://schemas.microsoft.com/office/drawing/2014/chart" uri="{C3380CC4-5D6E-409C-BE32-E72D297353CC}">
              <c16:uniqueId val="{00000000-074B-4852-A7C4-CBF6EAC91679}"/>
            </c:ext>
          </c:extLst>
        </c:ser>
        <c:dLbls>
          <c:showLegendKey val="0"/>
          <c:showVal val="0"/>
          <c:showCatName val="0"/>
          <c:showSerName val="0"/>
          <c:showPercent val="0"/>
          <c:showBubbleSize val="0"/>
        </c:dLbls>
        <c:gapWidth val="219"/>
        <c:axId val="750293312"/>
        <c:axId val="750291152"/>
      </c:barChart>
      <c:lineChart>
        <c:grouping val="stacked"/>
        <c:varyColors val="0"/>
        <c:ser>
          <c:idx val="1"/>
          <c:order val="1"/>
          <c:tx>
            <c:strRef>
              <c:f>'PIVOT TABLE'!$C$41</c:f>
              <c:strCache>
                <c:ptCount val="1"/>
                <c:pt idx="0">
                  <c:v>Fert. 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TABLE'!$A$42:$A$62</c:f>
              <c:strCache>
                <c:ptCount val="20"/>
                <c:pt idx="0">
                  <c:v>Australia</c:v>
                </c:pt>
                <c:pt idx="1">
                  <c:v>Brazil</c:v>
                </c:pt>
                <c:pt idx="2">
                  <c:v>Canada</c:v>
                </c:pt>
                <c:pt idx="3">
                  <c:v>China</c:v>
                </c:pt>
                <c:pt idx="4">
                  <c:v>France</c:v>
                </c:pt>
                <c:pt idx="5">
                  <c:v>Germany</c:v>
                </c:pt>
                <c:pt idx="6">
                  <c:v>India</c:v>
                </c:pt>
                <c:pt idx="7">
                  <c:v>Indonesia</c:v>
                </c:pt>
                <c:pt idx="8">
                  <c:v>Italy</c:v>
                </c:pt>
                <c:pt idx="9">
                  <c:v>Japan</c:v>
                </c:pt>
                <c:pt idx="10">
                  <c:v>Mexico</c:v>
                </c:pt>
                <c:pt idx="11">
                  <c:v>Netherlands</c:v>
                </c:pt>
                <c:pt idx="12">
                  <c:v>Russia</c:v>
                </c:pt>
                <c:pt idx="13">
                  <c:v>Saudi Arabia</c:v>
                </c:pt>
                <c:pt idx="14">
                  <c:v>South Korea</c:v>
                </c:pt>
                <c:pt idx="15">
                  <c:v>Spain</c:v>
                </c:pt>
                <c:pt idx="16">
                  <c:v>Switzerland</c:v>
                </c:pt>
                <c:pt idx="17">
                  <c:v>Turkey</c:v>
                </c:pt>
                <c:pt idx="18">
                  <c:v>United Kingdom</c:v>
                </c:pt>
                <c:pt idx="19">
                  <c:v>United States</c:v>
                </c:pt>
              </c:strCache>
            </c:strRef>
          </c:cat>
          <c:val>
            <c:numRef>
              <c:f>'PIVOT TABLE'!$C$42:$C$62</c:f>
              <c:numCache>
                <c:formatCode>General</c:formatCode>
                <c:ptCount val="20"/>
                <c:pt idx="0">
                  <c:v>1.6</c:v>
                </c:pt>
                <c:pt idx="1">
                  <c:v>1.6</c:v>
                </c:pt>
                <c:pt idx="2">
                  <c:v>1.5</c:v>
                </c:pt>
                <c:pt idx="3">
                  <c:v>1.2</c:v>
                </c:pt>
                <c:pt idx="4">
                  <c:v>1.8</c:v>
                </c:pt>
                <c:pt idx="5">
                  <c:v>1.5</c:v>
                </c:pt>
                <c:pt idx="6">
                  <c:v>2</c:v>
                </c:pt>
                <c:pt idx="7">
                  <c:v>2.1</c:v>
                </c:pt>
                <c:pt idx="8">
                  <c:v>1.3</c:v>
                </c:pt>
                <c:pt idx="9">
                  <c:v>1.3</c:v>
                </c:pt>
                <c:pt idx="10">
                  <c:v>1.8</c:v>
                </c:pt>
                <c:pt idx="11">
                  <c:v>1.6</c:v>
                </c:pt>
                <c:pt idx="12">
                  <c:v>1.5</c:v>
                </c:pt>
                <c:pt idx="13">
                  <c:v>2.4</c:v>
                </c:pt>
                <c:pt idx="14">
                  <c:v>0.9</c:v>
                </c:pt>
                <c:pt idx="15">
                  <c:v>1.3</c:v>
                </c:pt>
                <c:pt idx="16">
                  <c:v>1.5</c:v>
                </c:pt>
                <c:pt idx="17">
                  <c:v>1.9</c:v>
                </c:pt>
                <c:pt idx="18">
                  <c:v>1.6</c:v>
                </c:pt>
                <c:pt idx="19">
                  <c:v>1.7</c:v>
                </c:pt>
              </c:numCache>
            </c:numRef>
          </c:val>
          <c:smooth val="0"/>
          <c:extLst>
            <c:ext xmlns:c16="http://schemas.microsoft.com/office/drawing/2014/chart" uri="{C3380CC4-5D6E-409C-BE32-E72D297353CC}">
              <c16:uniqueId val="{00000001-074B-4852-A7C4-CBF6EAC91679}"/>
            </c:ext>
          </c:extLst>
        </c:ser>
        <c:dLbls>
          <c:showLegendKey val="0"/>
          <c:showVal val="0"/>
          <c:showCatName val="0"/>
          <c:showSerName val="0"/>
          <c:showPercent val="0"/>
          <c:showBubbleSize val="0"/>
        </c:dLbls>
        <c:marker val="1"/>
        <c:smooth val="0"/>
        <c:axId val="815202392"/>
        <c:axId val="815205992"/>
      </c:lineChart>
      <c:catAx>
        <c:axId val="75029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291152"/>
        <c:crosses val="autoZero"/>
        <c:auto val="1"/>
        <c:lblAlgn val="ctr"/>
        <c:lblOffset val="100"/>
        <c:noMultiLvlLbl val="0"/>
      </c:catAx>
      <c:valAx>
        <c:axId val="75029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293312"/>
        <c:crosses val="autoZero"/>
        <c:crossBetween val="between"/>
      </c:valAx>
      <c:valAx>
        <c:axId val="8152059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202392"/>
        <c:crosses val="max"/>
        <c:crossBetween val="between"/>
      </c:valAx>
      <c:catAx>
        <c:axId val="815202392"/>
        <c:scaling>
          <c:orientation val="minMax"/>
        </c:scaling>
        <c:delete val="1"/>
        <c:axPos val="b"/>
        <c:numFmt formatCode="General" sourceLinked="1"/>
        <c:majorTickMark val="out"/>
        <c:minorTickMark val="none"/>
        <c:tickLblPos val="nextTo"/>
        <c:crossAx val="8152059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[Book1.xlsx]PIVOT TABLE!PivotTable7</c:name>
    <c:fmtId val="-1"/>
  </c:pivotSource>
  <c:chart>
    <c:autoTitleDeleted val="1"/>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1182298772213574E-2"/>
              <c:y val="5.660377358490566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4E-3"/>
              <c:y val="-7.547169811320754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3228605139938071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6300117989783278E-2"/>
              <c:y val="-8.176100628930829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7875147487229057E-2"/>
              <c:y val="6.91823899371069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1575029497445811E-2"/>
              <c:y val="-7.232704402515728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2678782124613007E-2"/>
              <c:y val="0.10691823899371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2.9764361564860599E-2"/>
              <c:y val="5.97484276729560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2757328269659388E-2"/>
              <c:y val="-0.1761006289308176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4332357767105195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110375262716713E-2"/>
              <c:y val="0.169811320754716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163E-2"/>
              <c:y val="-0.2704402515723270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7953693632275508E-2"/>
              <c:y val="0.1509433962264150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9528723129721316E-2"/>
              <c:y val="-0.2232704402515723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5E-2"/>
              <c:y val="-5.97484276729560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3071512849845178E-2"/>
              <c:y val="-0.1415094339622641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288E-2"/>
              <c:y val="0.10691823899371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9685815419814335E-2"/>
              <c:y val="-0.1257861635220125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9607269274767763E-3"/>
              <c:y val="5.031446540880503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a:noFill/>
          </a:ln>
          <a:effectLst/>
        </c:spPr>
        <c:marker>
          <c:symbol val="circle"/>
          <c:size val="5"/>
          <c:spPr>
            <a:solidFill>
              <a:schemeClr val="accent1"/>
            </a:solidFill>
            <a:ln w="9525">
              <a:solidFill>
                <a:schemeClr val="accent1"/>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4E-3"/>
              <c:y val="-7.547169811320754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1182298772213574E-2"/>
              <c:y val="5.660377358490566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3228605139938071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7875147487229057E-2"/>
              <c:y val="6.91823899371069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6300117989783278E-2"/>
              <c:y val="-8.176100628930829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9607269274767763E-3"/>
              <c:y val="5.031446540880503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1575029497445811E-2"/>
              <c:y val="-7.232704402515728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2678782124613007E-2"/>
              <c:y val="0.10691823899371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2.9764361564860599E-2"/>
              <c:y val="5.97484276729560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2757328269659388E-2"/>
              <c:y val="-0.1761006289308176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9685815419814335E-2"/>
              <c:y val="-0.1257861635220125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4332357767105195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5E-2"/>
              <c:y val="-5.97484276729560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110375262716713E-2"/>
              <c:y val="0.169811320754716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163E-2"/>
              <c:y val="-0.2704402515723270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9528723129721316E-2"/>
              <c:y val="-0.2232704402515723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288E-2"/>
              <c:y val="0.10691823899371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7953693632275508E-2"/>
              <c:y val="0.1509433962264150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3071512849845178E-2"/>
              <c:y val="-0.1415094339622641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0"/>
        <c:spPr>
          <a:solidFill>
            <a:schemeClr val="accent1"/>
          </a:solidFill>
          <a:ln>
            <a:noFill/>
          </a:ln>
          <a:effectLst/>
        </c:spPr>
        <c:marker>
          <c:symbol val="circle"/>
          <c:size val="5"/>
          <c:spPr>
            <a:solidFill>
              <a:schemeClr val="accent1"/>
            </a:solidFill>
            <a:ln w="9525">
              <a:solidFill>
                <a:schemeClr val="accent1"/>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4E-3"/>
              <c:y val="-7.547169811320754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1182298772213574E-2"/>
              <c:y val="5.660377358490566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3228605139938071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7875147487229057E-2"/>
              <c:y val="6.91823899371069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6300117989783278E-2"/>
              <c:y val="-8.176100628930829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9607269274767763E-3"/>
              <c:y val="5.031446540880503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1575029497445811E-2"/>
              <c:y val="-7.232704402515728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2678782124613007E-2"/>
              <c:y val="0.10691823899371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2.9764361564860599E-2"/>
              <c:y val="5.97484276729560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0"/>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2757328269659388E-2"/>
              <c:y val="-0.1761006289308176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9685815419814335E-2"/>
              <c:y val="-0.1257861635220125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4332357767105195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5E-2"/>
              <c:y val="-5.97484276729560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110375262716713E-2"/>
              <c:y val="0.169811320754716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163E-2"/>
              <c:y val="-0.2704402515723270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9528723129721316E-2"/>
              <c:y val="-0.2232704402515723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288E-2"/>
              <c:y val="0.10691823899371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7953693632275508E-2"/>
              <c:y val="0.1509433962264150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3071512849845178E-2"/>
              <c:y val="-0.1415094339622641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0"/>
        <c:spPr>
          <a:solidFill>
            <a:schemeClr val="accent1"/>
          </a:solidFill>
          <a:ln>
            <a:noFill/>
          </a:ln>
          <a:effectLst/>
        </c:spPr>
        <c:marker>
          <c:symbol val="circle"/>
          <c:size val="5"/>
          <c:spPr>
            <a:solidFill>
              <a:schemeClr val="accent1"/>
            </a:solidFill>
            <a:ln w="9525">
              <a:solidFill>
                <a:schemeClr val="accent1"/>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4E-3"/>
              <c:y val="-7.547169811320754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1182298772213574E-2"/>
              <c:y val="5.660377358490566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3228605139938071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7875147487229057E-2"/>
              <c:y val="6.91823899371069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6300117989783278E-2"/>
              <c:y val="-8.176100628930829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9607269274767763E-3"/>
              <c:y val="5.031446540880503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1575029497445811E-2"/>
              <c:y val="-7.232704402515728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2678782124613007E-2"/>
              <c:y val="0.10691823899371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2.9764361564860599E-2"/>
              <c:y val="5.97484276729560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0"/>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2757328269659388E-2"/>
              <c:y val="-0.1761006289308176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9685815419814335E-2"/>
              <c:y val="-0.1257861635220125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4332357767105195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5E-2"/>
              <c:y val="-5.97484276729560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110375262716713E-2"/>
              <c:y val="0.169811320754716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163E-2"/>
              <c:y val="-0.2704402515723270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9528723129721316E-2"/>
              <c:y val="-0.2232704402515723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288E-2"/>
              <c:y val="0.10691823899371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7953693632275508E-2"/>
              <c:y val="0.1509433962264150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3071512849845178E-2"/>
              <c:y val="-0.1415094339622641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0"/>
        <c:spPr>
          <a:solidFill>
            <a:schemeClr val="accent1"/>
          </a:solidFill>
          <a:ln>
            <a:noFill/>
          </a:ln>
          <a:effectLst/>
        </c:spPr>
        <c:marker>
          <c:symbol val="circle"/>
          <c:size val="5"/>
          <c:spPr>
            <a:solidFill>
              <a:schemeClr val="accent1"/>
            </a:solidFill>
            <a:ln w="9525">
              <a:solidFill>
                <a:schemeClr val="accent1"/>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4E-3"/>
              <c:y val="-7.547169811320754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1182298772213574E-2"/>
              <c:y val="5.660377358490566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3228605139938071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7875147487229057E-2"/>
              <c:y val="6.91823899371069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6300117989783278E-2"/>
              <c:y val="-8.176100628930829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9607269274767763E-3"/>
              <c:y val="5.031446540880503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1.1575029497445811E-2"/>
              <c:y val="-7.232704402515728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2678782124613007E-2"/>
              <c:y val="0.10691823899371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2.9764361564860599E-2"/>
              <c:y val="5.97484276729560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0"/>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2757328269659388E-2"/>
              <c:y val="-0.1761006289308176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1"/>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9685815419814335E-2"/>
              <c:y val="-0.1257861635220125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2"/>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8.4332357767105195E-2"/>
              <c:y val="5.97484276729559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3"/>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6.6143025699690355E-2"/>
              <c:y val="-5.97484276729560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4"/>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110375262716713E-2"/>
              <c:y val="0.169811320754716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5"/>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163E-2"/>
              <c:y val="-0.2704402515723270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6"/>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5.9528723129721316E-2"/>
              <c:y val="-0.2232704402515723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7"/>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7.7718055197136288E-2"/>
              <c:y val="0.10691823899371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8"/>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4.7953693632275508E-2"/>
              <c:y val="0.1509433962264150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9"/>
        <c:spPr>
          <a:solidFill>
            <a:schemeClr val="accent1"/>
          </a:solidFill>
          <a:ln>
            <a:noFill/>
          </a:ln>
          <a:effectLst/>
        </c:spPr>
        <c:marker>
          <c:symbol val="circle"/>
          <c:size val="5"/>
          <c:spPr>
            <a:solidFill>
              <a:schemeClr val="accent1"/>
            </a:solidFill>
            <a:ln w="9525">
              <a:solidFill>
                <a:schemeClr val="accent1"/>
              </a:solidFill>
            </a:ln>
            <a:effectLst/>
          </c:spPr>
        </c:marker>
        <c:dLbl>
          <c:idx val="0"/>
          <c:layout>
            <c:manualLayout>
              <c:x val="-3.3071512849845178E-2"/>
              <c:y val="-0.1415094339622641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lineChart>
        <c:grouping val="standard"/>
        <c:varyColors val="0"/>
        <c:ser>
          <c:idx val="0"/>
          <c:order val="0"/>
          <c:tx>
            <c:strRef>
              <c:f>'PIVOT TABLE'!$B$85</c:f>
              <c:strCache>
                <c:ptCount val="1"/>
                <c:pt idx="0">
                  <c:v>Total</c:v>
                </c:pt>
              </c:strCache>
            </c:strRef>
          </c:tx>
          <c:spPr>
            <a:ln w="12700" cap="rnd" cmpd="dbl">
              <a:solidFill>
                <a:srgbClr val="00B0F0"/>
              </a:solidFill>
              <a:prstDash val="sysDot"/>
              <a:round/>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0-A4B3-4B3E-BD3E-F7CE2B98D5E9}"/>
              </c:ext>
            </c:extLst>
          </c:dPt>
          <c:dPt>
            <c:idx val="1"/>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1-A4B3-4B3E-BD3E-F7CE2B98D5E9}"/>
              </c:ext>
            </c:extLst>
          </c:dPt>
          <c:dPt>
            <c:idx val="2"/>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2-A4B3-4B3E-BD3E-F7CE2B98D5E9}"/>
              </c:ext>
            </c:extLst>
          </c:dPt>
          <c:dPt>
            <c:idx val="3"/>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3-A4B3-4B3E-BD3E-F7CE2B98D5E9}"/>
              </c:ext>
            </c:extLst>
          </c:dPt>
          <c:dPt>
            <c:idx val="4"/>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4-A4B3-4B3E-BD3E-F7CE2B98D5E9}"/>
              </c:ext>
            </c:extLst>
          </c:dPt>
          <c:dPt>
            <c:idx val="5"/>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5-A4B3-4B3E-BD3E-F7CE2B98D5E9}"/>
              </c:ext>
            </c:extLst>
          </c:dPt>
          <c:dPt>
            <c:idx val="6"/>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6-A4B3-4B3E-BD3E-F7CE2B98D5E9}"/>
              </c:ext>
            </c:extLst>
          </c:dPt>
          <c:dPt>
            <c:idx val="8"/>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7-A4B3-4B3E-BD3E-F7CE2B98D5E9}"/>
              </c:ext>
            </c:extLst>
          </c:dPt>
          <c:dPt>
            <c:idx val="9"/>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8-A4B3-4B3E-BD3E-F7CE2B98D5E9}"/>
              </c:ext>
            </c:extLst>
          </c:dPt>
          <c:dPt>
            <c:idx val="10"/>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9-A4B3-4B3E-BD3E-F7CE2B98D5E9}"/>
              </c:ext>
            </c:extLst>
          </c:dPt>
          <c:dPt>
            <c:idx val="11"/>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A-A4B3-4B3E-BD3E-F7CE2B98D5E9}"/>
              </c:ext>
            </c:extLst>
          </c:dPt>
          <c:dPt>
            <c:idx val="12"/>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B-A4B3-4B3E-BD3E-F7CE2B98D5E9}"/>
              </c:ext>
            </c:extLst>
          </c:dPt>
          <c:dPt>
            <c:idx val="13"/>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C-A4B3-4B3E-BD3E-F7CE2B98D5E9}"/>
              </c:ext>
            </c:extLst>
          </c:dPt>
          <c:dPt>
            <c:idx val="14"/>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D-A4B3-4B3E-BD3E-F7CE2B98D5E9}"/>
              </c:ext>
            </c:extLst>
          </c:dPt>
          <c:dPt>
            <c:idx val="15"/>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E-A4B3-4B3E-BD3E-F7CE2B98D5E9}"/>
              </c:ext>
            </c:extLst>
          </c:dPt>
          <c:dPt>
            <c:idx val="16"/>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F-A4B3-4B3E-BD3E-F7CE2B98D5E9}"/>
              </c:ext>
            </c:extLst>
          </c:dPt>
          <c:dPt>
            <c:idx val="17"/>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10-A4B3-4B3E-BD3E-F7CE2B98D5E9}"/>
              </c:ext>
            </c:extLst>
          </c:dPt>
          <c:dPt>
            <c:idx val="18"/>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11-A4B3-4B3E-BD3E-F7CE2B98D5E9}"/>
              </c:ext>
            </c:extLst>
          </c:dPt>
          <c:dPt>
            <c:idx val="19"/>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12-A4B3-4B3E-BD3E-F7CE2B98D5E9}"/>
              </c:ext>
            </c:extLst>
          </c:dPt>
          <c:dLbls>
            <c:dLbl>
              <c:idx val="0"/>
              <c:layout>
                <c:manualLayout>
                  <c:x val="-6.6143025699690354E-3"/>
                  <c:y val="-7.547169811320754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4B3-4B3E-BD3E-F7CE2B98D5E9}"/>
                </c:ext>
              </c:extLst>
            </c:dLbl>
            <c:dLbl>
              <c:idx val="1"/>
              <c:layout>
                <c:manualLayout>
                  <c:x val="-6.1182298772213574E-2"/>
                  <c:y val="5.6603773584905662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4B3-4B3E-BD3E-F7CE2B98D5E9}"/>
                </c:ext>
              </c:extLst>
            </c:dLbl>
            <c:dLbl>
              <c:idx val="2"/>
              <c:layout>
                <c:manualLayout>
                  <c:x val="1.3228605139938071E-2"/>
                  <c:y val="-5.974842767295597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4B3-4B3E-BD3E-F7CE2B98D5E9}"/>
                </c:ext>
              </c:extLst>
            </c:dLbl>
            <c:dLbl>
              <c:idx val="3"/>
              <c:layout>
                <c:manualLayout>
                  <c:x val="-5.7875147487229057E-2"/>
                  <c:y val="6.9182389937106917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4B3-4B3E-BD3E-F7CE2B98D5E9}"/>
                </c:ext>
              </c:extLst>
            </c:dLbl>
            <c:dLbl>
              <c:idx val="4"/>
              <c:layout>
                <c:manualLayout>
                  <c:x val="-4.6300117989783278E-2"/>
                  <c:y val="-8.1761006289308297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4B3-4B3E-BD3E-F7CE2B98D5E9}"/>
                </c:ext>
              </c:extLst>
            </c:dLbl>
            <c:dLbl>
              <c:idx val="5"/>
              <c:layout>
                <c:manualLayout>
                  <c:x val="-4.9607269274767763E-3"/>
                  <c:y val="5.031446540880503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4B3-4B3E-BD3E-F7CE2B98D5E9}"/>
                </c:ext>
              </c:extLst>
            </c:dLbl>
            <c:dLbl>
              <c:idx val="6"/>
              <c:layout>
                <c:manualLayout>
                  <c:x val="-1.1575029497445811E-2"/>
                  <c:y val="-7.2327044025157286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4B3-4B3E-BD3E-F7CE2B98D5E9}"/>
                </c:ext>
              </c:extLst>
            </c:dLbl>
            <c:dLbl>
              <c:idx val="8"/>
              <c:layout>
                <c:manualLayout>
                  <c:x val="-8.2678782124613007E-2"/>
                  <c:y val="0.10691823899371057"/>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4B3-4B3E-BD3E-F7CE2B98D5E9}"/>
                </c:ext>
              </c:extLst>
            </c:dLbl>
            <c:dLbl>
              <c:idx val="9"/>
              <c:layout>
                <c:manualLayout>
                  <c:x val="2.9764361564860599E-2"/>
                  <c:y val="5.974842767295609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4B3-4B3E-BD3E-F7CE2B98D5E9}"/>
                </c:ext>
              </c:extLst>
            </c:dLbl>
            <c:dLbl>
              <c:idx val="10"/>
              <c:layout>
                <c:manualLayout>
                  <c:x val="-7.2757328269659388E-2"/>
                  <c:y val="-0.1761006289308176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4B3-4B3E-BD3E-F7CE2B98D5E9}"/>
                </c:ext>
              </c:extLst>
            </c:dLbl>
            <c:dLbl>
              <c:idx val="11"/>
              <c:layout>
                <c:manualLayout>
                  <c:x val="-3.9685815419814335E-2"/>
                  <c:y val="-0.12578616352201258"/>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4B3-4B3E-BD3E-F7CE2B98D5E9}"/>
                </c:ext>
              </c:extLst>
            </c:dLbl>
            <c:dLbl>
              <c:idx val="12"/>
              <c:layout>
                <c:manualLayout>
                  <c:x val="-8.4332357767105195E-2"/>
                  <c:y val="5.974842767295597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4B3-4B3E-BD3E-F7CE2B98D5E9}"/>
                </c:ext>
              </c:extLst>
            </c:dLbl>
            <c:dLbl>
              <c:idx val="13"/>
              <c:layout>
                <c:manualLayout>
                  <c:x val="-6.6143025699690355E-2"/>
                  <c:y val="-5.974842767295600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4B3-4B3E-BD3E-F7CE2B98D5E9}"/>
                </c:ext>
              </c:extLst>
            </c:dLbl>
            <c:dLbl>
              <c:idx val="14"/>
              <c:layout>
                <c:manualLayout>
                  <c:x val="-7.110375262716713E-2"/>
                  <c:y val="0.16981132075471686"/>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A4B3-4B3E-BD3E-F7CE2B98D5E9}"/>
                </c:ext>
              </c:extLst>
            </c:dLbl>
            <c:dLbl>
              <c:idx val="15"/>
              <c:layout>
                <c:manualLayout>
                  <c:x val="-7.7718055197136163E-2"/>
                  <c:y val="-0.27044025157232704"/>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4B3-4B3E-BD3E-F7CE2B98D5E9}"/>
                </c:ext>
              </c:extLst>
            </c:dLbl>
            <c:dLbl>
              <c:idx val="16"/>
              <c:layout>
                <c:manualLayout>
                  <c:x val="-5.9528723129721316E-2"/>
                  <c:y val="-0.2232704402515723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A4B3-4B3E-BD3E-F7CE2B98D5E9}"/>
                </c:ext>
              </c:extLst>
            </c:dLbl>
            <c:dLbl>
              <c:idx val="17"/>
              <c:layout>
                <c:manualLayout>
                  <c:x val="-7.7718055197136288E-2"/>
                  <c:y val="0.1069182389937107"/>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0-A4B3-4B3E-BD3E-F7CE2B98D5E9}"/>
                </c:ext>
              </c:extLst>
            </c:dLbl>
            <c:dLbl>
              <c:idx val="18"/>
              <c:layout>
                <c:manualLayout>
                  <c:x val="-4.7953693632275508E-2"/>
                  <c:y val="0.1509433962264150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1-A4B3-4B3E-BD3E-F7CE2B98D5E9}"/>
                </c:ext>
              </c:extLst>
            </c:dLbl>
            <c:dLbl>
              <c:idx val="19"/>
              <c:layout>
                <c:manualLayout>
                  <c:x val="-3.3071512849845178E-2"/>
                  <c:y val="-0.1415094339622641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2-A4B3-4B3E-BD3E-F7CE2B98D5E9}"/>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'PIVOT TABLE'!$A$86:$A$106</c:f>
              <c:strCache>
                <c:ptCount val="20"/>
                <c:pt idx="0">
                  <c:v>Australia</c:v>
                </c:pt>
                <c:pt idx="1">
                  <c:v>Brazil</c:v>
                </c:pt>
                <c:pt idx="2">
                  <c:v>Canada</c:v>
                </c:pt>
                <c:pt idx="3">
                  <c:v>China</c:v>
                </c:pt>
                <c:pt idx="4">
                  <c:v>France</c:v>
                </c:pt>
                <c:pt idx="5">
                  <c:v>Germany</c:v>
                </c:pt>
                <c:pt idx="6">
                  <c:v>India</c:v>
                </c:pt>
                <c:pt idx="7">
                  <c:v>Indonesia</c:v>
                </c:pt>
                <c:pt idx="8">
                  <c:v>Italy</c:v>
                </c:pt>
                <c:pt idx="9">
                  <c:v>Japan</c:v>
                </c:pt>
                <c:pt idx="10">
                  <c:v>Mexico</c:v>
                </c:pt>
                <c:pt idx="11">
                  <c:v>Netherlands</c:v>
                </c:pt>
                <c:pt idx="12">
                  <c:v>Russia</c:v>
                </c:pt>
                <c:pt idx="13">
                  <c:v>Saudi Arabia</c:v>
                </c:pt>
                <c:pt idx="14">
                  <c:v>South Korea</c:v>
                </c:pt>
                <c:pt idx="15">
                  <c:v>Spain</c:v>
                </c:pt>
                <c:pt idx="16">
                  <c:v>Switzerland</c:v>
                </c:pt>
                <c:pt idx="17">
                  <c:v>Turkey</c:v>
                </c:pt>
                <c:pt idx="18">
                  <c:v>United Kingdom</c:v>
                </c:pt>
                <c:pt idx="19">
                  <c:v>United States</c:v>
                </c:pt>
              </c:strCache>
            </c:strRef>
          </c:cat>
          <c:val>
            <c:numRef>
              <c:f>'PIVOT TABLE'!$B$86:$B$106</c:f>
              <c:numCache>
                <c:formatCode>General</c:formatCode>
                <c:ptCount val="20"/>
                <c:pt idx="0">
                  <c:v>0.01</c:v>
                </c:pt>
                <c:pt idx="1">
                  <c:v>5.1999999999999998E-3</c:v>
                </c:pt>
                <c:pt idx="2">
                  <c:v>8.5000000000000006E-3</c:v>
                </c:pt>
                <c:pt idx="3">
                  <c:v>-2.0000000000000001E-4</c:v>
                </c:pt>
                <c:pt idx="4">
                  <c:v>2E-3</c:v>
                </c:pt>
                <c:pt idx="5">
                  <c:v>-8.9999999999999998E-4</c:v>
                </c:pt>
                <c:pt idx="6">
                  <c:v>8.0999999999999996E-3</c:v>
                </c:pt>
                <c:pt idx="7">
                  <c:v>7.4000000000000003E-3</c:v>
                </c:pt>
                <c:pt idx="8">
                  <c:v>-2.8E-3</c:v>
                </c:pt>
                <c:pt idx="9">
                  <c:v>-5.3E-3</c:v>
                </c:pt>
                <c:pt idx="10">
                  <c:v>7.4999999999999997E-3</c:v>
                </c:pt>
                <c:pt idx="11">
                  <c:v>3.0999999999999999E-3</c:v>
                </c:pt>
                <c:pt idx="12">
                  <c:v>-1.9E-3</c:v>
                </c:pt>
                <c:pt idx="13">
                  <c:v>1.4800000000000001E-2</c:v>
                </c:pt>
                <c:pt idx="14">
                  <c:v>-5.9999999999999995E-4</c:v>
                </c:pt>
                <c:pt idx="15">
                  <c:v>-8.0000000000000004E-4</c:v>
                </c:pt>
                <c:pt idx="16">
                  <c:v>6.4000000000000003E-3</c:v>
                </c:pt>
                <c:pt idx="17">
                  <c:v>5.5999999999999999E-3</c:v>
                </c:pt>
                <c:pt idx="18">
                  <c:v>3.3999999999999998E-3</c:v>
                </c:pt>
                <c:pt idx="19">
                  <c:v>5.0000000000000001E-3</c:v>
                </c:pt>
              </c:numCache>
            </c:numRef>
          </c:val>
          <c:smooth val="0"/>
          <c:extLst>
            <c:ext xmlns:c16="http://schemas.microsoft.com/office/drawing/2014/chart" uri="{C3380CC4-5D6E-409C-BE32-E72D297353CC}">
              <c16:uniqueId val="{00000013-A4B3-4B3E-BD3E-F7CE2B98D5E9}"/>
            </c:ext>
          </c:extLst>
        </c:ser>
        <c:dLbls>
          <c:showLegendKey val="0"/>
          <c:showVal val="0"/>
          <c:showCatName val="0"/>
          <c:showSerName val="0"/>
          <c:showPercent val="0"/>
          <c:showBubbleSize val="0"/>
        </c:dLbls>
        <c:marker val="1"/>
        <c:smooth val="0"/>
        <c:axId val="850962256"/>
        <c:axId val="850963696"/>
      </c:lineChart>
      <c:catAx>
        <c:axId val="850962256"/>
        <c:scaling>
          <c:orientation val="minMax"/>
        </c:scaling>
        <c:delete val="1"/>
        <c:axPos val="b"/>
        <c:numFmt formatCode="General" sourceLinked="1"/>
        <c:majorTickMark val="none"/>
        <c:minorTickMark val="none"/>
        <c:tickLblPos val="nextTo"/>
        <c:crossAx val="850963696"/>
        <c:crosses val="autoZero"/>
        <c:auto val="1"/>
        <c:lblAlgn val="ctr"/>
        <c:lblOffset val="100"/>
        <c:noMultiLvlLbl val="0"/>
      </c:catAx>
      <c:valAx>
        <c:axId val="850963696"/>
        <c:scaling>
          <c:orientation val="minMax"/>
        </c:scaling>
        <c:delete val="0"/>
        <c:axPos val="l"/>
        <c:majorGridlines>
          <c:spPr>
            <a:ln w="6350" cap="rnd" cmpd="dbl" algn="ctr">
              <a:solidFill>
                <a:schemeClr val="tx1">
                  <a:lumMod val="15000"/>
                  <a:lumOff val="85000"/>
                </a:schemeClr>
              </a:solidFill>
              <a:prstDash val="sysDot"/>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96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28461-7418-40E0-BBCA-2FC42B56F3C2}" type="datetimeFigureOut">
              <a:rPr lang="en-IN" smtClean="0"/>
              <a:t>15-06-2024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D3ED7-9451-47F4-8A2A-C5C93088F0F0}" type="slidenum">
              <a:rPr lang="en-IN" smtClean="0"/>
              <a:t>‹#›</a:t>
            </a:fld>
            <a:endParaRPr lang="en-IN"/>
          </a:p>
        </p:txBody>
      </p:sp>
    </p:spTree>
    <p:extLst>
      <p:ext uri="{BB962C8B-B14F-4D97-AF65-F5344CB8AC3E}">
        <p14:creationId xmlns:p14="http://schemas.microsoft.com/office/powerpoint/2010/main" val="302456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BD3ED7-9451-47F4-8A2A-C5C93088F0F0}" type="slidenum">
              <a:rPr lang="en-IN" smtClean="0"/>
              <a:t>9</a:t>
            </a:fld>
            <a:endParaRPr lang="en-IN"/>
          </a:p>
        </p:txBody>
      </p:sp>
    </p:spTree>
    <p:extLst>
      <p:ext uri="{BB962C8B-B14F-4D97-AF65-F5344CB8AC3E}">
        <p14:creationId xmlns:p14="http://schemas.microsoft.com/office/powerpoint/2010/main" val="379875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65953C-8BC6-4617-B11F-1CE922558E04}"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315151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65953C-8BC6-4617-B11F-1CE922558E04}"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319844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65953C-8BC6-4617-B11F-1CE922558E04}"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1251161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65953C-8BC6-4617-B11F-1CE922558E04}"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BD29-49B5-43D6-8FEC-5BD69A2D17C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220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65953C-8BC6-4617-B11F-1CE922558E04}"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195547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65953C-8BC6-4617-B11F-1CE922558E04}" type="datetimeFigureOut">
              <a:rPr lang="en-IN" smtClean="0"/>
              <a:t>15-06-2024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2305044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65953C-8BC6-4617-B11F-1CE922558E04}" type="datetimeFigureOut">
              <a:rPr lang="en-IN" smtClean="0"/>
              <a:t>15-06-2024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1380594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5953C-8BC6-4617-B11F-1CE922558E04}"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54675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5953C-8BC6-4617-B11F-1CE922558E04}"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103022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5953C-8BC6-4617-B11F-1CE922558E04}"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6987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5953C-8BC6-4617-B11F-1CE922558E04}"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194149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5953C-8BC6-4617-B11F-1CE922558E04}"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143448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65953C-8BC6-4617-B11F-1CE922558E04}" type="datetimeFigureOut">
              <a:rPr lang="en-IN" smtClean="0"/>
              <a:t>15-06-2024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326016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65953C-8BC6-4617-B11F-1CE922558E04}" type="datetimeFigureOut">
              <a:rPr lang="en-IN" smtClean="0"/>
              <a:t>15-06-2024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239763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5953C-8BC6-4617-B11F-1CE922558E04}" type="datetimeFigureOut">
              <a:rPr lang="en-IN" smtClean="0"/>
              <a:t>15-06-2024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188521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5953C-8BC6-4617-B11F-1CE922558E04}"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78680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5953C-8BC6-4617-B11F-1CE922558E04}"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9BD29-49B5-43D6-8FEC-5BD69A2D17C6}" type="slidenum">
              <a:rPr lang="en-IN" smtClean="0"/>
              <a:t>‹#›</a:t>
            </a:fld>
            <a:endParaRPr lang="en-IN"/>
          </a:p>
        </p:txBody>
      </p:sp>
    </p:spTree>
    <p:extLst>
      <p:ext uri="{BB962C8B-B14F-4D97-AF65-F5344CB8AC3E}">
        <p14:creationId xmlns:p14="http://schemas.microsoft.com/office/powerpoint/2010/main" val="30765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465953C-8BC6-4617-B11F-1CE922558E04}" type="datetimeFigureOut">
              <a:rPr lang="en-IN" smtClean="0"/>
              <a:t>15-06-2024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419BD29-49B5-43D6-8FEC-5BD69A2D17C6}" type="slidenum">
              <a:rPr lang="en-IN" smtClean="0"/>
              <a:t>‹#›</a:t>
            </a:fld>
            <a:endParaRPr lang="en-IN"/>
          </a:p>
        </p:txBody>
      </p:sp>
    </p:spTree>
    <p:extLst>
      <p:ext uri="{BB962C8B-B14F-4D97-AF65-F5344CB8AC3E}">
        <p14:creationId xmlns:p14="http://schemas.microsoft.com/office/powerpoint/2010/main" val="3890814228"/>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0238-DE28-5CD7-9B41-C77090A328D8}"/>
              </a:ext>
            </a:extLst>
          </p:cNvPr>
          <p:cNvSpPr>
            <a:spLocks noGrp="1"/>
          </p:cNvSpPr>
          <p:nvPr>
            <p:ph type="ctrTitle"/>
          </p:nvPr>
        </p:nvSpPr>
        <p:spPr>
          <a:xfrm>
            <a:off x="980678" y="132986"/>
            <a:ext cx="10058400" cy="2331607"/>
          </a:xfrm>
        </p:spPr>
        <p:txBody>
          <a:bodyPr anchor="ctr">
            <a:noAutofit/>
          </a:bodyPr>
          <a:lstStyle/>
          <a:p>
            <a:pPr algn="ctr"/>
            <a:r>
              <a:rPr lang="en-US" dirty="0">
                <a:latin typeface="Times New Roman" panose="02020603050405020304" pitchFamily="18" charset="0"/>
                <a:cs typeface="Times New Roman" panose="02020603050405020304" pitchFamily="18" charset="0"/>
              </a:rPr>
              <a:t>Investigation of Global Economic and Population Data (2023)</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0C2AB0-22BF-4A15-DA37-1FCC8936ED54}"/>
              </a:ext>
            </a:extLst>
          </p:cNvPr>
          <p:cNvSpPr>
            <a:spLocks noGrp="1"/>
          </p:cNvSpPr>
          <p:nvPr>
            <p:ph type="subTitle" idx="1"/>
          </p:nvPr>
        </p:nvSpPr>
        <p:spPr>
          <a:xfrm>
            <a:off x="3251917" y="4293202"/>
            <a:ext cx="4892842" cy="1049867"/>
          </a:xfrm>
        </p:spPr>
        <p:txBody>
          <a:bodyPr anchor="ctr"/>
          <a:lstStyle/>
          <a:p>
            <a:r>
              <a:rPr lang="en-US" dirty="0">
                <a:latin typeface="Times New Roman" panose="02020603050405020304" pitchFamily="18" charset="0"/>
                <a:cs typeface="Times New Roman" panose="02020603050405020304" pitchFamily="18" charset="0"/>
              </a:rPr>
              <a:t>Insights and Key Findings</a:t>
            </a:r>
          </a:p>
          <a:p>
            <a:r>
              <a:rPr lang="en-US" dirty="0">
                <a:latin typeface="Times New Roman" panose="02020603050405020304" pitchFamily="18" charset="0"/>
                <a:cs typeface="Times New Roman" panose="02020603050405020304" pitchFamily="18" charset="0"/>
              </a:rPr>
              <a:t>Presented by: Vivek Ghosh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43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750F-F417-30D1-C28C-5EE9D115961C}"/>
              </a:ext>
            </a:extLst>
          </p:cNvPr>
          <p:cNvSpPr>
            <a:spLocks noGrp="1"/>
          </p:cNvSpPr>
          <p:nvPr>
            <p:ph type="title"/>
          </p:nvPr>
        </p:nvSpPr>
        <p:spPr>
          <a:xfrm>
            <a:off x="983413" y="114301"/>
            <a:ext cx="10353762" cy="764380"/>
          </a:xfrm>
        </p:spPr>
        <p:txBody>
          <a:bodyPr anchor="ctr">
            <a:noAutofit/>
          </a:bodyPr>
          <a:lstStyle/>
          <a:p>
            <a:pPr>
              <a:lnSpc>
                <a:spcPct val="150000"/>
              </a:lnSpc>
            </a:pPr>
            <a:r>
              <a:rPr lang="en-US" sz="3200" b="1" dirty="0">
                <a:effectLst/>
                <a:latin typeface="Times New Roman" panose="02020603050405020304" pitchFamily="18" charset="0"/>
                <a:cs typeface="Times New Roman" panose="02020603050405020304" pitchFamily="18" charset="0"/>
              </a:rPr>
              <a:t>Comparison of GDP and Fertility Rates Across Countries</a:t>
            </a:r>
            <a:endParaRPr lang="en-IN" sz="3200" b="1"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E9E524-9CDB-D586-0EB4-1C4402E8360B}"/>
              </a:ext>
            </a:extLst>
          </p:cNvPr>
          <p:cNvSpPr>
            <a:spLocks noGrp="1"/>
          </p:cNvSpPr>
          <p:nvPr>
            <p:ph idx="1"/>
          </p:nvPr>
        </p:nvSpPr>
        <p:spPr>
          <a:xfrm>
            <a:off x="303609" y="4368401"/>
            <a:ext cx="11872913" cy="2264569"/>
          </a:xfrm>
        </p:spPr>
        <p:txBody>
          <a:bodyPr>
            <a:noAutofit/>
          </a:bodyPr>
          <a:lstStyle/>
          <a:p>
            <a:pPr marL="36900" indent="0">
              <a:lnSpc>
                <a:spcPct val="160000"/>
              </a:lnSpc>
              <a:buNone/>
            </a:pPr>
            <a:r>
              <a:rPr lang="en-US" sz="1600" b="1" dirty="0">
                <a:latin typeface="Times New Roman" panose="02020603050405020304" pitchFamily="18" charset="0"/>
                <a:cs typeface="Times New Roman" panose="02020603050405020304" pitchFamily="18" charset="0"/>
              </a:rPr>
              <a:t>Key Findings:</a:t>
            </a:r>
          </a:p>
          <a:p>
            <a:pPr lvl="1">
              <a:lnSpc>
                <a:spcPct val="160000"/>
              </a:lnSpc>
            </a:pPr>
            <a:r>
              <a:rPr lang="en-US" sz="1600" dirty="0">
                <a:latin typeface="Times New Roman" panose="02020603050405020304" pitchFamily="18" charset="0"/>
                <a:cs typeface="Times New Roman" panose="02020603050405020304" pitchFamily="18" charset="0"/>
              </a:rPr>
              <a:t>There is a clear inverse relationship between GDP (Gross Domestic Product) and fertility rates. Higher GDP nations typically have lower fertility rates. </a:t>
            </a:r>
          </a:p>
          <a:p>
            <a:pPr lvl="1">
              <a:lnSpc>
                <a:spcPct val="160000"/>
              </a:lnSpc>
            </a:pPr>
            <a:r>
              <a:rPr lang="en-US" sz="1600" dirty="0">
                <a:latin typeface="Times New Roman" panose="02020603050405020304" pitchFamily="18" charset="0"/>
                <a:cs typeface="Times New Roman" panose="02020603050405020304" pitchFamily="18" charset="0"/>
              </a:rPr>
              <a:t>For example, nations with greater GDPs (in relation to population size) like South Korea, Japan, and Germany also have lower fertility rates (1.5, 1.3, and 0.9, respectively).</a:t>
            </a:r>
            <a:endParaRPr lang="en-IN" sz="16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11CE8818-7C14-4B91-A78F-9563F2F6CAC9}"/>
              </a:ext>
            </a:extLst>
          </p:cNvPr>
          <p:cNvGraphicFramePr>
            <a:graphicFrameLocks/>
          </p:cNvGraphicFramePr>
          <p:nvPr>
            <p:extLst>
              <p:ext uri="{D42A27DB-BD31-4B8C-83A1-F6EECF244321}">
                <p14:modId xmlns:p14="http://schemas.microsoft.com/office/powerpoint/2010/main" val="3679798329"/>
              </p:ext>
            </p:extLst>
          </p:nvPr>
        </p:nvGraphicFramePr>
        <p:xfrm>
          <a:off x="800101" y="1039415"/>
          <a:ext cx="10879931" cy="32789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632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27B0-20E5-3933-0E44-EF16BEC0BFF4}"/>
              </a:ext>
            </a:extLst>
          </p:cNvPr>
          <p:cNvSpPr>
            <a:spLocks noGrp="1"/>
          </p:cNvSpPr>
          <p:nvPr>
            <p:ph type="title"/>
          </p:nvPr>
        </p:nvSpPr>
        <p:spPr>
          <a:xfrm>
            <a:off x="600075" y="155469"/>
            <a:ext cx="11044238" cy="792478"/>
          </a:xfrm>
        </p:spPr>
        <p:txBody>
          <a:bodyPr anchor="ctr">
            <a:no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Trends in Annual Population Change for the Top 20 GDP Countries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597F0F-07BF-E5A1-32D4-0C273FCDFE52}"/>
              </a:ext>
            </a:extLst>
          </p:cNvPr>
          <p:cNvSpPr>
            <a:spLocks noGrp="1"/>
          </p:cNvSpPr>
          <p:nvPr>
            <p:ph idx="1"/>
          </p:nvPr>
        </p:nvSpPr>
        <p:spPr>
          <a:xfrm>
            <a:off x="547688" y="4071939"/>
            <a:ext cx="11332368" cy="2690940"/>
          </a:xfrm>
        </p:spPr>
        <p:txBody>
          <a:bodyPr>
            <a:noAutofit/>
          </a:bodyPr>
          <a:lstStyle/>
          <a:p>
            <a:pPr marL="36900" indent="0" algn="just">
              <a:lnSpc>
                <a:spcPct val="150000"/>
              </a:lnSpc>
              <a:buNone/>
            </a:pPr>
            <a:r>
              <a:rPr lang="en-US" sz="1400" dirty="0">
                <a:latin typeface="Times New Roman" panose="02020603050405020304" pitchFamily="18" charset="0"/>
                <a:cs typeface="Times New Roman" panose="02020603050405020304" pitchFamily="18" charset="0"/>
              </a:rPr>
              <a:t>Key Findings:</a:t>
            </a:r>
          </a:p>
          <a:p>
            <a:pPr lvl="1"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Diverse Fertility Rates:  0.9 in South Korea to 2. In Saudi Arabia, fertility rates vary greatly among the top 20 GDP countries, indicating diverse population growth rates and demographic challenges. </a:t>
            </a:r>
          </a:p>
          <a:p>
            <a:pPr lvl="1"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Population Dynamics: Countries like South Korea, Japan, Italy, and Spain, with lower fertility rates, may experience slower population growth or decline, impacting the labor force composition and economic growth. </a:t>
            </a:r>
          </a:p>
          <a:p>
            <a:pPr lvl="1"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Impact of High GDP Countries: High GDPs in economies like the US, China, Japan, and Germany impact global economy. Population patterns, affected by migration and fertility rates, also play a role. </a:t>
            </a:r>
            <a:endParaRPr lang="en-IN" sz="1400" dirty="0">
              <a:effectLst/>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FF723D87-F6F1-4AFC-B9F7-891554BE5295}"/>
              </a:ext>
            </a:extLst>
          </p:cNvPr>
          <p:cNvGraphicFramePr>
            <a:graphicFrameLocks/>
          </p:cNvGraphicFramePr>
          <p:nvPr>
            <p:extLst>
              <p:ext uri="{D42A27DB-BD31-4B8C-83A1-F6EECF244321}">
                <p14:modId xmlns:p14="http://schemas.microsoft.com/office/powerpoint/2010/main" val="2353787963"/>
              </p:ext>
            </p:extLst>
          </p:nvPr>
        </p:nvGraphicFramePr>
        <p:xfrm>
          <a:off x="691753" y="1050133"/>
          <a:ext cx="11044238" cy="3021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958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8697-AB26-C3A8-7B1F-1198269120FB}"/>
              </a:ext>
            </a:extLst>
          </p:cNvPr>
          <p:cNvSpPr>
            <a:spLocks noGrp="1"/>
          </p:cNvSpPr>
          <p:nvPr>
            <p:ph type="title"/>
          </p:nvPr>
        </p:nvSpPr>
        <p:spPr>
          <a:xfrm>
            <a:off x="802584" y="0"/>
            <a:ext cx="10353762" cy="807244"/>
          </a:xfrm>
        </p:spPr>
        <p:txBody>
          <a:bodyPr/>
          <a:lstStyle/>
          <a:p>
            <a:r>
              <a:rPr lang="en-IN" b="1" dirty="0">
                <a:latin typeface="Times New Roman" panose="02020603050405020304" pitchFamily="18" charset="0"/>
                <a:cs typeface="Times New Roman" panose="02020603050405020304" pitchFamily="18" charset="0"/>
              </a:rPr>
              <a:t>Key Findings</a:t>
            </a:r>
          </a:p>
        </p:txBody>
      </p:sp>
      <p:sp>
        <p:nvSpPr>
          <p:cNvPr id="4" name="Rectangle 1">
            <a:extLst>
              <a:ext uri="{FF2B5EF4-FFF2-40B4-BE49-F238E27FC236}">
                <a16:creationId xmlns:a16="http://schemas.microsoft.com/office/drawing/2014/main" id="{C4237643-BEB6-DD7C-2A8B-2E08A1CEAEA0}"/>
              </a:ext>
            </a:extLst>
          </p:cNvPr>
          <p:cNvSpPr>
            <a:spLocks noGrp="1" noChangeArrowheads="1"/>
          </p:cNvSpPr>
          <p:nvPr>
            <p:ph idx="1"/>
          </p:nvPr>
        </p:nvSpPr>
        <p:spPr bwMode="auto">
          <a:xfrm>
            <a:off x="802584" y="1275119"/>
            <a:ext cx="10791722" cy="543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ct val="150000"/>
              </a:lnSpc>
              <a:buFont typeface="Wingdings" panose="05000000000000000000" pitchFamily="2" charset="2"/>
              <a:buChar char=""/>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Asia's Demographic Influence: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1" indent="-342900">
              <a:lnSpc>
                <a:spcPct val="150000"/>
              </a:lnSpc>
              <a:buFont typeface="Wingdings" panose="05000000000000000000" pitchFamily="2" charset="2"/>
              <a:buChar char=""/>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Asia houses 61% of the global population, with India and China being major contributors.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Diverse Population Density:</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1" indent="-342900">
              <a:lnSpc>
                <a:spcPct val="150000"/>
              </a:lnSpc>
              <a:buFont typeface="Wingdings" panose="05000000000000000000" pitchFamily="2" charset="2"/>
              <a:buChar char=""/>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Regions with high population density, like Monaco and Singapore, have older median ages compared to younger populations in countries like Bangladesh.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Inverse GDP-Fertility Relationship:</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1" indent="-342900">
              <a:lnSpc>
                <a:spcPct val="150000"/>
              </a:lnSpc>
              <a:buFont typeface="Wingdings" panose="05000000000000000000" pitchFamily="2" charset="2"/>
              <a:buChar char=""/>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Countries with higher GDPs generally exhibit lower fertility rates (e.g., South Korea, Japan, Germany).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Fertility Level Trends: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1" indent="-342900">
              <a:lnSpc>
                <a:spcPct val="150000"/>
              </a:lnSpc>
              <a:buFont typeface="Wingdings" panose="05000000000000000000" pitchFamily="2" charset="2"/>
              <a:buChar char=""/>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Over half of the world’s countries fall into moderate or low fertility categories, indicating a global trend towards lower birth rates.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Population Dynamics and Economic Impact:</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1" indent="-342900">
              <a:lnSpc>
                <a:spcPct val="150000"/>
              </a:lnSpc>
              <a:spcAft>
                <a:spcPts val="800"/>
              </a:spcAft>
              <a:buFont typeface="Wingdings" panose="05000000000000000000" pitchFamily="2" charset="2"/>
              <a:buChar char=""/>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Countries with low fertility rates face potential challenges in labour force composition and economic growth. High GDP nations significantly influence global economic patterns due to their diverse population trends.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426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253C-931A-639D-CBD2-3317A69265ED}"/>
              </a:ext>
            </a:extLst>
          </p:cNvPr>
          <p:cNvSpPr>
            <a:spLocks noGrp="1"/>
          </p:cNvSpPr>
          <p:nvPr>
            <p:ph type="title"/>
          </p:nvPr>
        </p:nvSpPr>
        <p:spPr>
          <a:xfrm>
            <a:off x="686107" y="200686"/>
            <a:ext cx="10058400" cy="1450757"/>
          </a:xfrm>
        </p:spPr>
        <p:txBody>
          <a:bodyPr/>
          <a:lstStyle/>
          <a:p>
            <a:r>
              <a:rPr lang="en-US" b="1" dirty="0">
                <a:latin typeface="Times New Roman" panose="02020603050405020304" pitchFamily="18" charset="0"/>
                <a:cs typeface="Times New Roman" panose="02020603050405020304" pitchFamily="18" charset="0"/>
              </a:rPr>
              <a:t>Additional Deliverables for Further Exploration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780550-C5F1-826D-1FFE-F52540676206}"/>
              </a:ext>
            </a:extLst>
          </p:cNvPr>
          <p:cNvSpPr>
            <a:spLocks noGrp="1"/>
          </p:cNvSpPr>
          <p:nvPr>
            <p:ph idx="1"/>
          </p:nvPr>
        </p:nvSpPr>
        <p:spPr/>
        <p:txBody>
          <a:bodyPr anchor="ctr"/>
          <a:lstStyle/>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Studying urbanization patterns and how they affect population increase.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depth examination of the connection between life expectancy and economic development.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Look into migration trends and the effects they have on the economy.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comparative analysis of the results of population health and healthcare infrastructure.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Influence of educational attainment on economic growth and fertility rates.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850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420D-C4F9-04E4-9D25-695E59F9251E}"/>
              </a:ext>
            </a:extLst>
          </p:cNvPr>
          <p:cNvSpPr>
            <a:spLocks noGrp="1"/>
          </p:cNvSpPr>
          <p:nvPr>
            <p:ph type="title"/>
          </p:nvPr>
        </p:nvSpPr>
        <p:spPr>
          <a:xfrm>
            <a:off x="864699" y="173879"/>
            <a:ext cx="10353762" cy="525729"/>
          </a:xfrm>
        </p:spPr>
        <p:txBody>
          <a:bodyPr>
            <a:normAutofit fontScale="90000"/>
          </a:bodyPr>
          <a:lstStyle/>
          <a:p>
            <a:r>
              <a:rPr lang="en-IN" b="1" dirty="0">
                <a:latin typeface="Times New Roman" panose="02020603050405020304" pitchFamily="18" charset="0"/>
                <a:cs typeface="Times New Roman" panose="02020603050405020304" pitchFamily="18" charset="0"/>
              </a:rPr>
              <a:t>High-Level Insights</a:t>
            </a:r>
          </a:p>
        </p:txBody>
      </p:sp>
      <p:sp>
        <p:nvSpPr>
          <p:cNvPr id="3" name="Content Placeholder 2">
            <a:extLst>
              <a:ext uri="{FF2B5EF4-FFF2-40B4-BE49-F238E27FC236}">
                <a16:creationId xmlns:a16="http://schemas.microsoft.com/office/drawing/2014/main" id="{43BDC399-9116-01E3-84B2-2451761C5AA3}"/>
              </a:ext>
            </a:extLst>
          </p:cNvPr>
          <p:cNvSpPr>
            <a:spLocks noGrp="1"/>
          </p:cNvSpPr>
          <p:nvPr>
            <p:ph idx="1"/>
          </p:nvPr>
        </p:nvSpPr>
        <p:spPr>
          <a:xfrm>
            <a:off x="405035" y="932811"/>
            <a:ext cx="11592629" cy="5701192"/>
          </a:xfrm>
        </p:spPr>
        <p:txBody>
          <a:bodyPr numCol="1" spcCol="360000" anchor="ctr">
            <a:noAutofit/>
          </a:bodyPr>
          <a:lstStyle/>
          <a:p>
            <a:pPr marL="36900" indent="0" algn="just">
              <a:lnSpc>
                <a:spcPct val="150000"/>
              </a:lnSpc>
              <a:spcAft>
                <a:spcPts val="800"/>
              </a:spcAft>
              <a:buNone/>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Population Concentration: </a:t>
            </a: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Asia houses 61% of the world's population, shaping global economic and social policies.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High population density in Asia impacts global and labour markets, making it crucial for economic planning and international business strategies.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Economic Powerhouses: </a:t>
            </a: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US and China, with high GDPs, have differing demographic trends.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US has high birth rate and stable population growth, while China has aging population and declining birth rates.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This impacts long-term economy and workforce, emphasizing the need for tailored policies and social support.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Fertility Trends: </a:t>
            </a: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Higher GDP countries have lower fertility rates, which could pose challenges for workforce and economic growth.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Countries with low fertility rates may need to invest in automation, education, and immigration policies to sustain economic growth.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Additionally, aging populations may strain social services and healthcare systems.</a:t>
            </a:r>
          </a:p>
        </p:txBody>
      </p:sp>
    </p:spTree>
    <p:extLst>
      <p:ext uri="{BB962C8B-B14F-4D97-AF65-F5344CB8AC3E}">
        <p14:creationId xmlns:p14="http://schemas.microsoft.com/office/powerpoint/2010/main" val="427476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F35-07FB-81EE-09A8-CE0EF679B85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High-Level Insights  </a:t>
            </a:r>
            <a:r>
              <a:rPr lang="en-IN" sz="2800" i="1" dirty="0">
                <a:latin typeface="Times New Roman" panose="02020603050405020304" pitchFamily="18" charset="0"/>
                <a:cs typeface="Times New Roman" panose="02020603050405020304" pitchFamily="18" charset="0"/>
              </a:rPr>
              <a:t>cont.</a:t>
            </a: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9652C1-4882-E73E-4566-04C0B9FE8A9F}"/>
              </a:ext>
            </a:extLst>
          </p:cNvPr>
          <p:cNvSpPr>
            <a:spLocks noGrp="1"/>
          </p:cNvSpPr>
          <p:nvPr>
            <p:ph idx="1"/>
          </p:nvPr>
        </p:nvSpPr>
        <p:spPr>
          <a:xfrm>
            <a:off x="913795" y="1732449"/>
            <a:ext cx="10353762" cy="4225439"/>
          </a:xfrm>
        </p:spPr>
        <p:txBody>
          <a:bodyPr anchor="ctr">
            <a:normAutofit fontScale="92500"/>
          </a:bodyPr>
          <a:lstStyle/>
          <a:p>
            <a:pPr marL="36900" indent="0" algn="just">
              <a:lnSpc>
                <a:spcPct val="150000"/>
              </a:lnSpc>
              <a:spcAft>
                <a:spcPts val="800"/>
              </a:spcAft>
              <a:buNone/>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Demographic Diversity: </a:t>
            </a:r>
          </a:p>
          <a:p>
            <a:pPr lvl="1" algn="just">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Highly populated areas like Macau and Monaco face demographic challenges, such as the need for age-specific healthcare, retirement planning, and social services due to their older average age.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It suggests economic activities and consumer behaviour patterns to consider for strategy development in these areas.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Global Distribution: </a:t>
            </a:r>
          </a:p>
          <a:p>
            <a:pPr lvl="1" algn="just">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Population is unevenly distributed across continents, with Asia and Africa being the most populous and Oceania and Europe having smaller populations.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Tailoring regional policies is crucial due to unequal distribution.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Africa needs investment in education and job creation, while Europe needs better healthcare and pension systems.</a:t>
            </a:r>
            <a:endParaRPr lang="en-IN" dirty="0"/>
          </a:p>
        </p:txBody>
      </p:sp>
    </p:spTree>
    <p:extLst>
      <p:ext uri="{BB962C8B-B14F-4D97-AF65-F5344CB8AC3E}">
        <p14:creationId xmlns:p14="http://schemas.microsoft.com/office/powerpoint/2010/main" val="387810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A992-4DC7-AA73-C53E-BCA9C5010D01}"/>
              </a:ext>
            </a:extLst>
          </p:cNvPr>
          <p:cNvSpPr>
            <a:spLocks noGrp="1"/>
          </p:cNvSpPr>
          <p:nvPr>
            <p:ph type="title"/>
          </p:nvPr>
        </p:nvSpPr>
        <p:spPr>
          <a:xfrm>
            <a:off x="919119" y="2677740"/>
            <a:ext cx="10353762" cy="970450"/>
          </a:xfrm>
        </p:spPr>
        <p:txBody>
          <a:bodyPr/>
          <a:lstStyle/>
          <a:p>
            <a:r>
              <a:rPr lang="en-IN" b="1" dirty="0">
                <a:latin typeface="Times New Roman" panose="02020603050405020304" pitchFamily="18" charset="0"/>
                <a:cs typeface="Times New Roman" panose="02020603050405020304" pitchFamily="18" charset="0"/>
              </a:rPr>
              <a:t>Questions and Answers</a:t>
            </a:r>
          </a:p>
        </p:txBody>
      </p:sp>
    </p:spTree>
    <p:extLst>
      <p:ext uri="{BB962C8B-B14F-4D97-AF65-F5344CB8AC3E}">
        <p14:creationId xmlns:p14="http://schemas.microsoft.com/office/powerpoint/2010/main" val="107258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AFF0-946F-BC93-83EA-396FE0A85937}"/>
              </a:ext>
            </a:extLst>
          </p:cNvPr>
          <p:cNvSpPr>
            <a:spLocks noGrp="1"/>
          </p:cNvSpPr>
          <p:nvPr>
            <p:ph type="title"/>
          </p:nvPr>
        </p:nvSpPr>
        <p:spPr>
          <a:xfrm>
            <a:off x="919119" y="2745581"/>
            <a:ext cx="10353762" cy="970450"/>
          </a:xfrm>
        </p:spPr>
        <p:txBody>
          <a:bodyPr/>
          <a:lstStyle/>
          <a:p>
            <a:pPr>
              <a:lnSpc>
                <a:spcPct val="150000"/>
              </a:lnSpc>
            </a:pP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27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C4A-8F68-7E19-7254-B63ED036BAC1}"/>
              </a:ext>
            </a:extLst>
          </p:cNvPr>
          <p:cNvSpPr>
            <a:spLocks noGrp="1"/>
          </p:cNvSpPr>
          <p:nvPr>
            <p:ph type="title"/>
          </p:nvPr>
        </p:nvSpPr>
        <p:spPr>
          <a:xfrm>
            <a:off x="1985963" y="149331"/>
            <a:ext cx="7265193" cy="863259"/>
          </a:xfrm>
        </p:spPr>
        <p:txBody>
          <a:bodyPr>
            <a:normAutofit/>
          </a:bodyPr>
          <a:lstStyle/>
          <a:p>
            <a:r>
              <a:rPr lang="en-IN" b="1" dirty="0">
                <a:latin typeface="Times New Roman" panose="02020603050405020304" pitchFamily="18" charset="0"/>
                <a:cs typeface="Times New Roman" panose="02020603050405020304" pitchFamily="18" charset="0"/>
              </a:rPr>
              <a:t>Business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Task</a:t>
            </a:r>
          </a:p>
        </p:txBody>
      </p:sp>
      <p:sp>
        <p:nvSpPr>
          <p:cNvPr id="3" name="Content Placeholder 2">
            <a:extLst>
              <a:ext uri="{FF2B5EF4-FFF2-40B4-BE49-F238E27FC236}">
                <a16:creationId xmlns:a16="http://schemas.microsoft.com/office/drawing/2014/main" id="{E185C606-9459-5ED1-EDBD-F3CCEA0BF022}"/>
              </a:ext>
            </a:extLst>
          </p:cNvPr>
          <p:cNvSpPr>
            <a:spLocks noGrp="1"/>
          </p:cNvSpPr>
          <p:nvPr>
            <p:ph idx="1"/>
          </p:nvPr>
        </p:nvSpPr>
        <p:spPr>
          <a:xfrm>
            <a:off x="809467" y="1327413"/>
            <a:ext cx="10353762" cy="4058751"/>
          </a:xfrm>
        </p:spPr>
        <p:txBody>
          <a:bodyPr anchor="ctr">
            <a:normAutofit fontScale="85000" lnSpcReduction="10000"/>
          </a:bodyPr>
          <a:lstStyle/>
          <a:p>
            <a:pPr marL="36900" indent="0">
              <a:lnSpc>
                <a:spcPct val="150000"/>
              </a:lnSpc>
              <a:buNone/>
            </a:pPr>
            <a:r>
              <a:rPr lang="en-US" dirty="0">
                <a:latin typeface="Times New Roman" panose="02020603050405020304" pitchFamily="18" charset="0"/>
                <a:cs typeface="Times New Roman" panose="02020603050405020304" pitchFamily="18" charset="0"/>
              </a:rPr>
              <a:t>This analysis's goal is to find out how, in different countries and continents in 2023, population density and economic power relate to one another. The objectives are specifically to:</a:t>
            </a:r>
          </a:p>
          <a:p>
            <a:pPr lvl="1">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Compare the distribution of GDP and population across continents. Knowledge of the differences in these two variables can help explain the dynamics of the world economy.</a:t>
            </a:r>
          </a:p>
          <a:p>
            <a:pPr lvl="1">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Determine whether the GDP and population size are correlated: Determining if a nation's population density and GDP are significantly correlated can be useful in forecasting economic growth and allocating resources.</a:t>
            </a:r>
          </a:p>
          <a:p>
            <a:pPr lvl="1">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Emphasize the most prosperous and populated countries: Understanding the economic leadership and impact of the world's most populous and economically robust nations can be aided by identifying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67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FD7C-5563-8CD3-0259-436CA3B54DB6}"/>
              </a:ext>
            </a:extLst>
          </p:cNvPr>
          <p:cNvSpPr>
            <a:spLocks noGrp="1"/>
          </p:cNvSpPr>
          <p:nvPr>
            <p:ph type="title"/>
          </p:nvPr>
        </p:nvSpPr>
        <p:spPr>
          <a:xfrm>
            <a:off x="913795" y="280987"/>
            <a:ext cx="10353762" cy="970450"/>
          </a:xfrm>
        </p:spPr>
        <p:txBody>
          <a:bodyPr/>
          <a:lstStyle/>
          <a:p>
            <a:r>
              <a:rPr lang="en-IN" b="1" dirty="0">
                <a:latin typeface="Times New Roman" panose="02020603050405020304" pitchFamily="18" charset="0"/>
                <a:cs typeface="Times New Roman" panose="02020603050405020304" pitchFamily="18" charset="0"/>
              </a:rPr>
              <a:t>Data Sources</a:t>
            </a:r>
          </a:p>
        </p:txBody>
      </p:sp>
      <p:sp>
        <p:nvSpPr>
          <p:cNvPr id="3" name="Content Placeholder 2">
            <a:extLst>
              <a:ext uri="{FF2B5EF4-FFF2-40B4-BE49-F238E27FC236}">
                <a16:creationId xmlns:a16="http://schemas.microsoft.com/office/drawing/2014/main" id="{6C2D6DAC-7A2F-DB63-4983-DC0D71BC61DA}"/>
              </a:ext>
            </a:extLst>
          </p:cNvPr>
          <p:cNvSpPr>
            <a:spLocks noGrp="1"/>
          </p:cNvSpPr>
          <p:nvPr>
            <p:ph idx="1"/>
          </p:nvPr>
        </p:nvSpPr>
        <p:spPr>
          <a:xfrm>
            <a:off x="557214" y="1732449"/>
            <a:ext cx="11215686" cy="4058751"/>
          </a:xfrm>
        </p:spPr>
        <p:txBody>
          <a:bodyPr anchor="ctr">
            <a:normAutofit fontScale="92500" lnSpcReduction="20000"/>
          </a:bodyPr>
          <a:lstStyle/>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Global Population by Country, 2023, Worldometers (https://www.worldometers.info/world-population/population-by-country/)</a:t>
            </a:r>
          </a:p>
          <a:p>
            <a:pPr lvl="2">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Important metrics are land area, density, annual change, population, and so forth.</a:t>
            </a:r>
          </a:p>
          <a:p>
            <a:pPr lvl="2">
              <a:lnSpc>
                <a:spcPct val="150000"/>
              </a:lnSpc>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Top 20 Largest Economies in 2023 are sourced from 360tf (https://www.360tf.trade/the-top-10-largest-economies-in-the-world-in-2023/).</a:t>
            </a:r>
          </a:p>
          <a:p>
            <a:pPr lvl="2">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GDP (US dollars) is the key metric.</a:t>
            </a:r>
          </a:p>
          <a:p>
            <a:pPr lvl="2">
              <a:lnSpc>
                <a:spcPct val="150000"/>
              </a:lnSpc>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Data on Continents: ChatGPT's mapping of countries to continents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25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5091-7CEA-9F8E-9964-BB7C7915FC1D}"/>
              </a:ext>
            </a:extLst>
          </p:cNvPr>
          <p:cNvSpPr>
            <a:spLocks noGrp="1"/>
          </p:cNvSpPr>
          <p:nvPr>
            <p:ph type="title"/>
          </p:nvPr>
        </p:nvSpPr>
        <p:spPr>
          <a:xfrm>
            <a:off x="919119" y="315028"/>
            <a:ext cx="10353762" cy="808027"/>
          </a:xfrm>
        </p:spPr>
        <p:txBody>
          <a:bodyPr/>
          <a:lstStyle/>
          <a:p>
            <a:r>
              <a:rPr lang="en-IN" b="1" dirty="0">
                <a:latin typeface="Times New Roman" panose="02020603050405020304" pitchFamily="18" charset="0"/>
                <a:cs typeface="Times New Roman" panose="02020603050405020304" pitchFamily="18" charset="0"/>
              </a:rPr>
              <a:t>Data Cleaning and Preparation</a:t>
            </a:r>
          </a:p>
        </p:txBody>
      </p:sp>
      <p:sp>
        <p:nvSpPr>
          <p:cNvPr id="3" name="Content Placeholder 2">
            <a:extLst>
              <a:ext uri="{FF2B5EF4-FFF2-40B4-BE49-F238E27FC236}">
                <a16:creationId xmlns:a16="http://schemas.microsoft.com/office/drawing/2014/main" id="{7393CB2E-6278-3565-2CFA-C4951E8C3876}"/>
              </a:ext>
            </a:extLst>
          </p:cNvPr>
          <p:cNvSpPr>
            <a:spLocks noGrp="1"/>
          </p:cNvSpPr>
          <p:nvPr>
            <p:ph idx="1"/>
          </p:nvPr>
        </p:nvSpPr>
        <p:spPr>
          <a:xfrm>
            <a:off x="913795" y="1732449"/>
            <a:ext cx="10353762" cy="3864415"/>
          </a:xfrm>
        </p:spPr>
        <p:txBody>
          <a:bodyPr anchor="ctr"/>
          <a:lstStyle/>
          <a:p>
            <a:pPr>
              <a:lnSpc>
                <a:spcPct val="150000"/>
              </a:lnSpc>
            </a:pPr>
            <a:r>
              <a:rPr lang="en-US" dirty="0">
                <a:latin typeface="Times New Roman" panose="02020603050405020304" pitchFamily="18" charset="0"/>
                <a:cs typeface="Times New Roman" panose="02020603050405020304" pitchFamily="18" charset="0"/>
              </a:rPr>
              <a:t>Measures Took: </a:t>
            </a:r>
          </a:p>
          <a:p>
            <a:pPr lvl="1">
              <a:lnSpc>
                <a:spcPct val="150000"/>
              </a:lnSpc>
            </a:pPr>
            <a:r>
              <a:rPr lang="en-US" dirty="0">
                <a:latin typeface="Times New Roman" panose="02020603050405020304" pitchFamily="18" charset="0"/>
                <a:cs typeface="Times New Roman" panose="02020603050405020304" pitchFamily="18" charset="0"/>
              </a:rPr>
              <a:t>The combined data on population, economy, and continent.</a:t>
            </a:r>
          </a:p>
          <a:p>
            <a:pPr lvl="1">
              <a:lnSpc>
                <a:spcPct val="150000"/>
              </a:lnSpc>
            </a:pPr>
            <a:r>
              <a:rPr lang="en-US" dirty="0">
                <a:latin typeface="Times New Roman" panose="02020603050405020304" pitchFamily="18" charset="0"/>
                <a:cs typeface="Times New Roman" panose="02020603050405020304" pitchFamily="18" charset="0"/>
              </a:rPr>
              <a:t>Fixed the GDP's missing values.</a:t>
            </a:r>
          </a:p>
          <a:p>
            <a:pPr lvl="1">
              <a:lnSpc>
                <a:spcPct val="150000"/>
              </a:lnSpc>
            </a:pPr>
            <a:r>
              <a:rPr lang="en-US" dirty="0">
                <a:latin typeface="Times New Roman" panose="02020603050405020304" pitchFamily="18" charset="0"/>
                <a:cs typeface="Times New Roman" panose="02020603050405020304" pitchFamily="18" charset="0"/>
              </a:rPr>
              <a:t>Made ensuring that numerical values were formatted correctly.</a:t>
            </a:r>
          </a:p>
          <a:p>
            <a:endParaRPr lang="en-IN" dirty="0"/>
          </a:p>
        </p:txBody>
      </p:sp>
    </p:spTree>
    <p:extLst>
      <p:ext uri="{BB962C8B-B14F-4D97-AF65-F5344CB8AC3E}">
        <p14:creationId xmlns:p14="http://schemas.microsoft.com/office/powerpoint/2010/main" val="237233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FF93-B76B-76B9-1456-80BC11C5FC8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Summary of Analysis</a:t>
            </a:r>
          </a:p>
        </p:txBody>
      </p:sp>
      <p:sp>
        <p:nvSpPr>
          <p:cNvPr id="3" name="Content Placeholder 2">
            <a:extLst>
              <a:ext uri="{FF2B5EF4-FFF2-40B4-BE49-F238E27FC236}">
                <a16:creationId xmlns:a16="http://schemas.microsoft.com/office/drawing/2014/main" id="{1134FF3D-3778-23CD-2956-463E2882B2B0}"/>
              </a:ext>
            </a:extLst>
          </p:cNvPr>
          <p:cNvSpPr>
            <a:spLocks noGrp="1"/>
          </p:cNvSpPr>
          <p:nvPr>
            <p:ph idx="1"/>
          </p:nvPr>
        </p:nvSpPr>
        <p:spPr/>
        <p:txBody>
          <a:bodyPr anchor="ctr"/>
          <a:lstStyle/>
          <a:p>
            <a:pPr>
              <a:lnSpc>
                <a:spcPct val="150000"/>
              </a:lnSpc>
            </a:pPr>
            <a:r>
              <a:rPr lang="en-US" dirty="0">
                <a:latin typeface="Times New Roman" panose="02020603050405020304" pitchFamily="18" charset="0"/>
                <a:cs typeface="Times New Roman" panose="02020603050405020304" pitchFamily="18" charset="0"/>
              </a:rPr>
              <a:t>Distribution of Population: Asia is the continent with the largest population, followed by Africa and Europe.</a:t>
            </a:r>
          </a:p>
          <a:p>
            <a:pPr>
              <a:lnSpc>
                <a:spcPct val="150000"/>
              </a:lnSpc>
            </a:pPr>
            <a:r>
              <a:rPr lang="en-US" dirty="0">
                <a:latin typeface="Times New Roman" panose="02020603050405020304" pitchFamily="18" charset="0"/>
                <a:cs typeface="Times New Roman" panose="02020603050405020304" pitchFamily="18" charset="0"/>
              </a:rPr>
              <a:t>Economic Indicators: The two countries with the greatest GDPs are the US and China.</a:t>
            </a:r>
          </a:p>
          <a:p>
            <a:pPr>
              <a:lnSpc>
                <a:spcPct val="150000"/>
              </a:lnSpc>
            </a:pPr>
            <a:r>
              <a:rPr lang="en-US" dirty="0">
                <a:latin typeface="Times New Roman" panose="02020603050405020304" pitchFamily="18" charset="0"/>
                <a:cs typeface="Times New Roman" panose="02020603050405020304" pitchFamily="18" charset="0"/>
              </a:rPr>
              <a:t>Demographic Trends: There are notable regional differences in median ages and fertility rates.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43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B033-E52E-F964-A74A-7EBE0D43324D}"/>
              </a:ext>
            </a:extLst>
          </p:cNvPr>
          <p:cNvSpPr>
            <a:spLocks noGrp="1"/>
          </p:cNvSpPr>
          <p:nvPr>
            <p:ph type="title"/>
          </p:nvPr>
        </p:nvSpPr>
        <p:spPr>
          <a:xfrm>
            <a:off x="858563" y="229111"/>
            <a:ext cx="10353762" cy="752795"/>
          </a:xfrm>
        </p:spPr>
        <p:txBody>
          <a:bodyPr/>
          <a:lstStyle/>
          <a:p>
            <a:r>
              <a:rPr lang="en-IN" dirty="0">
                <a:latin typeface="Times New Roman" panose="02020603050405020304" pitchFamily="18" charset="0"/>
                <a:cs typeface="Times New Roman" panose="02020603050405020304" pitchFamily="18" charset="0"/>
              </a:rPr>
              <a:t>Global Population Distribution by Continent</a:t>
            </a:r>
          </a:p>
        </p:txBody>
      </p:sp>
      <p:sp>
        <p:nvSpPr>
          <p:cNvPr id="9" name="Content Placeholder 8">
            <a:extLst>
              <a:ext uri="{FF2B5EF4-FFF2-40B4-BE49-F238E27FC236}">
                <a16:creationId xmlns:a16="http://schemas.microsoft.com/office/drawing/2014/main" id="{DDDEDE6D-8C83-3D8A-8F8C-4BED52D8FD32}"/>
              </a:ext>
            </a:extLst>
          </p:cNvPr>
          <p:cNvSpPr>
            <a:spLocks noGrp="1"/>
          </p:cNvSpPr>
          <p:nvPr>
            <p:ph idx="1"/>
          </p:nvPr>
        </p:nvSpPr>
        <p:spPr>
          <a:xfrm>
            <a:off x="252152" y="1383829"/>
            <a:ext cx="5927192" cy="5124127"/>
          </a:xfrm>
        </p:spPr>
        <p:txBody>
          <a:bodyPr anchor="ctr"/>
          <a:lstStyle/>
          <a:p>
            <a:pPr marL="36900" indent="0">
              <a:lnSpc>
                <a:spcPct val="150000"/>
              </a:lnSpc>
              <a:buNone/>
            </a:pPr>
            <a:r>
              <a:rPr lang="en-US" dirty="0">
                <a:latin typeface="Times New Roman" panose="02020603050405020304" pitchFamily="18" charset="0"/>
                <a:cs typeface="Times New Roman" panose="02020603050405020304" pitchFamily="18" charset="0"/>
              </a:rPr>
              <a:t>Key Finding: </a:t>
            </a:r>
          </a:p>
          <a:p>
            <a:pPr lvl="1">
              <a:lnSpc>
                <a:spcPct val="150000"/>
              </a:lnSpc>
            </a:pPr>
            <a:r>
              <a:rPr lang="en-US" dirty="0">
                <a:latin typeface="Times New Roman" panose="02020603050405020304" pitchFamily="18" charset="0"/>
                <a:cs typeface="Times New Roman" panose="02020603050405020304" pitchFamily="18" charset="0"/>
              </a:rPr>
              <a:t>Asia has a large demographic influence, accounting for 61% of the world's population, followed by Africa and Europe</a:t>
            </a:r>
          </a:p>
          <a:p>
            <a:endParaRPr lang="en-US" dirty="0"/>
          </a:p>
          <a:p>
            <a:endParaRPr lang="en-IN" dirty="0"/>
          </a:p>
        </p:txBody>
      </p:sp>
      <p:graphicFrame>
        <p:nvGraphicFramePr>
          <p:cNvPr id="7" name="Chart 6">
            <a:extLst>
              <a:ext uri="{FF2B5EF4-FFF2-40B4-BE49-F238E27FC236}">
                <a16:creationId xmlns:a16="http://schemas.microsoft.com/office/drawing/2014/main" id="{128D1E62-DFC3-4EC8-AEBF-72DD5D129856}"/>
              </a:ext>
            </a:extLst>
          </p:cNvPr>
          <p:cNvGraphicFramePr>
            <a:graphicFrameLocks/>
          </p:cNvGraphicFramePr>
          <p:nvPr>
            <p:extLst>
              <p:ext uri="{D42A27DB-BD31-4B8C-83A1-F6EECF244321}">
                <p14:modId xmlns:p14="http://schemas.microsoft.com/office/powerpoint/2010/main" val="3792959650"/>
              </p:ext>
            </p:extLst>
          </p:nvPr>
        </p:nvGraphicFramePr>
        <p:xfrm>
          <a:off x="6179344" y="1214439"/>
          <a:ext cx="5697348" cy="541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286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6CC0-D7CF-384C-F2FD-6927FB1AD6E1}"/>
              </a:ext>
            </a:extLst>
          </p:cNvPr>
          <p:cNvSpPr>
            <a:spLocks noGrp="1"/>
          </p:cNvSpPr>
          <p:nvPr>
            <p:ph type="title"/>
          </p:nvPr>
        </p:nvSpPr>
        <p:spPr>
          <a:xfrm>
            <a:off x="913795" y="166687"/>
            <a:ext cx="10353762" cy="970450"/>
          </a:xfrm>
        </p:spPr>
        <p:txBody>
          <a:bodyPr>
            <a:normAutofit/>
          </a:bodyPr>
          <a:lstStyle/>
          <a:p>
            <a:r>
              <a:rPr lang="en-US" sz="3200" b="1" dirty="0">
                <a:latin typeface="Times New Roman" panose="02020603050405020304" pitchFamily="18" charset="0"/>
                <a:cs typeface="Times New Roman" panose="02020603050405020304" pitchFamily="18" charset="0"/>
              </a:rPr>
              <a:t>Top 10 Most Prosperous Continent-Wide Countries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3613B-02D8-554B-3ACB-17CD87DB3FF3}"/>
              </a:ext>
            </a:extLst>
          </p:cNvPr>
          <p:cNvSpPr>
            <a:spLocks noGrp="1"/>
          </p:cNvSpPr>
          <p:nvPr>
            <p:ph idx="1"/>
          </p:nvPr>
        </p:nvSpPr>
        <p:spPr>
          <a:xfrm>
            <a:off x="721519" y="4685749"/>
            <a:ext cx="10401300" cy="1862689"/>
          </a:xfrm>
        </p:spPr>
        <p:txBody>
          <a:bodyPr anchor="ctr"/>
          <a:lstStyle/>
          <a:p>
            <a:pPr marL="36900" indent="0">
              <a:lnSpc>
                <a:spcPct val="150000"/>
              </a:lnSpc>
              <a:buNone/>
            </a:pPr>
            <a:r>
              <a:rPr lang="en-US" dirty="0">
                <a:latin typeface="Times New Roman" panose="02020603050405020304" pitchFamily="18" charset="0"/>
                <a:cs typeface="Times New Roman" panose="02020603050405020304" pitchFamily="18" charset="0"/>
              </a:rPr>
              <a:t>Key Finding: </a:t>
            </a:r>
          </a:p>
          <a:p>
            <a:pPr lvl="1">
              <a:lnSpc>
                <a:spcPct val="150000"/>
              </a:lnSpc>
            </a:pPr>
            <a:r>
              <a:rPr lang="en-US" dirty="0">
                <a:latin typeface="Times New Roman" panose="02020603050405020304" pitchFamily="18" charset="0"/>
                <a:cs typeface="Times New Roman" panose="02020603050405020304" pitchFamily="18" charset="0"/>
              </a:rPr>
              <a:t>Asia's demographic supremacy is shown by the fact that India and China together make up a sizeable share of the world's population.</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40C8BB2-1ECC-40EF-9DDB-9FA9C94FCF1B}"/>
              </a:ext>
            </a:extLst>
          </p:cNvPr>
          <p:cNvGraphicFramePr>
            <a:graphicFrameLocks/>
          </p:cNvGraphicFramePr>
          <p:nvPr>
            <p:extLst>
              <p:ext uri="{D42A27DB-BD31-4B8C-83A1-F6EECF244321}">
                <p14:modId xmlns:p14="http://schemas.microsoft.com/office/powerpoint/2010/main" val="4276262593"/>
              </p:ext>
            </p:extLst>
          </p:nvPr>
        </p:nvGraphicFramePr>
        <p:xfrm>
          <a:off x="656650" y="1043275"/>
          <a:ext cx="10610907" cy="3792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151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F5A9-E262-52B8-8D18-C920B57FB99F}"/>
              </a:ext>
            </a:extLst>
          </p:cNvPr>
          <p:cNvSpPr>
            <a:spLocks noGrp="1"/>
          </p:cNvSpPr>
          <p:nvPr>
            <p:ph type="title"/>
          </p:nvPr>
        </p:nvSpPr>
        <p:spPr>
          <a:xfrm>
            <a:off x="815604" y="177970"/>
            <a:ext cx="10550101" cy="1046139"/>
          </a:xfrm>
        </p:spPr>
        <p:txBody>
          <a:bodyPr>
            <a:noAutofit/>
          </a:bodyPr>
          <a:lstStyle/>
          <a:p>
            <a:r>
              <a:rPr lang="en-US" sz="3200" b="1" dirty="0">
                <a:latin typeface="Times New Roman" panose="02020603050405020304" pitchFamily="18" charset="0"/>
                <a:cs typeface="Times New Roman" panose="02020603050405020304" pitchFamily="18" charset="0"/>
              </a:rPr>
              <a:t>The World's Densest Regions in Terms of Population Density and Median Age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9356E7-1409-3DF5-F23B-F477B1E36ABA}"/>
              </a:ext>
            </a:extLst>
          </p:cNvPr>
          <p:cNvSpPr>
            <a:spLocks noGrp="1"/>
          </p:cNvSpPr>
          <p:nvPr>
            <p:ph idx="1"/>
          </p:nvPr>
        </p:nvSpPr>
        <p:spPr>
          <a:xfrm>
            <a:off x="539444" y="4657725"/>
            <a:ext cx="10887488" cy="2022305"/>
          </a:xfrm>
        </p:spPr>
        <p:txBody>
          <a:bodyPr anchor="ctr">
            <a:noAutofit/>
          </a:bodyPr>
          <a:lstStyle/>
          <a:p>
            <a:pPr marL="36900" indent="0">
              <a:lnSpc>
                <a:spcPct val="170000"/>
              </a:lnSpc>
              <a:buNone/>
            </a:pPr>
            <a:r>
              <a:rPr lang="en-US" sz="1400" dirty="0">
                <a:latin typeface="Times New Roman" panose="02020603050405020304" pitchFamily="18" charset="0"/>
                <a:cs typeface="Times New Roman" panose="02020603050405020304" pitchFamily="18" charset="0"/>
              </a:rPr>
              <a:t>Key Finding: </a:t>
            </a:r>
          </a:p>
          <a:p>
            <a:pPr lvl="1">
              <a:lnSpc>
                <a:spcPct val="170000"/>
              </a:lnSpc>
            </a:pPr>
            <a:r>
              <a:rPr lang="en-US" sz="1400" dirty="0">
                <a:latin typeface="Times New Roman" panose="02020603050405020304" pitchFamily="18" charset="0"/>
                <a:cs typeface="Times New Roman" panose="02020603050405020304" pitchFamily="18" charset="0"/>
              </a:rPr>
              <a:t>The densest locations differ noticeably in terms of median ages. The median population of certain extremely densely populated locations, like Monaco and Singapore, is older than that of other areas, like Bangladesh, where the population is much younger.</a:t>
            </a:r>
          </a:p>
          <a:p>
            <a:pPr lvl="1">
              <a:lnSpc>
                <a:spcPct val="170000"/>
              </a:lnSpc>
            </a:pPr>
            <a:r>
              <a:rPr lang="en-US" sz="1400" dirty="0">
                <a:latin typeface="Times New Roman" panose="02020603050405020304" pitchFamily="18" charset="0"/>
                <a:cs typeface="Times New Roman" panose="02020603050405020304" pitchFamily="18" charset="0"/>
              </a:rPr>
              <a:t>This implies that differentiable demographic profiles exist in these locations and that a high population density does not always correspond with a particular median age.</a:t>
            </a:r>
            <a:endParaRPr lang="en-IN" sz="14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343D8B6-C052-4EA1-8DD2-64827A7BB935}"/>
              </a:ext>
            </a:extLst>
          </p:cNvPr>
          <p:cNvGraphicFramePr>
            <a:graphicFrameLocks/>
          </p:cNvGraphicFramePr>
          <p:nvPr>
            <p:extLst>
              <p:ext uri="{D42A27DB-BD31-4B8C-83A1-F6EECF244321}">
                <p14:modId xmlns:p14="http://schemas.microsoft.com/office/powerpoint/2010/main" val="3660295431"/>
              </p:ext>
            </p:extLst>
          </p:nvPr>
        </p:nvGraphicFramePr>
        <p:xfrm>
          <a:off x="815605" y="1288752"/>
          <a:ext cx="10427219" cy="3190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323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D201-2E78-FAE0-07D7-71E0F19316E1}"/>
              </a:ext>
            </a:extLst>
          </p:cNvPr>
          <p:cNvSpPr>
            <a:spLocks noGrp="1"/>
          </p:cNvSpPr>
          <p:nvPr>
            <p:ph type="title"/>
          </p:nvPr>
        </p:nvSpPr>
        <p:spPr>
          <a:xfrm>
            <a:off x="975164" y="210356"/>
            <a:ext cx="10353762" cy="970450"/>
          </a:xfrm>
        </p:spPr>
        <p:txBody>
          <a:bodyPr>
            <a:normAutofit/>
          </a:bodyPr>
          <a:lstStyle/>
          <a:p>
            <a:r>
              <a:rPr lang="en-US" sz="3200" b="1" dirty="0">
                <a:latin typeface="Times New Roman" panose="02020603050405020304" pitchFamily="18" charset="0"/>
                <a:cs typeface="Times New Roman" panose="02020603050405020304" pitchFamily="18" charset="0"/>
              </a:rPr>
              <a:t>Distribution of Countries by Fertility Level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BC7227-E2EC-0D68-0849-41707AA91A58}"/>
              </a:ext>
            </a:extLst>
          </p:cNvPr>
          <p:cNvSpPr>
            <a:spLocks noGrp="1"/>
          </p:cNvSpPr>
          <p:nvPr>
            <p:ph idx="1"/>
          </p:nvPr>
        </p:nvSpPr>
        <p:spPr>
          <a:xfrm>
            <a:off x="158954" y="1270339"/>
            <a:ext cx="6266393" cy="5449580"/>
          </a:xfrm>
        </p:spPr>
        <p:txBody>
          <a:bodyPr anchor="ctr">
            <a:normAutofit/>
          </a:bodyPr>
          <a:lstStyle/>
          <a:p>
            <a:pPr marL="36900" indent="0">
              <a:lnSpc>
                <a:spcPct val="150000"/>
              </a:lnSpc>
              <a:buNone/>
            </a:pPr>
            <a:r>
              <a:rPr lang="en-US" dirty="0">
                <a:latin typeface="Times New Roman" panose="02020603050405020304" pitchFamily="18" charset="0"/>
                <a:cs typeface="Times New Roman" panose="02020603050405020304" pitchFamily="18" charset="0"/>
              </a:rPr>
              <a:t>Key Finding: </a:t>
            </a:r>
          </a:p>
          <a:p>
            <a:pPr lvl="1">
              <a:lnSpc>
                <a:spcPct val="150000"/>
              </a:lnSpc>
            </a:pPr>
            <a:r>
              <a:rPr lang="en-US" dirty="0">
                <a:latin typeface="Times New Roman" panose="02020603050405020304" pitchFamily="18" charset="0"/>
                <a:cs typeface="Times New Roman" panose="02020603050405020304" pitchFamily="18" charset="0"/>
              </a:rPr>
              <a:t>Moderate and Low Fertility Dominance: Approximately half (53.42%) of the countries have moderate and low fertility levels combined, indicating a global trend toward lowering birth rates.</a:t>
            </a:r>
          </a:p>
        </p:txBody>
      </p:sp>
      <p:graphicFrame>
        <p:nvGraphicFramePr>
          <p:cNvPr id="4" name="Chart 3">
            <a:extLst>
              <a:ext uri="{FF2B5EF4-FFF2-40B4-BE49-F238E27FC236}">
                <a16:creationId xmlns:a16="http://schemas.microsoft.com/office/drawing/2014/main" id="{2527FFC8-7073-433A-97CF-510480880D72}"/>
              </a:ext>
            </a:extLst>
          </p:cNvPr>
          <p:cNvGraphicFramePr>
            <a:graphicFrameLocks/>
          </p:cNvGraphicFramePr>
          <p:nvPr>
            <p:extLst>
              <p:ext uri="{D42A27DB-BD31-4B8C-83A1-F6EECF244321}">
                <p14:modId xmlns:p14="http://schemas.microsoft.com/office/powerpoint/2010/main" val="2557208611"/>
              </p:ext>
            </p:extLst>
          </p:nvPr>
        </p:nvGraphicFramePr>
        <p:xfrm>
          <a:off x="6959258" y="1393081"/>
          <a:ext cx="4866572" cy="48481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928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1234</Words>
  <Application>Microsoft Office PowerPoint</Application>
  <PresentationFormat>Widescreen</PresentationFormat>
  <Paragraphs>107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Calisto MT</vt:lpstr>
      <vt:lpstr>Times New Roman</vt:lpstr>
      <vt:lpstr>Wingdings</vt:lpstr>
      <vt:lpstr>Wingdings 2</vt:lpstr>
      <vt:lpstr>Slate</vt:lpstr>
      <vt:lpstr>Investigation of Global Economic and Population Data (2023)</vt:lpstr>
      <vt:lpstr>Business Task</vt:lpstr>
      <vt:lpstr>Data Sources</vt:lpstr>
      <vt:lpstr>Data Cleaning and Preparation</vt:lpstr>
      <vt:lpstr>Summary of Analysis</vt:lpstr>
      <vt:lpstr>Global Population Distribution by Continent</vt:lpstr>
      <vt:lpstr>Top 10 Most Prosperous Continent-Wide Countries</vt:lpstr>
      <vt:lpstr>The World's Densest Regions in Terms of Population Density and Median Age</vt:lpstr>
      <vt:lpstr>Distribution of Countries by Fertility Level</vt:lpstr>
      <vt:lpstr>Comparison of GDP and Fertility Rates Across Countries</vt:lpstr>
      <vt:lpstr>Trends in Annual Population Change for the Top 20 GDP Countries</vt:lpstr>
      <vt:lpstr>Key Findings</vt:lpstr>
      <vt:lpstr>Additional Deliverables for Further Exploration</vt:lpstr>
      <vt:lpstr>High-Level Insights</vt:lpstr>
      <vt:lpstr>High-Level Insights  cont.</vt:lpstr>
      <vt:lpstr>Questions and Answers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dc:creator>
  <cp:lastModifiedBy>Vivek</cp:lastModifiedBy>
  <cp:revision>10</cp:revision>
  <dcterms:created xsi:type="dcterms:W3CDTF">2024-06-14T05:03:18Z</dcterms:created>
  <dcterms:modified xsi:type="dcterms:W3CDTF">2024-06-15T07:45:18Z</dcterms:modified>
</cp:coreProperties>
</file>