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 id="264" r:id="rId7"/>
    <p:sldId id="265" r:id="rId8"/>
    <p:sldId id="266" r:id="rId9"/>
    <p:sldId id="267" r:id="rId10"/>
  </p:sldIdLst>
  <p:sldSz cx="10287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20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1910" b="19172"/>
          <a:stretch>
            <a:fillRect/>
          </a:stretch>
        </p:blipFill>
        <p:spPr>
          <a:xfrm>
            <a:off x="0" y="0"/>
            <a:ext cx="10287000" cy="10287000"/>
          </a:xfrm>
          <a:prstGeom prst="rect">
            <a:avLst/>
          </a:prstGeom>
        </p:spPr>
      </p:pic>
      <p:pic>
        <p:nvPicPr>
          <p:cNvPr id="4" name="Picture 4"/>
          <p:cNvPicPr>
            <a:picLocks noChangeAspect="1"/>
          </p:cNvPicPr>
          <p:nvPr/>
        </p:nvPicPr>
        <p:blipFill>
          <a:blip r:embed="rId3"/>
          <a:srcRect t="1006" b="1006"/>
          <a:stretch>
            <a:fillRect/>
          </a:stretch>
        </p:blipFill>
        <p:spPr>
          <a:xfrm>
            <a:off x="0" y="-663907"/>
            <a:ext cx="10287000" cy="6715688"/>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1362" y="3586927"/>
            <a:ext cx="4114800" cy="1397209"/>
          </a:xfrm>
          <a:prstGeom prst="rect">
            <a:avLst/>
          </a:prstGeom>
        </p:spPr>
      </p:pic>
      <p:sp>
        <p:nvSpPr>
          <p:cNvPr id="7" name="TextBox 7"/>
          <p:cNvSpPr txBox="1"/>
          <p:nvPr/>
        </p:nvSpPr>
        <p:spPr>
          <a:xfrm>
            <a:off x="605929" y="2331532"/>
            <a:ext cx="9075143" cy="2377189"/>
          </a:xfrm>
          <a:prstGeom prst="rect">
            <a:avLst/>
          </a:prstGeom>
        </p:spPr>
        <p:txBody>
          <a:bodyPr lIns="0" tIns="0" rIns="0" bIns="0" rtlCol="0" anchor="t">
            <a:spAutoFit/>
          </a:bodyPr>
          <a:lstStyle/>
          <a:p>
            <a:pPr algn="ctr">
              <a:lnSpc>
                <a:spcPts val="9660"/>
              </a:lnSpc>
            </a:pPr>
            <a:r>
              <a:rPr lang="en-US" sz="6900" dirty="0">
                <a:solidFill>
                  <a:srgbClr val="FFFFFF"/>
                </a:solidFill>
                <a:latin typeface="Segoe UI Black" panose="020B0A02040204020203" pitchFamily="34" charset="0"/>
                <a:ea typeface="Segoe UI Black" panose="020B0A02040204020203" pitchFamily="34" charset="0"/>
              </a:rPr>
              <a:t>FLIGHT FARE PREDICTION</a:t>
            </a:r>
          </a:p>
        </p:txBody>
      </p:sp>
      <p:sp>
        <p:nvSpPr>
          <p:cNvPr id="8" name="TextBox 8"/>
          <p:cNvSpPr txBox="1"/>
          <p:nvPr/>
        </p:nvSpPr>
        <p:spPr>
          <a:xfrm>
            <a:off x="151534" y="6917806"/>
            <a:ext cx="5296859" cy="1260602"/>
          </a:xfrm>
          <a:prstGeom prst="rect">
            <a:avLst/>
          </a:prstGeom>
        </p:spPr>
        <p:txBody>
          <a:bodyPr lIns="0" tIns="0" rIns="0" bIns="0" rtlCol="0" anchor="t">
            <a:spAutoFit/>
          </a:bodyPr>
          <a:lstStyle/>
          <a:p>
            <a:pPr>
              <a:lnSpc>
                <a:spcPts val="5040"/>
              </a:lnSpc>
            </a:pPr>
            <a:r>
              <a:rPr lang="en-US" sz="3600" dirty="0">
                <a:solidFill>
                  <a:srgbClr val="FFFFFF"/>
                </a:solidFill>
                <a:latin typeface="Adobe Hebrew" panose="02040503050201020203" pitchFamily="18" charset="-79"/>
                <a:cs typeface="Adobe Hebrew" panose="02040503050201020203" pitchFamily="18" charset="-79"/>
              </a:rPr>
              <a:t>Submitted By:</a:t>
            </a:r>
          </a:p>
          <a:p>
            <a:pPr>
              <a:lnSpc>
                <a:spcPts val="5040"/>
              </a:lnSpc>
            </a:pPr>
            <a:r>
              <a:rPr lang="en-US" sz="3600" dirty="0">
                <a:solidFill>
                  <a:srgbClr val="FFFFFF"/>
                </a:solidFill>
                <a:latin typeface="Adobe Hebrew" panose="02040503050201020203" pitchFamily="18" charset="-79"/>
                <a:cs typeface="Adobe Hebrew" panose="02040503050201020203" pitchFamily="18" charset="-79"/>
              </a:rPr>
              <a:t>Vivek. G</a:t>
            </a:r>
          </a:p>
        </p:txBody>
      </p:sp>
      <p:pic>
        <p:nvPicPr>
          <p:cNvPr id="3" name="Picture 2" descr="Flight Mode M.INT άρωμα - ένα νέο άρωμα για γυναίκες και άνδρες 2019">
            <a:extLst>
              <a:ext uri="{FF2B5EF4-FFF2-40B4-BE49-F238E27FC236}">
                <a16:creationId xmlns:a16="http://schemas.microsoft.com/office/drawing/2014/main" id="{7BF1AAF8-C2DA-5412-63EA-921B7B7C6F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0900" y="461881"/>
            <a:ext cx="2819401" cy="2057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8400" b="12682"/>
          <a:stretch>
            <a:fillRect/>
          </a:stretch>
        </p:blipFill>
        <p:spPr>
          <a:xfrm>
            <a:off x="0" y="0"/>
            <a:ext cx="10287000" cy="10287000"/>
          </a:xfrm>
          <a:prstGeom prst="rect">
            <a:avLst/>
          </a:prstGeom>
        </p:spPr>
      </p:pic>
      <p:pic>
        <p:nvPicPr>
          <p:cNvPr id="9" name="Picture 8">
            <a:extLst>
              <a:ext uri="{FF2B5EF4-FFF2-40B4-BE49-F238E27FC236}">
                <a16:creationId xmlns:a16="http://schemas.microsoft.com/office/drawing/2014/main" id="{C2F9FDF9-4B41-3A85-54FA-60ADDE296596}"/>
              </a:ext>
            </a:extLst>
          </p:cNvPr>
          <p:cNvPicPr>
            <a:picLocks noChangeAspect="1"/>
          </p:cNvPicPr>
          <p:nvPr/>
        </p:nvPicPr>
        <p:blipFill>
          <a:blip r:embed="rId3"/>
          <a:stretch>
            <a:fillRect/>
          </a:stretch>
        </p:blipFill>
        <p:spPr>
          <a:xfrm>
            <a:off x="-20904" y="6100809"/>
            <a:ext cx="10286999" cy="4186191"/>
          </a:xfrm>
          <a:prstGeom prst="rect">
            <a:avLst/>
          </a:prstGeom>
        </p:spPr>
      </p:pic>
      <p:sp>
        <p:nvSpPr>
          <p:cNvPr id="4" name="TextBox 4"/>
          <p:cNvSpPr txBox="1"/>
          <p:nvPr/>
        </p:nvSpPr>
        <p:spPr>
          <a:xfrm>
            <a:off x="0" y="471518"/>
            <a:ext cx="6538016" cy="928032"/>
          </a:xfrm>
          <a:prstGeom prst="rect">
            <a:avLst/>
          </a:prstGeom>
        </p:spPr>
        <p:txBody>
          <a:bodyPr lIns="0" tIns="0" rIns="0" bIns="0" rtlCol="0" anchor="t">
            <a:spAutoFit/>
          </a:bodyPr>
          <a:lstStyle/>
          <a:p>
            <a:pPr algn="ctr">
              <a:lnSpc>
                <a:spcPts val="7648"/>
              </a:lnSpc>
            </a:pPr>
            <a:r>
              <a:rPr lang="en-US" sz="5463" dirty="0">
                <a:solidFill>
                  <a:srgbClr val="FFFFFF"/>
                </a:solidFill>
                <a:latin typeface="Rye"/>
              </a:rPr>
              <a:t>Problem Statement</a:t>
            </a:r>
          </a:p>
        </p:txBody>
      </p:sp>
      <p:sp>
        <p:nvSpPr>
          <p:cNvPr id="5" name="TextBox 5"/>
          <p:cNvSpPr txBox="1"/>
          <p:nvPr/>
        </p:nvSpPr>
        <p:spPr>
          <a:xfrm>
            <a:off x="45256" y="2645372"/>
            <a:ext cx="10241744" cy="7488460"/>
          </a:xfrm>
          <a:prstGeom prst="rect">
            <a:avLst/>
          </a:prstGeom>
        </p:spPr>
        <p:txBody>
          <a:bodyPr lIns="0" tIns="0" rIns="0" bIns="0" rtlCol="0" anchor="t">
            <a:spAutoFit/>
          </a:bodyPr>
          <a:lstStyle/>
          <a:p>
            <a:pPr algn="ctr">
              <a:lnSpc>
                <a:spcPts val="4900"/>
              </a:lnSpc>
            </a:pPr>
            <a:endParaRPr lang="en-IN" dirty="0"/>
          </a:p>
          <a:p>
            <a:pPr algn="ctr">
              <a:lnSpc>
                <a:spcPts val="4900"/>
              </a:lnSpc>
            </a:pPr>
            <a:r>
              <a:rPr lang="en-US" sz="3500" dirty="0">
                <a:solidFill>
                  <a:srgbClr val="FFFFFF"/>
                </a:solidFill>
                <a:latin typeface="Oswald"/>
              </a:rPr>
              <a:t>Flight ticket prices can be something hard to guess, today we might see a price, check out the price of the same flight tomorrow, and it will be a different story.</a:t>
            </a:r>
          </a:p>
          <a:p>
            <a:pPr algn="ctr">
              <a:lnSpc>
                <a:spcPts val="4900"/>
              </a:lnSpc>
            </a:pPr>
            <a:endParaRPr lang="en-US" sz="3500" dirty="0">
              <a:solidFill>
                <a:srgbClr val="FFFFFF"/>
              </a:solidFill>
              <a:latin typeface="Oswald"/>
            </a:endParaRPr>
          </a:p>
          <a:p>
            <a:pPr algn="ctr">
              <a:lnSpc>
                <a:spcPts val="4900"/>
              </a:lnSpc>
            </a:pPr>
            <a:endParaRPr lang="en-US" sz="3500" dirty="0">
              <a:latin typeface="Oswald"/>
            </a:endParaRPr>
          </a:p>
          <a:p>
            <a:pPr algn="ctr">
              <a:lnSpc>
                <a:spcPts val="4900"/>
              </a:lnSpc>
            </a:pPr>
            <a:r>
              <a:rPr lang="en-US" sz="3500" b="1" dirty="0">
                <a:solidFill>
                  <a:schemeClr val="accent6">
                    <a:lumMod val="75000"/>
                  </a:schemeClr>
                </a:solidFill>
                <a:latin typeface="Oswald"/>
              </a:rPr>
              <a:t>To solve this problem, we have been provided with prices of flight tickets for various airlines between the months of March and June of 2019 and between various cities, using which we aim to build a model which predicts the prices of the flights using various input features.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DB01D4-7387-14D6-590D-C9067DB99204}"/>
              </a:ext>
            </a:extLst>
          </p:cNvPr>
          <p:cNvPicPr>
            <a:picLocks noChangeAspect="1"/>
          </p:cNvPicPr>
          <p:nvPr/>
        </p:nvPicPr>
        <p:blipFill>
          <a:blip r:embed="rId2"/>
          <a:stretch>
            <a:fillRect/>
          </a:stretch>
        </p:blipFill>
        <p:spPr>
          <a:xfrm>
            <a:off x="-20904" y="6100809"/>
            <a:ext cx="10286999" cy="4186191"/>
          </a:xfrm>
          <a:prstGeom prst="rect">
            <a:avLst/>
          </a:prstGeom>
        </p:spPr>
      </p:pic>
      <p:pic>
        <p:nvPicPr>
          <p:cNvPr id="2" name="Picture 2"/>
          <p:cNvPicPr>
            <a:picLocks noChangeAspect="1"/>
          </p:cNvPicPr>
          <p:nvPr/>
        </p:nvPicPr>
        <p:blipFill>
          <a:blip r:embed="rId3"/>
          <a:srcRect t="18400" b="12682"/>
          <a:stretch>
            <a:fillRect/>
          </a:stretch>
        </p:blipFill>
        <p:spPr>
          <a:xfrm>
            <a:off x="0" y="0"/>
            <a:ext cx="10287000" cy="6100809"/>
          </a:xfrm>
          <a:prstGeom prst="rect">
            <a:avLst/>
          </a:prstGeom>
        </p:spPr>
      </p:pic>
      <p:sp>
        <p:nvSpPr>
          <p:cNvPr id="5" name="TextBox 5"/>
          <p:cNvSpPr txBox="1"/>
          <p:nvPr/>
        </p:nvSpPr>
        <p:spPr>
          <a:xfrm>
            <a:off x="0" y="288754"/>
            <a:ext cx="8953500" cy="926792"/>
          </a:xfrm>
          <a:prstGeom prst="rect">
            <a:avLst/>
          </a:prstGeom>
        </p:spPr>
        <p:txBody>
          <a:bodyPr wrap="square" lIns="0" tIns="0" rIns="0" bIns="0" rtlCol="0" anchor="t">
            <a:spAutoFit/>
          </a:bodyPr>
          <a:lstStyle/>
          <a:p>
            <a:pPr algn="ctr">
              <a:lnSpc>
                <a:spcPts val="7700"/>
              </a:lnSpc>
            </a:pPr>
            <a:r>
              <a:rPr lang="en-US" sz="5500" dirty="0">
                <a:solidFill>
                  <a:srgbClr val="FFFFFF"/>
                </a:solidFill>
                <a:latin typeface="Rye"/>
              </a:rPr>
              <a:t>What is Flight Price Prediction?</a:t>
            </a:r>
          </a:p>
        </p:txBody>
      </p:sp>
      <p:sp>
        <p:nvSpPr>
          <p:cNvPr id="6" name="TextBox 6"/>
          <p:cNvSpPr txBox="1"/>
          <p:nvPr/>
        </p:nvSpPr>
        <p:spPr>
          <a:xfrm>
            <a:off x="44717" y="3238500"/>
            <a:ext cx="10287000" cy="4616648"/>
          </a:xfrm>
          <a:prstGeom prst="rect">
            <a:avLst/>
          </a:prstGeom>
        </p:spPr>
        <p:txBody>
          <a:bodyPr lIns="0" tIns="0" rIns="0" bIns="0" rtlCol="0" anchor="t">
            <a:spAutoFit/>
          </a:bodyPr>
          <a:lstStyle/>
          <a:p>
            <a:pPr algn="ctr">
              <a:lnSpc>
                <a:spcPts val="4479"/>
              </a:lnSpc>
            </a:pPr>
            <a:r>
              <a:rPr lang="en-US" sz="3999" dirty="0">
                <a:solidFill>
                  <a:schemeClr val="bg1"/>
                </a:solidFill>
                <a:latin typeface="Oswald"/>
              </a:rPr>
              <a:t>Nowadays, the number of people using flights has increased significantly. It is difficult for airlines to maintain prices since prices change dynamically due to different conditions. That’s why we will try to use machine learning to solve this problem. This can help </a:t>
            </a:r>
            <a:r>
              <a:rPr lang="en-US" sz="3999" dirty="0">
                <a:latin typeface="Oswald"/>
              </a:rPr>
              <a:t>airlines by predicting what prices they can maintain. It can also help customers to predict future flight prices and plan their journey accordingly.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8400" b="12682"/>
          <a:stretch>
            <a:fillRect/>
          </a:stretch>
        </p:blipFill>
        <p:spPr>
          <a:xfrm>
            <a:off x="-102483" y="793"/>
            <a:ext cx="10287000" cy="10287000"/>
          </a:xfrm>
          <a:prstGeom prst="rect">
            <a:avLst/>
          </a:prstGeom>
        </p:spPr>
      </p:pic>
      <p:pic>
        <p:nvPicPr>
          <p:cNvPr id="3074" name="Picture 2" descr="Free download night flight wallpaper ForWallpapercom [1200x885] for ...">
            <a:extLst>
              <a:ext uri="{FF2B5EF4-FFF2-40B4-BE49-F238E27FC236}">
                <a16:creationId xmlns:a16="http://schemas.microsoft.com/office/drawing/2014/main" id="{8D887BFD-1D24-A61D-A186-48D6E435C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83" y="100014"/>
            <a:ext cx="10287000" cy="101861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7"/>
          <p:cNvSpPr txBox="1"/>
          <p:nvPr/>
        </p:nvSpPr>
        <p:spPr>
          <a:xfrm>
            <a:off x="51241" y="2095500"/>
            <a:ext cx="10184517" cy="6860019"/>
          </a:xfrm>
          <a:prstGeom prst="rect">
            <a:avLst/>
          </a:prstGeom>
        </p:spPr>
        <p:txBody>
          <a:bodyPr lIns="0" tIns="0" rIns="0" bIns="0" rtlCol="0" anchor="t">
            <a:spAutoFit/>
          </a:bodyPr>
          <a:lstStyle/>
          <a:p>
            <a:pPr algn="ctr">
              <a:lnSpc>
                <a:spcPts val="4899"/>
              </a:lnSpc>
            </a:pPr>
            <a:r>
              <a:rPr lang="en-US" sz="3499" dirty="0">
                <a:solidFill>
                  <a:schemeClr val="accent2">
                    <a:lumMod val="20000"/>
                    <a:lumOff val="80000"/>
                  </a:schemeClr>
                </a:solidFill>
                <a:latin typeface="Oswald"/>
              </a:rPr>
              <a:t>Exploratory data analysis and Data modeling</a:t>
            </a:r>
          </a:p>
          <a:p>
            <a:pPr algn="ctr">
              <a:lnSpc>
                <a:spcPts val="4899"/>
              </a:lnSpc>
            </a:pPr>
            <a:endParaRPr lang="en-US" sz="3499" dirty="0">
              <a:solidFill>
                <a:schemeClr val="accent2">
                  <a:lumMod val="20000"/>
                  <a:lumOff val="80000"/>
                </a:schemeClr>
              </a:solidFill>
              <a:latin typeface="Oswald"/>
            </a:endParaRPr>
          </a:p>
          <a:p>
            <a:pPr algn="ctr">
              <a:lnSpc>
                <a:spcPts val="4899"/>
              </a:lnSpc>
            </a:pPr>
            <a:r>
              <a:rPr lang="en-US" sz="3499" dirty="0">
                <a:solidFill>
                  <a:schemeClr val="accent2">
                    <a:lumMod val="20000"/>
                    <a:lumOff val="80000"/>
                  </a:schemeClr>
                </a:solidFill>
                <a:latin typeface="Oswald"/>
              </a:rPr>
              <a:t>Handling Categorical Data</a:t>
            </a:r>
          </a:p>
          <a:p>
            <a:pPr algn="ctr">
              <a:lnSpc>
                <a:spcPts val="4899"/>
              </a:lnSpc>
            </a:pPr>
            <a:endParaRPr lang="en-US" sz="3499" dirty="0">
              <a:solidFill>
                <a:schemeClr val="accent2">
                  <a:lumMod val="20000"/>
                  <a:lumOff val="80000"/>
                </a:schemeClr>
              </a:solidFill>
              <a:latin typeface="Oswald"/>
            </a:endParaRPr>
          </a:p>
          <a:p>
            <a:pPr algn="ctr">
              <a:lnSpc>
                <a:spcPts val="4899"/>
              </a:lnSpc>
            </a:pPr>
            <a:r>
              <a:rPr lang="en-US" sz="3499" dirty="0">
                <a:solidFill>
                  <a:schemeClr val="accent2">
                    <a:lumMod val="20000"/>
                    <a:lumOff val="80000"/>
                  </a:schemeClr>
                </a:solidFill>
                <a:latin typeface="Oswald"/>
              </a:rPr>
              <a:t>Feature Engineering</a:t>
            </a:r>
          </a:p>
          <a:p>
            <a:pPr algn="ctr">
              <a:lnSpc>
                <a:spcPts val="4899"/>
              </a:lnSpc>
            </a:pPr>
            <a:endParaRPr lang="en-US" sz="3499" dirty="0">
              <a:solidFill>
                <a:schemeClr val="accent2">
                  <a:lumMod val="20000"/>
                  <a:lumOff val="80000"/>
                </a:schemeClr>
              </a:solidFill>
              <a:latin typeface="Oswald"/>
            </a:endParaRPr>
          </a:p>
          <a:p>
            <a:pPr algn="ctr">
              <a:lnSpc>
                <a:spcPts val="4899"/>
              </a:lnSpc>
            </a:pPr>
            <a:r>
              <a:rPr lang="en-US" sz="3499" dirty="0">
                <a:solidFill>
                  <a:schemeClr val="accent2">
                    <a:lumMod val="20000"/>
                    <a:lumOff val="80000"/>
                  </a:schemeClr>
                </a:solidFill>
                <a:latin typeface="Oswald"/>
              </a:rPr>
              <a:t>Feature Selection</a:t>
            </a:r>
          </a:p>
          <a:p>
            <a:pPr algn="ctr">
              <a:lnSpc>
                <a:spcPts val="4899"/>
              </a:lnSpc>
            </a:pPr>
            <a:endParaRPr lang="en-US" sz="3499" dirty="0">
              <a:solidFill>
                <a:schemeClr val="accent2">
                  <a:lumMod val="20000"/>
                  <a:lumOff val="80000"/>
                </a:schemeClr>
              </a:solidFill>
              <a:latin typeface="Oswald"/>
            </a:endParaRPr>
          </a:p>
          <a:p>
            <a:pPr algn="ctr">
              <a:lnSpc>
                <a:spcPts val="4899"/>
              </a:lnSpc>
            </a:pPr>
            <a:r>
              <a:rPr lang="en-US" sz="3499" dirty="0">
                <a:solidFill>
                  <a:schemeClr val="accent2">
                    <a:lumMod val="20000"/>
                    <a:lumOff val="80000"/>
                  </a:schemeClr>
                </a:solidFill>
                <a:latin typeface="Oswald"/>
              </a:rPr>
              <a:t>Fitting model using Random Forest</a:t>
            </a:r>
          </a:p>
          <a:p>
            <a:pPr algn="ctr">
              <a:lnSpc>
                <a:spcPts val="4899"/>
              </a:lnSpc>
            </a:pPr>
            <a:endParaRPr lang="en-US" sz="3499" dirty="0">
              <a:solidFill>
                <a:schemeClr val="accent2">
                  <a:lumMod val="20000"/>
                  <a:lumOff val="80000"/>
                </a:schemeClr>
              </a:solidFill>
              <a:latin typeface="Oswald"/>
            </a:endParaRPr>
          </a:p>
          <a:p>
            <a:pPr algn="ctr">
              <a:lnSpc>
                <a:spcPts val="4899"/>
              </a:lnSpc>
            </a:pPr>
            <a:r>
              <a:rPr lang="en-US" sz="3499" dirty="0">
                <a:solidFill>
                  <a:schemeClr val="accent2">
                    <a:lumMod val="20000"/>
                    <a:lumOff val="80000"/>
                  </a:schemeClr>
                </a:solidFill>
                <a:latin typeface="Oswald"/>
              </a:rPr>
              <a:t>Hyperparameter Tuning</a:t>
            </a:r>
          </a:p>
        </p:txBody>
      </p:sp>
      <p:sp>
        <p:nvSpPr>
          <p:cNvPr id="8" name="TextBox 8"/>
          <p:cNvSpPr txBox="1"/>
          <p:nvPr/>
        </p:nvSpPr>
        <p:spPr>
          <a:xfrm>
            <a:off x="102483" y="253482"/>
            <a:ext cx="7210649" cy="926792"/>
          </a:xfrm>
          <a:prstGeom prst="rect">
            <a:avLst/>
          </a:prstGeom>
        </p:spPr>
        <p:txBody>
          <a:bodyPr lIns="0" tIns="0" rIns="0" bIns="0" rtlCol="0" anchor="t">
            <a:spAutoFit/>
          </a:bodyPr>
          <a:lstStyle/>
          <a:p>
            <a:pPr algn="ctr">
              <a:lnSpc>
                <a:spcPts val="7700"/>
              </a:lnSpc>
            </a:pPr>
            <a:r>
              <a:rPr lang="en-US" sz="5500" dirty="0">
                <a:solidFill>
                  <a:srgbClr val="FFFFFF"/>
                </a:solidFill>
                <a:latin typeface="Rye"/>
              </a:rPr>
              <a:t>Contents of the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6767C4-603F-53BF-C2DF-EE6BA8FB9647}"/>
              </a:ext>
            </a:extLst>
          </p:cNvPr>
          <p:cNvPicPr>
            <a:picLocks noChangeAspect="1"/>
          </p:cNvPicPr>
          <p:nvPr/>
        </p:nvPicPr>
        <p:blipFill>
          <a:blip r:embed="rId2"/>
          <a:stretch>
            <a:fillRect/>
          </a:stretch>
        </p:blipFill>
        <p:spPr>
          <a:xfrm>
            <a:off x="0" y="0"/>
            <a:ext cx="10287000" cy="10287000"/>
          </a:xfrm>
          <a:prstGeom prst="rect">
            <a:avLst/>
          </a:prstGeom>
        </p:spPr>
      </p:pic>
      <p:sp>
        <p:nvSpPr>
          <p:cNvPr id="9" name="TextBox 9"/>
          <p:cNvSpPr txBox="1"/>
          <p:nvPr/>
        </p:nvSpPr>
        <p:spPr>
          <a:xfrm>
            <a:off x="2552700" y="612617"/>
            <a:ext cx="7962900" cy="1940083"/>
          </a:xfrm>
          <a:prstGeom prst="rect">
            <a:avLst/>
          </a:prstGeom>
        </p:spPr>
        <p:txBody>
          <a:bodyPr wrap="square" lIns="0" tIns="0" rIns="0" bIns="0" rtlCol="0" anchor="t">
            <a:spAutoFit/>
          </a:bodyPr>
          <a:lstStyle/>
          <a:p>
            <a:pPr algn="ctr">
              <a:lnSpc>
                <a:spcPts val="7840"/>
              </a:lnSpc>
            </a:pPr>
            <a:r>
              <a:rPr lang="en-US" sz="5600" b="1" dirty="0">
                <a:solidFill>
                  <a:schemeClr val="accent6">
                    <a:lumMod val="20000"/>
                    <a:lumOff val="80000"/>
                  </a:schemeClr>
                </a:solidFill>
                <a:latin typeface="Rye"/>
              </a:rPr>
              <a:t>Visualizing Which Airline has the Highest Price?</a:t>
            </a:r>
          </a:p>
        </p:txBody>
      </p:sp>
      <p:pic>
        <p:nvPicPr>
          <p:cNvPr id="4100" name="Picture 4">
            <a:extLst>
              <a:ext uri="{FF2B5EF4-FFF2-40B4-BE49-F238E27FC236}">
                <a16:creationId xmlns:a16="http://schemas.microsoft.com/office/drawing/2014/main" id="{108A2918-6BCE-E2C3-F7E5-6AFC3F135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10287000" cy="4884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68D2372-FB9D-5BE4-C83D-C785F041FD80}"/>
              </a:ext>
            </a:extLst>
          </p:cNvPr>
          <p:cNvPicPr>
            <a:picLocks noChangeAspect="1"/>
          </p:cNvPicPr>
          <p:nvPr/>
        </p:nvPicPr>
        <p:blipFill>
          <a:blip r:embed="rId2"/>
          <a:stretch>
            <a:fillRect/>
          </a:stretch>
        </p:blipFill>
        <p:spPr>
          <a:xfrm>
            <a:off x="0" y="0"/>
            <a:ext cx="10287000" cy="10287000"/>
          </a:xfrm>
          <a:prstGeom prst="rect">
            <a:avLst/>
          </a:prstGeom>
        </p:spPr>
      </p:pic>
      <p:sp>
        <p:nvSpPr>
          <p:cNvPr id="8" name="TextBox 8"/>
          <p:cNvSpPr txBox="1"/>
          <p:nvPr/>
        </p:nvSpPr>
        <p:spPr>
          <a:xfrm>
            <a:off x="177550" y="238700"/>
            <a:ext cx="9995150" cy="1988365"/>
          </a:xfrm>
          <a:prstGeom prst="rect">
            <a:avLst/>
          </a:prstGeom>
        </p:spPr>
        <p:txBody>
          <a:bodyPr wrap="square" lIns="0" tIns="0" rIns="0" bIns="0" rtlCol="0" anchor="t">
            <a:spAutoFit/>
          </a:bodyPr>
          <a:lstStyle/>
          <a:p>
            <a:pPr algn="ctr">
              <a:lnSpc>
                <a:spcPts val="7980"/>
              </a:lnSpc>
            </a:pPr>
            <a:r>
              <a:rPr lang="en-US" sz="5700" dirty="0">
                <a:solidFill>
                  <a:srgbClr val="FFFFFF"/>
                </a:solidFill>
                <a:latin typeface="Rye Bold"/>
              </a:rPr>
              <a:t>Visualizing the correlation between the features</a:t>
            </a:r>
          </a:p>
        </p:txBody>
      </p:sp>
      <p:pic>
        <p:nvPicPr>
          <p:cNvPr id="9" name="Picture 2">
            <a:extLst>
              <a:ext uri="{FF2B5EF4-FFF2-40B4-BE49-F238E27FC236}">
                <a16:creationId xmlns:a16="http://schemas.microsoft.com/office/drawing/2014/main" id="{610E128A-93A9-B694-6B5C-1BBF01481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281" y="2628900"/>
            <a:ext cx="9796438" cy="69983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8400" b="12682"/>
          <a:stretch>
            <a:fillRect/>
          </a:stretch>
        </p:blipFill>
        <p:spPr>
          <a:xfrm>
            <a:off x="0" y="0"/>
            <a:ext cx="10287000" cy="10287000"/>
          </a:xfrm>
          <a:prstGeom prst="rect">
            <a:avLst/>
          </a:prstGeom>
        </p:spPr>
      </p:pic>
      <p:sp>
        <p:nvSpPr>
          <p:cNvPr id="4" name="TextBox 4"/>
          <p:cNvSpPr txBox="1"/>
          <p:nvPr/>
        </p:nvSpPr>
        <p:spPr>
          <a:xfrm>
            <a:off x="2324100" y="8523718"/>
            <a:ext cx="6922499" cy="1366336"/>
          </a:xfrm>
          <a:prstGeom prst="rect">
            <a:avLst/>
          </a:prstGeom>
        </p:spPr>
        <p:txBody>
          <a:bodyPr wrap="square" lIns="0" tIns="0" rIns="0" bIns="0" rtlCol="0" anchor="t">
            <a:spAutoFit/>
          </a:bodyPr>
          <a:lstStyle/>
          <a:p>
            <a:pPr>
              <a:lnSpc>
                <a:spcPts val="5460"/>
              </a:lnSpc>
            </a:pPr>
            <a:r>
              <a:rPr lang="en-US" sz="3900" dirty="0">
                <a:solidFill>
                  <a:srgbClr val="FFFFFF"/>
                </a:solidFill>
                <a:latin typeface="Rye Bold"/>
              </a:rPr>
              <a:t>Here We can see the total stops is playing a major role</a:t>
            </a:r>
          </a:p>
        </p:txBody>
      </p:sp>
      <p:sp>
        <p:nvSpPr>
          <p:cNvPr id="8" name="TextBox 8"/>
          <p:cNvSpPr txBox="1"/>
          <p:nvPr/>
        </p:nvSpPr>
        <p:spPr>
          <a:xfrm>
            <a:off x="5138738" y="3528362"/>
            <a:ext cx="9525" cy="755015"/>
          </a:xfrm>
          <a:prstGeom prst="rect">
            <a:avLst/>
          </a:prstGeom>
        </p:spPr>
        <p:txBody>
          <a:bodyPr lIns="0" tIns="0" rIns="0" bIns="0" rtlCol="0" anchor="t">
            <a:spAutoFit/>
          </a:bodyPr>
          <a:lstStyle/>
          <a:p>
            <a:pPr algn="ctr">
              <a:lnSpc>
                <a:spcPts val="6160"/>
              </a:lnSpc>
            </a:pPr>
            <a:endParaRPr/>
          </a:p>
        </p:txBody>
      </p:sp>
      <p:pic>
        <p:nvPicPr>
          <p:cNvPr id="6146" name="Picture 2">
            <a:extLst>
              <a:ext uri="{FF2B5EF4-FFF2-40B4-BE49-F238E27FC236}">
                <a16:creationId xmlns:a16="http://schemas.microsoft.com/office/drawing/2014/main" id="{A8F8AC35-C900-6B97-C884-FE06FA117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98688"/>
            <a:ext cx="10287000" cy="58896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4">
            <a:extLst>
              <a:ext uri="{FF2B5EF4-FFF2-40B4-BE49-F238E27FC236}">
                <a16:creationId xmlns:a16="http://schemas.microsoft.com/office/drawing/2014/main" id="{E84D4E25-FBAC-9110-A3BE-85018AFD6C66}"/>
              </a:ext>
            </a:extLst>
          </p:cNvPr>
          <p:cNvSpPr txBox="1"/>
          <p:nvPr/>
        </p:nvSpPr>
        <p:spPr>
          <a:xfrm>
            <a:off x="419100" y="419100"/>
            <a:ext cx="6922499" cy="661015"/>
          </a:xfrm>
          <a:prstGeom prst="rect">
            <a:avLst/>
          </a:prstGeom>
        </p:spPr>
        <p:txBody>
          <a:bodyPr wrap="square" lIns="0" tIns="0" rIns="0" bIns="0" rtlCol="0" anchor="t">
            <a:spAutoFit/>
          </a:bodyPr>
          <a:lstStyle/>
          <a:p>
            <a:pPr>
              <a:lnSpc>
                <a:spcPts val="5460"/>
              </a:lnSpc>
            </a:pPr>
            <a:r>
              <a:rPr lang="en-US" sz="3900" dirty="0">
                <a:solidFill>
                  <a:srgbClr val="FFFFFF"/>
                </a:solidFill>
                <a:latin typeface="Rye Bold"/>
              </a:rPr>
              <a:t>Finding the Feature Importance: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Booking Online Flight Ticket Stock Image - Image of downloading, people ...">
            <a:extLst>
              <a:ext uri="{FF2B5EF4-FFF2-40B4-BE49-F238E27FC236}">
                <a16:creationId xmlns:a16="http://schemas.microsoft.com/office/drawing/2014/main" id="{38CE7A19-C19E-C2E9-8EC9-ED1321D71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87000" cy="10286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Booking Online Flight Ticket Stock Image - Image of downloading, people ...">
            <a:extLst>
              <a:ext uri="{FF2B5EF4-FFF2-40B4-BE49-F238E27FC236}">
                <a16:creationId xmlns:a16="http://schemas.microsoft.com/office/drawing/2014/main" id="{64FA0E05-6FC7-340D-BBF4-369331E8B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77100"/>
            <a:ext cx="10287000" cy="30098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0"/>
          <p:cNvSpPr txBox="1"/>
          <p:nvPr/>
        </p:nvSpPr>
        <p:spPr>
          <a:xfrm>
            <a:off x="-419100" y="342900"/>
            <a:ext cx="9143989" cy="1814279"/>
          </a:xfrm>
          <a:prstGeom prst="rect">
            <a:avLst/>
          </a:prstGeom>
        </p:spPr>
        <p:txBody>
          <a:bodyPr wrap="square" lIns="0" tIns="0" rIns="0" bIns="0" rtlCol="0" anchor="t">
            <a:spAutoFit/>
          </a:bodyPr>
          <a:lstStyle/>
          <a:p>
            <a:pPr algn="ctr">
              <a:lnSpc>
                <a:spcPts val="7279"/>
              </a:lnSpc>
            </a:pPr>
            <a:r>
              <a:rPr lang="en-US" sz="5199" b="1" dirty="0">
                <a:latin typeface="Rye"/>
              </a:rPr>
              <a:t>Finally Visualizing The Scatter plot of the prediction model</a:t>
            </a:r>
          </a:p>
        </p:txBody>
      </p:sp>
      <p:pic>
        <p:nvPicPr>
          <p:cNvPr id="7170" name="Picture 2">
            <a:extLst>
              <a:ext uri="{FF2B5EF4-FFF2-40B4-BE49-F238E27FC236}">
                <a16:creationId xmlns:a16="http://schemas.microsoft.com/office/drawing/2014/main" id="{ACEB1CFA-0A61-2268-FDE0-35DA688E0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2500079"/>
            <a:ext cx="7391400" cy="5815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480" b="24602"/>
          <a:stretch>
            <a:fillRect/>
          </a:stretch>
        </p:blipFill>
        <p:spPr>
          <a:xfrm>
            <a:off x="-4762" y="4762"/>
            <a:ext cx="10287000" cy="10287000"/>
          </a:xfrm>
          <a:prstGeom prst="rect">
            <a:avLst/>
          </a:prstGeom>
        </p:spPr>
      </p:pic>
      <p:sp>
        <p:nvSpPr>
          <p:cNvPr id="7" name="TextBox 7"/>
          <p:cNvSpPr txBox="1"/>
          <p:nvPr/>
        </p:nvSpPr>
        <p:spPr>
          <a:xfrm>
            <a:off x="610046" y="1738948"/>
            <a:ext cx="8410129" cy="2110321"/>
          </a:xfrm>
          <a:prstGeom prst="rect">
            <a:avLst/>
          </a:prstGeom>
        </p:spPr>
        <p:txBody>
          <a:bodyPr wrap="square" lIns="0" tIns="0" rIns="0" bIns="0" rtlCol="0" anchor="t">
            <a:spAutoFit/>
          </a:bodyPr>
          <a:lstStyle/>
          <a:p>
            <a:pPr lvl="1">
              <a:lnSpc>
                <a:spcPts val="5600"/>
              </a:lnSpc>
            </a:pPr>
            <a:r>
              <a:rPr lang="en-US" sz="4000" dirty="0">
                <a:solidFill>
                  <a:srgbClr val="FFFFFF"/>
                </a:solidFill>
                <a:latin typeface="Rye"/>
              </a:rPr>
              <a:t>Finally calculated the MAE, MSE, RMSE, and R2 score and completed the flight fare prediction model</a:t>
            </a:r>
          </a:p>
        </p:txBody>
      </p:sp>
      <p:sp>
        <p:nvSpPr>
          <p:cNvPr id="8" name="TextBox 8"/>
          <p:cNvSpPr txBox="1"/>
          <p:nvPr/>
        </p:nvSpPr>
        <p:spPr>
          <a:xfrm>
            <a:off x="5138738" y="4723130"/>
            <a:ext cx="47625" cy="755015"/>
          </a:xfrm>
          <a:prstGeom prst="rect">
            <a:avLst/>
          </a:prstGeom>
        </p:spPr>
        <p:txBody>
          <a:bodyPr lIns="0" tIns="0" rIns="0" bIns="0" rtlCol="0" anchor="t">
            <a:spAutoFit/>
          </a:bodyPr>
          <a:lstStyle/>
          <a:p>
            <a:pPr algn="ctr">
              <a:lnSpc>
                <a:spcPts val="6160"/>
              </a:lnSpc>
            </a:pPr>
            <a:endParaRPr/>
          </a:p>
        </p:txBody>
      </p:sp>
      <p:sp>
        <p:nvSpPr>
          <p:cNvPr id="22" name="TextBox 22"/>
          <p:cNvSpPr txBox="1"/>
          <p:nvPr/>
        </p:nvSpPr>
        <p:spPr>
          <a:xfrm>
            <a:off x="5138738" y="4723130"/>
            <a:ext cx="9525" cy="755015"/>
          </a:xfrm>
          <a:prstGeom prst="rect">
            <a:avLst/>
          </a:prstGeom>
        </p:spPr>
        <p:txBody>
          <a:bodyPr lIns="0" tIns="0" rIns="0" bIns="0" rtlCol="0" anchor="t">
            <a:spAutoFit/>
          </a:bodyPr>
          <a:lstStyle/>
          <a:p>
            <a:pPr algn="ctr">
              <a:lnSpc>
                <a:spcPts val="6160"/>
              </a:lnSpc>
            </a:pPr>
            <a:endParaRPr/>
          </a:p>
        </p:txBody>
      </p:sp>
      <p:sp>
        <p:nvSpPr>
          <p:cNvPr id="27" name="TextBox 27"/>
          <p:cNvSpPr txBox="1"/>
          <p:nvPr/>
        </p:nvSpPr>
        <p:spPr>
          <a:xfrm>
            <a:off x="319222" y="305913"/>
            <a:ext cx="6190645" cy="778508"/>
          </a:xfrm>
          <a:prstGeom prst="rect">
            <a:avLst/>
          </a:prstGeom>
        </p:spPr>
        <p:txBody>
          <a:bodyPr lIns="0" tIns="0" rIns="0" bIns="0" rtlCol="0" anchor="t">
            <a:spAutoFit/>
          </a:bodyPr>
          <a:lstStyle/>
          <a:p>
            <a:pPr>
              <a:lnSpc>
                <a:spcPts val="6440"/>
              </a:lnSpc>
            </a:pPr>
            <a:r>
              <a:rPr lang="en-US" sz="4600" dirty="0">
                <a:solidFill>
                  <a:srgbClr val="FFFFFF"/>
                </a:solidFill>
                <a:latin typeface="Rye"/>
              </a:rPr>
              <a:t>Conclusion:</a:t>
            </a:r>
          </a:p>
        </p:txBody>
      </p:sp>
      <p:pic>
        <p:nvPicPr>
          <p:cNvPr id="8194" name="Picture 2" descr="Booking Online Flight Ticket Stock Image - Image of downloading, people ...">
            <a:extLst>
              <a:ext uri="{FF2B5EF4-FFF2-40B4-BE49-F238E27FC236}">
                <a16:creationId xmlns:a16="http://schemas.microsoft.com/office/drawing/2014/main" id="{A9CBC32C-AA80-A46D-0F04-FD5E737D1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94560"/>
            <a:ext cx="10286999" cy="30876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260</Words>
  <Application>Microsoft Office PowerPoint</Application>
  <PresentationFormat>Custom</PresentationFormat>
  <Paragraphs>30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Adobe Hebrew</vt:lpstr>
      <vt:lpstr>Arial</vt:lpstr>
      <vt:lpstr>Calibri</vt:lpstr>
      <vt:lpstr>Oswald</vt:lpstr>
      <vt:lpstr>Rye</vt:lpstr>
      <vt:lpstr>Rye Bold</vt:lpstr>
      <vt:lpstr>Segoe UI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jack card game</dc:title>
  <cp:lastModifiedBy>Vivek</cp:lastModifiedBy>
  <cp:revision>10</cp:revision>
  <dcterms:created xsi:type="dcterms:W3CDTF">2006-08-16T00:00:00Z</dcterms:created>
  <dcterms:modified xsi:type="dcterms:W3CDTF">2023-08-09T12:02:03Z</dcterms:modified>
  <dc:identifier>DAE31zjUvMg</dc:identifier>
</cp:coreProperties>
</file>