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60"/>
  </p:notesMasterIdLst>
  <p:handoutMasterIdLst>
    <p:handoutMasterId r:id="rId61"/>
  </p:handoutMasterIdLst>
  <p:sldIdLst>
    <p:sldId id="271" r:id="rId2"/>
    <p:sldId id="258" r:id="rId3"/>
    <p:sldId id="272" r:id="rId4"/>
    <p:sldId id="310" r:id="rId5"/>
    <p:sldId id="273" r:id="rId6"/>
    <p:sldId id="319" r:id="rId7"/>
    <p:sldId id="317" r:id="rId8"/>
    <p:sldId id="275" r:id="rId9"/>
    <p:sldId id="277" r:id="rId10"/>
    <p:sldId id="276" r:id="rId11"/>
    <p:sldId id="279" r:id="rId12"/>
    <p:sldId id="280" r:id="rId13"/>
    <p:sldId id="281" r:id="rId14"/>
    <p:sldId id="318" r:id="rId15"/>
    <p:sldId id="320" r:id="rId16"/>
    <p:sldId id="321" r:id="rId17"/>
    <p:sldId id="322" r:id="rId18"/>
    <p:sldId id="288" r:id="rId19"/>
    <p:sldId id="289" r:id="rId20"/>
    <p:sldId id="283" r:id="rId21"/>
    <p:sldId id="324" r:id="rId22"/>
    <p:sldId id="325" r:id="rId23"/>
    <p:sldId id="326" r:id="rId24"/>
    <p:sldId id="327" r:id="rId25"/>
    <p:sldId id="328" r:id="rId26"/>
    <p:sldId id="329" r:id="rId27"/>
    <p:sldId id="323" r:id="rId28"/>
    <p:sldId id="282" r:id="rId29"/>
    <p:sldId id="330" r:id="rId30"/>
    <p:sldId id="300" r:id="rId31"/>
    <p:sldId id="301" r:id="rId32"/>
    <p:sldId id="302" r:id="rId33"/>
    <p:sldId id="303" r:id="rId34"/>
    <p:sldId id="304" r:id="rId35"/>
    <p:sldId id="298" r:id="rId36"/>
    <p:sldId id="296" r:id="rId37"/>
    <p:sldId id="284" r:id="rId38"/>
    <p:sldId id="285" r:id="rId39"/>
    <p:sldId id="311" r:id="rId40"/>
    <p:sldId id="286" r:id="rId41"/>
    <p:sldId id="312" r:id="rId42"/>
    <p:sldId id="287" r:id="rId43"/>
    <p:sldId id="299" r:id="rId44"/>
    <p:sldId id="291" r:id="rId45"/>
    <p:sldId id="290" r:id="rId46"/>
    <p:sldId id="305" r:id="rId47"/>
    <p:sldId id="313" r:id="rId48"/>
    <p:sldId id="306" r:id="rId49"/>
    <p:sldId id="293" r:id="rId50"/>
    <p:sldId id="314" r:id="rId51"/>
    <p:sldId id="307" r:id="rId52"/>
    <p:sldId id="294" r:id="rId53"/>
    <p:sldId id="295" r:id="rId54"/>
    <p:sldId id="315" r:id="rId55"/>
    <p:sldId id="308" r:id="rId56"/>
    <p:sldId id="309" r:id="rId57"/>
    <p:sldId id="316" r:id="rId58"/>
    <p:sldId id="278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5" autoAdjust="0"/>
    <p:restoredTop sz="90620" autoAdjust="0"/>
  </p:normalViewPr>
  <p:slideViewPr>
    <p:cSldViewPr>
      <p:cViewPr varScale="1">
        <p:scale>
          <a:sx n="99" d="100"/>
          <a:sy n="99" d="100"/>
        </p:scale>
        <p:origin x="-33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0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03134-5BA1-49C4-B93F-E7AEF5CDE191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CB8F6-0207-437A-9FFB-EE06A7BFA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38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0CCD9-45B7-43B1-AB7B-364FE80EE98E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BA5F3-D029-4CA4-9227-F8FE3CB23F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85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hu.wikipedia.org/wiki/Java_programoz%C3%A1si_nyelv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hu.wikipedia.org/wiki/HTML" TargetMode="External"/><Relationship Id="rId5" Type="http://schemas.openxmlformats.org/officeDocument/2006/relationships/hyperlink" Target="http://hu.wikipedia.org/wiki/Szoftverfejleszt%C5%91" TargetMode="External"/><Relationship Id="rId4" Type="http://schemas.openxmlformats.org/officeDocument/2006/relationships/hyperlink" Target="http://hu.wikipedia.org/wiki/JavaScript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15ACC7A-15EC-4C58-9A9F-AF8F15A2C51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EFDEE-05E7-4CAF-82AF-C86A65206AA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1200" dirty="0" smtClean="0">
                <a:solidFill>
                  <a:srgbClr val="21438F"/>
                </a:solidFill>
                <a:latin typeface="Helvetica LT Std"/>
                <a:ea typeface="+mn-ea"/>
                <a:cs typeface="+mn-cs"/>
              </a:rPr>
              <a:t>Once set, the implicit wait is set for the life of the </a:t>
            </a:r>
            <a:r>
              <a:rPr lang="en-US" sz="1400" kern="1200" dirty="0" err="1" smtClean="0">
                <a:solidFill>
                  <a:srgbClr val="21438F"/>
                </a:solidFill>
                <a:latin typeface="Helvetica LT Std"/>
                <a:ea typeface="+mn-ea"/>
                <a:cs typeface="+mn-cs"/>
              </a:rPr>
              <a:t>WebDriver</a:t>
            </a:r>
            <a:r>
              <a:rPr lang="en-US" sz="1400" kern="1200" dirty="0" smtClean="0">
                <a:solidFill>
                  <a:srgbClr val="21438F"/>
                </a:solidFill>
                <a:latin typeface="Helvetica LT Std"/>
                <a:ea typeface="+mn-ea"/>
                <a:cs typeface="+mn-cs"/>
              </a:rPr>
              <a:t> object instance. See our</a:t>
            </a:r>
            <a:r>
              <a:rPr lang="en-US" sz="1400" kern="1200" baseline="0" dirty="0" smtClean="0">
                <a:solidFill>
                  <a:srgbClr val="21438F"/>
                </a:solidFill>
                <a:latin typeface="Helvetica LT Std"/>
                <a:ea typeface="+mn-ea"/>
                <a:cs typeface="+mn-cs"/>
              </a:rPr>
              <a:t> Beer ordering example…</a:t>
            </a:r>
            <a:endParaRPr lang="en-US" sz="1400" kern="1200" dirty="0" smtClean="0">
              <a:solidFill>
                <a:srgbClr val="21438F"/>
              </a:solidFill>
              <a:latin typeface="Helvetica LT Std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EFDEE-05E7-4CAF-82AF-C86A65206AA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EFDEE-05E7-4CAF-82AF-C86A65206AA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EFDEE-05E7-4CAF-82AF-C86A65206AA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EFDEE-05E7-4CAF-82AF-C86A65206AA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EFDEE-05E7-4CAF-82AF-C86A65206AA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EFDEE-05E7-4CAF-82AF-C86A65206AA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EFDEE-05E7-4CAF-82AF-C86A65206AA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/>
            <a:r>
              <a:rPr lang="hu-HU" dirty="0" smtClean="0">
                <a:solidFill>
                  <a:schemeClr val="accent1"/>
                </a:solidFill>
                <a:latin typeface="Helvetica LT Std"/>
              </a:rPr>
              <a:t>GWT:</a:t>
            </a:r>
            <a:r>
              <a:rPr lang="hu-HU" baseline="0" dirty="0" smtClean="0">
                <a:solidFill>
                  <a:schemeClr val="accent1"/>
                </a:solidFill>
                <a:latin typeface="Helvetica LT Std"/>
              </a:rPr>
              <a:t> </a:t>
            </a:r>
            <a:r>
              <a:rPr lang="hu-HU" baseline="0" dirty="0" err="1" smtClean="0">
                <a:solidFill>
                  <a:schemeClr val="accent1"/>
                </a:solidFill>
                <a:latin typeface="Helvetica LT Std"/>
              </a:rPr>
              <a:t>Google</a:t>
            </a:r>
            <a:r>
              <a:rPr lang="hu-HU" baseline="0" dirty="0" smtClean="0">
                <a:solidFill>
                  <a:schemeClr val="accent1"/>
                </a:solidFill>
                <a:latin typeface="Helvetica LT Std"/>
              </a:rPr>
              <a:t> Web </a:t>
            </a:r>
            <a:r>
              <a:rPr lang="hu-HU" baseline="0" dirty="0" err="1" smtClean="0">
                <a:solidFill>
                  <a:schemeClr val="accent1"/>
                </a:solidFill>
                <a:latin typeface="Helvetica LT Std"/>
              </a:rPr>
              <a:t>ToolKit</a:t>
            </a:r>
            <a:r>
              <a:rPr lang="hu-HU" baseline="0" dirty="0" smtClean="0">
                <a:solidFill>
                  <a:schemeClr val="accent1"/>
                </a:solidFill>
                <a:latin typeface="Helvetica LT Std"/>
              </a:rPr>
              <a:t>: </a:t>
            </a:r>
            <a:r>
              <a:rPr lang="hu-H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fő újdonság a </a:t>
            </a:r>
            <a:r>
              <a:rPr lang="hu-H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Java programozási nyelv"/>
              </a:rPr>
              <a:t>Java</a:t>
            </a:r>
            <a:r>
              <a:rPr lang="hu-H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hu-H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JavaScript"/>
              </a:rPr>
              <a:t>JavaScript</a:t>
            </a:r>
            <a:r>
              <a:rPr lang="hu-H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fordítóban van: a </a:t>
            </a:r>
            <a:r>
              <a:rPr lang="hu-H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Szoftverfejlesztő"/>
              </a:rPr>
              <a:t>fejlesztő</a:t>
            </a:r>
            <a:r>
              <a:rPr lang="hu-H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elvégezheti a kódolást és a felhasználói felület hibakeresését Java nyelvet használva, majd legenerálja a végleges </a:t>
            </a:r>
            <a:r>
              <a:rPr lang="hu-H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 tooltip="HTML"/>
              </a:rPr>
              <a:t>HTML</a:t>
            </a:r>
            <a:r>
              <a:rPr lang="hu-H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/JavaScript kódot és használhatja.</a:t>
            </a:r>
            <a:endParaRPr lang="hu-HU" dirty="0" smtClean="0">
              <a:solidFill>
                <a:schemeClr val="accent1"/>
              </a:solidFill>
              <a:latin typeface="Helvetica LT Std"/>
            </a:endParaRPr>
          </a:p>
          <a:p>
            <a:pPr marL="0" lvl="2"/>
            <a:r>
              <a:rPr lang="en-US" dirty="0" smtClean="0">
                <a:solidFill>
                  <a:schemeClr val="accent1"/>
                </a:solidFill>
                <a:latin typeface="Helvetica LT Std"/>
              </a:rPr>
              <a:t>In web applications that use </a:t>
            </a:r>
            <a:r>
              <a:rPr lang="en-US" dirty="0" err="1" smtClean="0">
                <a:solidFill>
                  <a:schemeClr val="accent1"/>
                </a:solidFill>
                <a:latin typeface="Helvetica LT Std"/>
              </a:rPr>
              <a:t>templating</a:t>
            </a:r>
            <a:r>
              <a:rPr lang="en-US" dirty="0" smtClean="0">
                <a:solidFill>
                  <a:schemeClr val="accent1"/>
                </a:solidFill>
                <a:latin typeface="Helvetica LT Std"/>
              </a:rPr>
              <a:t> (JSPs, JSF, etc.), you have good control and easy visibility into the DOM structure.</a:t>
            </a:r>
          </a:p>
          <a:p>
            <a:pPr marL="0" lvl="2"/>
            <a:r>
              <a:rPr lang="en-US" b="1" dirty="0" smtClean="0">
                <a:solidFill>
                  <a:schemeClr val="accent1"/>
                </a:solidFill>
                <a:latin typeface="Helvetica LT Std"/>
              </a:rPr>
              <a:t>BUT</a:t>
            </a:r>
            <a:r>
              <a:rPr lang="en-US" dirty="0" smtClean="0">
                <a:solidFill>
                  <a:schemeClr val="accent1"/>
                </a:solidFill>
                <a:latin typeface="Helvetica LT Std"/>
              </a:rPr>
              <a:t> With GWT, this isn’t always the case. </a:t>
            </a:r>
          </a:p>
          <a:p>
            <a:pPr marL="0" lvl="2"/>
            <a:r>
              <a:rPr lang="en-US" dirty="0" smtClean="0">
                <a:solidFill>
                  <a:schemeClr val="accent1"/>
                </a:solidFill>
                <a:latin typeface="Helvetica LT Std"/>
              </a:rPr>
              <a:t>With </a:t>
            </a:r>
            <a:r>
              <a:rPr lang="en-US" dirty="0" err="1" smtClean="0">
                <a:solidFill>
                  <a:schemeClr val="accent1"/>
                </a:solidFill>
                <a:latin typeface="Helvetica LT Std"/>
              </a:rPr>
              <a:t>WebDriver</a:t>
            </a:r>
            <a:r>
              <a:rPr lang="en-US" dirty="0" smtClean="0">
                <a:solidFill>
                  <a:schemeClr val="accent1"/>
                </a:solidFill>
                <a:latin typeface="Helvetica LT Std"/>
              </a:rPr>
              <a:t> you can target elements using a few methods, but the most useful are by DOM </a:t>
            </a:r>
            <a:r>
              <a:rPr lang="en-US" b="1" dirty="0" smtClean="0">
                <a:solidFill>
                  <a:schemeClr val="accent1"/>
                </a:solidFill>
                <a:latin typeface="Helvetica LT Std"/>
              </a:rPr>
              <a:t>element ID and </a:t>
            </a:r>
            <a:r>
              <a:rPr lang="en-US" b="1" dirty="0" err="1" smtClean="0">
                <a:solidFill>
                  <a:schemeClr val="accent1"/>
                </a:solidFill>
                <a:latin typeface="Helvetica LT Std"/>
              </a:rPr>
              <a:t>XPath</a:t>
            </a:r>
            <a:r>
              <a:rPr lang="en-US" dirty="0" smtClean="0">
                <a:solidFill>
                  <a:schemeClr val="accent1"/>
                </a:solidFill>
                <a:latin typeface="Helvetica LT Std"/>
              </a:rPr>
              <a:t>. </a:t>
            </a:r>
          </a:p>
          <a:p>
            <a:pPr marL="0" lvl="2"/>
            <a:r>
              <a:rPr lang="en-US" b="1" dirty="0" smtClean="0">
                <a:solidFill>
                  <a:schemeClr val="accent1"/>
                </a:solidFill>
                <a:latin typeface="Helvetica LT Std"/>
              </a:rPr>
              <a:t>The Challenge: </a:t>
            </a:r>
          </a:p>
          <a:p>
            <a:pPr marL="0" lvl="3"/>
            <a:r>
              <a:rPr lang="en-US" sz="2400" dirty="0" smtClean="0">
                <a:solidFill>
                  <a:schemeClr val="accent1"/>
                </a:solidFill>
                <a:latin typeface="Helvetica LT Std"/>
              </a:rPr>
              <a:t>How can we solve these to get maintainable tests that don’t break with minor layout changes?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EFDEE-05E7-4CAF-82AF-C86A65206AA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EFDEE-05E7-4CAF-82AF-C86A65206AA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EFDEE-05E7-4CAF-82AF-C86A65206AA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9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EFDEE-05E7-4CAF-82AF-C86A65206AA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9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EFDEE-05E7-4CAF-82AF-C86A65206AA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EFDEE-05E7-4CAF-82AF-C86A65206AA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9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EFDEE-05E7-4CAF-82AF-C86A65206AA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9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EFDEE-05E7-4CAF-82AF-C86A65206AA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9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EFDEE-05E7-4CAF-82AF-C86A65206AA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9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EFDEE-05E7-4CAF-82AF-C86A65206AA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9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EFDEE-05E7-4CAF-82AF-C86A65206AA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9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endParaRPr lang="en-US" sz="1200" kern="1200" dirty="0" smtClean="0">
              <a:solidFill>
                <a:schemeClr val="accent1"/>
              </a:solidFill>
              <a:latin typeface="Helvetica LT Std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EFDEE-05E7-4CAF-82AF-C86A65206AA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9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EFDEE-05E7-4CAF-82AF-C86A65206AA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EFDEE-05E7-4CAF-82AF-C86A65206AA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9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endParaRPr lang="en-US" sz="1200" kern="1200" dirty="0" smtClean="0">
              <a:solidFill>
                <a:schemeClr val="accent1"/>
              </a:solidFill>
              <a:latin typeface="Helvetica LT Std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EFDEE-05E7-4CAF-82AF-C86A65206AA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9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endParaRPr lang="en-US" sz="1200" kern="1200" dirty="0" smtClean="0">
              <a:solidFill>
                <a:schemeClr val="accent1"/>
              </a:solidFill>
              <a:latin typeface="Helvetica LT Std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EFDEE-05E7-4CAF-82AF-C86A65206AA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9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endParaRPr lang="en-US" sz="1200" kern="1200" dirty="0" smtClean="0">
              <a:solidFill>
                <a:schemeClr val="accent1"/>
              </a:solidFill>
              <a:latin typeface="Helvetica LT Std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EFDEE-05E7-4CAF-82AF-C86A65206AA4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9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endParaRPr lang="en-US" sz="1200" kern="1200" dirty="0" smtClean="0">
              <a:solidFill>
                <a:schemeClr val="accent1"/>
              </a:solidFill>
              <a:latin typeface="Helvetica LT Std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EFDEE-05E7-4CAF-82AF-C86A65206AA4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9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endParaRPr lang="en-US" sz="1200" kern="1200" dirty="0" smtClean="0">
              <a:solidFill>
                <a:schemeClr val="accent1"/>
              </a:solidFill>
              <a:latin typeface="Helvetica LT Std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EFDEE-05E7-4CAF-82AF-C86A65206AA4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9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EFDEE-05E7-4CAF-82AF-C86A65206AA4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9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endParaRPr lang="en-US" sz="1200" kern="1200" dirty="0" smtClean="0">
              <a:solidFill>
                <a:schemeClr val="accent1"/>
              </a:solidFill>
              <a:latin typeface="Helvetica LT Std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EFDEE-05E7-4CAF-82AF-C86A65206AA4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9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EFDEE-05E7-4CAF-82AF-C86A65206AA4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9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EFDEE-05E7-4CAF-82AF-C86A65206AA4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9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EFDEE-05E7-4CAF-82AF-C86A65206AA4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EFDEE-05E7-4CAF-82AF-C86A65206AA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9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EFDEE-05E7-4CAF-82AF-C86A65206AA4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9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EFDEE-05E7-4CAF-82AF-C86A65206AA4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9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EFDEE-05E7-4CAF-82AF-C86A65206AA4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9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EFDEE-05E7-4CAF-82AF-C86A65206AA4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9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EFDEE-05E7-4CAF-82AF-C86A65206AA4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9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EFDEE-05E7-4CAF-82AF-C86A65206AA4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9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EFDEE-05E7-4CAF-82AF-C86A65206AA4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9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EFDEE-05E7-4CAF-82AF-C86A65206AA4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9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EFDEE-05E7-4CAF-82AF-C86A65206AA4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9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EFDEE-05E7-4CAF-82AF-C86A65206AA4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EFDEE-05E7-4CAF-82AF-C86A65206AA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9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EFDEE-05E7-4CAF-82AF-C86A65206AA4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9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EFDEE-05E7-4CAF-82AF-C86A65206AA4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93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EFDEE-05E7-4CAF-82AF-C86A65206AA4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93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EFDEE-05E7-4CAF-82AF-C86A65206AA4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93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EFDEE-05E7-4CAF-82AF-C86A65206AA4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93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EFDEE-05E7-4CAF-82AF-C86A65206AA4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93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EFDEE-05E7-4CAF-82AF-C86A65206AA4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9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EFDEE-05E7-4CAF-82AF-C86A65206AA4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93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EFDEE-05E7-4CAF-82AF-C86A65206AA4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EFDEE-05E7-4CAF-82AF-C86A65206AA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EFDEE-05E7-4CAF-82AF-C86A65206AA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accent1"/>
                </a:solidFill>
                <a:latin typeface="Helvetica LT Std"/>
                <a:ea typeface="+mn-ea"/>
                <a:cs typeface="+mn-cs"/>
              </a:rPr>
              <a:t>If you aren’t smart &amp; careful, you can end up spending huge amounts of time updating/fixing up your test’s locators every time the UI changes!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EFDEE-05E7-4CAF-82AF-C86A65206AA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 indent="0">
              <a:spcBef>
                <a:spcPts val="0"/>
              </a:spcBef>
            </a:pPr>
            <a:r>
              <a:rPr lang="en-US" sz="2000" b="1" kern="1200" dirty="0" smtClean="0">
                <a:solidFill>
                  <a:schemeClr val="accent1"/>
                </a:solidFill>
                <a:latin typeface="Helvetica LT Std"/>
                <a:ea typeface="+mn-ea"/>
                <a:cs typeface="+mn-cs"/>
              </a:rPr>
              <a:t>the element’s ID</a:t>
            </a:r>
            <a:r>
              <a:rPr lang="en-US" sz="2000" kern="1200" dirty="0" smtClean="0">
                <a:solidFill>
                  <a:srgbClr val="21438F"/>
                </a:solidFill>
                <a:latin typeface="Helvetica LT Std"/>
                <a:ea typeface="+mn-ea"/>
                <a:cs typeface="+mn-cs"/>
              </a:rPr>
              <a:t>: IDs are unique on the page, so this strategy is the </a:t>
            </a:r>
            <a:r>
              <a:rPr lang="en-US" sz="2000" u="sng" kern="1200" dirty="0" smtClean="0">
                <a:solidFill>
                  <a:srgbClr val="21438F"/>
                </a:solidFill>
                <a:latin typeface="Helvetica LT Std"/>
                <a:ea typeface="+mn-ea"/>
                <a:cs typeface="+mn-cs"/>
              </a:rPr>
              <a:t>fastest</a:t>
            </a:r>
            <a:r>
              <a:rPr lang="en-US" sz="2000" kern="1200" dirty="0" smtClean="0">
                <a:solidFill>
                  <a:srgbClr val="21438F"/>
                </a:solidFill>
                <a:latin typeface="Helvetica LT Std"/>
                <a:ea typeface="+mn-ea"/>
                <a:cs typeface="+mn-cs"/>
              </a:rPr>
              <a:t> and the </a:t>
            </a:r>
            <a:r>
              <a:rPr lang="en-US" sz="2000" u="sng" kern="1200" dirty="0" smtClean="0">
                <a:solidFill>
                  <a:srgbClr val="21438F"/>
                </a:solidFill>
                <a:latin typeface="Helvetica LT Std"/>
                <a:ea typeface="+mn-ea"/>
                <a:cs typeface="+mn-cs"/>
              </a:rPr>
              <a:t>best</a:t>
            </a:r>
            <a:r>
              <a:rPr lang="en-US" sz="2000" kern="1200" dirty="0" smtClean="0">
                <a:solidFill>
                  <a:srgbClr val="21438F"/>
                </a:solidFill>
                <a:latin typeface="Helvetica LT Std"/>
                <a:ea typeface="+mn-ea"/>
                <a:cs typeface="+mn-cs"/>
              </a:rPr>
              <a:t>. Us</a:t>
            </a:r>
            <a:r>
              <a:rPr lang="cs-CZ" sz="2000" kern="1200" dirty="0" smtClean="0">
                <a:solidFill>
                  <a:srgbClr val="21438F"/>
                </a:solidFill>
                <a:latin typeface="Helvetica LT Std"/>
                <a:ea typeface="+mn-ea"/>
                <a:cs typeface="+mn-cs"/>
              </a:rPr>
              <a:t>e</a:t>
            </a:r>
            <a:r>
              <a:rPr lang="cs-CZ" sz="2000" kern="1200" baseline="0" dirty="0" smtClean="0">
                <a:solidFill>
                  <a:srgbClr val="21438F"/>
                </a:solidFill>
                <a:latin typeface="Helvetica LT Std"/>
                <a:ea typeface="+mn-ea"/>
                <a:cs typeface="+mn-cs"/>
              </a:rPr>
              <a:t> it! </a:t>
            </a:r>
          </a:p>
          <a:p>
            <a:pPr marL="0" lvl="2" indent="0">
              <a:spcBef>
                <a:spcPts val="0"/>
              </a:spcBef>
            </a:pPr>
            <a:r>
              <a:rPr lang="en-US" sz="2000" b="1" kern="1200" dirty="0" smtClean="0">
                <a:solidFill>
                  <a:schemeClr val="accent1"/>
                </a:solidFill>
                <a:latin typeface="Helvetica LT Std"/>
                <a:ea typeface="+mn-ea"/>
                <a:cs typeface="+mn-cs"/>
              </a:rPr>
              <a:t>text/link</a:t>
            </a:r>
            <a:r>
              <a:rPr lang="en-US" sz="2000" kern="1200" dirty="0" smtClean="0">
                <a:solidFill>
                  <a:schemeClr val="accent1"/>
                </a:solidFill>
                <a:latin typeface="Helvetica LT Std"/>
                <a:ea typeface="+mn-ea"/>
                <a:cs typeface="+mn-cs"/>
              </a:rPr>
              <a:t>: </a:t>
            </a:r>
            <a:r>
              <a:rPr lang="en-US" sz="2000" kern="1200" dirty="0" smtClean="0">
                <a:solidFill>
                  <a:srgbClr val="21438F"/>
                </a:solidFill>
                <a:latin typeface="Helvetica LT Std"/>
                <a:ea typeface="+mn-ea"/>
                <a:cs typeface="+mn-cs"/>
              </a:rPr>
              <a:t>it’s helpful when testing links on page, but when there are more links with same text on the page…</a:t>
            </a:r>
          </a:p>
          <a:p>
            <a:pPr marL="0" lvl="2" indent="0">
              <a:spcBef>
                <a:spcPts val="0"/>
              </a:spcBef>
            </a:pPr>
            <a:r>
              <a:rPr lang="en-US" sz="2000" b="1" kern="1200" dirty="0" smtClean="0">
                <a:solidFill>
                  <a:schemeClr val="accent1"/>
                </a:solidFill>
                <a:latin typeface="Helvetica LT Std"/>
                <a:ea typeface="+mn-ea"/>
                <a:cs typeface="+mn-cs"/>
              </a:rPr>
              <a:t>CSS selectors</a:t>
            </a:r>
            <a:r>
              <a:rPr lang="en-US" sz="2000" kern="1200" dirty="0" smtClean="0">
                <a:solidFill>
                  <a:srgbClr val="21438F"/>
                </a:solidFill>
                <a:latin typeface="Helvetica LT Std"/>
                <a:ea typeface="+mn-ea"/>
                <a:cs typeface="+mn-cs"/>
              </a:rPr>
              <a:t>: fast to resolve but uniqueness is not guaranteed on the page (same as </a:t>
            </a:r>
            <a:r>
              <a:rPr lang="en-US" sz="2000" kern="1200" dirty="0" smtClean="0">
                <a:solidFill>
                  <a:schemeClr val="accent1"/>
                </a:solidFill>
                <a:latin typeface="Helvetica LT Std"/>
                <a:ea typeface="+mn-ea"/>
                <a:cs typeface="+mn-cs"/>
              </a:rPr>
              <a:t>text/link</a:t>
            </a:r>
            <a:r>
              <a:rPr lang="en-US" sz="2000" kern="1200" dirty="0" smtClean="0">
                <a:solidFill>
                  <a:srgbClr val="21438F"/>
                </a:solidFill>
                <a:latin typeface="Helvetica LT Std"/>
                <a:ea typeface="+mn-ea"/>
                <a:cs typeface="+mn-cs"/>
              </a:rPr>
              <a:t>)</a:t>
            </a:r>
          </a:p>
          <a:p>
            <a:pPr marL="0" lvl="2" indent="0">
              <a:spcBef>
                <a:spcPts val="0"/>
              </a:spcBef>
            </a:pPr>
            <a:r>
              <a:rPr lang="en-US" sz="2000" b="1" kern="1200" dirty="0" err="1" smtClean="0">
                <a:solidFill>
                  <a:schemeClr val="accent1"/>
                </a:solidFill>
                <a:latin typeface="Helvetica LT Std"/>
                <a:ea typeface="+mn-ea"/>
                <a:cs typeface="+mn-cs"/>
              </a:rPr>
              <a:t>XPath</a:t>
            </a:r>
            <a:r>
              <a:rPr lang="en-US" sz="2000" b="1" kern="1200" dirty="0" smtClean="0">
                <a:solidFill>
                  <a:schemeClr val="accent1"/>
                </a:solidFill>
                <a:latin typeface="Helvetica LT Std"/>
                <a:ea typeface="+mn-ea"/>
                <a:cs typeface="+mn-cs"/>
              </a:rPr>
              <a:t> statement</a:t>
            </a:r>
            <a:r>
              <a:rPr lang="en-US" sz="2000" kern="1200" dirty="0" smtClean="0">
                <a:solidFill>
                  <a:srgbClr val="21438F"/>
                </a:solidFill>
                <a:latin typeface="Helvetica LT Std"/>
                <a:ea typeface="+mn-ea"/>
                <a:cs typeface="+mn-cs"/>
              </a:rPr>
              <a:t>: is extremely slow in IE(7); you can locate an object with respect to another object on the page; </a:t>
            </a:r>
            <a:r>
              <a:rPr lang="cs-CZ" sz="2000" kern="1200" dirty="0" smtClean="0">
                <a:solidFill>
                  <a:srgbClr val="21438F"/>
                </a:solidFill>
                <a:latin typeface="Helvetica LT Std"/>
                <a:ea typeface="+mn-ea"/>
                <a:cs typeface="+mn-cs"/>
              </a:rPr>
              <a:t>it’s extraordinarily brittle.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EFDEE-05E7-4CAF-82AF-C86A65206AA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1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F4BA-1730-4DCC-BE31-205EBDCB9C6E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1FB3-6C20-463E-B4AA-E95E1F59A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73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F4BA-1730-4DCC-BE31-205EBDCB9C6E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1FB3-6C20-463E-B4AA-E95E1F59A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F4BA-1730-4DCC-BE31-205EBDCB9C6E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1FB3-6C20-463E-B4AA-E95E1F59A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17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olosa_big.wmf"/>
          <p:cNvPicPr>
            <a:picLocks noChangeAspect="1"/>
          </p:cNvPicPr>
          <p:nvPr userDrawn="1"/>
        </p:nvPicPr>
        <p:blipFill>
          <a:blip r:embed="rId2" cstate="print"/>
          <a:srcRect t="73190" b="12895"/>
          <a:stretch>
            <a:fillRect/>
          </a:stretch>
        </p:blipFill>
        <p:spPr bwMode="auto">
          <a:xfrm>
            <a:off x="0" y="5437188"/>
            <a:ext cx="91440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5190" y="1777972"/>
            <a:ext cx="4876800" cy="1222375"/>
          </a:xfrm>
        </p:spPr>
        <p:txBody>
          <a:bodyPr/>
          <a:lstStyle>
            <a:lvl1pPr algn="l">
              <a:defRPr>
                <a:solidFill>
                  <a:srgbClr val="2750AB"/>
                </a:solidFill>
              </a:defRPr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4426" y="2580669"/>
            <a:ext cx="4191000" cy="951344"/>
          </a:xfrm>
        </p:spPr>
        <p:txBody>
          <a:bodyPr>
            <a:normAutofit/>
          </a:bodyPr>
          <a:lstStyle>
            <a:lvl1pPr marL="0" indent="0" algn="l">
              <a:buNone/>
              <a:defRPr sz="2600">
                <a:solidFill>
                  <a:srgbClr val="2750A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947387" y="3536923"/>
            <a:ext cx="4267200" cy="914400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>
          <a:xfrm>
            <a:off x="336550" y="613092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4E00B-4E9D-4C99-ACC8-F16D59DEDE9D}" type="datetime1">
              <a:rPr lang="en-US"/>
              <a:pPr>
                <a:defRPr/>
              </a:pPr>
              <a:t>11/8/2012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944813" y="5924550"/>
            <a:ext cx="6207125" cy="873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</a:defRPr>
            </a:lvl1pPr>
          </a:lstStyle>
          <a:p>
            <a:pPr>
              <a:defRPr/>
            </a:pPr>
            <a:r>
              <a:rPr lang="en-US" dirty="0" smtClean="0"/>
              <a:t>2011 © EPAM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329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olosa_small.w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938" y="871538"/>
            <a:ext cx="9144001" cy="598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3148013" y="6488113"/>
            <a:ext cx="16045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2011</a:t>
            </a:r>
            <a:r>
              <a:rPr lang="en-US" sz="1200" baseline="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 </a:t>
            </a:r>
            <a:r>
              <a:rPr lang="en-US" sz="1200" dirty="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t>© </a:t>
            </a:r>
            <a:r>
              <a:rPr lang="en-US" sz="12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EPAM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952" y="179342"/>
            <a:ext cx="8726607" cy="963658"/>
          </a:xfrm>
        </p:spPr>
        <p:txBody>
          <a:bodyPr anchor="t">
            <a:noAutofit/>
          </a:bodyPr>
          <a:lstStyle>
            <a:lvl1pPr algn="l">
              <a:tabLst>
                <a:tab pos="8229600" algn="r"/>
              </a:tabLst>
              <a:defRPr sz="2800" b="1">
                <a:solidFill>
                  <a:srgbClr val="21438F"/>
                </a:solidFill>
                <a:latin typeface="Helvetica LT Std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442262" y="6500859"/>
            <a:ext cx="15843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fld id="{459160E7-4F7F-4CC8-9C0C-B8A2F6DF6C55}" type="slidenum">
              <a: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12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>
            <a:lvl1pPr>
              <a:defRPr lang="en-US" sz="2200" b="0" kern="1200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defRPr>
            </a:lvl1pPr>
            <a:lvl2pPr>
              <a:defRPr sz="24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1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F4BA-1730-4DCC-BE31-205EBDCB9C6E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1FB3-6C20-463E-B4AA-E95E1F59A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4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F4BA-1730-4DCC-BE31-205EBDCB9C6E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1FB3-6C20-463E-B4AA-E95E1F59A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2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F4BA-1730-4DCC-BE31-205EBDCB9C6E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1FB3-6C20-463E-B4AA-E95E1F59A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5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F4BA-1730-4DCC-BE31-205EBDCB9C6E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1FB3-6C20-463E-B4AA-E95E1F59A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3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F4BA-1730-4DCC-BE31-205EBDCB9C6E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1FB3-6C20-463E-B4AA-E95E1F59A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0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F4BA-1730-4DCC-BE31-205EBDCB9C6E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1FB3-6C20-463E-B4AA-E95E1F59A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9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F4BA-1730-4DCC-BE31-205EBDCB9C6E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1FB3-6C20-463E-B4AA-E95E1F59A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79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F4BA-1730-4DCC-BE31-205EBDCB9C6E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1FB3-6C20-463E-B4AA-E95E1F59A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9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8F4BA-1730-4DCC-BE31-205EBDCB9C6E}" type="datetimeFigureOut">
              <a:rPr lang="en-US" smtClean="0"/>
              <a:pPr/>
              <a:t>11/8/2012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B1FB3-6C20-463E-B4AA-E95E1F59A6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1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video" Target="file:///C:\Users\tmp\Desktop\SeleniumTrainingPrezi\DragAndDrop.avi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youtube.com/watch?v=p_jJROtg4SY" TargetMode="Externa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youtube.com/watch?v=dMmfM8XFQrw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eg"/><Relationship Id="rId5" Type="http://schemas.openxmlformats.org/officeDocument/2006/relationships/hyperlink" Target="http://java.com/en/download" TargetMode="External"/><Relationship Id="rId4" Type="http://schemas.openxmlformats.org/officeDocument/2006/relationships/hyperlink" Target="http://www.eclipse.org/downloads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youtube.com/watch?v=h_2terNoyTc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hyperlink" Target="http://seleniumhq.org/download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youtube.com/watch?v=W66W0bZLYdM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serafinosays.com/" TargetMode="External"/><Relationship Id="rId4" Type="http://schemas.openxmlformats.org/officeDocument/2006/relationships/image" Target="../media/image52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deanhume.com/Home/BlogPost/selenium-webdriver---wait-for-an-element-to-load/64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4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09600" y="2054225"/>
            <a:ext cx="8077200" cy="1222375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/>
                </a:solidFill>
                <a:latin typeface="Helvetica LT Std" pitchFamily="34" charset="0"/>
              </a:rPr>
              <a:t>Test Automation in Practice</a:t>
            </a:r>
            <a:endParaRPr lang="en-US" b="1" dirty="0">
              <a:solidFill>
                <a:schemeClr val="tx2"/>
              </a:solidFill>
              <a:latin typeface="Helvetica LT Std" pitchFamily="34" charset="0"/>
            </a:endParaRPr>
          </a:p>
        </p:txBody>
      </p:sp>
      <p:sp>
        <p:nvSpPr>
          <p:cNvPr id="14339" name="Subtitle 7"/>
          <p:cNvSpPr>
            <a:spLocks noGrp="1"/>
          </p:cNvSpPr>
          <p:nvPr>
            <p:ph type="subTitle" idx="1"/>
          </p:nvPr>
        </p:nvSpPr>
        <p:spPr>
          <a:xfrm>
            <a:off x="2476500" y="3063870"/>
            <a:ext cx="4191000" cy="549275"/>
          </a:xfrm>
        </p:spPr>
        <p:txBody>
          <a:bodyPr/>
          <a:lstStyle/>
          <a:p>
            <a:pPr algn="ctr" eaLnBrk="1" hangingPunct="1"/>
            <a:r>
              <a:rPr lang="hu-HU" dirty="0" smtClean="0">
                <a:latin typeface="Helvetica LT Std"/>
              </a:rPr>
              <a:t>November</a:t>
            </a:r>
            <a:r>
              <a:rPr lang="en-US" dirty="0" smtClean="0">
                <a:latin typeface="Helvetica LT Std"/>
              </a:rPr>
              <a:t>, 2012</a:t>
            </a:r>
          </a:p>
          <a:p>
            <a:pPr eaLnBrk="1" hangingPunct="1"/>
            <a:endParaRPr lang="en-US" dirty="0" smtClean="0">
              <a:latin typeface="Helvetica LT Std"/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5"/>
          </p:nvPr>
        </p:nvSpPr>
        <p:spPr>
          <a:xfrm>
            <a:off x="1468438" y="6273316"/>
            <a:ext cx="6207125" cy="564790"/>
          </a:xfrm>
        </p:spPr>
        <p:txBody>
          <a:bodyPr/>
          <a:lstStyle/>
          <a:p>
            <a:pPr algn="ctr">
              <a:defRPr/>
            </a:pPr>
            <a:r>
              <a:rPr dirty="0" smtClean="0"/>
              <a:t>201</a:t>
            </a:r>
            <a:r>
              <a:rPr lang="hu-HU" dirty="0" smtClean="0"/>
              <a:t>2</a:t>
            </a:r>
            <a:r>
              <a:rPr dirty="0" smtClean="0"/>
              <a:t> </a:t>
            </a:r>
            <a:r>
              <a:rPr dirty="0"/>
              <a:t>© EPAM Systems </a:t>
            </a:r>
            <a:r>
              <a:rPr dirty="0" smtClean="0"/>
              <a:t>CONFIDENTIAL</a:t>
            </a:r>
            <a:endParaRPr dirty="0">
              <a:latin typeface="+mn-lt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76200" y="51816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tx2"/>
                </a:solidFill>
                <a:latin typeface="Helvetica LT Std" pitchFamily="34" charset="0"/>
                <a:ea typeface="+mj-ea"/>
                <a:cs typeface="+mj-cs"/>
              </a:rPr>
              <a:t>Benk</a:t>
            </a:r>
            <a:r>
              <a:rPr lang="hu-HU" sz="1200" b="1" dirty="0" smtClean="0">
                <a:solidFill>
                  <a:schemeClr val="tx2"/>
                </a:solidFill>
                <a:latin typeface="Helvetica LT Std" pitchFamily="34" charset="0"/>
                <a:ea typeface="+mj-ea"/>
                <a:cs typeface="+mj-cs"/>
              </a:rPr>
              <a:t>ó Adrián</a:t>
            </a:r>
          </a:p>
          <a:p>
            <a:r>
              <a:rPr lang="hu-HU" sz="1200" b="1" dirty="0" smtClean="0">
                <a:solidFill>
                  <a:schemeClr val="tx2"/>
                </a:solidFill>
                <a:latin typeface="Helvetica LT Std" pitchFamily="34" charset="0"/>
                <a:ea typeface="+mj-ea"/>
                <a:cs typeface="+mj-cs"/>
              </a:rPr>
              <a:t>Software Testing </a:t>
            </a:r>
            <a:r>
              <a:rPr lang="hu-HU" sz="1200" b="1" dirty="0" err="1" smtClean="0">
                <a:solidFill>
                  <a:schemeClr val="tx2"/>
                </a:solidFill>
                <a:latin typeface="Helvetica LT Std" pitchFamily="34" charset="0"/>
                <a:ea typeface="+mj-ea"/>
                <a:cs typeface="+mj-cs"/>
              </a:rPr>
              <a:t>Engineer</a:t>
            </a:r>
            <a:endParaRPr lang="hu-HU" sz="1200" b="1" dirty="0" smtClean="0">
              <a:solidFill>
                <a:schemeClr val="tx2"/>
              </a:solidFill>
              <a:latin typeface="Helvetica LT Std" pitchFamily="34" charset="0"/>
              <a:ea typeface="+mj-ea"/>
              <a:cs typeface="+mj-cs"/>
            </a:endParaRPr>
          </a:p>
          <a:p>
            <a:r>
              <a:rPr lang="cs-CZ" sz="1200" i="1" dirty="0" smtClean="0">
                <a:solidFill>
                  <a:schemeClr val="tx2"/>
                </a:solidFill>
                <a:latin typeface="Helvetica LT Std" pitchFamily="34" charset="0"/>
                <a:ea typeface="+mj-ea"/>
                <a:cs typeface="+mj-cs"/>
              </a:rPr>
              <a:t>Adrian_Benko@epam.com</a:t>
            </a:r>
          </a:p>
        </p:txBody>
      </p:sp>
    </p:spTree>
    <p:extLst>
      <p:ext uri="{BB962C8B-B14F-4D97-AF65-F5344CB8AC3E}">
        <p14:creationId xmlns:p14="http://schemas.microsoft.com/office/powerpoint/2010/main" val="66218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idioms-dictionary-10-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36870" y="567584"/>
            <a:ext cx="2011680" cy="3017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803"/>
            <a:ext cx="8726607" cy="876053"/>
          </a:xfrm>
        </p:spPr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Element Locator Management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6705600" cy="2209799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sz="2600" b="1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Dictionary</a:t>
            </a:r>
          </a:p>
          <a:p>
            <a:pPr lvl="2">
              <a:lnSpc>
                <a:spcPct val="150000"/>
              </a:lnSpc>
            </a:pPr>
            <a:r>
              <a:rPr lang="en-US" sz="2000" b="1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Centralize your locator definition!</a:t>
            </a:r>
          </a:p>
          <a:p>
            <a:pPr lvl="2">
              <a:lnSpc>
                <a:spcPct val="150000"/>
              </a:lnSpc>
            </a:pPr>
            <a:r>
              <a:rPr lang="en-US" sz="2000" b="1" u="sng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Advantage</a:t>
            </a:r>
            <a:r>
              <a:rPr lang="en-US" sz="2000" b="1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: There is only ONE place where you have to update locator’s definition when the UI changes. </a:t>
            </a:r>
            <a:endParaRPr lang="en-US" sz="2000" b="1" dirty="0" smtClean="0">
              <a:solidFill>
                <a:srgbClr val="21438F"/>
              </a:solidFill>
              <a:latin typeface="Helvetica LT Std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38086" y="6248400"/>
            <a:ext cx="2605114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noProof="0" dirty="0" smtClean="0">
                <a:solidFill>
                  <a:schemeClr val="bg1"/>
                </a:solidFill>
                <a:latin typeface="Helvetica LT Std"/>
              </a:rPr>
              <a:t>Dictionary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 LT Std"/>
              <a:ea typeface="+mn-ea"/>
              <a:cs typeface="+mn-cs"/>
            </a:endParaRPr>
          </a:p>
        </p:txBody>
      </p:sp>
      <p:sp>
        <p:nvSpPr>
          <p:cNvPr id="5" name="Footer Placeholder 22"/>
          <p:cNvSpPr txBox="1">
            <a:spLocks/>
          </p:cNvSpPr>
          <p:nvPr/>
        </p:nvSpPr>
        <p:spPr>
          <a:xfrm>
            <a:off x="1468438" y="6400800"/>
            <a:ext cx="6207125" cy="56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201</a:t>
            </a:r>
            <a:r>
              <a:rPr lang="hu-HU" dirty="0" smtClean="0"/>
              <a:t>2</a:t>
            </a:r>
            <a:r>
              <a:rPr lang="en-US" dirty="0" smtClean="0"/>
              <a:t> © EPAM Systems</a:t>
            </a:r>
            <a:endParaRPr lang="en-US" dirty="0">
              <a:latin typeface="+mn-lt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228600" y="3657600"/>
            <a:ext cx="8671866" cy="23083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b="1" dirty="0" smtClean="0">
                <a:solidFill>
                  <a:srgbClr val="E79E3C"/>
                </a:solidFill>
                <a:latin typeface="Consolas"/>
              </a:rPr>
              <a:t>package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com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epam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training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dictionary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endParaRPr lang="cs-CZ" dirty="0" smtClean="0">
              <a:latin typeface="Consolas"/>
            </a:endParaRPr>
          </a:p>
          <a:p>
            <a:r>
              <a:rPr lang="cs-CZ" b="1" dirty="0" smtClean="0">
                <a:solidFill>
                  <a:srgbClr val="E79E3C"/>
                </a:solidFill>
                <a:latin typeface="Consolas"/>
              </a:rPr>
              <a:t>public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b="1" dirty="0" smtClean="0">
                <a:solidFill>
                  <a:srgbClr val="E79E3C"/>
                </a:solidFill>
                <a:latin typeface="Consolas"/>
              </a:rPr>
              <a:t>class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{</a:t>
            </a:r>
          </a:p>
          <a:p>
            <a:r>
              <a:rPr lang="cs-CZ" dirty="0" smtClean="0">
                <a:solidFill>
                  <a:srgbClr val="83786E"/>
                </a:solidFill>
                <a:latin typeface="Consolas"/>
              </a:rPr>
              <a:t>// DropDownMenu variables</a:t>
            </a:r>
          </a:p>
          <a:p>
            <a:r>
              <a:rPr lang="en-US" b="1" dirty="0" smtClean="0">
                <a:solidFill>
                  <a:srgbClr val="E79E3C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E79E3C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DE6546"/>
                </a:solidFill>
                <a:latin typeface="Consolas"/>
              </a:rPr>
              <a:t>String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b="1" i="1" dirty="0" smtClean="0">
                <a:solidFill>
                  <a:srgbClr val="F8E1A3"/>
                </a:solidFill>
                <a:latin typeface="Consolas"/>
              </a:rPr>
              <a:t>DROPDOWN_URL</a:t>
            </a:r>
            <a:r>
              <a:rPr lang="en-US" b="1" i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hu-HU" b="1" i="1" dirty="0">
                <a:solidFill>
                  <a:srgbClr val="F8E1AA"/>
                </a:solidFill>
                <a:latin typeface="Consolas"/>
              </a:rPr>
              <a:t> </a:t>
            </a:r>
            <a:r>
              <a:rPr lang="hu-HU" b="1" i="1" dirty="0" smtClean="0">
                <a:solidFill>
                  <a:srgbClr val="F8E1AA"/>
                </a:solidFill>
                <a:latin typeface="Consolas"/>
              </a:rPr>
              <a:t>    </a:t>
            </a:r>
            <a:r>
              <a:rPr lang="en-US" b="1" i="1" dirty="0" smtClean="0">
                <a:solidFill>
                  <a:srgbClr val="D6C248"/>
                </a:solidFill>
                <a:latin typeface="Consolas"/>
              </a:rPr>
              <a:t>=</a:t>
            </a:r>
            <a:r>
              <a:rPr lang="en-US" b="1" i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b="1" i="1" dirty="0" smtClean="0">
                <a:solidFill>
                  <a:srgbClr val="D6C248"/>
                </a:solidFill>
                <a:latin typeface="Consolas"/>
              </a:rPr>
              <a:t>"http://www.asp.net";</a:t>
            </a:r>
          </a:p>
          <a:p>
            <a:r>
              <a:rPr lang="en-US" b="1" dirty="0" smtClean="0">
                <a:solidFill>
                  <a:srgbClr val="E79E3C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E79E3C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DE6546"/>
                </a:solidFill>
                <a:latin typeface="Consolas"/>
              </a:rPr>
              <a:t>String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b="1" i="1" dirty="0" smtClean="0">
                <a:solidFill>
                  <a:srgbClr val="F8E1A3"/>
                </a:solidFill>
                <a:latin typeface="Consolas"/>
              </a:rPr>
              <a:t>ICE_CREAM_FLAVOR</a:t>
            </a:r>
            <a:r>
              <a:rPr lang="hu-HU" b="1" i="1" dirty="0" smtClean="0">
                <a:solidFill>
                  <a:srgbClr val="F8E1A3"/>
                </a:solidFill>
                <a:latin typeface="Consolas"/>
              </a:rPr>
              <a:t> </a:t>
            </a:r>
            <a:r>
              <a:rPr lang="en-US" b="1" i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b="1" i="1" dirty="0" smtClean="0">
                <a:solidFill>
                  <a:srgbClr val="D6C248"/>
                </a:solidFill>
                <a:latin typeface="Consolas"/>
              </a:rPr>
              <a:t>=</a:t>
            </a:r>
            <a:r>
              <a:rPr lang="en-US" b="1" i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b="1" i="1" dirty="0" smtClean="0">
                <a:solidFill>
                  <a:srgbClr val="D6C248"/>
                </a:solidFill>
                <a:latin typeface="Consolas"/>
              </a:rPr>
              <a:t>"</a:t>
            </a:r>
            <a:r>
              <a:rPr lang="en-US" b="1" i="1" dirty="0" err="1" smtClean="0">
                <a:solidFill>
                  <a:srgbClr val="D6C248"/>
                </a:solidFill>
                <a:latin typeface="Consolas"/>
              </a:rPr>
              <a:t>SampleContent_Label</a:t>
            </a:r>
            <a:r>
              <a:rPr lang="en-US" b="1" i="1" dirty="0" smtClean="0">
                <a:solidFill>
                  <a:srgbClr val="D6C248"/>
                </a:solidFill>
                <a:latin typeface="Consolas"/>
              </a:rPr>
              <a:t>";</a:t>
            </a:r>
          </a:p>
          <a:p>
            <a:r>
              <a:rPr lang="en-US" b="1" dirty="0" smtClean="0">
                <a:solidFill>
                  <a:srgbClr val="E79E3C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E79E3C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DE6546"/>
                </a:solidFill>
                <a:latin typeface="Consolas"/>
              </a:rPr>
              <a:t>String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b="1" i="1" dirty="0" smtClean="0">
                <a:solidFill>
                  <a:srgbClr val="F8E1A3"/>
                </a:solidFill>
                <a:latin typeface="Consolas"/>
              </a:rPr>
              <a:t>SELECTEDOPTION</a:t>
            </a:r>
            <a:r>
              <a:rPr lang="en-US" b="1" i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hu-HU" b="1" i="1" dirty="0" smtClean="0">
                <a:solidFill>
                  <a:srgbClr val="F8E1AA"/>
                </a:solidFill>
                <a:latin typeface="Consolas"/>
              </a:rPr>
              <a:t>   </a:t>
            </a:r>
            <a:r>
              <a:rPr lang="en-US" b="1" i="1" dirty="0" smtClean="0">
                <a:solidFill>
                  <a:srgbClr val="D6C248"/>
                </a:solidFill>
                <a:latin typeface="Consolas"/>
              </a:rPr>
              <a:t>=</a:t>
            </a:r>
            <a:r>
              <a:rPr lang="en-US" b="1" i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b="1" i="1" dirty="0" smtClean="0">
                <a:solidFill>
                  <a:srgbClr val="D6C248"/>
                </a:solidFill>
                <a:latin typeface="Consolas"/>
              </a:rPr>
              <a:t>"</a:t>
            </a:r>
            <a:r>
              <a:rPr lang="en-US" b="1" i="1" dirty="0" err="1" smtClean="0">
                <a:solidFill>
                  <a:srgbClr val="D6C248"/>
                </a:solidFill>
                <a:latin typeface="Consolas"/>
              </a:rPr>
              <a:t>SampleContent_Select</a:t>
            </a:r>
            <a:r>
              <a:rPr lang="en-US" b="1" i="1" dirty="0" smtClean="0">
                <a:solidFill>
                  <a:srgbClr val="D6C248"/>
                </a:solidFill>
                <a:latin typeface="Consolas"/>
              </a:rPr>
              <a:t>";</a:t>
            </a:r>
          </a:p>
          <a:p>
            <a:r>
              <a:rPr lang="en-US" b="1" dirty="0" smtClean="0">
                <a:solidFill>
                  <a:srgbClr val="E79E3C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E79E3C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DE6546"/>
                </a:solidFill>
                <a:latin typeface="Consolas"/>
              </a:rPr>
              <a:t>String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b="1" i="1" dirty="0" smtClean="0">
                <a:solidFill>
                  <a:srgbClr val="F8E1A3"/>
                </a:solidFill>
                <a:latin typeface="Consolas"/>
              </a:rPr>
              <a:t>ICE_CREAM_OPTION2</a:t>
            </a:r>
            <a:r>
              <a:rPr lang="en-US" b="1" i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b="1" i="1" dirty="0" smtClean="0">
                <a:solidFill>
                  <a:srgbClr val="D6C248"/>
                </a:solidFill>
                <a:latin typeface="Consolas"/>
              </a:rPr>
              <a:t>=</a:t>
            </a:r>
            <a:r>
              <a:rPr lang="en-US" b="1" i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b="1" i="1" dirty="0" smtClean="0">
                <a:solidFill>
                  <a:srgbClr val="D6C248"/>
                </a:solidFill>
                <a:latin typeface="Consolas"/>
              </a:rPr>
              <a:t>"</a:t>
            </a:r>
            <a:r>
              <a:rPr lang="en-US" b="1" i="1" dirty="0" err="1" smtClean="0">
                <a:solidFill>
                  <a:srgbClr val="D6C248"/>
                </a:solidFill>
                <a:latin typeface="Consolas"/>
              </a:rPr>
              <a:t>SampleContent_Option</a:t>
            </a:r>
            <a:r>
              <a:rPr lang="en-US" b="1" i="1" dirty="0" smtClean="0">
                <a:solidFill>
                  <a:srgbClr val="D6C248"/>
                </a:solidFill>
                <a:latin typeface="Consolas"/>
              </a:rPr>
              <a:t>";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3692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803"/>
            <a:ext cx="8726607" cy="876053"/>
          </a:xfrm>
        </p:spPr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Techniques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1"/>
            <a:ext cx="9144000" cy="2209799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b="1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Implicit wait</a:t>
            </a:r>
          </a:p>
          <a:p>
            <a:pPr lvl="2">
              <a:lnSpc>
                <a:spcPct val="110000"/>
              </a:lnSpc>
            </a:pPr>
            <a:r>
              <a:rPr lang="cs-CZ" sz="2000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t</a:t>
            </a:r>
            <a:r>
              <a:rPr lang="en-US" sz="2000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ells </a:t>
            </a:r>
            <a:r>
              <a:rPr lang="en-US" sz="2000" dirty="0" err="1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WebDriver</a:t>
            </a:r>
            <a:r>
              <a:rPr lang="en-US" sz="2000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 to poll the DOM for a certain amount of time when trying to find an element or elements if they are not immediately available</a:t>
            </a:r>
          </a:p>
          <a:p>
            <a:pPr lvl="2">
              <a:lnSpc>
                <a:spcPct val="110000"/>
              </a:lnSpc>
            </a:pPr>
            <a:r>
              <a:rPr lang="hu-HU" sz="2000" b="1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D</a:t>
            </a:r>
            <a:r>
              <a:rPr lang="en-US" sz="2000" b="1" dirty="0" err="1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efault</a:t>
            </a:r>
            <a:r>
              <a:rPr lang="en-US" sz="2000" b="1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 setting is 0. </a:t>
            </a:r>
          </a:p>
          <a:p>
            <a:pPr lvl="2">
              <a:lnSpc>
                <a:spcPct val="110000"/>
              </a:lnSpc>
            </a:pPr>
            <a:r>
              <a:rPr lang="cs-CZ" sz="2000" b="1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Is</a:t>
            </a:r>
            <a:r>
              <a:rPr lang="cs-CZ" sz="2000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 </a:t>
            </a:r>
            <a:r>
              <a:rPr lang="en-US" sz="2000" b="1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set for the life of the </a:t>
            </a:r>
            <a:r>
              <a:rPr lang="en-US" sz="2000" b="1" dirty="0" err="1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WebDriver</a:t>
            </a:r>
            <a:r>
              <a:rPr lang="en-US" sz="2000" b="1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 </a:t>
            </a:r>
            <a:r>
              <a:rPr lang="en-US" sz="2000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object instance</a:t>
            </a:r>
          </a:p>
          <a:p>
            <a:pPr lvl="2"/>
            <a:endParaRPr lang="en-US" sz="2000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  <a:p>
            <a:pPr lvl="2"/>
            <a:endParaRPr lang="en-US" sz="2000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  <a:p>
            <a:pPr lvl="2"/>
            <a:endParaRPr lang="en-US" b="1" dirty="0" smtClean="0">
              <a:solidFill>
                <a:schemeClr val="accent1"/>
              </a:solidFill>
              <a:latin typeface="Helvetica LT Std"/>
              <a:ea typeface="+mj-ea"/>
              <a:cs typeface="+mj-cs"/>
            </a:endParaRPr>
          </a:p>
          <a:p>
            <a:pPr lvl="2">
              <a:buNone/>
            </a:pPr>
            <a:endParaRPr lang="en-US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38086" y="6248400"/>
            <a:ext cx="2605114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dirty="0" smtClean="0">
                <a:solidFill>
                  <a:schemeClr val="bg1"/>
                </a:solidFill>
                <a:latin typeface="Helvetica LT Std"/>
              </a:rPr>
              <a:t>Implicit wait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 LT Std"/>
              <a:ea typeface="+mn-ea"/>
              <a:cs typeface="+mn-cs"/>
            </a:endParaRPr>
          </a:p>
        </p:txBody>
      </p:sp>
      <p:sp>
        <p:nvSpPr>
          <p:cNvPr id="5" name="Footer Placeholder 22"/>
          <p:cNvSpPr txBox="1">
            <a:spLocks/>
          </p:cNvSpPr>
          <p:nvPr/>
        </p:nvSpPr>
        <p:spPr>
          <a:xfrm>
            <a:off x="1468438" y="6400800"/>
            <a:ext cx="6207125" cy="56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201</a:t>
            </a:r>
            <a:r>
              <a:rPr lang="hu-HU" dirty="0" smtClean="0"/>
              <a:t>2</a:t>
            </a:r>
            <a:r>
              <a:rPr lang="en-US" dirty="0" smtClean="0"/>
              <a:t> © EPAM Systems</a:t>
            </a:r>
            <a:endParaRPr lang="en-US" dirty="0">
              <a:latin typeface="+mn-lt"/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0" y="3005078"/>
            <a:ext cx="9144000" cy="286232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b="1" dirty="0" smtClean="0">
                <a:solidFill>
                  <a:srgbClr val="527D5D"/>
                </a:solidFill>
                <a:latin typeface="Consolas"/>
              </a:rPr>
              <a:t>   </a:t>
            </a:r>
            <a:r>
              <a:rPr lang="cs-CZ" b="1" dirty="0" smtClean="0">
                <a:solidFill>
                  <a:schemeClr val="bg1">
                    <a:lumMod val="75000"/>
                  </a:schemeClr>
                </a:solidFill>
                <a:latin typeface="Consolas"/>
              </a:rPr>
              <a:t>WebDriver 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driver 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=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b="1" dirty="0" smtClean="0">
                <a:solidFill>
                  <a:srgbClr val="E79E3C"/>
                </a:solidFill>
                <a:latin typeface="Consolas"/>
              </a:rPr>
              <a:t>new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FirefoxDriver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()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8E1AA"/>
                </a:solidFill>
                <a:latin typeface="Consolas"/>
              </a:rPr>
              <a:t>   </a:t>
            </a:r>
            <a:r>
              <a:rPr lang="cs-CZ" dirty="0" smtClean="0">
                <a:solidFill>
                  <a:srgbClr val="F8E1AA"/>
                </a:solidFill>
                <a:latin typeface="Consolas"/>
              </a:rPr>
              <a:t>driver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A4B0C0"/>
                </a:solidFill>
                <a:latin typeface="Consolas"/>
              </a:rPr>
              <a:t>manage</a:t>
            </a:r>
            <a:r>
              <a:rPr lang="cs-CZ" dirty="0" smtClean="0">
                <a:solidFill>
                  <a:srgbClr val="F8E1AA"/>
                </a:solidFill>
                <a:latin typeface="Consolas"/>
              </a:rPr>
              <a:t>()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A4B0C0"/>
                </a:solidFill>
                <a:latin typeface="Consolas"/>
              </a:rPr>
              <a:t>timeouts</a:t>
            </a:r>
            <a:r>
              <a:rPr lang="cs-CZ" dirty="0" smtClean="0">
                <a:solidFill>
                  <a:srgbClr val="F8E1AA"/>
                </a:solidFill>
                <a:latin typeface="Consolas"/>
              </a:rPr>
              <a:t>()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A4B0C0"/>
                </a:solidFill>
                <a:latin typeface="Consolas"/>
              </a:rPr>
              <a:t>implicitlyWait</a:t>
            </a:r>
            <a:r>
              <a:rPr lang="cs-CZ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10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,</a:t>
            </a:r>
            <a:r>
              <a:rPr lang="cs-CZ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b="1" dirty="0" smtClean="0">
                <a:solidFill>
                  <a:schemeClr val="bg1">
                    <a:lumMod val="75000"/>
                  </a:schemeClr>
                </a:solidFill>
                <a:latin typeface="Consolas"/>
              </a:rPr>
              <a:t>TimeUnit.SECONDS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)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8E1AA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srgbClr val="F8E1AA"/>
                </a:solidFill>
                <a:latin typeface="Consolas"/>
              </a:rPr>
              <a:t>dri</a:t>
            </a:r>
            <a:r>
              <a:rPr lang="cs-CZ" dirty="0" smtClean="0">
                <a:solidFill>
                  <a:srgbClr val="F8E1AA"/>
                </a:solidFill>
                <a:latin typeface="Consolas"/>
              </a:rPr>
              <a:t>ver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A4B0C0"/>
                </a:solidFill>
                <a:latin typeface="Consolas"/>
              </a:rPr>
              <a:t>get</a:t>
            </a:r>
            <a:r>
              <a:rPr lang="cs-CZ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D6C248"/>
                </a:solidFill>
                <a:latin typeface="Consolas"/>
              </a:rPr>
              <a:t>Dic.ImplicitWait_URL</a:t>
            </a:r>
            <a:r>
              <a:rPr lang="cs-CZ" dirty="0" smtClean="0">
                <a:solidFill>
                  <a:srgbClr val="F8E1AA"/>
                </a:solidFill>
                <a:latin typeface="Consolas"/>
              </a:rPr>
              <a:t>)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;</a:t>
            </a:r>
            <a:r>
              <a:rPr lang="cs-CZ" dirty="0" smtClean="0">
                <a:solidFill>
                  <a:srgbClr val="F8E1AA"/>
                </a:solidFill>
                <a:latin typeface="Consolas"/>
              </a:rPr>
              <a:t>            </a:t>
            </a:r>
          </a:p>
          <a:p>
            <a:r>
              <a:rPr lang="cs-CZ" dirty="0" smtClean="0">
                <a:solidFill>
                  <a:srgbClr val="F8E1AA"/>
                </a:solidFill>
                <a:latin typeface="Consolas"/>
              </a:rPr>
              <a:t>   </a:t>
            </a:r>
            <a:r>
              <a:rPr lang="cs-CZ" dirty="0" smtClean="0">
                <a:solidFill>
                  <a:srgbClr val="83786E"/>
                </a:solidFill>
                <a:latin typeface="Consolas"/>
              </a:rPr>
              <a:t>// dropDown list</a:t>
            </a:r>
          </a:p>
          <a:p>
            <a:r>
              <a:rPr lang="cs-CZ" dirty="0" smtClean="0">
                <a:solidFill>
                  <a:srgbClr val="F8E1AA"/>
                </a:solidFill>
                <a:latin typeface="Consolas"/>
              </a:rPr>
              <a:t>   </a:t>
            </a:r>
            <a:r>
              <a:rPr lang="cs-CZ" b="1" dirty="0" smtClean="0">
                <a:solidFill>
                  <a:schemeClr val="bg1">
                    <a:lumMod val="75000"/>
                  </a:schemeClr>
                </a:solidFill>
                <a:latin typeface="Consolas"/>
              </a:rPr>
              <a:t>WebElement 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myAJAXElement 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=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</a:t>
            </a:r>
          </a:p>
          <a:p>
            <a:r>
              <a:rPr lang="cs-CZ" b="1" dirty="0" smtClean="0">
                <a:solidFill>
                  <a:srgbClr val="F8E1AA"/>
                </a:solidFill>
                <a:latin typeface="Consolas"/>
              </a:rPr>
              <a:t>		driver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id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en-US" b="1" i="1" dirty="0" err="1" smtClean="0">
                <a:solidFill>
                  <a:srgbClr val="D6C248"/>
                </a:solidFill>
                <a:latin typeface="Consolas"/>
              </a:rPr>
              <a:t>Dic.Ajax</a:t>
            </a:r>
            <a:r>
              <a:rPr lang="en-US" b="1" i="1" dirty="0" smtClean="0">
                <a:solidFill>
                  <a:srgbClr val="D6C248"/>
                </a:solidFill>
                <a:latin typeface="Consolas"/>
              </a:rPr>
              <a:t>_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TextLabel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cs-CZ" dirty="0" smtClean="0">
                <a:solidFill>
                  <a:srgbClr val="F8E1AA"/>
                </a:solidFill>
                <a:latin typeface="Consolas"/>
              </a:rPr>
              <a:t>   myAJAXElement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A4B0C0"/>
                </a:solidFill>
                <a:latin typeface="Consolas"/>
              </a:rPr>
              <a:t>click</a:t>
            </a:r>
            <a:r>
              <a:rPr lang="cs-CZ" dirty="0" smtClean="0">
                <a:solidFill>
                  <a:srgbClr val="F8E1AA"/>
                </a:solidFill>
                <a:latin typeface="Consolas"/>
              </a:rPr>
              <a:t>()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F8E1AA"/>
                </a:solidFill>
                <a:latin typeface="Consolas"/>
              </a:rPr>
              <a:t>   </a:t>
            </a:r>
            <a:r>
              <a:rPr lang="en-US" dirty="0" smtClean="0">
                <a:solidFill>
                  <a:srgbClr val="83786E"/>
                </a:solidFill>
                <a:latin typeface="Consolas"/>
              </a:rPr>
              <a:t>// try to click onto second element in the select box</a:t>
            </a:r>
          </a:p>
          <a:p>
            <a:r>
              <a:rPr lang="cs-CZ" dirty="0" smtClean="0">
                <a:solidFill>
                  <a:srgbClr val="F8E1AA"/>
                </a:solidFill>
                <a:latin typeface="Consolas"/>
              </a:rPr>
              <a:t>   driver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id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en-US" b="1" i="1" dirty="0" err="1" smtClean="0">
                <a:solidFill>
                  <a:srgbClr val="D6C248"/>
                </a:solidFill>
                <a:latin typeface="Consolas"/>
              </a:rPr>
              <a:t>Dic.Ajax_SecondElement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FromServer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click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;</a:t>
            </a:r>
          </a:p>
        </p:txBody>
      </p:sp>
      <p:sp>
        <p:nvSpPr>
          <p:cNvPr id="7" name="Lekerekített téglalap 6"/>
          <p:cNvSpPr/>
          <p:nvPr/>
        </p:nvSpPr>
        <p:spPr>
          <a:xfrm>
            <a:off x="228600" y="3352800"/>
            <a:ext cx="8458200" cy="431800"/>
          </a:xfrm>
          <a:prstGeom prst="roundRect">
            <a:avLst/>
          </a:prstGeom>
          <a:noFill/>
          <a:ln w="63500" cap="rnd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692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803"/>
            <a:ext cx="8726607" cy="876053"/>
          </a:xfrm>
        </p:spPr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Techniques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251459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Explicit wait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is code you define to wait for a certain condition to occur before proceeding further in the code.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Use explicit waits to delay your test’s execution until the content is loaded.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The worst case</a:t>
            </a:r>
            <a:r>
              <a:rPr lang="en-US" sz="2000" strike="sngStrike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: </a:t>
            </a:r>
            <a:r>
              <a:rPr lang="en-US" sz="2000" b="1" i="1" strike="sngStrike" dirty="0" err="1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Thread.sleep</a:t>
            </a:r>
            <a:r>
              <a:rPr lang="en-US" sz="2000" b="1" i="1" strike="sngStrike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()</a:t>
            </a:r>
            <a:r>
              <a:rPr lang="en-US" sz="2000" b="1" i="1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, </a:t>
            </a:r>
            <a:r>
              <a:rPr lang="en-US" sz="2000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which sets the condition to an exact time period to wait. </a:t>
            </a:r>
            <a:r>
              <a:rPr lang="en-US" sz="2000" b="1" dirty="0" smtClean="0">
                <a:solidFill>
                  <a:srgbClr val="FF0000"/>
                </a:solidFill>
                <a:latin typeface="Helvetica LT Std"/>
                <a:ea typeface="+mj-ea"/>
                <a:cs typeface="+mj-cs"/>
              </a:rPr>
              <a:t>Do NOT use it!</a:t>
            </a:r>
            <a:endParaRPr lang="en-US" sz="2000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  <a:p>
            <a:pPr lvl="2">
              <a:buNone/>
            </a:pPr>
            <a:endParaRPr lang="en-US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38086" y="6248400"/>
            <a:ext cx="2605114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dirty="0" smtClean="0">
                <a:solidFill>
                  <a:schemeClr val="bg1"/>
                </a:solidFill>
                <a:latin typeface="Helvetica LT Std"/>
              </a:rPr>
              <a:t>Explicit wait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 LT Std"/>
              <a:ea typeface="+mn-ea"/>
              <a:cs typeface="+mn-cs"/>
            </a:endParaRPr>
          </a:p>
        </p:txBody>
      </p:sp>
      <p:sp>
        <p:nvSpPr>
          <p:cNvPr id="5" name="Footer Placeholder 22"/>
          <p:cNvSpPr txBox="1">
            <a:spLocks/>
          </p:cNvSpPr>
          <p:nvPr/>
        </p:nvSpPr>
        <p:spPr>
          <a:xfrm>
            <a:off x="1468438" y="6400800"/>
            <a:ext cx="6207125" cy="56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201</a:t>
            </a:r>
            <a:r>
              <a:rPr lang="hu-HU" dirty="0" smtClean="0"/>
              <a:t>2</a:t>
            </a:r>
            <a:r>
              <a:rPr lang="en-US" dirty="0" smtClean="0"/>
              <a:t> © EPAM Systems</a:t>
            </a:r>
            <a:endParaRPr lang="en-US" dirty="0">
              <a:latin typeface="+mn-lt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228600" y="3133825"/>
            <a:ext cx="8686800" cy="30469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3786E"/>
                </a:solidFill>
                <a:latin typeface="Consolas"/>
              </a:rPr>
              <a:t>// wait till the auto-complete part is visible</a:t>
            </a:r>
          </a:p>
          <a:p>
            <a:r>
              <a:rPr lang="cs-CZ" b="1" dirty="0" smtClean="0">
                <a:solidFill>
                  <a:schemeClr val="bg1">
                    <a:lumMod val="75000"/>
                  </a:schemeClr>
                </a:solidFill>
                <a:latin typeface="Consolas"/>
              </a:rPr>
              <a:t>ExpectedCondition&lt;Boolean&gt; e 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=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b="1" dirty="0" smtClean="0">
                <a:solidFill>
                  <a:srgbClr val="E79E3C"/>
                </a:solidFill>
                <a:latin typeface="Consolas"/>
              </a:rPr>
              <a:t>new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ExpectedCondition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&lt;</a:t>
            </a:r>
            <a:r>
              <a:rPr lang="cs-CZ" b="1" dirty="0" smtClean="0">
                <a:solidFill>
                  <a:srgbClr val="BFA4A4"/>
                </a:solidFill>
                <a:latin typeface="Consolas"/>
              </a:rPr>
              <a:t>Boolean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&gt;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() {</a:t>
            </a:r>
          </a:p>
          <a:p>
            <a:r>
              <a:rPr lang="cs-CZ" dirty="0" smtClean="0">
                <a:solidFill>
                  <a:srgbClr val="F8E1AA"/>
                </a:solidFill>
                <a:latin typeface="Consolas"/>
              </a:rPr>
              <a:t>    </a:t>
            </a:r>
            <a:r>
              <a:rPr lang="cs-CZ" b="1" dirty="0" smtClean="0">
                <a:solidFill>
                  <a:srgbClr val="E79E3C"/>
                </a:solidFill>
                <a:latin typeface="Consolas"/>
              </a:rPr>
              <a:t>public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Boolean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apply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dirty="0" smtClean="0">
                <a:solidFill>
                  <a:schemeClr val="bg1">
                    <a:lumMod val="75000"/>
                  </a:schemeClr>
                </a:solidFill>
                <a:latin typeface="Consolas"/>
              </a:rPr>
              <a:t>WebDriver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d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) {</a:t>
            </a:r>
          </a:p>
          <a:p>
            <a:r>
              <a:rPr lang="cs-CZ" dirty="0" smtClean="0">
                <a:solidFill>
                  <a:srgbClr val="A4B0C0"/>
                </a:solidFill>
                <a:latin typeface="Consolas"/>
              </a:rPr>
              <a:t>	d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xpath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F8E1A3"/>
                </a:solidFill>
                <a:latin typeface="Consolas"/>
              </a:rPr>
              <a:t>FirstItemInTheList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cs-CZ" dirty="0" smtClean="0">
                <a:solidFill>
                  <a:srgbClr val="F8E1AA"/>
                </a:solidFill>
                <a:latin typeface="Consolas"/>
              </a:rPr>
              <a:t>      </a:t>
            </a:r>
            <a:r>
              <a:rPr lang="cs-CZ" b="1" dirty="0" smtClean="0">
                <a:solidFill>
                  <a:srgbClr val="E79E3C"/>
                </a:solidFill>
                <a:latin typeface="Consolas"/>
              </a:rPr>
              <a:t>return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Boolean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valueOf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i="1" dirty="0" smtClean="0">
                <a:solidFill>
                  <a:srgbClr val="E79E3C"/>
                </a:solidFill>
                <a:latin typeface="Consolas"/>
              </a:rPr>
              <a:t>true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cs-CZ" dirty="0" smtClean="0">
                <a:solidFill>
                  <a:srgbClr val="F8E1AA"/>
                </a:solidFill>
                <a:latin typeface="Consolas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cs-CZ" dirty="0" smtClean="0">
                <a:solidFill>
                  <a:srgbClr val="F8E1AA"/>
                </a:solidFill>
                <a:latin typeface="Consolas"/>
              </a:rPr>
              <a:t>  }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hu-HU" sz="2000" b="1" dirty="0" smtClean="0">
                <a:solidFill>
                  <a:srgbClr val="DE6546"/>
                </a:solidFill>
                <a:latin typeface="Consolas"/>
              </a:rPr>
              <a:t> </a:t>
            </a:r>
            <a:r>
              <a:rPr lang="en-US" sz="2000" b="1" dirty="0" err="1" smtClean="0">
                <a:solidFill>
                  <a:srgbClr val="DE6546"/>
                </a:solidFill>
                <a:latin typeface="Consolas"/>
              </a:rPr>
              <a:t>WebDriverWait</a:t>
            </a:r>
            <a:r>
              <a:rPr lang="en-US" sz="2000" b="1" dirty="0" smtClean="0">
                <a:solidFill>
                  <a:srgbClr val="F8E1AA"/>
                </a:solidFill>
                <a:latin typeface="Consolas"/>
              </a:rPr>
              <a:t> w </a:t>
            </a:r>
            <a:r>
              <a:rPr lang="en-US" sz="2000" b="1" dirty="0" smtClean="0">
                <a:solidFill>
                  <a:srgbClr val="D6C248"/>
                </a:solidFill>
                <a:latin typeface="Consolas"/>
              </a:rPr>
              <a:t>=</a:t>
            </a:r>
            <a:r>
              <a:rPr lang="en-US" sz="2000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E79E3C"/>
                </a:solidFill>
                <a:latin typeface="Consolas"/>
              </a:rPr>
              <a:t>new</a:t>
            </a:r>
            <a:r>
              <a:rPr lang="en-US" sz="2000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sz="2000" b="1" dirty="0" err="1" smtClean="0">
                <a:solidFill>
                  <a:srgbClr val="A4B0C0"/>
                </a:solidFill>
                <a:latin typeface="Consolas"/>
              </a:rPr>
              <a:t>WebDriverWait</a:t>
            </a:r>
            <a:r>
              <a:rPr lang="en-US" sz="2000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en-US" sz="2000" b="1" dirty="0" smtClean="0">
                <a:solidFill>
                  <a:srgbClr val="A4B0C0"/>
                </a:solidFill>
                <a:latin typeface="Consolas"/>
              </a:rPr>
              <a:t>driver</a:t>
            </a:r>
            <a:r>
              <a:rPr lang="en-US" sz="2000" b="1" dirty="0" smtClean="0">
                <a:solidFill>
                  <a:srgbClr val="D6C248"/>
                </a:solidFill>
                <a:latin typeface="Consolas"/>
              </a:rPr>
              <a:t>,</a:t>
            </a:r>
            <a:r>
              <a:rPr lang="en-US" sz="2000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D6C248"/>
                </a:solidFill>
                <a:latin typeface="Consolas"/>
              </a:rPr>
              <a:t>15</a:t>
            </a:r>
            <a:r>
              <a:rPr lang="en-US" sz="2000" b="1" dirty="0" smtClean="0">
                <a:solidFill>
                  <a:srgbClr val="F8E1AA"/>
                </a:solidFill>
                <a:latin typeface="Consolas"/>
              </a:rPr>
              <a:t>)</a:t>
            </a:r>
            <a:r>
              <a:rPr lang="en-US" sz="2000" b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cs-CZ" dirty="0" smtClean="0">
                <a:solidFill>
                  <a:srgbClr val="F8E1AA"/>
                </a:solidFill>
                <a:latin typeface="Consolas"/>
              </a:rPr>
              <a:t>w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A4B0C0"/>
                </a:solidFill>
                <a:latin typeface="Consolas"/>
              </a:rPr>
              <a:t>until</a:t>
            </a:r>
            <a:r>
              <a:rPr lang="cs-CZ" dirty="0" smtClean="0">
                <a:solidFill>
                  <a:srgbClr val="F8E1AA"/>
                </a:solidFill>
                <a:latin typeface="Consolas"/>
              </a:rPr>
              <a:t>(e)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;</a:t>
            </a:r>
            <a:endParaRPr lang="cs-CZ" dirty="0"/>
          </a:p>
        </p:txBody>
      </p:sp>
      <p:sp>
        <p:nvSpPr>
          <p:cNvPr id="7" name="Lekerekített téglalap 6"/>
          <p:cNvSpPr/>
          <p:nvPr/>
        </p:nvSpPr>
        <p:spPr>
          <a:xfrm>
            <a:off x="256675" y="5295450"/>
            <a:ext cx="6982325" cy="419550"/>
          </a:xfrm>
          <a:prstGeom prst="roundRect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692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803"/>
            <a:ext cx="8726607" cy="876053"/>
          </a:xfrm>
        </p:spPr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Techniques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205739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Take a screenshot</a:t>
            </a:r>
          </a:p>
          <a:p>
            <a:pPr lvl="2"/>
            <a:r>
              <a:rPr lang="en-US" sz="2000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Execute tests overnight and check saved images the next day for bugs/issues/failures</a:t>
            </a:r>
          </a:p>
          <a:p>
            <a:pPr lvl="2"/>
            <a:r>
              <a:rPr lang="en-US" sz="2000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When bilingual application is tested, screenshots can help with the linguistically review.</a:t>
            </a:r>
          </a:p>
          <a:p>
            <a:pPr lvl="2">
              <a:buNone/>
            </a:pPr>
            <a:endParaRPr lang="en-US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  <a:p>
            <a:pPr lvl="2"/>
            <a:endParaRPr lang="en-US" b="1" dirty="0" smtClean="0">
              <a:solidFill>
                <a:schemeClr val="accent1"/>
              </a:solidFill>
              <a:latin typeface="Helvetica LT Std"/>
              <a:ea typeface="+mj-ea"/>
              <a:cs typeface="+mj-cs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  <a:p>
            <a:pPr lvl="2">
              <a:buNone/>
            </a:pPr>
            <a:endParaRPr lang="en-US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38086" y="6248400"/>
            <a:ext cx="2605114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noProof="0" dirty="0" smtClean="0">
                <a:solidFill>
                  <a:schemeClr val="bg1"/>
                </a:solidFill>
                <a:latin typeface="Helvetica LT Std"/>
              </a:rPr>
              <a:t>Take a screenshot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 LT Std"/>
              <a:ea typeface="+mn-ea"/>
              <a:cs typeface="+mn-cs"/>
            </a:endParaRPr>
          </a:p>
        </p:txBody>
      </p:sp>
      <p:sp>
        <p:nvSpPr>
          <p:cNvPr id="5" name="Footer Placeholder 22"/>
          <p:cNvSpPr txBox="1">
            <a:spLocks/>
          </p:cNvSpPr>
          <p:nvPr/>
        </p:nvSpPr>
        <p:spPr>
          <a:xfrm>
            <a:off x="1468438" y="6400800"/>
            <a:ext cx="6207125" cy="56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201</a:t>
            </a:r>
            <a:r>
              <a:rPr lang="hu-HU" dirty="0" smtClean="0"/>
              <a:t>2</a:t>
            </a:r>
            <a:r>
              <a:rPr lang="en-US" dirty="0" smtClean="0"/>
              <a:t> © EPAM Systems</a:t>
            </a:r>
            <a:endParaRPr lang="en-US" dirty="0">
              <a:latin typeface="+mn-lt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0" y="2720497"/>
            <a:ext cx="9144000" cy="350865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8E1AA"/>
                </a:solidFill>
                <a:latin typeface="Consolas"/>
              </a:rPr>
              <a:t>{…}</a:t>
            </a:r>
            <a:endParaRPr lang="cs-CZ" sz="1200" dirty="0" smtClean="0">
              <a:solidFill>
                <a:srgbClr val="F8E1AA"/>
              </a:solidFill>
              <a:latin typeface="Consolas"/>
            </a:endParaRPr>
          </a:p>
          <a:p>
            <a:r>
              <a:rPr lang="cs-CZ" dirty="0" smtClean="0">
                <a:solidFill>
                  <a:srgbClr val="F8E1AA"/>
                </a:solidFill>
                <a:latin typeface="Consolas"/>
              </a:rPr>
              <a:t> } </a:t>
            </a:r>
            <a:r>
              <a:rPr lang="cs-CZ" b="1" dirty="0" smtClean="0">
                <a:solidFill>
                  <a:srgbClr val="E79E3C"/>
                </a:solidFill>
                <a:latin typeface="Consolas"/>
              </a:rPr>
              <a:t>catch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(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Exception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e) {</a:t>
            </a:r>
          </a:p>
          <a:p>
            <a:r>
              <a:rPr lang="cs-CZ" dirty="0" smtClean="0">
                <a:solidFill>
                  <a:srgbClr val="F8E1AA"/>
                </a:solidFill>
                <a:latin typeface="Consolas"/>
              </a:rPr>
              <a:t>   </a:t>
            </a:r>
            <a:r>
              <a:rPr lang="cs-CZ" b="1" dirty="0" smtClean="0">
                <a:solidFill>
                  <a:schemeClr val="bg1">
                    <a:lumMod val="75000"/>
                  </a:schemeClr>
                </a:solidFill>
                <a:latin typeface="Consolas"/>
              </a:rPr>
              <a:t>WebDriver 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augmentedDriver 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=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b="1" dirty="0" smtClean="0">
                <a:solidFill>
                  <a:srgbClr val="E79E3C"/>
                </a:solidFill>
                <a:latin typeface="Consolas"/>
              </a:rPr>
              <a:t>new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Augmenter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()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augment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(driver)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cs-CZ" dirty="0" smtClean="0">
                <a:solidFill>
                  <a:srgbClr val="F8E1AA"/>
                </a:solidFill>
                <a:latin typeface="Consolas"/>
              </a:rPr>
              <a:t>   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File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screenshot 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=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  ((</a:t>
            </a:r>
            <a:r>
              <a:rPr lang="cs-CZ" b="1" dirty="0" smtClean="0">
                <a:solidFill>
                  <a:schemeClr val="bg1">
                    <a:lumMod val="75000"/>
                  </a:schemeClr>
                </a:solidFill>
                <a:latin typeface="Consolas"/>
              </a:rPr>
              <a:t>TakesScreenshot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)augmentedDriver)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getScreenshotAs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dirty="0" smtClean="0">
                <a:solidFill>
                  <a:schemeClr val="bg1">
                    <a:lumMod val="75000"/>
                  </a:schemeClr>
                </a:solidFill>
                <a:latin typeface="Consolas"/>
              </a:rPr>
              <a:t>OutputType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dirty="0" smtClean="0">
                <a:solidFill>
                  <a:srgbClr val="F8E1A3"/>
                </a:solidFill>
                <a:latin typeface="Consolas"/>
              </a:rPr>
              <a:t>FILE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)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cs-CZ" dirty="0" smtClean="0">
                <a:solidFill>
                  <a:srgbClr val="F8E1AA"/>
                </a:solidFill>
                <a:latin typeface="Consolas"/>
              </a:rPr>
              <a:t>   </a:t>
            </a:r>
            <a:r>
              <a:rPr lang="cs-CZ" b="1" dirty="0" smtClean="0">
                <a:solidFill>
                  <a:srgbClr val="E79E3C"/>
                </a:solidFill>
                <a:latin typeface="Consolas"/>
              </a:rPr>
              <a:t>try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{</a:t>
            </a:r>
          </a:p>
          <a:p>
            <a:r>
              <a:rPr lang="cs-CZ" b="1" dirty="0" smtClean="0">
                <a:solidFill>
                  <a:srgbClr val="DE6546"/>
                </a:solidFill>
                <a:latin typeface="Consolas"/>
              </a:rPr>
              <a:t>     FileUtils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copyFile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(screenshot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,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b="1" i="1" dirty="0" smtClean="0">
                <a:solidFill>
                  <a:srgbClr val="E79E3C"/>
                </a:solidFill>
                <a:latin typeface="Consolas"/>
              </a:rPr>
              <a:t>new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File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"e:\\SC_event.png"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cs-CZ" dirty="0" smtClean="0">
                <a:solidFill>
                  <a:srgbClr val="F8E1AA"/>
                </a:solidFill>
                <a:latin typeface="Consolas"/>
              </a:rPr>
              <a:t>   } </a:t>
            </a:r>
            <a:r>
              <a:rPr lang="cs-CZ" b="1" dirty="0" smtClean="0">
                <a:solidFill>
                  <a:srgbClr val="E79E3C"/>
                </a:solidFill>
                <a:latin typeface="Consolas"/>
              </a:rPr>
              <a:t>catch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(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IOException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e1) {</a:t>
            </a:r>
          </a:p>
          <a:p>
            <a:r>
              <a:rPr lang="hu-HU" b="1" dirty="0" smtClean="0">
                <a:solidFill>
                  <a:srgbClr val="DE6546"/>
                </a:solidFill>
                <a:latin typeface="Consolas"/>
              </a:rPr>
              <a:t>     </a:t>
            </a:r>
            <a:r>
              <a:rPr lang="en-US" b="1" dirty="0" err="1" smtClean="0">
                <a:solidFill>
                  <a:srgbClr val="DE6546"/>
                </a:solidFill>
                <a:latin typeface="Consolas"/>
              </a:rPr>
              <a:t>System</a:t>
            </a:r>
            <a:r>
              <a:rPr lang="en-US" b="1" dirty="0" err="1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en-US" b="1" dirty="0" err="1" smtClean="0">
                <a:solidFill>
                  <a:srgbClr val="F8E1A3"/>
                </a:solidFill>
                <a:latin typeface="Consolas"/>
              </a:rPr>
              <a:t>out</a:t>
            </a:r>
            <a:r>
              <a:rPr lang="en-US" b="1" dirty="0" err="1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en-US" b="1" dirty="0" err="1" smtClean="0">
                <a:solidFill>
                  <a:srgbClr val="A4B0C0"/>
                </a:solidFill>
                <a:latin typeface="Consolas"/>
              </a:rPr>
              <a:t>println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D6C248"/>
                </a:solidFill>
                <a:latin typeface="Consolas"/>
              </a:rPr>
              <a:t>"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Error</a:t>
            </a:r>
            <a:r>
              <a:rPr lang="en-GB" b="1" dirty="0" smtClean="0">
                <a:solidFill>
                  <a:srgbClr val="D6C248"/>
                </a:solidFill>
                <a:latin typeface="Consolas"/>
              </a:rPr>
              <a:t>...</a:t>
            </a:r>
            <a:r>
              <a:rPr lang="en-US" b="1" dirty="0" smtClean="0">
                <a:solidFill>
                  <a:srgbClr val="D6C248"/>
                </a:solidFill>
                <a:latin typeface="Consolas"/>
              </a:rPr>
              <a:t>"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)</a:t>
            </a:r>
            <a:r>
              <a:rPr lang="en-US" b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cs-CZ" dirty="0" smtClean="0">
                <a:solidFill>
                  <a:srgbClr val="F8E1AA"/>
                </a:solidFill>
                <a:latin typeface="Consolas"/>
              </a:rPr>
              <a:t>     e1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A4B0C0"/>
                </a:solidFill>
                <a:latin typeface="Consolas"/>
              </a:rPr>
              <a:t>getMessage</a:t>
            </a:r>
            <a:r>
              <a:rPr lang="cs-CZ" dirty="0" smtClean="0">
                <a:solidFill>
                  <a:srgbClr val="F8E1AA"/>
                </a:solidFill>
                <a:latin typeface="Consolas"/>
              </a:rPr>
              <a:t>()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cs-CZ" dirty="0" smtClean="0">
                <a:solidFill>
                  <a:srgbClr val="F8E1AA"/>
                </a:solidFill>
                <a:latin typeface="Consolas"/>
              </a:rPr>
              <a:t>   }</a:t>
            </a:r>
          </a:p>
          <a:p>
            <a:r>
              <a:rPr lang="cs-CZ" dirty="0" smtClean="0">
                <a:solidFill>
                  <a:srgbClr val="F8E1AA"/>
                </a:solidFill>
                <a:latin typeface="Consolas"/>
              </a:rPr>
              <a:t>}</a:t>
            </a:r>
            <a:endParaRPr lang="en-US" dirty="0" smtClean="0">
              <a:solidFill>
                <a:srgbClr val="F8E1AA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F8E1AA"/>
                </a:solidFill>
                <a:latin typeface="Consolas"/>
              </a:rPr>
              <a:t>{…}</a:t>
            </a:r>
            <a:endParaRPr lang="cs-CZ" sz="1200" dirty="0" smtClean="0">
              <a:solidFill>
                <a:srgbClr val="F8E1AA"/>
              </a:solidFill>
              <a:latin typeface="Consolas"/>
            </a:endParaRPr>
          </a:p>
        </p:txBody>
      </p:sp>
      <p:sp>
        <p:nvSpPr>
          <p:cNvPr id="8" name="Lekerekített téglalap 7"/>
          <p:cNvSpPr/>
          <p:nvPr/>
        </p:nvSpPr>
        <p:spPr>
          <a:xfrm>
            <a:off x="4572000" y="5181600"/>
            <a:ext cx="4495800" cy="8382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You can add timestamp to filename ie. </a:t>
            </a:r>
            <a:r>
              <a:rPr lang="cs-CZ" b="1" dirty="0" smtClean="0">
                <a:solidFill>
                  <a:schemeClr val="tx1"/>
                </a:solidFill>
              </a:rPr>
              <a:t>HomePage_2012-12-03 0954.png</a:t>
            </a:r>
            <a:endParaRPr lang="cs-CZ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92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803"/>
            <a:ext cx="8726607" cy="876053"/>
          </a:xfrm>
        </p:spPr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Techniques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1"/>
            <a:ext cx="9144000" cy="167639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cs-CZ" b="1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Cookies</a:t>
            </a:r>
            <a:endParaRPr lang="en-US" b="1" dirty="0" smtClean="0">
              <a:solidFill>
                <a:schemeClr val="accent1"/>
              </a:solidFill>
              <a:latin typeface="Helvetica LT Std"/>
              <a:ea typeface="+mj-ea"/>
              <a:cs typeface="+mj-cs"/>
            </a:endParaRPr>
          </a:p>
          <a:p>
            <a:pPr lvl="2"/>
            <a:r>
              <a:rPr lang="cs-CZ" sz="2000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WebDriver let us to add</a:t>
            </a:r>
            <a:r>
              <a:rPr lang="en-US" sz="2000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/delete/print out browser’s cookies</a:t>
            </a:r>
          </a:p>
          <a:p>
            <a:pPr lvl="2">
              <a:buNone/>
            </a:pPr>
            <a:endParaRPr lang="en-US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  <a:p>
            <a:pPr lvl="2"/>
            <a:endParaRPr lang="en-US" b="1" dirty="0" smtClean="0">
              <a:solidFill>
                <a:schemeClr val="accent1"/>
              </a:solidFill>
              <a:latin typeface="Helvetica LT Std"/>
              <a:ea typeface="+mj-ea"/>
              <a:cs typeface="+mj-cs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  <a:p>
            <a:pPr lvl="2">
              <a:buNone/>
            </a:pPr>
            <a:endParaRPr lang="en-US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38086" y="6248400"/>
            <a:ext cx="2605114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noProof="0" dirty="0" smtClean="0">
                <a:solidFill>
                  <a:schemeClr val="bg1"/>
                </a:solidFill>
                <a:latin typeface="Helvetica LT Std"/>
              </a:rPr>
              <a:t>Take a screenshot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 LT Std"/>
              <a:ea typeface="+mn-ea"/>
              <a:cs typeface="+mn-cs"/>
            </a:endParaRPr>
          </a:p>
        </p:txBody>
      </p:sp>
      <p:sp>
        <p:nvSpPr>
          <p:cNvPr id="5" name="Footer Placeholder 22"/>
          <p:cNvSpPr txBox="1">
            <a:spLocks/>
          </p:cNvSpPr>
          <p:nvPr/>
        </p:nvSpPr>
        <p:spPr>
          <a:xfrm>
            <a:off x="1468438" y="6400800"/>
            <a:ext cx="6207125" cy="56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201</a:t>
            </a:r>
            <a:r>
              <a:rPr lang="hu-HU" dirty="0" smtClean="0"/>
              <a:t>2</a:t>
            </a:r>
            <a:r>
              <a:rPr lang="en-US" dirty="0" smtClean="0"/>
              <a:t> © EPAM Systems</a:t>
            </a:r>
            <a:endParaRPr lang="en-US" dirty="0">
              <a:latin typeface="+mn-lt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207067" y="1752600"/>
            <a:ext cx="8708333" cy="440120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8E1AA"/>
                </a:solidFill>
                <a:latin typeface="Consolas"/>
              </a:rPr>
              <a:t>{…}</a:t>
            </a:r>
            <a:endParaRPr lang="cs-CZ" sz="1400" b="1" dirty="0" smtClean="0">
              <a:solidFill>
                <a:srgbClr val="F8E1AA"/>
              </a:solidFill>
              <a:latin typeface="Consolas"/>
            </a:endParaRPr>
          </a:p>
          <a:p>
            <a:r>
              <a:rPr lang="en-US" sz="2000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  <a:latin typeface="Consolas"/>
              </a:rPr>
              <a:t>Set </a:t>
            </a:r>
            <a:r>
              <a:rPr lang="en-US" sz="2000" b="1" dirty="0" smtClean="0">
                <a:solidFill>
                  <a:srgbClr val="D6C248"/>
                </a:solidFill>
                <a:latin typeface="Consolas"/>
              </a:rPr>
              <a:t>&lt;</a:t>
            </a:r>
            <a:r>
              <a:rPr lang="en-US" sz="2000" b="1" dirty="0" smtClean="0">
                <a:solidFill>
                  <a:srgbClr val="BFA4A4"/>
                </a:solidFill>
                <a:latin typeface="Consolas"/>
              </a:rPr>
              <a:t>Cookie</a:t>
            </a:r>
            <a:r>
              <a:rPr lang="en-US" sz="2000" b="1" dirty="0" smtClean="0">
                <a:solidFill>
                  <a:srgbClr val="D6C248"/>
                </a:solidFill>
                <a:latin typeface="Consolas"/>
              </a:rPr>
              <a:t>&gt;</a:t>
            </a:r>
            <a:r>
              <a:rPr lang="en-US" sz="2000" b="1" dirty="0" smtClean="0">
                <a:solidFill>
                  <a:srgbClr val="F8E1AA"/>
                </a:solidFill>
                <a:latin typeface="Consolas"/>
              </a:rPr>
              <a:t> cookies </a:t>
            </a:r>
            <a:r>
              <a:rPr lang="en-US" sz="2000" b="1" dirty="0" smtClean="0">
                <a:solidFill>
                  <a:srgbClr val="D6C248"/>
                </a:solidFill>
                <a:latin typeface="Consolas"/>
              </a:rPr>
              <a:t>=</a:t>
            </a:r>
            <a:r>
              <a:rPr lang="en-US" sz="2000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sz="2000" b="1" dirty="0" err="1" smtClean="0">
                <a:solidFill>
                  <a:srgbClr val="F8E1AA"/>
                </a:solidFill>
                <a:latin typeface="Consolas"/>
              </a:rPr>
              <a:t>driver</a:t>
            </a:r>
            <a:r>
              <a:rPr lang="en-US" sz="2000" b="1" dirty="0" err="1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en-US" sz="2000" b="1" dirty="0" err="1" smtClean="0">
                <a:solidFill>
                  <a:srgbClr val="A4B0C0"/>
                </a:solidFill>
                <a:latin typeface="Consolas"/>
              </a:rPr>
              <a:t>manage</a:t>
            </a:r>
            <a:r>
              <a:rPr lang="en-US" sz="2000" b="1" dirty="0" smtClean="0">
                <a:solidFill>
                  <a:srgbClr val="F8E1AA"/>
                </a:solidFill>
                <a:latin typeface="Consolas"/>
              </a:rPr>
              <a:t>()</a:t>
            </a:r>
            <a:r>
              <a:rPr lang="en-US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en-US" sz="2000" b="1" dirty="0" err="1" smtClean="0">
                <a:solidFill>
                  <a:srgbClr val="A4B0C0"/>
                </a:solidFill>
                <a:latin typeface="Consolas"/>
              </a:rPr>
              <a:t>getCookies</a:t>
            </a:r>
            <a:r>
              <a:rPr lang="en-US" sz="2000" b="1" dirty="0" smtClean="0">
                <a:solidFill>
                  <a:srgbClr val="F8E1AA"/>
                </a:solidFill>
                <a:latin typeface="Consolas"/>
              </a:rPr>
              <a:t>()</a:t>
            </a:r>
            <a:r>
              <a:rPr lang="en-US" sz="2000" b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sz="2000" b="1" dirty="0" smtClean="0">
                <a:solidFill>
                  <a:srgbClr val="E79E3C"/>
                </a:solidFill>
                <a:latin typeface="Consolas"/>
              </a:rPr>
              <a:t>for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(</a:t>
            </a:r>
            <a:r>
              <a:rPr lang="cs-CZ" sz="2000" b="1" dirty="0" smtClean="0">
                <a:solidFill>
                  <a:srgbClr val="DE6546"/>
                </a:solidFill>
                <a:latin typeface="Consolas"/>
              </a:rPr>
              <a:t>Cookie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cookie 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: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cookies) {</a:t>
            </a:r>
          </a:p>
          <a:p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F8E1AA"/>
                </a:solidFill>
                <a:latin typeface="Consolas"/>
              </a:rPr>
              <a:t>	</a:t>
            </a:r>
            <a:r>
              <a:rPr lang="cs-CZ" sz="2000" b="1" dirty="0" smtClean="0">
                <a:solidFill>
                  <a:srgbClr val="DE6546"/>
                </a:solidFill>
                <a:latin typeface="Consolas"/>
              </a:rPr>
              <a:t>System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dirty="0" smtClean="0">
                <a:solidFill>
                  <a:srgbClr val="F8E1A3"/>
                </a:solidFill>
                <a:latin typeface="Consolas"/>
              </a:rPr>
              <a:t>out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dirty="0" smtClean="0">
                <a:solidFill>
                  <a:srgbClr val="A4B0C0"/>
                </a:solidFill>
                <a:latin typeface="Consolas"/>
              </a:rPr>
              <a:t>println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"PATH "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+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cookie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400" b="1" dirty="0" smtClean="0">
                <a:solidFill>
                  <a:srgbClr val="A4B0C0"/>
                </a:solidFill>
                <a:latin typeface="Consolas"/>
              </a:rPr>
              <a:t>getPath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() </a:t>
            </a:r>
          </a:p>
          <a:p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F8E1AA"/>
                </a:solidFill>
                <a:latin typeface="Consolas"/>
              </a:rPr>
              <a:t>		      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+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"; NAME: </a:t>
            </a:r>
            <a:r>
              <a:rPr lang="en-US" sz="2000" b="1" dirty="0" smtClean="0">
                <a:solidFill>
                  <a:srgbClr val="D6C248"/>
                </a:solidFill>
                <a:latin typeface="Consolas"/>
              </a:rPr>
              <a:t>  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"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+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cookie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400" b="1" dirty="0" smtClean="0">
                <a:solidFill>
                  <a:srgbClr val="A4B0C0"/>
                </a:solidFill>
                <a:latin typeface="Consolas"/>
              </a:rPr>
              <a:t>getName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() </a:t>
            </a:r>
          </a:p>
          <a:p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     </a:t>
            </a:r>
            <a:r>
              <a:rPr lang="en-US" sz="2000" b="1" dirty="0" smtClean="0">
                <a:solidFill>
                  <a:srgbClr val="F8E1AA"/>
                </a:solidFill>
                <a:latin typeface="Consolas"/>
              </a:rPr>
              <a:t>		      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+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"; VALUE: </a:t>
            </a:r>
            <a:r>
              <a:rPr lang="en-US" sz="2000" b="1" dirty="0" smtClean="0">
                <a:solidFill>
                  <a:srgbClr val="D6C248"/>
                </a:solidFill>
                <a:latin typeface="Consolas"/>
              </a:rPr>
              <a:t> 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"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+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cookie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400" b="1" dirty="0" smtClean="0">
                <a:solidFill>
                  <a:srgbClr val="A4B0C0"/>
                </a:solidFill>
                <a:latin typeface="Consolas"/>
              </a:rPr>
              <a:t>getValue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()</a:t>
            </a:r>
          </a:p>
          <a:p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     </a:t>
            </a:r>
            <a:r>
              <a:rPr lang="en-US" sz="2000" b="1" dirty="0" smtClean="0">
                <a:solidFill>
                  <a:srgbClr val="F8E1AA"/>
                </a:solidFill>
                <a:latin typeface="Consolas"/>
              </a:rPr>
              <a:t>		      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+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"; EXPIRY: "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+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cookie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400" b="1" dirty="0" smtClean="0">
                <a:solidFill>
                  <a:srgbClr val="A4B0C0"/>
                </a:solidFill>
                <a:latin typeface="Consolas"/>
              </a:rPr>
              <a:t>getExpiry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())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}</a:t>
            </a:r>
          </a:p>
          <a:p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driver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dirty="0" smtClean="0">
                <a:solidFill>
                  <a:srgbClr val="A4B0C0"/>
                </a:solidFill>
                <a:latin typeface="Consolas"/>
              </a:rPr>
              <a:t>manage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()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400" b="1" dirty="0" smtClean="0">
                <a:solidFill>
                  <a:srgbClr val="A4B0C0"/>
                </a:solidFill>
                <a:latin typeface="Consolas"/>
              </a:rPr>
              <a:t>getCookieNamed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"cookieName"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)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;</a:t>
            </a:r>
            <a:endParaRPr lang="en-US" sz="2000" b="1" dirty="0" smtClean="0">
              <a:solidFill>
                <a:srgbClr val="D6C248"/>
              </a:solidFill>
              <a:latin typeface="Consolas"/>
            </a:endParaRPr>
          </a:p>
          <a:p>
            <a:r>
              <a:rPr lang="en-US" sz="2000" b="1" dirty="0" smtClean="0">
                <a:solidFill>
                  <a:srgbClr val="D6C248"/>
                </a:solidFill>
                <a:latin typeface="Consolas"/>
              </a:rPr>
              <a:t> </a:t>
            </a:r>
            <a:r>
              <a:rPr lang="cs-CZ" sz="2000" b="1" dirty="0" smtClean="0">
                <a:solidFill>
                  <a:srgbClr val="FF0000"/>
                </a:solidFill>
                <a:latin typeface="Consolas"/>
              </a:rPr>
              <a:t>Assert.assertEquals</a:t>
            </a:r>
            <a:r>
              <a:rPr lang="cs-CZ" sz="2000" b="1" dirty="0" smtClean="0">
                <a:solidFill>
                  <a:srgbClr val="A4B0C0"/>
                </a:solidFill>
                <a:latin typeface="Consolas"/>
              </a:rPr>
              <a:t>(</a:t>
            </a:r>
            <a:r>
              <a:rPr lang="en-US" sz="2000" b="1" dirty="0" err="1" smtClean="0">
                <a:solidFill>
                  <a:srgbClr val="F8E1AA"/>
                </a:solidFill>
                <a:latin typeface="Consolas"/>
              </a:rPr>
              <a:t>cookie</a:t>
            </a:r>
            <a:r>
              <a:rPr lang="en-US" sz="2000" b="1" dirty="0" err="1" smtClean="0">
                <a:solidFill>
                  <a:srgbClr val="A4B0C0"/>
                </a:solidFill>
                <a:latin typeface="Consolas"/>
              </a:rPr>
              <a:t>.</a:t>
            </a:r>
            <a:r>
              <a:rPr lang="en-US" sz="2400" b="1" dirty="0" err="1" smtClean="0">
                <a:solidFill>
                  <a:srgbClr val="A4B0C0"/>
                </a:solidFill>
                <a:latin typeface="Consolas"/>
              </a:rPr>
              <a:t>getName</a:t>
            </a:r>
            <a:r>
              <a:rPr lang="en-US" sz="2000" b="1" dirty="0" smtClean="0">
                <a:solidFill>
                  <a:srgbClr val="A4B0C0"/>
                </a:solidFill>
                <a:latin typeface="Consolas"/>
              </a:rPr>
              <a:t>()</a:t>
            </a:r>
            <a:r>
              <a:rPr lang="cs-CZ" sz="2000" b="1" dirty="0" smtClean="0">
                <a:solidFill>
                  <a:srgbClr val="A4B0C0"/>
                </a:solidFill>
                <a:latin typeface="Consolas"/>
              </a:rPr>
              <a:t>, 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“</a:t>
            </a:r>
            <a:r>
              <a:rPr lang="en-US" sz="2000" b="1" dirty="0" smtClean="0">
                <a:solidFill>
                  <a:srgbClr val="D6C248"/>
                </a:solidFill>
                <a:latin typeface="Consolas"/>
              </a:rPr>
              <a:t>Price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"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)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;</a:t>
            </a:r>
            <a:endParaRPr lang="en-US" sz="2000" b="1" dirty="0" smtClean="0">
              <a:solidFill>
                <a:srgbClr val="D6C248"/>
              </a:solidFill>
              <a:latin typeface="Consolas"/>
            </a:endParaRPr>
          </a:p>
          <a:p>
            <a:r>
              <a:rPr lang="en-US" sz="2000" b="1" dirty="0" smtClean="0">
                <a:solidFill>
                  <a:srgbClr val="D6C248"/>
                </a:solidFill>
                <a:latin typeface="Consolas"/>
              </a:rPr>
              <a:t> </a:t>
            </a:r>
            <a:r>
              <a:rPr lang="cs-CZ" sz="2000" b="1" dirty="0" smtClean="0">
                <a:solidFill>
                  <a:srgbClr val="FF0000"/>
                </a:solidFill>
                <a:latin typeface="Consolas"/>
              </a:rPr>
              <a:t>Assert.assertEquals</a:t>
            </a:r>
            <a:r>
              <a:rPr lang="cs-CZ" sz="2000" b="1" dirty="0" smtClean="0">
                <a:solidFill>
                  <a:srgbClr val="A4B0C0"/>
                </a:solidFill>
                <a:latin typeface="Consolas"/>
              </a:rPr>
              <a:t>(</a:t>
            </a:r>
            <a:r>
              <a:rPr lang="en-US" sz="2000" b="1" dirty="0" err="1" smtClean="0">
                <a:solidFill>
                  <a:srgbClr val="F8E1AA"/>
                </a:solidFill>
                <a:latin typeface="Consolas"/>
              </a:rPr>
              <a:t>cookie</a:t>
            </a:r>
            <a:r>
              <a:rPr lang="en-US" sz="2000" b="1" dirty="0" err="1" smtClean="0">
                <a:solidFill>
                  <a:srgbClr val="A4B0C0"/>
                </a:solidFill>
                <a:latin typeface="Consolas"/>
              </a:rPr>
              <a:t>.</a:t>
            </a:r>
            <a:r>
              <a:rPr lang="en-US" sz="2400" b="1" dirty="0" err="1" smtClean="0">
                <a:solidFill>
                  <a:srgbClr val="A4B0C0"/>
                </a:solidFill>
                <a:latin typeface="Consolas"/>
              </a:rPr>
              <a:t>getValue</a:t>
            </a:r>
            <a:r>
              <a:rPr lang="en-US" sz="2000" b="1" dirty="0" smtClean="0">
                <a:solidFill>
                  <a:srgbClr val="A4B0C0"/>
                </a:solidFill>
                <a:latin typeface="Consolas"/>
              </a:rPr>
              <a:t>()</a:t>
            </a:r>
            <a:r>
              <a:rPr lang="cs-CZ" sz="2000" b="1" dirty="0" smtClean="0">
                <a:solidFill>
                  <a:srgbClr val="A4B0C0"/>
                </a:solidFill>
                <a:latin typeface="Consolas"/>
              </a:rPr>
              <a:t>, 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“</a:t>
            </a:r>
            <a:r>
              <a:rPr lang="en-US" sz="2000" b="1" dirty="0" smtClean="0">
                <a:solidFill>
                  <a:srgbClr val="D6C248"/>
                </a:solidFill>
                <a:latin typeface="Consolas"/>
              </a:rPr>
              <a:t>1.200 GBP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"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)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driver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dirty="0" smtClean="0">
                <a:solidFill>
                  <a:srgbClr val="A4B0C0"/>
                </a:solidFill>
                <a:latin typeface="Consolas"/>
              </a:rPr>
              <a:t>manage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()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400" b="1" dirty="0" smtClean="0">
                <a:solidFill>
                  <a:srgbClr val="A4B0C0"/>
                </a:solidFill>
                <a:latin typeface="Consolas"/>
              </a:rPr>
              <a:t>deleteAllCookies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()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;</a:t>
            </a:r>
            <a:endParaRPr lang="en-US" sz="2000" b="1" dirty="0" smtClean="0">
              <a:solidFill>
                <a:srgbClr val="D6C248"/>
              </a:solidFill>
              <a:latin typeface="Consolas"/>
            </a:endParaRPr>
          </a:p>
          <a:p>
            <a:r>
              <a:rPr lang="en-US" sz="1400" b="1" dirty="0" smtClean="0">
                <a:solidFill>
                  <a:srgbClr val="F8E1AA"/>
                </a:solidFill>
                <a:latin typeface="Consolas"/>
              </a:rPr>
              <a:t>{…}</a:t>
            </a:r>
            <a:endParaRPr lang="cs-CZ" sz="1400" b="1" dirty="0" smtClean="0">
              <a:solidFill>
                <a:srgbClr val="F8E1AA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3692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803"/>
            <a:ext cx="8726607" cy="876053"/>
          </a:xfrm>
        </p:spPr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Techniques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1"/>
            <a:ext cx="9144000" cy="83819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Edit Firefox profile</a:t>
            </a:r>
          </a:p>
          <a:p>
            <a:pPr marL="457200" lvl="1" indent="0">
              <a:buNone/>
            </a:pPr>
            <a:r>
              <a:rPr lang="cs-CZ" sz="1800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WebDriver let us to </a:t>
            </a:r>
            <a:r>
              <a:rPr lang="en-US" sz="1800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change the User Agent string for our browser</a:t>
            </a:r>
          </a:p>
          <a:p>
            <a:pPr lvl="2">
              <a:buNone/>
            </a:pPr>
            <a:endParaRPr lang="en-US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  <a:p>
            <a:pPr lvl="2"/>
            <a:endParaRPr lang="en-US" b="1" dirty="0" smtClean="0">
              <a:solidFill>
                <a:schemeClr val="accent1"/>
              </a:solidFill>
              <a:latin typeface="Helvetica LT Std"/>
              <a:ea typeface="+mj-ea"/>
              <a:cs typeface="+mj-cs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  <a:p>
            <a:pPr lvl="2">
              <a:buNone/>
            </a:pPr>
            <a:endParaRPr lang="en-US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38086" y="6248400"/>
            <a:ext cx="2605114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noProof="0" dirty="0" smtClean="0">
                <a:solidFill>
                  <a:schemeClr val="bg1"/>
                </a:solidFill>
                <a:latin typeface="Helvetica LT Std"/>
              </a:rPr>
              <a:t>Edit Firefox profile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 LT Std"/>
              <a:ea typeface="+mn-ea"/>
              <a:cs typeface="+mn-cs"/>
            </a:endParaRPr>
          </a:p>
        </p:txBody>
      </p:sp>
      <p:sp>
        <p:nvSpPr>
          <p:cNvPr id="5" name="Footer Placeholder 22"/>
          <p:cNvSpPr txBox="1">
            <a:spLocks/>
          </p:cNvSpPr>
          <p:nvPr/>
        </p:nvSpPr>
        <p:spPr>
          <a:xfrm>
            <a:off x="1468438" y="6400800"/>
            <a:ext cx="6207125" cy="56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201</a:t>
            </a:r>
            <a:r>
              <a:rPr lang="hu-HU" dirty="0" smtClean="0"/>
              <a:t>2</a:t>
            </a:r>
            <a:r>
              <a:rPr lang="en-US" dirty="0" smtClean="0"/>
              <a:t> © EPAM Systems</a:t>
            </a:r>
            <a:endParaRPr lang="en-US" dirty="0">
              <a:latin typeface="+mn-lt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0" y="1602938"/>
            <a:ext cx="9144000" cy="144655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8E1AA"/>
                </a:solidFill>
                <a:latin typeface="Consolas"/>
              </a:rPr>
              <a:t>{…}</a:t>
            </a:r>
            <a:endParaRPr lang="cs-CZ" sz="1400" b="1" dirty="0" smtClean="0">
              <a:solidFill>
                <a:srgbClr val="F8E1AA"/>
              </a:solidFill>
              <a:latin typeface="Consolas"/>
            </a:endParaRPr>
          </a:p>
          <a:p>
            <a:r>
              <a:rPr lang="en-US" sz="2000" b="1" dirty="0" err="1" smtClean="0">
                <a:solidFill>
                  <a:srgbClr val="F8E1AA"/>
                </a:solidFill>
                <a:latin typeface="Consolas"/>
              </a:rPr>
              <a:t>FirefoxProfile</a:t>
            </a:r>
            <a:r>
              <a:rPr lang="en-US" sz="2000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A4B0C0"/>
                </a:solidFill>
                <a:latin typeface="Consolas"/>
              </a:rPr>
              <a:t>profile</a:t>
            </a:r>
            <a:r>
              <a:rPr lang="en-US" sz="2000" b="1" dirty="0" smtClean="0">
                <a:solidFill>
                  <a:srgbClr val="F8E1AA"/>
                </a:solidFill>
                <a:latin typeface="Consolas"/>
              </a:rPr>
              <a:t> = new </a:t>
            </a:r>
            <a:r>
              <a:rPr lang="en-US" sz="2000" b="1" dirty="0" err="1" smtClean="0">
                <a:solidFill>
                  <a:srgbClr val="F8E1AA"/>
                </a:solidFill>
                <a:latin typeface="Consolas"/>
              </a:rPr>
              <a:t>FirefoxProfile</a:t>
            </a:r>
            <a:r>
              <a:rPr lang="en-US" sz="2000" b="1" dirty="0" smtClean="0">
                <a:solidFill>
                  <a:srgbClr val="F8E1AA"/>
                </a:solidFill>
                <a:latin typeface="Consolas"/>
              </a:rPr>
              <a:t>();</a:t>
            </a:r>
          </a:p>
          <a:p>
            <a:r>
              <a:rPr lang="en-US" sz="2000" b="1" dirty="0" err="1" smtClean="0">
                <a:solidFill>
                  <a:srgbClr val="A4B0C0"/>
                </a:solidFill>
                <a:latin typeface="Consolas"/>
              </a:rPr>
              <a:t>profile.setPreference</a:t>
            </a:r>
            <a:r>
              <a:rPr lang="en-US" sz="2000" b="1" dirty="0" smtClean="0">
                <a:solidFill>
                  <a:srgbClr val="A4B0C0"/>
                </a:solidFill>
                <a:latin typeface="Consolas"/>
              </a:rPr>
              <a:t>(</a:t>
            </a:r>
            <a:r>
              <a:rPr lang="en-US" sz="1600" b="1" dirty="0" smtClean="0">
                <a:solidFill>
                  <a:srgbClr val="A4B0C0"/>
                </a:solidFill>
                <a:latin typeface="Consolas"/>
              </a:rPr>
              <a:t>"</a:t>
            </a:r>
            <a:r>
              <a:rPr lang="en-US" sz="1600" b="1" dirty="0" err="1" smtClean="0">
                <a:solidFill>
                  <a:srgbClr val="D6C248"/>
                </a:solidFill>
                <a:latin typeface="Consolas"/>
              </a:rPr>
              <a:t>general.useragent.override</a:t>
            </a:r>
            <a:r>
              <a:rPr lang="en-US" sz="1600" b="1" dirty="0" smtClean="0">
                <a:solidFill>
                  <a:srgbClr val="F8E1AA"/>
                </a:solidFill>
                <a:latin typeface="Consolas"/>
              </a:rPr>
              <a:t>", "</a:t>
            </a:r>
            <a:r>
              <a:rPr lang="en-US" sz="1600" b="1" dirty="0" smtClean="0">
                <a:solidFill>
                  <a:srgbClr val="D6C248"/>
                </a:solidFill>
                <a:latin typeface="Consolas"/>
              </a:rPr>
              <a:t>some UA string</a:t>
            </a:r>
            <a:r>
              <a:rPr lang="en-US" sz="1600" b="1" dirty="0" smtClean="0">
                <a:solidFill>
                  <a:srgbClr val="F8E1AA"/>
                </a:solidFill>
                <a:latin typeface="Consolas"/>
              </a:rPr>
              <a:t>");</a:t>
            </a:r>
            <a:endParaRPr lang="en-US" sz="2000" b="1" dirty="0" smtClean="0">
              <a:solidFill>
                <a:srgbClr val="F8E1AA"/>
              </a:solidFill>
              <a:latin typeface="Consolas"/>
            </a:endParaRPr>
          </a:p>
          <a:p>
            <a:r>
              <a:rPr lang="en-US" sz="2000" b="1" dirty="0" err="1" smtClean="0">
                <a:solidFill>
                  <a:srgbClr val="F8E1AA"/>
                </a:solidFill>
                <a:latin typeface="Consolas"/>
              </a:rPr>
              <a:t>WebDriver</a:t>
            </a:r>
            <a:r>
              <a:rPr lang="en-US" sz="2000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A4B0C0"/>
                </a:solidFill>
                <a:latin typeface="Consolas"/>
              </a:rPr>
              <a:t>driver</a:t>
            </a:r>
            <a:r>
              <a:rPr lang="en-US" sz="2000" b="1" dirty="0" smtClean="0">
                <a:solidFill>
                  <a:srgbClr val="F8E1AA"/>
                </a:solidFill>
                <a:latin typeface="Consolas"/>
              </a:rPr>
              <a:t> = new </a:t>
            </a:r>
            <a:r>
              <a:rPr lang="en-US" sz="2000" b="1" dirty="0" err="1" smtClean="0">
                <a:solidFill>
                  <a:srgbClr val="F8E1AA"/>
                </a:solidFill>
                <a:latin typeface="Consolas"/>
              </a:rPr>
              <a:t>FirefoxDriver</a:t>
            </a:r>
            <a:r>
              <a:rPr lang="en-US" sz="2000" b="1" dirty="0" smtClean="0">
                <a:solidFill>
                  <a:srgbClr val="F8E1AA"/>
                </a:solidFill>
                <a:latin typeface="Consolas"/>
              </a:rPr>
              <a:t>(profile);</a:t>
            </a:r>
          </a:p>
          <a:p>
            <a:r>
              <a:rPr lang="en-US" sz="1400" b="1" dirty="0" smtClean="0">
                <a:solidFill>
                  <a:srgbClr val="F8E1AA"/>
                </a:solidFill>
                <a:latin typeface="Consolas"/>
              </a:rPr>
              <a:t>{…}</a:t>
            </a:r>
            <a:endParaRPr lang="cs-CZ" sz="1400" b="1" dirty="0" smtClean="0">
              <a:solidFill>
                <a:srgbClr val="F8E1AA"/>
              </a:solidFill>
              <a:latin typeface="Consolas"/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0" y="3733800"/>
            <a:ext cx="9144000" cy="5078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cs-CZ" b="1" dirty="0" smtClean="0">
                <a:solidFill>
                  <a:srgbClr val="A4B0C0"/>
                </a:solidFill>
                <a:latin typeface="Consolas"/>
              </a:rPr>
              <a:t>profile.setPreference("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intl.accept_languages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"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,</a:t>
            </a:r>
            <a:r>
              <a:rPr lang="cs-CZ" b="1" dirty="0" smtClean="0">
                <a:solidFill>
                  <a:srgbClr val="000000"/>
                </a:solidFill>
              </a:rPr>
              <a:t> 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"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no,en-us,en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"); </a:t>
            </a:r>
            <a:endParaRPr lang="cs-CZ" sz="1200" b="1" dirty="0" smtClean="0">
              <a:solidFill>
                <a:srgbClr val="F8E1AA"/>
              </a:solidFill>
              <a:latin typeface="Consola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3276600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>
              <a:spcBef>
                <a:spcPct val="20000"/>
              </a:spcBef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438F"/>
                </a:solidFill>
                <a:effectLst/>
                <a:uLnTx/>
                <a:uFillTx/>
                <a:latin typeface="Helvetica LT Std"/>
                <a:ea typeface="+mj-ea"/>
                <a:cs typeface="+mj-cs"/>
              </a:rPr>
              <a:t>You can set the preferred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21438F"/>
                </a:solidFill>
                <a:effectLst/>
                <a:uLnTx/>
                <a:uFillTx/>
                <a:latin typeface="Helvetica LT Std"/>
                <a:ea typeface="+mj-ea"/>
                <a:cs typeface="+mj-cs"/>
              </a:rPr>
              <a:t> language for profile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21438F"/>
              </a:solidFill>
              <a:effectLst/>
              <a:uLnTx/>
              <a:uFillTx/>
              <a:latin typeface="Helvetica LT Std"/>
              <a:ea typeface="+mj-ea"/>
              <a:cs typeface="+mj-cs"/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0" y="4848761"/>
            <a:ext cx="9144000" cy="132343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8E1AA"/>
                </a:solidFill>
                <a:latin typeface="Consolas"/>
              </a:rPr>
              <a:t>FirefoxProfile</a:t>
            </a:r>
            <a:r>
              <a:rPr lang="en-US" sz="2000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A4B0C0"/>
                </a:solidFill>
                <a:latin typeface="Consolas"/>
              </a:rPr>
              <a:t>profile</a:t>
            </a:r>
            <a:r>
              <a:rPr lang="en-US" sz="2000" b="1" dirty="0" smtClean="0">
                <a:solidFill>
                  <a:srgbClr val="F8E1AA"/>
                </a:solidFill>
                <a:latin typeface="Consolas"/>
              </a:rPr>
              <a:t> = new </a:t>
            </a:r>
            <a:r>
              <a:rPr lang="en-US" sz="2000" b="1" dirty="0" err="1" smtClean="0">
                <a:solidFill>
                  <a:srgbClr val="F8E1AA"/>
                </a:solidFill>
                <a:latin typeface="Consolas"/>
              </a:rPr>
              <a:t>FirefoxProfile</a:t>
            </a:r>
            <a:r>
              <a:rPr lang="en-US" sz="2000" b="1" dirty="0" smtClean="0">
                <a:solidFill>
                  <a:srgbClr val="F8E1AA"/>
                </a:solidFill>
                <a:latin typeface="Consolas"/>
              </a:rPr>
              <a:t>();</a:t>
            </a:r>
          </a:p>
          <a:p>
            <a:r>
              <a:rPr lang="en-US" sz="2000" b="1" dirty="0" smtClean="0">
                <a:solidFill>
                  <a:srgbClr val="A4B0C0"/>
                </a:solidFill>
                <a:latin typeface="Consolas"/>
              </a:rPr>
              <a:t>profile.</a:t>
            </a:r>
            <a:r>
              <a:rPr lang="cs-CZ" sz="2000" b="1" dirty="0" smtClean="0">
                <a:solidFill>
                  <a:srgbClr val="A4B0C0"/>
                </a:solidFill>
                <a:latin typeface="Consolas"/>
              </a:rPr>
              <a:t>setEnableNativeEvents(true);</a:t>
            </a:r>
          </a:p>
          <a:p>
            <a:r>
              <a:rPr lang="en-US" sz="2000" b="1" dirty="0" smtClean="0">
                <a:solidFill>
                  <a:srgbClr val="A4B0C0"/>
                </a:solidFill>
                <a:latin typeface="Consolas"/>
              </a:rPr>
              <a:t>p</a:t>
            </a:r>
            <a:r>
              <a:rPr lang="cs-CZ" sz="2000" b="1" dirty="0" smtClean="0">
                <a:solidFill>
                  <a:srgbClr val="A4B0C0"/>
                </a:solidFill>
                <a:latin typeface="Consolas"/>
              </a:rPr>
              <a:t>rofile.deleteExtensionsCacheIfItExists(null</a:t>
            </a:r>
            <a:r>
              <a:rPr lang="en-US" sz="2000" b="1" dirty="0" smtClean="0">
                <a:solidFill>
                  <a:srgbClr val="A4B0C0"/>
                </a:solidFill>
                <a:latin typeface="Consolas"/>
              </a:rPr>
              <a:t>);</a:t>
            </a:r>
            <a:r>
              <a:rPr lang="cs-CZ" sz="2000" dirty="0" smtClean="0">
                <a:solidFill>
                  <a:srgbClr val="000000"/>
                </a:solidFill>
              </a:rPr>
              <a:t/>
            </a:r>
            <a:br>
              <a:rPr lang="cs-CZ" sz="2000" dirty="0" smtClean="0">
                <a:solidFill>
                  <a:srgbClr val="000000"/>
                </a:solidFill>
              </a:rPr>
            </a:br>
            <a:r>
              <a:rPr lang="en-US" sz="2000" b="1" dirty="0" err="1" smtClean="0">
                <a:solidFill>
                  <a:srgbClr val="F8E1AA"/>
                </a:solidFill>
                <a:latin typeface="Consolas"/>
              </a:rPr>
              <a:t>WebDriver</a:t>
            </a:r>
            <a:r>
              <a:rPr lang="en-US" sz="2000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A4B0C0"/>
                </a:solidFill>
                <a:latin typeface="Consolas"/>
              </a:rPr>
              <a:t>driver</a:t>
            </a:r>
            <a:r>
              <a:rPr lang="en-US" sz="2000" b="1" dirty="0" smtClean="0">
                <a:solidFill>
                  <a:srgbClr val="F8E1AA"/>
                </a:solidFill>
                <a:latin typeface="Consolas"/>
              </a:rPr>
              <a:t> = new </a:t>
            </a:r>
            <a:r>
              <a:rPr lang="en-US" sz="2000" b="1" dirty="0" err="1" smtClean="0">
                <a:solidFill>
                  <a:srgbClr val="F8E1AA"/>
                </a:solidFill>
                <a:latin typeface="Consolas"/>
              </a:rPr>
              <a:t>FirefoxDriver</a:t>
            </a:r>
            <a:r>
              <a:rPr lang="en-US" sz="2000" b="1" dirty="0" smtClean="0">
                <a:solidFill>
                  <a:srgbClr val="F8E1AA"/>
                </a:solidFill>
                <a:latin typeface="Consolas"/>
              </a:rPr>
              <a:t>(profile);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0" y="4343400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>
              <a:spcBef>
                <a:spcPct val="20000"/>
              </a:spcBef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438F"/>
                </a:solidFill>
                <a:effectLst/>
                <a:uLnTx/>
                <a:uFillTx/>
                <a:latin typeface="Helvetica LT Std"/>
                <a:ea typeface="+mj-ea"/>
                <a:cs typeface="+mj-cs"/>
              </a:rPr>
              <a:t>Enable native events in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21438F"/>
                </a:solidFill>
                <a:effectLst/>
                <a:uLnTx/>
                <a:uFillTx/>
                <a:latin typeface="Helvetica LT Std"/>
                <a:ea typeface="+mj-ea"/>
                <a:cs typeface="+mj-cs"/>
              </a:rPr>
              <a:t> Firefox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21438F"/>
              </a:solidFill>
              <a:effectLst/>
              <a:uLnTx/>
              <a:uFillTx/>
              <a:latin typeface="Helvetica LT Std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3692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803"/>
            <a:ext cx="8726607" cy="876053"/>
          </a:xfrm>
        </p:spPr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Techniques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609601"/>
            <a:ext cx="9144000" cy="457199"/>
          </a:xfrm>
        </p:spPr>
        <p:txBody>
          <a:bodyPr>
            <a:normAutofit lnSpcReduction="10000"/>
          </a:bodyPr>
          <a:lstStyle/>
          <a:p>
            <a:pPr lvl="1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What can be done by enabling “native events”?</a:t>
            </a:r>
            <a:endParaRPr lang="en-US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  <a:p>
            <a:pPr lvl="2"/>
            <a:endParaRPr lang="en-US" b="1" dirty="0" smtClean="0">
              <a:solidFill>
                <a:schemeClr val="accent1"/>
              </a:solidFill>
              <a:latin typeface="Helvetica LT Std"/>
              <a:ea typeface="+mj-ea"/>
              <a:cs typeface="+mj-cs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  <a:p>
            <a:pPr lvl="2">
              <a:buNone/>
            </a:pPr>
            <a:endParaRPr lang="en-US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38086" y="6248400"/>
            <a:ext cx="2605114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noProof="0" dirty="0" smtClean="0">
                <a:solidFill>
                  <a:schemeClr val="bg1"/>
                </a:solidFill>
                <a:latin typeface="Helvetica LT Std"/>
              </a:rPr>
              <a:t>Native Events example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 LT Std"/>
              <a:ea typeface="+mn-ea"/>
              <a:cs typeface="+mn-cs"/>
            </a:endParaRPr>
          </a:p>
        </p:txBody>
      </p:sp>
      <p:sp>
        <p:nvSpPr>
          <p:cNvPr id="5" name="Footer Placeholder 22"/>
          <p:cNvSpPr txBox="1">
            <a:spLocks/>
          </p:cNvSpPr>
          <p:nvPr/>
        </p:nvSpPr>
        <p:spPr>
          <a:xfrm>
            <a:off x="1468438" y="6400800"/>
            <a:ext cx="6207125" cy="56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201</a:t>
            </a:r>
            <a:r>
              <a:rPr lang="hu-HU" dirty="0" smtClean="0"/>
              <a:t>2</a:t>
            </a:r>
            <a:r>
              <a:rPr lang="en-US" dirty="0" smtClean="0"/>
              <a:t> © EPAM Systems</a:t>
            </a:r>
            <a:endParaRPr lang="en-US" dirty="0">
              <a:latin typeface="+mn-lt"/>
            </a:endParaRPr>
          </a:p>
        </p:txBody>
      </p:sp>
      <p:pic>
        <p:nvPicPr>
          <p:cNvPr id="12" name="DragAndDrop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1600200" y="1066800"/>
            <a:ext cx="62198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2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803"/>
            <a:ext cx="8726607" cy="876053"/>
          </a:xfrm>
        </p:spPr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Techniques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609601"/>
            <a:ext cx="9144000" cy="457199"/>
          </a:xfrm>
        </p:spPr>
        <p:txBody>
          <a:bodyPr>
            <a:normAutofit lnSpcReduction="10000"/>
          </a:bodyPr>
          <a:lstStyle/>
          <a:p>
            <a:pPr lvl="1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and the source code…</a:t>
            </a:r>
            <a:endParaRPr lang="en-US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  <a:p>
            <a:pPr lvl="2"/>
            <a:endParaRPr lang="en-US" b="1" dirty="0" smtClean="0">
              <a:solidFill>
                <a:schemeClr val="accent1"/>
              </a:solidFill>
              <a:latin typeface="Helvetica LT Std"/>
              <a:ea typeface="+mj-ea"/>
              <a:cs typeface="+mj-cs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  <a:p>
            <a:pPr lvl="2">
              <a:buNone/>
            </a:pPr>
            <a:endParaRPr lang="en-US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38086" y="6248400"/>
            <a:ext cx="2605114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noProof="0" dirty="0" smtClean="0">
                <a:solidFill>
                  <a:schemeClr val="bg1"/>
                </a:solidFill>
                <a:latin typeface="Helvetica LT Std"/>
              </a:rPr>
              <a:t>Native Events Example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 LT Std"/>
              <a:ea typeface="+mn-ea"/>
              <a:cs typeface="+mn-cs"/>
            </a:endParaRPr>
          </a:p>
        </p:txBody>
      </p:sp>
      <p:sp>
        <p:nvSpPr>
          <p:cNvPr id="5" name="Footer Placeholder 22"/>
          <p:cNvSpPr txBox="1">
            <a:spLocks/>
          </p:cNvSpPr>
          <p:nvPr/>
        </p:nvSpPr>
        <p:spPr>
          <a:xfrm>
            <a:off x="1468438" y="6400800"/>
            <a:ext cx="6207125" cy="56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201</a:t>
            </a:r>
            <a:r>
              <a:rPr lang="hu-HU" dirty="0" smtClean="0"/>
              <a:t>2</a:t>
            </a:r>
            <a:r>
              <a:rPr lang="en-US" dirty="0" smtClean="0"/>
              <a:t> © EPAM Systems</a:t>
            </a:r>
            <a:endParaRPr lang="en-US" dirty="0">
              <a:latin typeface="+mn-lt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0" y="1263908"/>
            <a:ext cx="9144000" cy="48320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8E1AA"/>
                </a:solidFill>
                <a:latin typeface="Consolas"/>
              </a:rPr>
              <a:t>{…}</a:t>
            </a:r>
            <a:endParaRPr lang="cs-CZ" sz="1400" b="1" dirty="0" smtClean="0">
              <a:solidFill>
                <a:srgbClr val="F8E1AA"/>
              </a:solidFill>
              <a:latin typeface="Consolas"/>
            </a:endParaRPr>
          </a:p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FirefoxProfile 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profile 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=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sz="2000" b="1" dirty="0" smtClean="0">
                <a:solidFill>
                  <a:srgbClr val="E79E3C"/>
                </a:solidFill>
                <a:latin typeface="Consolas"/>
              </a:rPr>
              <a:t>new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sz="2000" b="1" dirty="0">
                <a:solidFill>
                  <a:schemeClr val="bg1">
                    <a:lumMod val="85000"/>
                  </a:schemeClr>
                </a:solidFill>
                <a:latin typeface="Consolas"/>
              </a:rPr>
              <a:t>FirefoxProfile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()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profile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dirty="0" smtClean="0">
                <a:solidFill>
                  <a:srgbClr val="A4B0C0"/>
                </a:solidFill>
                <a:latin typeface="Consolas"/>
              </a:rPr>
              <a:t>setEnableNativeEvents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sz="2000" b="1" dirty="0" smtClean="0">
                <a:solidFill>
                  <a:srgbClr val="E79E3C"/>
                </a:solidFill>
                <a:latin typeface="Consolas"/>
              </a:rPr>
              <a:t>true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)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WebDriver</a:t>
            </a:r>
            <a:r>
              <a:rPr lang="cs-CZ" sz="2000" b="1" dirty="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driver 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=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sz="2000" b="1" dirty="0" smtClean="0">
                <a:solidFill>
                  <a:srgbClr val="E79E3C"/>
                </a:solidFill>
                <a:latin typeface="Consolas"/>
              </a:rPr>
              <a:t>new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sz="2000" b="1" dirty="0" smtClean="0">
                <a:solidFill>
                  <a:srgbClr val="A4B0C0"/>
                </a:solidFill>
                <a:latin typeface="Consolas"/>
              </a:rPr>
              <a:t>FirefoxDriver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(profile)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;</a:t>
            </a:r>
            <a:endParaRPr lang="en-US" sz="2000" b="1" dirty="0" smtClean="0">
              <a:solidFill>
                <a:srgbClr val="D6C248"/>
              </a:solidFill>
              <a:latin typeface="Consolas"/>
            </a:endParaRPr>
          </a:p>
          <a:p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driver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dirty="0" smtClean="0">
                <a:solidFill>
                  <a:srgbClr val="A4B0C0"/>
                </a:solidFill>
                <a:latin typeface="Consolas"/>
              </a:rPr>
              <a:t>get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"http://www.theautomatedtester.co.uk/demo2.html"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)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       </a:t>
            </a:r>
          </a:p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WebElement 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draggable 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=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driver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(</a:t>
            </a:r>
            <a:endParaRPr lang="en-US" sz="2000" b="1" dirty="0" smtClean="0">
              <a:solidFill>
                <a:srgbClr val="F8E1AA"/>
              </a:solidFill>
              <a:latin typeface="Consolas"/>
            </a:endParaRPr>
          </a:p>
          <a:p>
            <a:r>
              <a:rPr lang="en-US" sz="2000" b="1" dirty="0">
                <a:solidFill>
                  <a:srgbClr val="F8E1AA"/>
                </a:solidFill>
                <a:latin typeface="Consolas"/>
              </a:rPr>
              <a:t>	</a:t>
            </a:r>
            <a:r>
              <a:rPr lang="en-US" sz="2000" b="1" dirty="0" smtClean="0">
                <a:solidFill>
                  <a:srgbClr val="F8E1AA"/>
                </a:solidFill>
                <a:latin typeface="Consolas"/>
              </a:rPr>
              <a:t>	</a:t>
            </a:r>
            <a:r>
              <a:rPr lang="cs-CZ" sz="2000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i="1" dirty="0" smtClean="0">
                <a:solidFill>
                  <a:srgbClr val="A4B0C0"/>
                </a:solidFill>
                <a:latin typeface="Consolas"/>
              </a:rPr>
              <a:t>cssSelector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".draggable.ui-draggable"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;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 </a:t>
            </a:r>
          </a:p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WebElement 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droppable 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=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driver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(</a:t>
            </a:r>
            <a:endParaRPr lang="en-US" sz="2000" b="1" dirty="0" smtClean="0">
              <a:solidFill>
                <a:srgbClr val="F8E1AA"/>
              </a:solidFill>
              <a:latin typeface="Consolas"/>
            </a:endParaRPr>
          </a:p>
          <a:p>
            <a:r>
              <a:rPr lang="en-US" sz="2000" b="1" dirty="0">
                <a:solidFill>
                  <a:srgbClr val="F8E1AA"/>
                </a:solidFill>
                <a:latin typeface="Consolas"/>
              </a:rPr>
              <a:t>	</a:t>
            </a:r>
            <a:r>
              <a:rPr lang="en-US" sz="2000" b="1" dirty="0" smtClean="0">
                <a:solidFill>
                  <a:srgbClr val="F8E1AA"/>
                </a:solidFill>
                <a:latin typeface="Consolas"/>
              </a:rPr>
              <a:t>	</a:t>
            </a:r>
            <a:r>
              <a:rPr lang="cs-CZ" sz="2000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i="1" dirty="0" smtClean="0">
                <a:solidFill>
                  <a:srgbClr val="A4B0C0"/>
                </a:solidFill>
                <a:latin typeface="Consolas"/>
              </a:rPr>
              <a:t>id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"droppable"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endParaRPr lang="cs-CZ" sz="2000" b="1" dirty="0" smtClean="0">
              <a:latin typeface="Consolas"/>
            </a:endParaRPr>
          </a:p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Actions 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dragging 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=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 </a:t>
            </a:r>
            <a:r>
              <a:rPr lang="cs-CZ" sz="2000" b="1" dirty="0" smtClean="0">
                <a:solidFill>
                  <a:srgbClr val="E79E3C"/>
                </a:solidFill>
                <a:latin typeface="Consolas"/>
              </a:rPr>
              <a:t>new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sz="2000" b="1" dirty="0">
                <a:solidFill>
                  <a:schemeClr val="bg1">
                    <a:lumMod val="85000"/>
                  </a:schemeClr>
                </a:solidFill>
                <a:latin typeface="Consolas"/>
              </a:rPr>
              <a:t>Actions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(driver)</a:t>
            </a:r>
          </a:p>
          <a:p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    </a:t>
            </a:r>
            <a:r>
              <a:rPr lang="en-US" sz="2000" b="1" dirty="0" smtClean="0">
                <a:solidFill>
                  <a:srgbClr val="F8E1AA"/>
                </a:solidFill>
                <a:latin typeface="Consolas"/>
              </a:rPr>
              <a:t>		         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dirty="0" smtClean="0">
                <a:solidFill>
                  <a:srgbClr val="A4B0C0"/>
                </a:solidFill>
                <a:latin typeface="Consolas"/>
              </a:rPr>
              <a:t>dragAndDrop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(draggable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,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droppable)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dragging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dirty="0" smtClean="0">
                <a:solidFill>
                  <a:srgbClr val="A4B0C0"/>
                </a:solidFill>
                <a:latin typeface="Consolas"/>
              </a:rPr>
              <a:t>perform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()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en-US" sz="2000" b="1" dirty="0">
                <a:solidFill>
                  <a:srgbClr val="F8E1AA"/>
                </a:solidFill>
                <a:latin typeface="Consolas"/>
              </a:rPr>
              <a:t>d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river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en-US" sz="2000" b="1" dirty="0" smtClean="0">
                <a:solidFill>
                  <a:srgbClr val="A4B0C0"/>
                </a:solidFill>
                <a:latin typeface="Consolas"/>
              </a:rPr>
              <a:t>quit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en-US" sz="2000" b="1" dirty="0" smtClean="0">
                <a:solidFill>
                  <a:srgbClr val="F8E1AA"/>
                </a:solidFill>
                <a:latin typeface="Consolas"/>
              </a:rPr>
              <a:t>);</a:t>
            </a:r>
          </a:p>
          <a:p>
            <a:r>
              <a:rPr lang="en-US" sz="1400" b="1" dirty="0" smtClean="0">
                <a:solidFill>
                  <a:srgbClr val="F8E1AA"/>
                </a:solidFill>
                <a:latin typeface="Consolas"/>
              </a:rPr>
              <a:t>{…}</a:t>
            </a:r>
            <a:endParaRPr lang="cs-CZ" sz="1400" b="1" dirty="0" smtClean="0">
              <a:solidFill>
                <a:srgbClr val="F8E1AA"/>
              </a:solidFill>
              <a:latin typeface="Consola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260" y="1799925"/>
            <a:ext cx="5767939" cy="365760"/>
          </a:xfrm>
          <a:prstGeom prst="roundRect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2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803"/>
            <a:ext cx="8726607" cy="876053"/>
          </a:xfrm>
        </p:spPr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Challenge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1"/>
            <a:ext cx="9144000" cy="52578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600" b="1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Try to locate elements when you have no control over DOM (GWT)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  <a:latin typeface="Helvetica LT Std"/>
              </a:rPr>
              <a:t>Good control and easy visibility into the DOM structure: JSPs, JSF, etc.</a:t>
            </a:r>
          </a:p>
          <a:p>
            <a:pPr lvl="2"/>
            <a:r>
              <a:rPr lang="en-US" b="1" dirty="0" smtClean="0">
                <a:solidFill>
                  <a:schemeClr val="accent1"/>
                </a:solidFill>
                <a:latin typeface="Helvetica LT Std"/>
              </a:rPr>
              <a:t>BUT</a:t>
            </a:r>
            <a:r>
              <a:rPr lang="en-US" dirty="0" smtClean="0">
                <a:solidFill>
                  <a:schemeClr val="accent1"/>
                </a:solidFill>
                <a:latin typeface="Helvetica LT Std"/>
              </a:rPr>
              <a:t> with GWT, this isn’t always the case…</a:t>
            </a:r>
          </a:p>
          <a:p>
            <a:pPr lvl="2"/>
            <a:r>
              <a:rPr lang="en-US" u="sng" dirty="0" err="1" smtClean="0">
                <a:solidFill>
                  <a:schemeClr val="accent1"/>
                </a:solidFill>
                <a:latin typeface="Helvetica LT Std"/>
              </a:rPr>
              <a:t>WebDriver</a:t>
            </a:r>
            <a:r>
              <a:rPr lang="en-US" u="sng" dirty="0" smtClean="0">
                <a:solidFill>
                  <a:schemeClr val="accent1"/>
                </a:solidFill>
                <a:latin typeface="Helvetica LT Std"/>
              </a:rPr>
              <a:t>: </a:t>
            </a:r>
            <a:r>
              <a:rPr lang="en-US" b="1" u="sng" dirty="0" smtClean="0">
                <a:solidFill>
                  <a:schemeClr val="accent1"/>
                </a:solidFill>
                <a:latin typeface="Helvetica LT Std"/>
              </a:rPr>
              <a:t>element ID and </a:t>
            </a:r>
            <a:r>
              <a:rPr lang="en-US" b="1" u="sng" dirty="0" err="1" smtClean="0">
                <a:solidFill>
                  <a:schemeClr val="accent1"/>
                </a:solidFill>
                <a:latin typeface="Helvetica LT Std"/>
              </a:rPr>
              <a:t>XPath</a:t>
            </a:r>
            <a:r>
              <a:rPr lang="en-US" u="sng" dirty="0" smtClean="0">
                <a:solidFill>
                  <a:schemeClr val="accent1"/>
                </a:solidFill>
                <a:latin typeface="Helvetica LT Std"/>
              </a:rPr>
              <a:t>. </a:t>
            </a:r>
          </a:p>
          <a:p>
            <a:pPr marL="514350" lvl="1" indent="0">
              <a:buNone/>
            </a:pPr>
            <a:endParaRPr lang="en-US" dirty="0">
              <a:solidFill>
                <a:schemeClr val="accent1"/>
              </a:solidFill>
              <a:latin typeface="Helvetica LT Std"/>
            </a:endParaRPr>
          </a:p>
          <a:p>
            <a:pPr marL="514350" lvl="1" indent="0">
              <a:buNone/>
            </a:pPr>
            <a:r>
              <a:rPr lang="en-US" b="1" dirty="0" smtClean="0">
                <a:solidFill>
                  <a:schemeClr val="accent1"/>
                </a:solidFill>
                <a:latin typeface="Helvetica LT Std"/>
              </a:rPr>
              <a:t>The Challenge: </a:t>
            </a:r>
          </a:p>
          <a:p>
            <a:pPr marL="1371600" lvl="3" indent="0">
              <a:buNone/>
            </a:pPr>
            <a:r>
              <a:rPr lang="en-US" sz="2400" dirty="0" smtClean="0">
                <a:solidFill>
                  <a:schemeClr val="accent1"/>
                </a:solidFill>
                <a:latin typeface="Helvetica LT Std"/>
              </a:rPr>
              <a:t>How can we solve these to get maintainable </a:t>
            </a:r>
            <a:r>
              <a:rPr lang="en-US" sz="2400" i="1" dirty="0" smtClean="0">
                <a:solidFill>
                  <a:schemeClr val="accent1"/>
                </a:solidFill>
                <a:latin typeface="Helvetica LT Std"/>
              </a:rPr>
              <a:t>tests that don’t break with minor layout changes</a:t>
            </a:r>
            <a:r>
              <a:rPr lang="en-US" sz="2400" dirty="0" smtClean="0">
                <a:solidFill>
                  <a:schemeClr val="accent1"/>
                </a:solidFill>
                <a:latin typeface="Helvetica LT Std"/>
              </a:rPr>
              <a:t>?</a:t>
            </a:r>
          </a:p>
          <a:p>
            <a:pPr lvl="2">
              <a:buNone/>
            </a:pPr>
            <a:endParaRPr lang="en-US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38086" y="6248400"/>
            <a:ext cx="2605114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dirty="0" smtClean="0">
                <a:solidFill>
                  <a:schemeClr val="bg1"/>
                </a:solidFill>
                <a:latin typeface="Helvetica LT Std"/>
              </a:rPr>
              <a:t>Challenges </a:t>
            </a:r>
            <a:r>
              <a:rPr lang="en-US" sz="1200" b="1" dirty="0" smtClean="0">
                <a:solidFill>
                  <a:schemeClr val="bg1"/>
                </a:solidFill>
                <a:latin typeface="Helvetica LT Std"/>
              </a:rPr>
              <a:t>#3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 LT Std"/>
              <a:ea typeface="+mn-ea"/>
              <a:cs typeface="+mn-cs"/>
            </a:endParaRPr>
          </a:p>
        </p:txBody>
      </p:sp>
      <p:sp>
        <p:nvSpPr>
          <p:cNvPr id="5" name="Footer Placeholder 22"/>
          <p:cNvSpPr txBox="1">
            <a:spLocks/>
          </p:cNvSpPr>
          <p:nvPr/>
        </p:nvSpPr>
        <p:spPr>
          <a:xfrm>
            <a:off x="1468438" y="6400800"/>
            <a:ext cx="6207125" cy="56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201</a:t>
            </a:r>
            <a:r>
              <a:rPr lang="hu-HU" dirty="0" smtClean="0"/>
              <a:t>2</a:t>
            </a:r>
            <a:r>
              <a:rPr lang="en-US" dirty="0" smtClean="0"/>
              <a:t> © EPAM Systems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692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803"/>
            <a:ext cx="8726607" cy="876053"/>
          </a:xfrm>
        </p:spPr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Challenge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1"/>
            <a:ext cx="9144000" cy="2743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Solution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  <a:latin typeface="Helvetica LT Std"/>
              </a:rPr>
              <a:t>use </a:t>
            </a:r>
            <a:r>
              <a:rPr lang="en-US" b="1" i="1" dirty="0" err="1" smtClean="0">
                <a:solidFill>
                  <a:schemeClr val="accent1"/>
                </a:solidFill>
                <a:latin typeface="Helvetica LT Std"/>
              </a:rPr>
              <a:t>XPath</a:t>
            </a:r>
            <a:r>
              <a:rPr lang="en-US" dirty="0" smtClean="0">
                <a:solidFill>
                  <a:schemeClr val="accent1"/>
                </a:solidFill>
                <a:latin typeface="Helvetica LT Std"/>
              </a:rPr>
              <a:t> combined with </a:t>
            </a:r>
            <a:r>
              <a:rPr lang="en-US" b="1" i="1" dirty="0" smtClean="0">
                <a:solidFill>
                  <a:schemeClr val="accent1"/>
                </a:solidFill>
                <a:latin typeface="Helvetica LT Std"/>
              </a:rPr>
              <a:t>IDs</a:t>
            </a:r>
            <a:r>
              <a:rPr lang="en-US" dirty="0" smtClean="0">
                <a:solidFill>
                  <a:schemeClr val="accent1"/>
                </a:solidFill>
                <a:latin typeface="Helvetica LT Std"/>
              </a:rPr>
              <a:t> to limit scope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  <a:latin typeface="Helvetica LT Std"/>
              </a:rPr>
              <a:t>use </a:t>
            </a:r>
            <a:r>
              <a:rPr lang="en-US" b="1" i="1" dirty="0">
                <a:solidFill>
                  <a:schemeClr val="accent1"/>
                </a:solidFill>
                <a:latin typeface="Helvetica LT Std"/>
              </a:rPr>
              <a:t>IDs</a:t>
            </a:r>
            <a:r>
              <a:rPr lang="en-US" dirty="0">
                <a:solidFill>
                  <a:schemeClr val="accent1"/>
                </a:solidFill>
                <a:latin typeface="Helvetica LT Std"/>
              </a:rPr>
              <a:t> at </a:t>
            </a:r>
            <a:r>
              <a:rPr lang="en-US" dirty="0" smtClean="0">
                <a:solidFill>
                  <a:schemeClr val="accent1"/>
                </a:solidFill>
                <a:latin typeface="Helvetica LT Std"/>
              </a:rPr>
              <a:t>top level elements like windows or tabs that are unique in the application </a:t>
            </a:r>
          </a:p>
          <a:p>
            <a:pPr marL="114300" indent="0">
              <a:buNone/>
            </a:pPr>
            <a:r>
              <a:rPr lang="en-US" b="1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Example</a:t>
            </a:r>
          </a:p>
          <a:p>
            <a:pPr>
              <a:buNone/>
            </a:pPr>
            <a:endParaRPr lang="cs-CZ" sz="1700" dirty="0">
              <a:latin typeface="Courier New" pitchFamily="49" charset="0"/>
              <a:cs typeface="Courier New" pitchFamily="49" charset="0"/>
            </a:endParaRPr>
          </a:p>
          <a:p>
            <a:pPr lvl="2"/>
            <a:endParaRPr lang="en-US" b="1" u="sng" dirty="0" smtClean="0">
              <a:solidFill>
                <a:schemeClr val="accent1"/>
              </a:solidFill>
              <a:latin typeface="Helvetica LT Std"/>
              <a:ea typeface="+mj-ea"/>
              <a:cs typeface="+mj-cs"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38086" y="6248400"/>
            <a:ext cx="2605114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dirty="0" smtClean="0">
                <a:solidFill>
                  <a:schemeClr val="bg1"/>
                </a:solidFill>
                <a:latin typeface="Helvetica LT Std"/>
              </a:rPr>
              <a:t>Challenges </a:t>
            </a:r>
            <a:r>
              <a:rPr lang="en-US" sz="1200" b="1" dirty="0" smtClean="0">
                <a:solidFill>
                  <a:schemeClr val="bg1"/>
                </a:solidFill>
                <a:latin typeface="Helvetica LT Std"/>
              </a:rPr>
              <a:t>#3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 LT Std"/>
              <a:ea typeface="+mn-ea"/>
              <a:cs typeface="+mn-cs"/>
            </a:endParaRPr>
          </a:p>
        </p:txBody>
      </p:sp>
      <p:sp>
        <p:nvSpPr>
          <p:cNvPr id="5" name="Footer Placeholder 22"/>
          <p:cNvSpPr txBox="1">
            <a:spLocks/>
          </p:cNvSpPr>
          <p:nvPr/>
        </p:nvSpPr>
        <p:spPr>
          <a:xfrm>
            <a:off x="1468438" y="6400800"/>
            <a:ext cx="6207125" cy="56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201</a:t>
            </a:r>
            <a:r>
              <a:rPr lang="hu-HU" dirty="0" smtClean="0"/>
              <a:t>2</a:t>
            </a:r>
            <a:r>
              <a:rPr lang="en-US" dirty="0" smtClean="0"/>
              <a:t> © EPAM Systems</a:t>
            </a:r>
            <a:endParaRPr lang="en-US" dirty="0">
              <a:latin typeface="+mn-lt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91440" y="2971800"/>
            <a:ext cx="8915400" cy="19389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en-US" sz="2000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sz="2000" b="1" dirty="0" err="1" smtClean="0">
                <a:solidFill>
                  <a:srgbClr val="F8E1AA"/>
                </a:solidFill>
                <a:latin typeface="Consolas"/>
              </a:rPr>
              <a:t>byUserName</a:t>
            </a:r>
            <a:r>
              <a:rPr lang="en-US" sz="2000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D6C248"/>
                </a:solidFill>
                <a:latin typeface="Consolas"/>
              </a:rPr>
              <a:t>=</a:t>
            </a:r>
            <a:r>
              <a:rPr lang="en-US" sz="2000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sz="2000" b="1" dirty="0" err="1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en-US" sz="2000" b="1" dirty="0" err="1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en-US" sz="2000" b="1" i="1" dirty="0" err="1" smtClean="0">
                <a:solidFill>
                  <a:srgbClr val="A4B0C0"/>
                </a:solidFill>
                <a:latin typeface="Consolas"/>
              </a:rPr>
              <a:t>xpath</a:t>
            </a:r>
            <a:r>
              <a:rPr lang="en-US" sz="2000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en-US" sz="2000" b="1" i="1" dirty="0" smtClean="0">
                <a:solidFill>
                  <a:srgbClr val="D6C248"/>
                </a:solidFill>
                <a:latin typeface="Consolas"/>
              </a:rPr>
              <a:t>"//*[@id='</a:t>
            </a:r>
            <a:r>
              <a:rPr lang="en-US" sz="2000" b="1" i="1" dirty="0" err="1" smtClean="0">
                <a:solidFill>
                  <a:srgbClr val="D6C248"/>
                </a:solidFill>
                <a:latin typeface="Consolas"/>
              </a:rPr>
              <a:t>userTab</a:t>
            </a:r>
            <a:r>
              <a:rPr lang="en-US" sz="2000" b="1" i="1" dirty="0" smtClean="0">
                <a:solidFill>
                  <a:srgbClr val="D6C248"/>
                </a:solidFill>
                <a:latin typeface="Consolas"/>
              </a:rPr>
              <a:t>']//*[text()='User Name']/..//input"</a:t>
            </a:r>
            <a:r>
              <a:rPr lang="en-US" sz="2000" b="1" i="1" dirty="0" smtClean="0">
                <a:solidFill>
                  <a:srgbClr val="F8E1AA"/>
                </a:solidFill>
                <a:latin typeface="Consolas"/>
              </a:rPr>
              <a:t>)</a:t>
            </a:r>
            <a:r>
              <a:rPr lang="en-US" sz="2000" b="1" i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WebElement 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userNameField 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=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driver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(byUserName)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userNameField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dirty="0" smtClean="0">
                <a:solidFill>
                  <a:srgbClr val="A4B0C0"/>
                </a:solidFill>
                <a:latin typeface="Consolas"/>
              </a:rPr>
              <a:t>sendKeys</a:t>
            </a:r>
            <a:r>
              <a:rPr lang="cs-CZ" sz="2000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sz="2000" dirty="0" smtClean="0">
                <a:solidFill>
                  <a:srgbClr val="D6C248"/>
                </a:solidFill>
                <a:latin typeface="Consolas"/>
              </a:rPr>
              <a:t>"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my new user</a:t>
            </a:r>
            <a:r>
              <a:rPr lang="cs-CZ" sz="2000" dirty="0" smtClean="0">
                <a:solidFill>
                  <a:srgbClr val="D6C248"/>
                </a:solidFill>
                <a:latin typeface="Consolas"/>
              </a:rPr>
              <a:t>"</a:t>
            </a:r>
            <a:r>
              <a:rPr lang="cs-CZ" sz="2000" dirty="0" smtClean="0">
                <a:solidFill>
                  <a:srgbClr val="F8E1AA"/>
                </a:solidFill>
                <a:latin typeface="Consolas"/>
              </a:rPr>
              <a:t>)</a:t>
            </a:r>
            <a:r>
              <a:rPr lang="cs-CZ" sz="2000" dirty="0" smtClean="0">
                <a:solidFill>
                  <a:srgbClr val="D6C248"/>
                </a:solidFill>
                <a:latin typeface="Consolas"/>
              </a:rPr>
              <a:t>;</a:t>
            </a:r>
            <a:endParaRPr lang="cs-CZ" sz="2000" dirty="0"/>
          </a:p>
        </p:txBody>
      </p:sp>
      <p:sp>
        <p:nvSpPr>
          <p:cNvPr id="8" name="Lekerekített téglalap 7"/>
          <p:cNvSpPr/>
          <p:nvPr/>
        </p:nvSpPr>
        <p:spPr>
          <a:xfrm>
            <a:off x="304800" y="5029200"/>
            <a:ext cx="8686800" cy="99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It could be even more complex:  </a:t>
            </a:r>
          </a:p>
          <a:p>
            <a:pPr algn="ctr"/>
            <a:r>
              <a:rPr lang="en-US" b="1" i="1" dirty="0" smtClean="0">
                <a:solidFill>
                  <a:schemeClr val="tx1"/>
                </a:solidFill>
                <a:latin typeface="Consolas"/>
              </a:rPr>
              <a:t>"//*[@id='</a:t>
            </a:r>
            <a:r>
              <a:rPr lang="en-US" b="1" i="1" dirty="0" err="1" smtClean="0">
                <a:solidFill>
                  <a:schemeClr val="tx1"/>
                </a:solidFill>
                <a:latin typeface="Consolas"/>
              </a:rPr>
              <a:t>userTab</a:t>
            </a:r>
            <a:r>
              <a:rPr lang="en-US" b="1" i="1" dirty="0" smtClean="0">
                <a:solidFill>
                  <a:schemeClr val="tx1"/>
                </a:solidFill>
                <a:latin typeface="Consolas"/>
              </a:rPr>
              <a:t>']//*[@class=‘</a:t>
            </a:r>
            <a:r>
              <a:rPr lang="en-US" b="1" i="1" dirty="0" err="1" smtClean="0">
                <a:solidFill>
                  <a:schemeClr val="tx1"/>
                </a:solidFill>
                <a:latin typeface="Consolas"/>
              </a:rPr>
              <a:t>userForm</a:t>
            </a:r>
            <a:r>
              <a:rPr lang="en-US" b="1" i="1" dirty="0" smtClean="0">
                <a:solidFill>
                  <a:schemeClr val="tx1"/>
                </a:solidFill>
                <a:latin typeface="Consolas"/>
              </a:rPr>
              <a:t>’ and @style=‘</a:t>
            </a:r>
            <a:r>
              <a:rPr lang="en-US" b="1" i="1" dirty="0" err="1" smtClean="0">
                <a:solidFill>
                  <a:schemeClr val="tx1"/>
                </a:solidFill>
                <a:latin typeface="Consolas"/>
              </a:rPr>
              <a:t>display:block</a:t>
            </a:r>
            <a:r>
              <a:rPr lang="en-US" b="1" i="1" dirty="0" smtClean="0">
                <a:solidFill>
                  <a:schemeClr val="tx1"/>
                </a:solidFill>
                <a:latin typeface="Consolas"/>
              </a:rPr>
              <a:t>’]//*[text()='User Name']/..//input"</a:t>
            </a:r>
            <a:endParaRPr lang="cs-C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92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803"/>
            <a:ext cx="8726607" cy="876053"/>
          </a:xfrm>
        </p:spPr>
        <p:txBody>
          <a:bodyPr/>
          <a:lstStyle/>
          <a:p>
            <a:r>
              <a:rPr lang="cs-CZ" sz="2600" dirty="0" smtClean="0">
                <a:solidFill>
                  <a:schemeClr val="bg1"/>
                </a:solidFill>
              </a:rPr>
              <a:t>Presentation.contains</a:t>
            </a:r>
            <a:r>
              <a:rPr lang="en-US" sz="2600" dirty="0" smtClean="0">
                <a:solidFill>
                  <a:schemeClr val="bg1"/>
                </a:solidFill>
              </a:rPr>
              <a:t>()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086" y="609601"/>
            <a:ext cx="8701114" cy="5410200"/>
          </a:xfrm>
        </p:spPr>
        <p:txBody>
          <a:bodyPr>
            <a:normAutofit fontScale="92500" lnSpcReduction="10000"/>
          </a:bodyPr>
          <a:lstStyle/>
          <a:p>
            <a:pPr lvl="1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Environment</a:t>
            </a:r>
          </a:p>
          <a:p>
            <a:pPr lvl="1">
              <a:buFont typeface="Arial" pitchFamily="34" charset="0"/>
              <a:buChar char="•"/>
            </a:pPr>
            <a:endParaRPr lang="en-US" sz="2200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  <a:p>
            <a:pPr lvl="2">
              <a:buNone/>
            </a:pPr>
            <a:endParaRPr lang="en-US" sz="2200" dirty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  <a:p>
            <a:pPr lvl="1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Element Locator Management</a:t>
            </a:r>
          </a:p>
          <a:p>
            <a:pPr lvl="2"/>
            <a:r>
              <a:rPr lang="en-US" sz="2200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“Dictionary”</a:t>
            </a:r>
          </a:p>
          <a:p>
            <a:pPr lvl="2"/>
            <a:r>
              <a:rPr lang="en-US" sz="2200" dirty="0" smtClean="0">
                <a:solidFill>
                  <a:srgbClr val="21438F"/>
                </a:solidFill>
                <a:latin typeface="Helvetica LT Std"/>
              </a:rPr>
              <a:t>Choosing a Good Location Strategy</a:t>
            </a:r>
            <a:endParaRPr lang="en-US" sz="2200" strike="sngStrike" dirty="0">
              <a:solidFill>
                <a:srgbClr val="21438F"/>
              </a:solidFill>
              <a:latin typeface="Helvetica LT Std"/>
            </a:endParaRPr>
          </a:p>
          <a:p>
            <a:pPr lvl="1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Techniques</a:t>
            </a:r>
          </a:p>
          <a:p>
            <a:pPr lvl="2"/>
            <a:r>
              <a:rPr lang="en-US" sz="2200" dirty="0" smtClean="0">
                <a:solidFill>
                  <a:srgbClr val="21438F"/>
                </a:solidFill>
                <a:latin typeface="Helvetica LT Std"/>
              </a:rPr>
              <a:t>Implicit and explicit wait</a:t>
            </a:r>
          </a:p>
          <a:p>
            <a:pPr lvl="2"/>
            <a:r>
              <a:rPr lang="en-US" sz="2200" dirty="0" smtClean="0">
                <a:solidFill>
                  <a:srgbClr val="21438F"/>
                </a:solidFill>
                <a:latin typeface="Helvetica LT Std"/>
              </a:rPr>
              <a:t>Take a screenshot</a:t>
            </a:r>
            <a:endParaRPr lang="cs-CZ" sz="2200" dirty="0" smtClean="0">
              <a:solidFill>
                <a:srgbClr val="21438F"/>
              </a:solidFill>
              <a:latin typeface="Helvetica LT Std"/>
            </a:endParaRPr>
          </a:p>
          <a:p>
            <a:pPr lvl="2"/>
            <a:r>
              <a:rPr lang="cs-CZ" sz="2200" dirty="0" smtClean="0">
                <a:solidFill>
                  <a:srgbClr val="21438F"/>
                </a:solidFill>
                <a:latin typeface="Helvetica LT Std"/>
              </a:rPr>
              <a:t>Cookies</a:t>
            </a:r>
            <a:endParaRPr lang="en-US" sz="2200" dirty="0" smtClean="0">
              <a:solidFill>
                <a:srgbClr val="21438F"/>
              </a:solidFill>
              <a:latin typeface="Helvetica LT Std"/>
            </a:endParaRPr>
          </a:p>
          <a:p>
            <a:pPr lvl="2"/>
            <a:r>
              <a:rPr lang="en-US" sz="2200" dirty="0" smtClean="0">
                <a:solidFill>
                  <a:srgbClr val="21438F"/>
                </a:solidFill>
                <a:latin typeface="Helvetica LT Std"/>
              </a:rPr>
              <a:t>Native events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Challenges</a:t>
            </a:r>
          </a:p>
          <a:p>
            <a:pPr lvl="2"/>
            <a:r>
              <a:rPr lang="en-US" sz="2200" dirty="0" smtClean="0">
                <a:solidFill>
                  <a:srgbClr val="21438F"/>
                </a:solidFill>
                <a:latin typeface="Helvetica LT Std"/>
              </a:rPr>
              <a:t>Try to locate elements when you have </a:t>
            </a:r>
            <a:r>
              <a:rPr lang="en-US" sz="2200" b="1" dirty="0" smtClean="0">
                <a:solidFill>
                  <a:srgbClr val="21438F"/>
                </a:solidFill>
                <a:latin typeface="Helvetica LT Std"/>
              </a:rPr>
              <a:t>no control over DOM</a:t>
            </a:r>
          </a:p>
          <a:p>
            <a:pPr lvl="2"/>
            <a:r>
              <a:rPr lang="en-US" sz="2200" dirty="0" smtClean="0">
                <a:solidFill>
                  <a:srgbClr val="21438F"/>
                </a:solidFill>
                <a:latin typeface="Helvetica LT Std"/>
              </a:rPr>
              <a:t>Testing the “</a:t>
            </a:r>
            <a:r>
              <a:rPr lang="en-US" sz="2200" b="1" dirty="0" smtClean="0">
                <a:solidFill>
                  <a:srgbClr val="21438F"/>
                </a:solidFill>
                <a:latin typeface="Helvetica LT Std"/>
              </a:rPr>
              <a:t>AutoComplete</a:t>
            </a:r>
            <a:r>
              <a:rPr lang="en-US" sz="2200" dirty="0" smtClean="0">
                <a:solidFill>
                  <a:srgbClr val="21438F"/>
                </a:solidFill>
                <a:latin typeface="Helvetica LT Std"/>
              </a:rPr>
              <a:t>” and the “</a:t>
            </a:r>
            <a:r>
              <a:rPr lang="en-US" sz="2200" b="1" dirty="0" smtClean="0">
                <a:solidFill>
                  <a:srgbClr val="21438F"/>
                </a:solidFill>
                <a:latin typeface="Helvetica LT Std"/>
              </a:rPr>
              <a:t>Calendar</a:t>
            </a:r>
            <a:r>
              <a:rPr lang="en-US" sz="2200" dirty="0" smtClean="0">
                <a:solidFill>
                  <a:srgbClr val="21438F"/>
                </a:solidFill>
                <a:latin typeface="Helvetica LT Std"/>
              </a:rPr>
              <a:t>” feature</a:t>
            </a:r>
          </a:p>
          <a:p>
            <a:pPr lvl="2"/>
            <a:r>
              <a:rPr lang="hu-HU" sz="2100" b="1" dirty="0" smtClean="0">
                <a:solidFill>
                  <a:srgbClr val="21438F"/>
                </a:solidFill>
                <a:latin typeface="Helvetica LT Std"/>
              </a:rPr>
              <a:t>Implicit</a:t>
            </a:r>
            <a:r>
              <a:rPr lang="hu-HU" sz="2100" dirty="0" smtClean="0">
                <a:solidFill>
                  <a:srgbClr val="21438F"/>
                </a:solidFill>
                <a:latin typeface="Helvetica LT Std"/>
              </a:rPr>
              <a:t> and </a:t>
            </a:r>
            <a:r>
              <a:rPr lang="hu-HU" sz="2100" b="1" dirty="0" smtClean="0">
                <a:solidFill>
                  <a:srgbClr val="21438F"/>
                </a:solidFill>
                <a:latin typeface="Helvetica LT Std"/>
              </a:rPr>
              <a:t>Explicit</a:t>
            </a:r>
            <a:r>
              <a:rPr lang="hu-HU" sz="2100" dirty="0" smtClean="0">
                <a:solidFill>
                  <a:srgbClr val="21438F"/>
                </a:solidFill>
                <a:latin typeface="Helvetica LT Std"/>
              </a:rPr>
              <a:t> </a:t>
            </a:r>
            <a:r>
              <a:rPr lang="hu-HU" sz="2100" dirty="0" err="1" smtClean="0">
                <a:solidFill>
                  <a:srgbClr val="21438F"/>
                </a:solidFill>
                <a:latin typeface="Helvetica LT Std"/>
              </a:rPr>
              <a:t>wait</a:t>
            </a:r>
            <a:r>
              <a:rPr lang="hu-HU" sz="2100" dirty="0" smtClean="0">
                <a:solidFill>
                  <a:srgbClr val="21438F"/>
                </a:solidFill>
                <a:latin typeface="Helvetica LT Std"/>
              </a:rPr>
              <a:t> </a:t>
            </a:r>
            <a:r>
              <a:rPr lang="hu-HU" sz="2100" dirty="0" err="1" smtClean="0">
                <a:solidFill>
                  <a:srgbClr val="21438F"/>
                </a:solidFill>
                <a:latin typeface="Helvetica LT Std"/>
              </a:rPr>
              <a:t>in</a:t>
            </a:r>
            <a:r>
              <a:rPr lang="hu-HU" sz="2100" dirty="0" smtClean="0">
                <a:solidFill>
                  <a:srgbClr val="21438F"/>
                </a:solidFill>
                <a:latin typeface="Helvetica LT Std"/>
              </a:rPr>
              <a:t> </a:t>
            </a:r>
            <a:r>
              <a:rPr lang="hu-HU" sz="2100" dirty="0" err="1" smtClean="0">
                <a:solidFill>
                  <a:srgbClr val="21438F"/>
                </a:solidFill>
                <a:latin typeface="Helvetica LT Std"/>
              </a:rPr>
              <a:t>action</a:t>
            </a:r>
            <a:r>
              <a:rPr lang="hu-HU" sz="2100" dirty="0" smtClean="0">
                <a:solidFill>
                  <a:srgbClr val="21438F"/>
                </a:solidFill>
                <a:latin typeface="Helvetica LT Std"/>
              </a:rPr>
              <a:t>.</a:t>
            </a:r>
            <a:endParaRPr lang="en-US" sz="2100" b="1" dirty="0" smtClean="0">
              <a:solidFill>
                <a:srgbClr val="21438F"/>
              </a:solidFill>
              <a:latin typeface="Helvetica LT Std"/>
            </a:endParaRPr>
          </a:p>
          <a:p>
            <a:pPr lvl="2"/>
            <a:endParaRPr lang="en-US" sz="2200" dirty="0" smtClean="0">
              <a:solidFill>
                <a:srgbClr val="21438F"/>
              </a:solidFill>
              <a:latin typeface="Helvetica LT Std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  <a:p>
            <a:pPr lvl="2"/>
            <a:endParaRPr lang="en-US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  <a:p>
            <a:pPr marL="457200" lvl="1" indent="0">
              <a:buNone/>
            </a:pPr>
            <a:endParaRPr lang="en-US" dirty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</p:txBody>
      </p:sp>
      <p:pic>
        <p:nvPicPr>
          <p:cNvPr id="7" name="Kép 6" descr="selenium-ico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43954" y="579923"/>
            <a:ext cx="3061546" cy="2755392"/>
          </a:xfrm>
          <a:prstGeom prst="rect">
            <a:avLst/>
          </a:prstGeom>
        </p:spPr>
      </p:pic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38086" y="6248400"/>
            <a:ext cx="2605114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LT Std"/>
                <a:ea typeface="+mn-ea"/>
                <a:cs typeface="+mn-cs"/>
              </a:rPr>
              <a:t>Agenda</a:t>
            </a:r>
          </a:p>
        </p:txBody>
      </p:sp>
      <p:sp>
        <p:nvSpPr>
          <p:cNvPr id="5" name="Footer Placeholder 22"/>
          <p:cNvSpPr txBox="1">
            <a:spLocks/>
          </p:cNvSpPr>
          <p:nvPr/>
        </p:nvSpPr>
        <p:spPr>
          <a:xfrm>
            <a:off x="1468438" y="6400800"/>
            <a:ext cx="6207125" cy="56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201</a:t>
            </a:r>
            <a:r>
              <a:rPr lang="hu-HU" dirty="0" smtClean="0"/>
              <a:t>2</a:t>
            </a:r>
            <a:r>
              <a:rPr lang="en-US" dirty="0" smtClean="0"/>
              <a:t> © EPAM Systems</a:t>
            </a:r>
            <a:endParaRPr lang="en-US" dirty="0">
              <a:latin typeface="+mn-lt"/>
            </a:endParaRPr>
          </a:p>
        </p:txBody>
      </p:sp>
      <p:pic>
        <p:nvPicPr>
          <p:cNvPr id="6" name="Kép 5" descr="eclipse-id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31250" y="543825"/>
            <a:ext cx="11811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2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803"/>
            <a:ext cx="8726607" cy="876053"/>
          </a:xfrm>
        </p:spPr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Find Open Positions @EPAM, Hungary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38086" y="6248400"/>
            <a:ext cx="2605114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dirty="0" smtClean="0">
                <a:solidFill>
                  <a:schemeClr val="bg1"/>
                </a:solidFill>
                <a:latin typeface="Helvetica LT Std"/>
              </a:rPr>
              <a:t>Find job (1)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 LT Std"/>
              <a:ea typeface="+mn-ea"/>
              <a:cs typeface="+mn-cs"/>
            </a:endParaRPr>
          </a:p>
        </p:txBody>
      </p:sp>
      <p:sp>
        <p:nvSpPr>
          <p:cNvPr id="5" name="Footer Placeholder 22"/>
          <p:cNvSpPr txBox="1">
            <a:spLocks/>
          </p:cNvSpPr>
          <p:nvPr/>
        </p:nvSpPr>
        <p:spPr>
          <a:xfrm>
            <a:off x="1468438" y="6400800"/>
            <a:ext cx="6207125" cy="56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201</a:t>
            </a:r>
            <a:r>
              <a:rPr lang="hu-HU" dirty="0" smtClean="0"/>
              <a:t>2</a:t>
            </a:r>
            <a:r>
              <a:rPr lang="en-US" dirty="0" smtClean="0"/>
              <a:t> © EPAM Systems</a:t>
            </a:r>
            <a:endParaRPr lang="en-US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45020"/>
            <a:ext cx="7669828" cy="5476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67000" y="838200"/>
            <a:ext cx="487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5"/>
              </a:rPr>
              <a:t>http://www.youtube.com/watch?v=p_jJROtg4SY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3692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Find Open Positions @EPAM, Hungary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086" y="681638"/>
            <a:ext cx="8853514" cy="5444526"/>
          </a:xfrm>
          <a:solidFill>
            <a:schemeClr val="tx2">
              <a:lumMod val="75000"/>
            </a:schemeClr>
          </a:solidFill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sz="2900" b="1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/**** </a:t>
            </a:r>
            <a:r>
              <a:rPr lang="pt-BR" sz="2900" b="1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O P E N   EPAM.COM </a:t>
            </a:r>
            <a:r>
              <a:rPr lang="pt-BR" sz="2900" b="1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****/</a:t>
            </a:r>
            <a:endParaRPr lang="pt-BR" sz="2900" b="1" dirty="0">
              <a:solidFill>
                <a:schemeClr val="bg1">
                  <a:lumMod val="50000"/>
                </a:schemeClr>
              </a:solidFill>
              <a:latin typeface="Courier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err="1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driver.get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"</a:t>
            </a:r>
            <a:r>
              <a:rPr lang="en-US" sz="2900" i="1" dirty="0">
                <a:solidFill>
                  <a:srgbClr val="FFC000"/>
                </a:solidFill>
                <a:latin typeface="Courier" pitchFamily="49" charset="0"/>
              </a:rPr>
              <a:t>http://www.epam.com/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"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  <a:latin typeface="Courier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900" b="1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// Verify window title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err="1">
                <a:solidFill>
                  <a:srgbClr val="FF0000"/>
                </a:solidFill>
                <a:latin typeface="Courier" pitchFamily="49" charset="0"/>
              </a:rPr>
              <a:t>Assert.assertTrue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driver.getTitle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().contains</a:t>
            </a:r>
            <a:r>
              <a:rPr lang="en-US" b="1" i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("</a:t>
            </a:r>
            <a:r>
              <a:rPr lang="en-US" sz="2900" i="1" dirty="0">
                <a:solidFill>
                  <a:srgbClr val="FFC000"/>
                </a:solidFill>
                <a:latin typeface="Courier" pitchFamily="49" charset="0"/>
              </a:rPr>
              <a:t>EPAM Systems</a:t>
            </a:r>
            <a:r>
              <a:rPr lang="en-US" sz="2900" i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"</a:t>
            </a:r>
            <a:r>
              <a:rPr lang="en-US" sz="2900" b="1" i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), </a:t>
            </a:r>
            <a:r>
              <a:rPr lang="en-US" sz="2900" i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"</a:t>
            </a:r>
            <a:r>
              <a:rPr lang="en-US" sz="2900" i="1" dirty="0" smtClean="0">
                <a:solidFill>
                  <a:srgbClr val="FFC000"/>
                </a:solidFill>
                <a:latin typeface="Courier" pitchFamily="49" charset="0"/>
              </a:rPr>
              <a:t>FAIL: Title is NOT 'EPAM </a:t>
            </a:r>
            <a:r>
              <a:rPr lang="en-US" sz="2900" i="1" dirty="0">
                <a:solidFill>
                  <a:srgbClr val="FFC000"/>
                </a:solidFill>
                <a:latin typeface="Courier" pitchFamily="49" charset="0"/>
              </a:rPr>
              <a:t>Systems</a:t>
            </a:r>
            <a:r>
              <a:rPr lang="en-US" sz="2900" i="1" dirty="0" smtClean="0">
                <a:solidFill>
                  <a:srgbClr val="FFC000"/>
                </a:solidFill>
                <a:latin typeface="Courier" pitchFamily="49" charset="0"/>
              </a:rPr>
              <a:t>'</a:t>
            </a:r>
            <a:r>
              <a:rPr lang="en-US" i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")</a:t>
            </a:r>
            <a:r>
              <a:rPr lang="en-US" sz="3800" i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;</a:t>
            </a:r>
            <a:endParaRPr lang="en-US" sz="3800" i="1" dirty="0">
              <a:solidFill>
                <a:schemeClr val="bg1">
                  <a:lumMod val="85000"/>
                </a:schemeClr>
              </a:solidFill>
              <a:latin typeface="Courier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err="1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System.out.println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"</a:t>
            </a:r>
            <a:r>
              <a:rPr lang="en-US" sz="2900" i="1" dirty="0">
                <a:solidFill>
                  <a:srgbClr val="FFC000"/>
                </a:solidFill>
                <a:latin typeface="Courier" pitchFamily="49" charset="0"/>
              </a:rPr>
              <a:t>PASS: title is 'EPAM Systems'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"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  <a:latin typeface="Courier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900" b="1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// Check if the 'Careers' link is </a:t>
            </a:r>
            <a:r>
              <a:rPr lang="en-US" sz="2900" b="1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displayed</a:t>
            </a:r>
            <a:endParaRPr lang="en-US" sz="2900" b="1" dirty="0">
              <a:solidFill>
                <a:schemeClr val="bg1">
                  <a:lumMod val="50000"/>
                </a:schemeClr>
              </a:solidFill>
              <a:latin typeface="Courier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Courier" pitchFamily="49" charset="0"/>
              </a:rPr>
              <a:t>WebElement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Courier" pitchFamily="49" charset="0"/>
              </a:rPr>
              <a:t> 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careersLink</a:t>
            </a:r>
            <a:r>
              <a:rPr lang="en-US" sz="3800" b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 =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driver.findElement</a:t>
            </a:r>
            <a:r>
              <a:rPr lang="en-US" sz="3800" b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</a:t>
            </a:r>
            <a:r>
              <a:rPr lang="en-US" sz="3800" b="1" dirty="0" err="1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By.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xpath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i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	</a:t>
            </a:r>
            <a:r>
              <a:rPr lang="en-US" i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"</a:t>
            </a:r>
            <a:r>
              <a:rPr lang="en-US" sz="2900" i="1" dirty="0" smtClean="0">
                <a:solidFill>
                  <a:srgbClr val="FFC000"/>
                </a:solidFill>
                <a:latin typeface="Courier" pitchFamily="49" charset="0"/>
              </a:rPr>
              <a:t>//</a:t>
            </a:r>
            <a:r>
              <a:rPr lang="en-US" sz="2900" i="1" dirty="0">
                <a:solidFill>
                  <a:srgbClr val="FFC000"/>
                </a:solidFill>
                <a:latin typeface="Courier" pitchFamily="49" charset="0"/>
              </a:rPr>
              <a:t>div[@id='</a:t>
            </a:r>
            <a:r>
              <a:rPr lang="en-US" sz="2900" i="1" dirty="0" err="1">
                <a:solidFill>
                  <a:srgbClr val="FFC000"/>
                </a:solidFill>
                <a:latin typeface="Courier" pitchFamily="49" charset="0"/>
              </a:rPr>
              <a:t>topnav</a:t>
            </a:r>
            <a:r>
              <a:rPr lang="en-US" sz="2900" i="1" dirty="0">
                <a:solidFill>
                  <a:srgbClr val="FFC000"/>
                </a:solidFill>
                <a:latin typeface="Courier" pitchFamily="49" charset="0"/>
              </a:rPr>
              <a:t>']//a[contains(text</a:t>
            </a:r>
            <a:r>
              <a:rPr lang="en-US" sz="2900" i="1" dirty="0" smtClean="0">
                <a:solidFill>
                  <a:srgbClr val="FFC000"/>
                </a:solidFill>
                <a:latin typeface="Courier" pitchFamily="49" charset="0"/>
              </a:rPr>
              <a:t>(), 'Careers')]</a:t>
            </a:r>
            <a:r>
              <a:rPr lang="en-US" i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"</a:t>
            </a:r>
            <a:r>
              <a:rPr lang="en-US" sz="3800" b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))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600" b="1" dirty="0" smtClean="0">
              <a:solidFill>
                <a:schemeClr val="bg1">
                  <a:lumMod val="85000"/>
                </a:schemeClr>
              </a:solidFill>
              <a:latin typeface="Courier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600" b="1" dirty="0" err="1" smtClean="0">
                <a:solidFill>
                  <a:srgbClr val="FF0000"/>
                </a:solidFill>
                <a:latin typeface="Courier" pitchFamily="49" charset="0"/>
              </a:rPr>
              <a:t>Assert.</a:t>
            </a:r>
            <a:r>
              <a:rPr lang="en-US" sz="3300" b="1" dirty="0" err="1" smtClean="0">
                <a:solidFill>
                  <a:srgbClr val="FF0000"/>
                </a:solidFill>
                <a:latin typeface="Courier" pitchFamily="49" charset="0"/>
              </a:rPr>
              <a:t>assertTrue</a:t>
            </a:r>
            <a:r>
              <a:rPr lang="en-US" sz="3600" b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</a:t>
            </a:r>
            <a:r>
              <a:rPr lang="en-US" sz="3300" b="1" dirty="0" err="1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careersLink.isDisplayed</a:t>
            </a:r>
            <a:r>
              <a:rPr lang="en-US" sz="3600" b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()</a:t>
            </a:r>
            <a:r>
              <a:rPr lang="en-US" sz="3300" b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,</a:t>
            </a:r>
            <a:r>
              <a:rPr lang="en-US" sz="3600" i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 </a:t>
            </a:r>
            <a:r>
              <a:rPr lang="en-US" sz="3300" i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"</a:t>
            </a:r>
            <a:r>
              <a:rPr lang="en-US" sz="2900" i="1" dirty="0">
                <a:solidFill>
                  <a:srgbClr val="FFC000"/>
                </a:solidFill>
                <a:latin typeface="Courier" pitchFamily="49" charset="0"/>
              </a:rPr>
              <a:t>'Careers' link was NOT found in the header section.</a:t>
            </a:r>
            <a:r>
              <a:rPr lang="en-US" sz="3300" i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"</a:t>
            </a:r>
            <a:r>
              <a:rPr lang="en-US" sz="3300" b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300" b="1" dirty="0" err="1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System.out.println</a:t>
            </a:r>
            <a:r>
              <a:rPr lang="en-US" sz="3300" b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</a:t>
            </a:r>
            <a:r>
              <a:rPr lang="en-US" sz="3300" i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"</a:t>
            </a:r>
            <a:r>
              <a:rPr lang="en-US" sz="2900" i="1" dirty="0">
                <a:solidFill>
                  <a:srgbClr val="FFC000"/>
                </a:solidFill>
                <a:latin typeface="Courier" pitchFamily="49" charset="0"/>
              </a:rPr>
              <a:t>PASS</a:t>
            </a:r>
            <a:r>
              <a:rPr lang="en-US" sz="2900" i="1" dirty="0" smtClean="0">
                <a:solidFill>
                  <a:srgbClr val="FFC000"/>
                </a:solidFill>
                <a:latin typeface="Courier" pitchFamily="49" charset="0"/>
              </a:rPr>
              <a:t>: 'Careers</a:t>
            </a:r>
            <a:r>
              <a:rPr lang="en-US" sz="2900" i="1" dirty="0">
                <a:solidFill>
                  <a:srgbClr val="FFC000"/>
                </a:solidFill>
                <a:latin typeface="Courier" pitchFamily="49" charset="0"/>
              </a:rPr>
              <a:t>' link </a:t>
            </a:r>
            <a:r>
              <a:rPr lang="en-US" sz="2900" i="1" dirty="0" smtClean="0">
                <a:solidFill>
                  <a:srgbClr val="FFC000"/>
                </a:solidFill>
                <a:latin typeface="Courier" pitchFamily="49" charset="0"/>
              </a:rPr>
              <a:t>was found</a:t>
            </a:r>
            <a:r>
              <a:rPr lang="en-US" sz="3300" i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"</a:t>
            </a:r>
            <a:r>
              <a:rPr lang="en-US" sz="3300" b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);</a:t>
            </a:r>
            <a:endParaRPr lang="en-US" sz="3300" b="1" dirty="0">
              <a:solidFill>
                <a:schemeClr val="bg1">
                  <a:lumMod val="85000"/>
                </a:schemeClr>
              </a:solidFill>
              <a:latin typeface="Courier" pitchFamily="49" charset="0"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38086" y="6248400"/>
            <a:ext cx="2605114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dirty="0" smtClean="0">
                <a:solidFill>
                  <a:schemeClr val="bg1"/>
                </a:solidFill>
                <a:latin typeface="Helvetica LT Std"/>
              </a:rPr>
              <a:t>Find job (2)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 LT Std"/>
              <a:ea typeface="+mn-ea"/>
              <a:cs typeface="+mn-cs"/>
            </a:endParaRPr>
          </a:p>
        </p:txBody>
      </p:sp>
      <p:sp>
        <p:nvSpPr>
          <p:cNvPr id="5" name="Footer Placeholder 22"/>
          <p:cNvSpPr txBox="1">
            <a:spLocks/>
          </p:cNvSpPr>
          <p:nvPr/>
        </p:nvSpPr>
        <p:spPr>
          <a:xfrm>
            <a:off x="1468438" y="6400800"/>
            <a:ext cx="6207125" cy="56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201</a:t>
            </a:r>
            <a:r>
              <a:rPr lang="hu-HU" dirty="0" smtClean="0"/>
              <a:t>2</a:t>
            </a:r>
            <a:r>
              <a:rPr lang="en-US" dirty="0" smtClean="0"/>
              <a:t> © EPAM Systems</a:t>
            </a:r>
            <a:endParaRPr lang="en-US" dirty="0"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2400" y="-194416"/>
            <a:ext cx="8726607" cy="876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smtClean="0">
                <a:solidFill>
                  <a:schemeClr val="bg1"/>
                </a:solidFill>
              </a:rPr>
              <a:t>Find Open Positions @EPAM, Hungary</a:t>
            </a: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66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Find Open Positions @EPAM, Hungary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5562600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b="1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/***** </a:t>
            </a:r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C A R E </a:t>
            </a:r>
            <a:r>
              <a:rPr lang="pt-BR" sz="1600" b="1" dirty="0" err="1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E</a:t>
            </a:r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R S  </a:t>
            </a:r>
            <a:r>
              <a:rPr lang="pt-BR" sz="1600" b="1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P </a:t>
            </a:r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A G E </a:t>
            </a:r>
            <a:r>
              <a:rPr lang="pt-BR" sz="1600" b="1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*****/</a:t>
            </a:r>
            <a:endParaRPr lang="pt-BR" sz="1600" b="1" dirty="0">
              <a:solidFill>
                <a:schemeClr val="bg1">
                  <a:lumMod val="5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careersLink.click</a:t>
            </a:r>
            <a:r>
              <a:rPr lang="en-US" sz="1800" b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();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		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// Navigate to 'Careers' page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85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FF0000"/>
                </a:solidFill>
                <a:latin typeface="Courier" pitchFamily="49" charset="0"/>
              </a:rPr>
              <a:t>Assert.</a:t>
            </a:r>
            <a:r>
              <a:rPr lang="en-US" sz="1600" b="1" i="1" dirty="0" err="1" smtClean="0">
                <a:solidFill>
                  <a:srgbClr val="FF0000"/>
                </a:solidFill>
                <a:latin typeface="Courier" pitchFamily="49" charset="0"/>
              </a:rPr>
              <a:t>assertTrue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</a:t>
            </a:r>
            <a:r>
              <a:rPr lang="en-US" sz="1600" b="1" i="1" dirty="0" err="1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driver.getTitle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().contains("</a:t>
            </a:r>
            <a:r>
              <a:rPr lang="en-US" sz="1600" i="1" dirty="0">
                <a:solidFill>
                  <a:srgbClr val="FFC000"/>
                </a:solidFill>
                <a:latin typeface="Courier" pitchFamily="49" charset="0"/>
              </a:rPr>
              <a:t>Careers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"), "</a:t>
            </a:r>
            <a:r>
              <a:rPr lang="en-US" sz="1600" i="1" dirty="0">
                <a:solidFill>
                  <a:srgbClr val="FFC000"/>
                </a:solidFill>
                <a:latin typeface="Courier" pitchFamily="49" charset="0"/>
              </a:rPr>
              <a:t>FAIL: 'Careers' is not displayed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");		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// Check if the 'Careers' page is displayed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85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// Get counties from the left section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List&lt;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WebElement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&gt; counties = </a:t>
            </a:r>
            <a:r>
              <a:rPr lang="en-US" sz="1800" b="1" dirty="0" err="1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driver.findElements</a:t>
            </a:r>
            <a:r>
              <a:rPr lang="en-US" sz="1800" b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</a:t>
            </a:r>
            <a:r>
              <a:rPr lang="en-US" sz="1800" b="1" dirty="0" err="1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By.</a:t>
            </a:r>
            <a:r>
              <a:rPr lang="en-US" sz="1800" b="1" i="1" dirty="0" err="1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cssSelector</a:t>
            </a:r>
            <a:r>
              <a:rPr lang="en-US" sz="1800" b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b="1" i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	</a:t>
            </a:r>
            <a:r>
              <a:rPr lang="en-US" sz="1800" b="1" i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	</a:t>
            </a:r>
            <a:r>
              <a:rPr lang="en-US" sz="1800" i="1" dirty="0" smtClean="0">
                <a:solidFill>
                  <a:srgbClr val="FFC000"/>
                </a:solidFill>
                <a:latin typeface="Courier" pitchFamily="49" charset="0"/>
              </a:rPr>
              <a:t>".</a:t>
            </a:r>
            <a:r>
              <a:rPr lang="en-US" sz="1800" i="1" dirty="0">
                <a:solidFill>
                  <a:srgbClr val="FFC000"/>
                </a:solidFill>
                <a:latin typeface="Courier" pitchFamily="49" charset="0"/>
              </a:rPr>
              <a:t>aside-</a:t>
            </a:r>
            <a:r>
              <a:rPr lang="en-US" sz="1800" i="1" dirty="0" err="1">
                <a:solidFill>
                  <a:srgbClr val="FFC000"/>
                </a:solidFill>
                <a:latin typeface="Courier" pitchFamily="49" charset="0"/>
              </a:rPr>
              <a:t>navigation.parbase.section</a:t>
            </a:r>
            <a:r>
              <a:rPr lang="en-US" sz="1800" i="1" dirty="0">
                <a:solidFill>
                  <a:srgbClr val="FFC000"/>
                </a:solidFill>
                <a:latin typeface="Courier" pitchFamily="49" charset="0"/>
              </a:rPr>
              <a:t>&gt;</a:t>
            </a:r>
            <a:r>
              <a:rPr lang="en-US" sz="1800" i="1" dirty="0" err="1">
                <a:solidFill>
                  <a:srgbClr val="FFC000"/>
                </a:solidFill>
                <a:latin typeface="Courier" pitchFamily="49" charset="0"/>
              </a:rPr>
              <a:t>ul</a:t>
            </a:r>
            <a:r>
              <a:rPr lang="en-US" sz="1800" i="1" dirty="0">
                <a:solidFill>
                  <a:srgbClr val="FFC000"/>
                </a:solidFill>
                <a:latin typeface="Courier" pitchFamily="49" charset="0"/>
              </a:rPr>
              <a:t>&gt;li&gt;a</a:t>
            </a:r>
            <a:r>
              <a:rPr lang="en-US" sz="1800" b="1" i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"));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85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sz="1600" b="1" dirty="0" err="1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boolean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 </a:t>
            </a:r>
            <a:r>
              <a:rPr lang="en-US" sz="1600" b="1" dirty="0" err="1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isFound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 = false;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for (</a:t>
            </a:r>
            <a:r>
              <a:rPr lang="en-US" sz="1600" b="1" dirty="0" err="1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WebElement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 </a:t>
            </a:r>
            <a:r>
              <a:rPr lang="en-US" sz="1600" b="1" dirty="0" err="1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webElement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 : counties)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	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if(</a:t>
            </a:r>
            <a:r>
              <a:rPr lang="en-US" sz="1600" b="1" dirty="0" err="1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webElement.getText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().contains("</a:t>
            </a:r>
            <a:r>
              <a:rPr lang="en-US" sz="1600" i="1" dirty="0">
                <a:solidFill>
                  <a:srgbClr val="FFC000"/>
                </a:solidFill>
                <a:latin typeface="Courier" pitchFamily="49" charset="0"/>
              </a:rPr>
              <a:t>Hungary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")) </a:t>
            </a:r>
            <a:r>
              <a:rPr lang="en-US" sz="1600" b="1" dirty="0" err="1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isFound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= true;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	</a:t>
            </a:r>
            <a:r>
              <a:rPr lang="en-US" sz="1600" b="1" dirty="0" err="1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System.out.print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</a:t>
            </a:r>
            <a:r>
              <a:rPr lang="en-US" sz="1600" b="1" dirty="0" err="1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webElement.getText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() + " ");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FF0000"/>
                </a:solidFill>
                <a:latin typeface="Courier" pitchFamily="49" charset="0"/>
              </a:rPr>
              <a:t>Assert.</a:t>
            </a:r>
            <a:r>
              <a:rPr lang="en-US" sz="1600" b="1" i="1" dirty="0" err="1" smtClean="0">
                <a:solidFill>
                  <a:srgbClr val="FF0000"/>
                </a:solidFill>
                <a:latin typeface="Courier" pitchFamily="49" charset="0"/>
              </a:rPr>
              <a:t>assertTrue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</a:t>
            </a:r>
            <a:r>
              <a:rPr lang="en-US" sz="1600" b="1" i="1" dirty="0" err="1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isFound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, "</a:t>
            </a:r>
            <a:r>
              <a:rPr lang="en-US" sz="1600" i="1" dirty="0">
                <a:solidFill>
                  <a:srgbClr val="FFC000"/>
                </a:solidFill>
                <a:latin typeface="Courier" pitchFamily="49" charset="0"/>
              </a:rPr>
              <a:t>'Hungary' was NOT found in the list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800" b="1" dirty="0" err="1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driver.findElement</a:t>
            </a:r>
            <a:r>
              <a:rPr lang="en-US" sz="1800" b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</a:t>
            </a:r>
            <a:r>
              <a:rPr lang="en-US" sz="1800" b="1" dirty="0" err="1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By.</a:t>
            </a:r>
            <a:r>
              <a:rPr lang="en-US" sz="1800" b="1" i="1" dirty="0" err="1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linkText</a:t>
            </a:r>
            <a:r>
              <a:rPr lang="en-US" sz="1800" b="1" i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("</a:t>
            </a:r>
            <a:r>
              <a:rPr lang="en-US" sz="1800" i="1" dirty="0">
                <a:solidFill>
                  <a:srgbClr val="FFC000"/>
                </a:solidFill>
                <a:latin typeface="Courier" pitchFamily="49" charset="0"/>
              </a:rPr>
              <a:t>Hungary</a:t>
            </a:r>
            <a:r>
              <a:rPr lang="en-US" sz="1800" b="1" i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")).click();</a:t>
            </a:r>
            <a:endParaRPr lang="en-US" sz="1800" b="1" dirty="0">
              <a:solidFill>
                <a:schemeClr val="bg1">
                  <a:lumMod val="85000"/>
                </a:schemeClr>
              </a:solidFill>
              <a:latin typeface="Courier" pitchFamily="49" charset="0"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38086" y="6248400"/>
            <a:ext cx="2605114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dirty="0" smtClean="0">
                <a:solidFill>
                  <a:schemeClr val="bg1"/>
                </a:solidFill>
                <a:latin typeface="Helvetica LT Std"/>
              </a:rPr>
              <a:t>Find job (3)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 LT Std"/>
              <a:ea typeface="+mn-ea"/>
              <a:cs typeface="+mn-cs"/>
            </a:endParaRPr>
          </a:p>
        </p:txBody>
      </p:sp>
      <p:sp>
        <p:nvSpPr>
          <p:cNvPr id="5" name="Footer Placeholder 22"/>
          <p:cNvSpPr txBox="1">
            <a:spLocks/>
          </p:cNvSpPr>
          <p:nvPr/>
        </p:nvSpPr>
        <p:spPr>
          <a:xfrm>
            <a:off x="1468438" y="6400800"/>
            <a:ext cx="6207125" cy="56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201</a:t>
            </a:r>
            <a:r>
              <a:rPr lang="hu-HU" dirty="0" smtClean="0"/>
              <a:t>2</a:t>
            </a:r>
            <a:r>
              <a:rPr lang="en-US" dirty="0" smtClean="0"/>
              <a:t> © EPAM Systems</a:t>
            </a:r>
            <a:endParaRPr lang="en-US" dirty="0"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2400" y="-194416"/>
            <a:ext cx="8726607" cy="876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smtClean="0">
                <a:solidFill>
                  <a:schemeClr val="bg1"/>
                </a:solidFill>
              </a:rPr>
              <a:t>Find Open Positions @EPAM, Hungary</a:t>
            </a: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18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Find Open Positions @EPAM, Hungary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5562600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200" b="1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/****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O P E N </a:t>
            </a:r>
            <a:r>
              <a:rPr lang="pt-BR" sz="1200" b="1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  </a:t>
            </a:r>
            <a:r>
              <a:rPr lang="pt-BR" sz="1200" b="1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P O S I T I O N S  I N   H U N G A R Y </a:t>
            </a:r>
            <a:r>
              <a:rPr lang="pt-BR" sz="1200" b="1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*****/</a:t>
            </a:r>
            <a:endParaRPr lang="pt-BR" sz="1200" b="1" dirty="0">
              <a:solidFill>
                <a:schemeClr val="bg1">
                  <a:lumMod val="5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solidFill>
                  <a:srgbClr val="FF0000"/>
                </a:solidFill>
                <a:latin typeface="Courier" pitchFamily="49" charset="0"/>
              </a:rPr>
              <a:t>Assert.</a:t>
            </a:r>
            <a:r>
              <a:rPr lang="en-US" sz="1600" b="1" i="1" dirty="0" err="1" smtClean="0">
                <a:solidFill>
                  <a:srgbClr val="FF0000"/>
                </a:solidFill>
                <a:latin typeface="Courier" pitchFamily="49" charset="0"/>
              </a:rPr>
              <a:t>assertTrue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</a:t>
            </a:r>
            <a:r>
              <a:rPr lang="en-US" sz="1600" b="1" i="1" dirty="0" err="1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driver.getTitle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().contains("</a:t>
            </a:r>
            <a:r>
              <a:rPr lang="en-US" sz="1400" i="1" dirty="0">
                <a:solidFill>
                  <a:srgbClr val="FFC000"/>
                </a:solidFill>
                <a:latin typeface="Courier" pitchFamily="49" charset="0"/>
              </a:rPr>
              <a:t>Hungary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"), "</a:t>
            </a:r>
            <a:r>
              <a:rPr lang="en-US" sz="1400" i="1" dirty="0">
                <a:solidFill>
                  <a:srgbClr val="FFC000"/>
                </a:solidFill>
                <a:latin typeface="Courier" pitchFamily="49" charset="0"/>
              </a:rPr>
              <a:t>FAIL</a:t>
            </a:r>
            <a:r>
              <a:rPr lang="en-US" sz="1400" i="1" dirty="0" smtClean="0">
                <a:solidFill>
                  <a:srgbClr val="FFC000"/>
                </a:solidFill>
                <a:latin typeface="Courier" pitchFamily="49" charset="0"/>
              </a:rPr>
              <a:t>: 'Hungary</a:t>
            </a:r>
            <a:r>
              <a:rPr lang="en-US" sz="1400" i="1" dirty="0">
                <a:solidFill>
                  <a:srgbClr val="FFC000"/>
                </a:solidFill>
                <a:latin typeface="Courier" pitchFamily="49" charset="0"/>
              </a:rPr>
              <a:t>' page is not displayed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");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85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driver.findElement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</a:t>
            </a:r>
            <a:r>
              <a:rPr lang="en-US" sz="1600" b="1" dirty="0" err="1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By.</a:t>
            </a:r>
            <a:r>
              <a:rPr lang="en-US" sz="1600" b="1" i="1" dirty="0" err="1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xpath</a:t>
            </a:r>
            <a:r>
              <a:rPr lang="en-US" sz="1400" i="1" dirty="0">
                <a:solidFill>
                  <a:srgbClr val="FFC000"/>
                </a:solidFill>
                <a:latin typeface="Courier" pitchFamily="49" charset="0"/>
              </a:rPr>
              <a:t>("//div[@class='</a:t>
            </a:r>
            <a:r>
              <a:rPr lang="en-US" sz="1400" i="1" dirty="0" err="1">
                <a:solidFill>
                  <a:srgbClr val="FFC000"/>
                </a:solidFill>
                <a:latin typeface="Courier" pitchFamily="49" charset="0"/>
              </a:rPr>
              <a:t>jo</a:t>
            </a:r>
            <a:r>
              <a:rPr lang="en-US" sz="1400" i="1" dirty="0">
                <a:solidFill>
                  <a:srgbClr val="FFC000"/>
                </a:solidFill>
                <a:latin typeface="Courier" pitchFamily="49" charset="0"/>
              </a:rPr>
              <a:t>-filter']//span[@class='</a:t>
            </a:r>
            <a:r>
              <a:rPr lang="en-US" sz="1400" i="1" dirty="0" err="1">
                <a:solidFill>
                  <a:srgbClr val="FFC000"/>
                </a:solidFill>
                <a:latin typeface="Courier" pitchFamily="49" charset="0"/>
              </a:rPr>
              <a:t>jo</a:t>
            </a:r>
            <a:r>
              <a:rPr lang="en-US" sz="1400" i="1" dirty="0">
                <a:solidFill>
                  <a:srgbClr val="FFC000"/>
                </a:solidFill>
                <a:latin typeface="Courier" pitchFamily="49" charset="0"/>
              </a:rPr>
              <a:t>-</a:t>
            </a:r>
            <a:r>
              <a:rPr lang="en-US" sz="1400" i="1" dirty="0" err="1">
                <a:solidFill>
                  <a:srgbClr val="FFC000"/>
                </a:solidFill>
                <a:latin typeface="Courier" pitchFamily="49" charset="0"/>
              </a:rPr>
              <a:t>dd</a:t>
            </a:r>
            <a:r>
              <a:rPr lang="en-US" sz="1400" i="1" dirty="0">
                <a:solidFill>
                  <a:srgbClr val="FFC000"/>
                </a:solidFill>
                <a:latin typeface="Courier" pitchFamily="49" charset="0"/>
              </a:rPr>
              <a:t>-arrows']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")).click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();		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// set Group filter to Software Engineering</a:t>
            </a:r>
            <a:endParaRPr lang="en-US" sz="1200" b="1" i="1" dirty="0">
              <a:solidFill>
                <a:schemeClr val="bg1">
                  <a:lumMod val="50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sz="1600" b="1" dirty="0" err="1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WebElement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 </a:t>
            </a:r>
            <a:r>
              <a:rPr lang="en-US" sz="1600" b="1" dirty="0" err="1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groupFilters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 = </a:t>
            </a:r>
            <a:r>
              <a:rPr lang="en-US" sz="1600" b="1" dirty="0" err="1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driver.findElement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</a:t>
            </a:r>
            <a:r>
              <a:rPr lang="en-US" sz="1600" b="1" dirty="0" err="1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By.</a:t>
            </a:r>
            <a:r>
              <a:rPr lang="en-US" sz="1600" b="1" i="1" dirty="0" err="1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xpath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</a:t>
            </a:r>
            <a:r>
              <a:rPr lang="en-US" sz="1400" i="1" dirty="0" smtClean="0">
                <a:solidFill>
                  <a:srgbClr val="FFC000"/>
                </a:solidFill>
                <a:latin typeface="Courier" pitchFamily="49" charset="0"/>
              </a:rPr>
              <a:t>"//</a:t>
            </a:r>
            <a:r>
              <a:rPr lang="en-US" sz="1400" i="1" dirty="0">
                <a:solidFill>
                  <a:srgbClr val="FFC000"/>
                </a:solidFill>
                <a:latin typeface="Courier" pitchFamily="49" charset="0"/>
              </a:rPr>
              <a:t>div[@class='</a:t>
            </a:r>
            <a:r>
              <a:rPr lang="en-US" sz="1400" i="1" dirty="0" err="1">
                <a:solidFill>
                  <a:srgbClr val="FFC000"/>
                </a:solidFill>
                <a:latin typeface="Courier" pitchFamily="49" charset="0"/>
              </a:rPr>
              <a:t>jo</a:t>
            </a:r>
            <a:r>
              <a:rPr lang="en-US" sz="1400" i="1" dirty="0">
                <a:solidFill>
                  <a:srgbClr val="FFC000"/>
                </a:solidFill>
                <a:latin typeface="Courier" pitchFamily="49" charset="0"/>
              </a:rPr>
              <a:t>-sections-dropdown']/div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"));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FF0000"/>
                </a:solidFill>
                <a:latin typeface="Courier" pitchFamily="49" charset="0"/>
              </a:rPr>
              <a:t>Assert.</a:t>
            </a:r>
            <a:r>
              <a:rPr lang="en-US" sz="1600" b="1" i="1" dirty="0" err="1">
                <a:solidFill>
                  <a:srgbClr val="FF0000"/>
                </a:solidFill>
                <a:latin typeface="Courier" pitchFamily="49" charset="0"/>
              </a:rPr>
              <a:t>assertTrue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</a:t>
            </a:r>
            <a:r>
              <a:rPr lang="en-US" sz="1600" b="1" i="1" dirty="0" err="1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groupFilters.isDisplayed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(), 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“</a:t>
            </a:r>
            <a:r>
              <a:rPr lang="en-US" sz="1400" i="1" dirty="0">
                <a:solidFill>
                  <a:srgbClr val="FFC000"/>
                </a:solidFill>
                <a:latin typeface="Courier" pitchFamily="49" charset="0"/>
              </a:rPr>
              <a:t>FAIL: </a:t>
            </a:r>
            <a:r>
              <a:rPr lang="en-US" sz="1400" i="1" dirty="0" smtClean="0">
                <a:solidFill>
                  <a:srgbClr val="FFC000"/>
                </a:solidFill>
                <a:latin typeface="Courier" pitchFamily="49" charset="0"/>
              </a:rPr>
              <a:t>Group Filters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");</a:t>
            </a:r>
            <a:endParaRPr lang="en-US" sz="1600" b="1" i="1" dirty="0">
              <a:solidFill>
                <a:schemeClr val="bg1">
                  <a:lumMod val="85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85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// get all group filters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List&lt;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WebElement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&gt; </a:t>
            </a:r>
            <a:r>
              <a:rPr lang="en-US" sz="1600" b="1" dirty="0" err="1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listGroupFilters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 = 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	</a:t>
            </a:r>
            <a:r>
              <a:rPr lang="en-US" sz="1600" b="1" dirty="0" err="1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groupFilters.findElements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</a:t>
            </a:r>
            <a:r>
              <a:rPr lang="en-US" sz="1600" b="1" dirty="0" err="1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By.</a:t>
            </a:r>
            <a:r>
              <a:rPr lang="en-US" sz="1600" b="1" i="1" dirty="0" err="1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xpath</a:t>
            </a:r>
            <a:r>
              <a:rPr lang="en-US" sz="1400" i="1" dirty="0">
                <a:solidFill>
                  <a:srgbClr val="FFC000"/>
                </a:solidFill>
                <a:latin typeface="Courier" pitchFamily="49" charset="0"/>
              </a:rPr>
              <a:t>("//div[@class='</a:t>
            </a:r>
            <a:r>
              <a:rPr lang="en-US" sz="1400" i="1" dirty="0" err="1">
                <a:solidFill>
                  <a:srgbClr val="FFC000"/>
                </a:solidFill>
                <a:latin typeface="Courier" pitchFamily="49" charset="0"/>
              </a:rPr>
              <a:t>jo</a:t>
            </a:r>
            <a:r>
              <a:rPr lang="en-US" sz="1400" i="1" dirty="0">
                <a:solidFill>
                  <a:srgbClr val="FFC000"/>
                </a:solidFill>
                <a:latin typeface="Courier" pitchFamily="49" charset="0"/>
              </a:rPr>
              <a:t>-sections-dropdown']/div/</a:t>
            </a:r>
            <a:r>
              <a:rPr lang="en-US" sz="1400" i="1" dirty="0" err="1">
                <a:solidFill>
                  <a:srgbClr val="FFC000"/>
                </a:solidFill>
                <a:latin typeface="Courier" pitchFamily="49" charset="0"/>
              </a:rPr>
              <a:t>ul</a:t>
            </a:r>
            <a:r>
              <a:rPr lang="en-US" sz="1400" i="1" dirty="0">
                <a:solidFill>
                  <a:srgbClr val="FFC000"/>
                </a:solidFill>
                <a:latin typeface="Courier" pitchFamily="49" charset="0"/>
              </a:rPr>
              <a:t>/li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"));</a:t>
            </a:r>
          </a:p>
          <a:p>
            <a:pPr marL="0" indent="0">
              <a:buNone/>
            </a:pPr>
            <a:endParaRPr lang="en-US" sz="1600" b="1" dirty="0" smtClean="0">
              <a:solidFill>
                <a:schemeClr val="bg1">
                  <a:lumMod val="85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for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WebElement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 </a:t>
            </a:r>
            <a:r>
              <a:rPr lang="en-US" sz="1600" b="1" dirty="0" err="1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webElement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 : </a:t>
            </a:r>
            <a:r>
              <a:rPr lang="en-US" sz="1600" b="1" dirty="0" err="1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listGroupFilters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	</a:t>
            </a:r>
            <a:r>
              <a:rPr lang="en-US" sz="1600" b="1" dirty="0" err="1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System.out.print</a:t>
            </a: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</a:t>
            </a:r>
            <a:r>
              <a:rPr lang="en-US" sz="1600" b="1" dirty="0" err="1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webElement.getText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() + " ");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	if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</a:t>
            </a:r>
            <a:r>
              <a:rPr lang="en-US" sz="1600" b="1" dirty="0" err="1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webElement.getText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().contains("</a:t>
            </a:r>
            <a:r>
              <a:rPr lang="en-US" sz="1400" i="1" dirty="0">
                <a:solidFill>
                  <a:srgbClr val="FFC000"/>
                </a:solidFill>
                <a:latin typeface="Courier" pitchFamily="49" charset="0"/>
              </a:rPr>
              <a:t>Software Engineering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"))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		</a:t>
            </a:r>
            <a:r>
              <a:rPr lang="en-US" sz="1600" b="1" dirty="0" err="1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webElement.click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}</a:t>
            </a:r>
            <a:endParaRPr lang="en-US" sz="1600" b="1" dirty="0">
              <a:solidFill>
                <a:schemeClr val="bg1">
                  <a:lumMod val="85000"/>
                </a:schemeClr>
              </a:solidFill>
              <a:latin typeface="Courier" pitchFamily="49" charset="0"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38086" y="6248400"/>
            <a:ext cx="2605114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dirty="0" smtClean="0">
                <a:solidFill>
                  <a:schemeClr val="bg1"/>
                </a:solidFill>
                <a:latin typeface="Helvetica LT Std"/>
              </a:rPr>
              <a:t>Find job (4)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 LT Std"/>
              <a:ea typeface="+mn-ea"/>
              <a:cs typeface="+mn-cs"/>
            </a:endParaRPr>
          </a:p>
        </p:txBody>
      </p:sp>
      <p:sp>
        <p:nvSpPr>
          <p:cNvPr id="5" name="Footer Placeholder 22"/>
          <p:cNvSpPr txBox="1">
            <a:spLocks/>
          </p:cNvSpPr>
          <p:nvPr/>
        </p:nvSpPr>
        <p:spPr>
          <a:xfrm>
            <a:off x="1468438" y="6400800"/>
            <a:ext cx="6207125" cy="56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201</a:t>
            </a:r>
            <a:r>
              <a:rPr lang="hu-HU" dirty="0" smtClean="0"/>
              <a:t>2</a:t>
            </a:r>
            <a:r>
              <a:rPr lang="en-US" dirty="0" smtClean="0"/>
              <a:t> © EPAM Systems</a:t>
            </a:r>
            <a:endParaRPr lang="en-US" dirty="0"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2400" y="-194416"/>
            <a:ext cx="8726607" cy="876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smtClean="0">
                <a:solidFill>
                  <a:schemeClr val="bg1"/>
                </a:solidFill>
              </a:rPr>
              <a:t>Find Open Positions @EPAM, Hungary</a:t>
            </a: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88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Find Open Positions @EPAM, Hungary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5562600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// check if the 'Apply' button is available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WebElement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 </a:t>
            </a:r>
            <a:r>
              <a:rPr lang="en-US" sz="2000" b="1" dirty="0" err="1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btnApply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 = 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	</a:t>
            </a:r>
            <a:r>
              <a:rPr lang="en-US" sz="2000" b="1" dirty="0" err="1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groupFilters.findElement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</a:t>
            </a:r>
            <a:r>
              <a:rPr lang="en-US" sz="2000" b="1" dirty="0" err="1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By.</a:t>
            </a:r>
            <a:r>
              <a:rPr lang="en-US" sz="2000" b="1" i="1" dirty="0" err="1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linkText</a:t>
            </a:r>
            <a:r>
              <a:rPr lang="en-US" sz="2000" b="1" i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("</a:t>
            </a:r>
            <a:r>
              <a:rPr lang="en-US" sz="2000" i="1" dirty="0">
                <a:solidFill>
                  <a:srgbClr val="FFC000"/>
                </a:solidFill>
                <a:latin typeface="Courier" pitchFamily="49" charset="0"/>
              </a:rPr>
              <a:t>Apply</a:t>
            </a:r>
            <a:r>
              <a:rPr lang="en-US" sz="2000" b="1" i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"));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FF0000"/>
                </a:solidFill>
                <a:latin typeface="Courier" pitchFamily="49" charset="0"/>
              </a:rPr>
              <a:t>Assert.</a:t>
            </a:r>
            <a:r>
              <a:rPr lang="en-US" sz="2000" b="1" i="1" dirty="0" err="1">
                <a:solidFill>
                  <a:srgbClr val="FF0000"/>
                </a:solidFill>
                <a:latin typeface="Courier" pitchFamily="49" charset="0"/>
              </a:rPr>
              <a:t>assertTrue</a:t>
            </a:r>
            <a:r>
              <a:rPr lang="en-US" sz="2000" b="1" i="1" dirty="0">
                <a:solidFill>
                  <a:srgbClr val="FF0000"/>
                </a:solidFill>
                <a:latin typeface="Courier" pitchFamily="49" charset="0"/>
              </a:rPr>
              <a:t>(</a:t>
            </a:r>
            <a:r>
              <a:rPr lang="en-US" sz="2000" b="1" i="1" dirty="0" err="1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btnApply.isDisplayed</a:t>
            </a:r>
            <a:r>
              <a:rPr lang="en-US" sz="2000" b="1" i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(), </a:t>
            </a:r>
            <a:endParaRPr lang="en-US" sz="2000" b="1" i="1" dirty="0" smtClean="0">
              <a:solidFill>
                <a:schemeClr val="bg1">
                  <a:lumMod val="85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sz="2000" b="1" i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	</a:t>
            </a:r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		"</a:t>
            </a:r>
            <a:r>
              <a:rPr lang="en-US" sz="2000" i="1" dirty="0">
                <a:solidFill>
                  <a:srgbClr val="FFC000"/>
                </a:solidFill>
                <a:latin typeface="Courier" pitchFamily="49" charset="0"/>
              </a:rPr>
              <a:t>'Apply' button is NOT </a:t>
            </a:r>
            <a:r>
              <a:rPr lang="en-US" sz="2000" i="1" dirty="0" smtClean="0">
                <a:solidFill>
                  <a:srgbClr val="FFC000"/>
                </a:solidFill>
                <a:latin typeface="Courier" pitchFamily="49" charset="0"/>
              </a:rPr>
              <a:t>displayed</a:t>
            </a:r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");</a:t>
            </a:r>
            <a:endParaRPr lang="en-US" sz="2000" b="1" i="1" dirty="0">
              <a:solidFill>
                <a:schemeClr val="bg1">
                  <a:lumMod val="85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btnApply.click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solidFill>
                <a:schemeClr val="bg1">
                  <a:lumMod val="85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//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'Consulting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and Business Analysis' section is not displayed anymore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FF0000"/>
                </a:solidFill>
                <a:latin typeface="Courier" pitchFamily="49" charset="0"/>
              </a:rPr>
              <a:t>Assert.</a:t>
            </a:r>
            <a:r>
              <a:rPr lang="en-US" sz="2000" b="1" i="1" dirty="0" err="1">
                <a:solidFill>
                  <a:srgbClr val="FF0000"/>
                </a:solidFill>
                <a:latin typeface="Courier" pitchFamily="49" charset="0"/>
              </a:rPr>
              <a:t>assertFalse</a:t>
            </a:r>
            <a:r>
              <a:rPr lang="en-US" sz="2000" b="1" i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</a:t>
            </a:r>
            <a:r>
              <a:rPr lang="en-US" sz="2000" b="1" i="1" dirty="0" err="1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driver.findElement</a:t>
            </a:r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	</a:t>
            </a:r>
            <a:r>
              <a:rPr lang="en-US" sz="2000" b="1" i="1" dirty="0" err="1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By.xpath</a:t>
            </a:r>
            <a:r>
              <a:rPr lang="en-US" sz="2000" i="1" dirty="0">
                <a:solidFill>
                  <a:srgbClr val="FFC000"/>
                </a:solidFill>
                <a:latin typeface="Courier" pitchFamily="49" charset="0"/>
              </a:rPr>
              <a:t>("//*[@id=</a:t>
            </a:r>
            <a:r>
              <a:rPr lang="en-US" sz="2000" i="1" dirty="0" smtClean="0">
                <a:solidFill>
                  <a:srgbClr val="FFC000"/>
                </a:solidFill>
                <a:latin typeface="Courier" pitchFamily="49" charset="0"/>
              </a:rPr>
              <a:t>'</a:t>
            </a:r>
            <a:r>
              <a:rPr lang="en-US" sz="2000" i="1" dirty="0" err="1" smtClean="0">
                <a:solidFill>
                  <a:srgbClr val="FFC000"/>
                </a:solidFill>
                <a:latin typeface="Courier" pitchFamily="49" charset="0"/>
              </a:rPr>
              <a:t>jo</a:t>
            </a:r>
            <a:r>
              <a:rPr lang="en-US" sz="2000" i="1" dirty="0" smtClean="0">
                <a:solidFill>
                  <a:srgbClr val="FFC000"/>
                </a:solidFill>
                <a:latin typeface="Courier" pitchFamily="49" charset="0"/>
              </a:rPr>
              <a:t>-	start</a:t>
            </a:r>
            <a:r>
              <a:rPr lang="en-US" sz="2000" i="1" dirty="0">
                <a:solidFill>
                  <a:srgbClr val="FFC000"/>
                </a:solidFill>
                <a:latin typeface="Courier" pitchFamily="49" charset="0"/>
              </a:rPr>
              <a:t>']//h3[contains(text(),'Consulting and Business </a:t>
            </a:r>
            <a:r>
              <a:rPr lang="en-US" sz="2000" i="1" dirty="0" smtClean="0">
                <a:solidFill>
                  <a:srgbClr val="FFC000"/>
                </a:solidFill>
                <a:latin typeface="Courier" pitchFamily="49" charset="0"/>
              </a:rPr>
              <a:t>	Analysis')]</a:t>
            </a:r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")</a:t>
            </a:r>
            <a:r>
              <a:rPr lang="hu-HU" sz="2000" b="1" i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)</a:t>
            </a:r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.</a:t>
            </a:r>
            <a:r>
              <a:rPr lang="en-US" sz="2000" b="1" i="1" dirty="0" err="1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isDisplayed</a:t>
            </a:r>
            <a:r>
              <a:rPr lang="en-US" sz="2000" b="1" i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(), </a:t>
            </a:r>
            <a:endParaRPr lang="en-US" sz="2000" b="1" i="1" dirty="0" smtClean="0">
              <a:solidFill>
                <a:schemeClr val="bg1">
                  <a:lumMod val="85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sz="2000" b="1" i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	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"</a:t>
            </a:r>
            <a:r>
              <a:rPr lang="en-US" sz="2000" i="1" dirty="0">
                <a:solidFill>
                  <a:srgbClr val="FFC000"/>
                </a:solidFill>
                <a:latin typeface="Courier" pitchFamily="49" charset="0"/>
              </a:rPr>
              <a:t>'Consulting and Business Analysis</a:t>
            </a:r>
            <a:r>
              <a:rPr lang="en-US" sz="2000" i="1" dirty="0" smtClean="0">
                <a:solidFill>
                  <a:srgbClr val="FFC000"/>
                </a:solidFill>
                <a:latin typeface="Courier" pitchFamily="49" charset="0"/>
              </a:rPr>
              <a:t>' IS </a:t>
            </a:r>
            <a:r>
              <a:rPr lang="en-US" sz="2000" i="1" dirty="0">
                <a:solidFill>
                  <a:srgbClr val="FFC000"/>
                </a:solidFill>
                <a:latin typeface="Courier" pitchFamily="49" charset="0"/>
              </a:rPr>
              <a:t>displayed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.");</a:t>
            </a:r>
            <a:endParaRPr lang="en-US" sz="2000" b="1" dirty="0">
              <a:solidFill>
                <a:schemeClr val="bg1">
                  <a:lumMod val="85000"/>
                </a:schemeClr>
              </a:solidFill>
              <a:latin typeface="Courier" pitchFamily="49" charset="0"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38086" y="6248400"/>
            <a:ext cx="2605114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dirty="0" smtClean="0">
                <a:solidFill>
                  <a:schemeClr val="bg1"/>
                </a:solidFill>
                <a:latin typeface="Helvetica LT Std"/>
              </a:rPr>
              <a:t>Find job (5)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 LT Std"/>
              <a:ea typeface="+mn-ea"/>
              <a:cs typeface="+mn-cs"/>
            </a:endParaRPr>
          </a:p>
        </p:txBody>
      </p:sp>
      <p:sp>
        <p:nvSpPr>
          <p:cNvPr id="5" name="Footer Placeholder 22"/>
          <p:cNvSpPr txBox="1">
            <a:spLocks/>
          </p:cNvSpPr>
          <p:nvPr/>
        </p:nvSpPr>
        <p:spPr>
          <a:xfrm>
            <a:off x="1468438" y="6400800"/>
            <a:ext cx="6207125" cy="56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201</a:t>
            </a:r>
            <a:r>
              <a:rPr lang="hu-HU" dirty="0" smtClean="0"/>
              <a:t>2</a:t>
            </a:r>
            <a:r>
              <a:rPr lang="en-US" dirty="0" smtClean="0"/>
              <a:t> © EPAM Systems</a:t>
            </a:r>
            <a:endParaRPr lang="en-US" dirty="0"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2400" y="-194416"/>
            <a:ext cx="8726607" cy="876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smtClean="0">
                <a:solidFill>
                  <a:schemeClr val="bg1"/>
                </a:solidFill>
              </a:rPr>
              <a:t>Find Open Positions @EPAM, Hungary</a:t>
            </a: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8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Find Open Positions @EPAM, Hungary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5562600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// Type in 'Test' 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to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" pitchFamily="49" charset="0"/>
              </a:rPr>
              <a:t>search field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WebElement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 </a:t>
            </a:r>
            <a:r>
              <a:rPr lang="en-US" sz="2000" b="1" dirty="0" err="1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jobSearch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 = </a:t>
            </a:r>
            <a:r>
              <a:rPr lang="en-US" sz="2000" b="1" dirty="0" err="1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driver.findElement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</a:t>
            </a:r>
            <a:r>
              <a:rPr lang="en-US" sz="2000" b="1" dirty="0" err="1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By.</a:t>
            </a:r>
            <a:r>
              <a:rPr lang="en-US" sz="2000" b="1" i="1" dirty="0" err="1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xpath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	</a:t>
            </a:r>
            <a:r>
              <a:rPr lang="en-US" sz="2000" i="1" dirty="0" smtClean="0">
                <a:solidFill>
                  <a:srgbClr val="FFC000"/>
                </a:solidFill>
                <a:latin typeface="Courier" pitchFamily="49" charset="0"/>
              </a:rPr>
              <a:t>"//</a:t>
            </a:r>
            <a:r>
              <a:rPr lang="en-US" sz="2000" i="1" dirty="0">
                <a:solidFill>
                  <a:srgbClr val="FFC000"/>
                </a:solidFill>
                <a:latin typeface="Courier" pitchFamily="49" charset="0"/>
              </a:rPr>
              <a:t>form[@class='</a:t>
            </a:r>
            <a:r>
              <a:rPr lang="en-US" sz="2000" i="1" dirty="0" err="1">
                <a:solidFill>
                  <a:srgbClr val="FFC000"/>
                </a:solidFill>
                <a:latin typeface="Courier" pitchFamily="49" charset="0"/>
              </a:rPr>
              <a:t>jo</a:t>
            </a:r>
            <a:r>
              <a:rPr lang="en-US" sz="2000" i="1" dirty="0">
                <a:solidFill>
                  <a:srgbClr val="FFC000"/>
                </a:solidFill>
                <a:latin typeface="Courier" pitchFamily="49" charset="0"/>
              </a:rPr>
              <a:t>-search']//input[@type='text']</a:t>
            </a:r>
            <a:r>
              <a:rPr lang="en-US" sz="2000" b="1" i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"));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FF0000"/>
                </a:solidFill>
                <a:latin typeface="Courier" pitchFamily="49" charset="0"/>
              </a:rPr>
              <a:t>Assert.</a:t>
            </a:r>
            <a:r>
              <a:rPr lang="en-US" sz="2000" b="1" i="1" dirty="0" err="1">
                <a:solidFill>
                  <a:srgbClr val="FF0000"/>
                </a:solidFill>
                <a:latin typeface="Courier" pitchFamily="49" charset="0"/>
              </a:rPr>
              <a:t>assertTrue</a:t>
            </a:r>
            <a:r>
              <a:rPr lang="en-US" sz="2000" b="1" i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</a:t>
            </a:r>
            <a:r>
              <a:rPr lang="en-US" sz="2000" b="1" i="1" dirty="0" err="1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jobSearch.isDisplayed</a:t>
            </a:r>
            <a:r>
              <a:rPr lang="en-US" sz="2000" b="1" i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(), </a:t>
            </a:r>
            <a:endParaRPr lang="en-US" sz="2000" b="1" i="1" dirty="0" smtClean="0">
              <a:solidFill>
                <a:schemeClr val="bg1">
                  <a:lumMod val="85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sz="2000" b="1" i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	</a:t>
            </a:r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		"</a:t>
            </a:r>
            <a:r>
              <a:rPr lang="en-US" sz="2000" i="1" dirty="0">
                <a:solidFill>
                  <a:srgbClr val="FFC000"/>
                </a:solidFill>
                <a:latin typeface="Courier" pitchFamily="49" charset="0"/>
              </a:rPr>
              <a:t>Input field </a:t>
            </a:r>
            <a:r>
              <a:rPr lang="en-US" sz="2000" i="1" dirty="0" smtClean="0">
                <a:solidFill>
                  <a:srgbClr val="FFC000"/>
                </a:solidFill>
                <a:latin typeface="Courier" pitchFamily="49" charset="0"/>
              </a:rPr>
              <a:t>is </a:t>
            </a:r>
            <a:r>
              <a:rPr lang="en-US" sz="2000" i="1" dirty="0">
                <a:solidFill>
                  <a:srgbClr val="FFC000"/>
                </a:solidFill>
                <a:latin typeface="Courier" pitchFamily="49" charset="0"/>
              </a:rPr>
              <a:t>NOT </a:t>
            </a:r>
            <a:r>
              <a:rPr lang="en-US" sz="2000" i="1" dirty="0" smtClean="0">
                <a:solidFill>
                  <a:srgbClr val="FFC000"/>
                </a:solidFill>
                <a:latin typeface="Courier" pitchFamily="49" charset="0"/>
              </a:rPr>
              <a:t>displayed!</a:t>
            </a:r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");</a:t>
            </a:r>
            <a:endParaRPr lang="en-US" sz="2000" b="1" i="1" dirty="0">
              <a:solidFill>
                <a:schemeClr val="bg1">
                  <a:lumMod val="85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jobSearch.clear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jobSearch.sendKeys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("</a:t>
            </a:r>
            <a:r>
              <a:rPr lang="en-US" sz="2000" i="1" dirty="0">
                <a:solidFill>
                  <a:srgbClr val="FFC000"/>
                </a:solidFill>
                <a:latin typeface="Courier" pitchFamily="49" charset="0"/>
              </a:rPr>
              <a:t>Test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");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>
                  <a:lumMod val="85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WebElement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 </a:t>
            </a:r>
            <a:r>
              <a:rPr lang="en-US" sz="2000" b="1" dirty="0" err="1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searchIcon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 = </a:t>
            </a:r>
            <a:r>
              <a:rPr lang="en-US" sz="2000" b="1" dirty="0" err="1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jobSearch.findElement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</a:t>
            </a:r>
            <a:r>
              <a:rPr lang="en-US" sz="2000" b="1" dirty="0" err="1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By.</a:t>
            </a:r>
            <a:r>
              <a:rPr lang="en-US" sz="2000" b="1" i="1" dirty="0" err="1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xpath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</a:t>
            </a:r>
            <a:endParaRPr lang="en-US" sz="2000" i="1" dirty="0" smtClean="0">
              <a:solidFill>
                <a:srgbClr val="FFC000"/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sz="1800" i="1" dirty="0" smtClean="0">
                <a:solidFill>
                  <a:srgbClr val="FFC000"/>
                </a:solidFill>
                <a:latin typeface="Courier" pitchFamily="49" charset="0"/>
              </a:rPr>
              <a:t>	"//</a:t>
            </a:r>
            <a:r>
              <a:rPr lang="en-US" sz="1800" i="1" dirty="0">
                <a:solidFill>
                  <a:srgbClr val="FFC000"/>
                </a:solidFill>
                <a:latin typeface="Courier" pitchFamily="49" charset="0"/>
              </a:rPr>
              <a:t>input[@type='button' and @class='</a:t>
            </a:r>
            <a:r>
              <a:rPr lang="en-US" sz="1800" i="1" dirty="0" err="1">
                <a:solidFill>
                  <a:srgbClr val="FFC000"/>
                </a:solidFill>
                <a:latin typeface="Courier" pitchFamily="49" charset="0"/>
              </a:rPr>
              <a:t>jo</a:t>
            </a:r>
            <a:r>
              <a:rPr lang="en-US" sz="1800" i="1" dirty="0">
                <a:solidFill>
                  <a:srgbClr val="FFC000"/>
                </a:solidFill>
                <a:latin typeface="Courier" pitchFamily="49" charset="0"/>
              </a:rPr>
              <a:t>-search-button']"</a:t>
            </a:r>
            <a:r>
              <a:rPr lang="en-US" sz="2000" b="1" i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FF0000"/>
                </a:solidFill>
                <a:latin typeface="Courier" pitchFamily="49" charset="0"/>
              </a:rPr>
              <a:t>Assert.</a:t>
            </a:r>
            <a:r>
              <a:rPr lang="en-US" sz="2000" b="1" i="1" dirty="0" err="1">
                <a:solidFill>
                  <a:srgbClr val="FF0000"/>
                </a:solidFill>
                <a:latin typeface="Courier" pitchFamily="49" charset="0"/>
              </a:rPr>
              <a:t>assertTrue</a:t>
            </a:r>
            <a:r>
              <a:rPr lang="en-US" sz="2000" b="1" i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</a:t>
            </a:r>
            <a:r>
              <a:rPr lang="en-US" sz="2000" b="1" i="1" dirty="0" err="1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searchIcon.isDisplayed</a:t>
            </a:r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(),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	</a:t>
            </a:r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		"</a:t>
            </a:r>
            <a:r>
              <a:rPr lang="en-US" sz="2000" i="1" dirty="0">
                <a:solidFill>
                  <a:srgbClr val="FFC000"/>
                </a:solidFill>
                <a:latin typeface="Courier" pitchFamily="49" charset="0"/>
              </a:rPr>
              <a:t>'Search icon' is NOT </a:t>
            </a:r>
            <a:r>
              <a:rPr lang="en-US" sz="2000" i="1" dirty="0" smtClean="0">
                <a:solidFill>
                  <a:srgbClr val="FFC000"/>
                </a:solidFill>
                <a:latin typeface="Courier" pitchFamily="49" charset="0"/>
              </a:rPr>
              <a:t>displayed</a:t>
            </a:r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");</a:t>
            </a:r>
            <a:endParaRPr lang="en-US" sz="2000" b="1" i="1" dirty="0">
              <a:solidFill>
                <a:schemeClr val="bg1">
                  <a:lumMod val="85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searchIcon.click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();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38086" y="6248400"/>
            <a:ext cx="2605114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dirty="0" smtClean="0">
                <a:solidFill>
                  <a:schemeClr val="bg1"/>
                </a:solidFill>
                <a:latin typeface="Helvetica LT Std"/>
              </a:rPr>
              <a:t>Find job (6)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 LT Std"/>
              <a:ea typeface="+mn-ea"/>
              <a:cs typeface="+mn-cs"/>
            </a:endParaRPr>
          </a:p>
        </p:txBody>
      </p:sp>
      <p:sp>
        <p:nvSpPr>
          <p:cNvPr id="5" name="Footer Placeholder 22"/>
          <p:cNvSpPr txBox="1">
            <a:spLocks/>
          </p:cNvSpPr>
          <p:nvPr/>
        </p:nvSpPr>
        <p:spPr>
          <a:xfrm>
            <a:off x="1468438" y="6400800"/>
            <a:ext cx="6207125" cy="56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201</a:t>
            </a:r>
            <a:r>
              <a:rPr lang="hu-HU" dirty="0" smtClean="0"/>
              <a:t>2</a:t>
            </a:r>
            <a:r>
              <a:rPr lang="en-US" dirty="0" smtClean="0"/>
              <a:t> © EPAM Systems</a:t>
            </a:r>
            <a:endParaRPr lang="en-US" dirty="0"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2400" y="-194416"/>
            <a:ext cx="8726607" cy="876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smtClean="0">
                <a:solidFill>
                  <a:schemeClr val="bg1"/>
                </a:solidFill>
              </a:rPr>
              <a:t>Find Open Positions @EPAM, Hungary</a:t>
            </a: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09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3962400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WebElement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 </a:t>
            </a:r>
            <a:r>
              <a:rPr lang="en-US" sz="2000" b="1" dirty="0" err="1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expandedPosition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 = </a:t>
            </a:r>
            <a:r>
              <a:rPr lang="en-US" sz="2000" b="1" dirty="0" err="1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driver.findElement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</a:t>
            </a:r>
            <a:r>
              <a:rPr lang="en-US" sz="2000" b="1" dirty="0" err="1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By.</a:t>
            </a:r>
            <a:r>
              <a:rPr lang="en-US" sz="2000" b="1" i="1" dirty="0" err="1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xpath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i="1" dirty="0" smtClean="0">
                <a:solidFill>
                  <a:srgbClr val="FFC000"/>
                </a:solidFill>
                <a:latin typeface="Courier" pitchFamily="49" charset="0"/>
              </a:rPr>
              <a:t>"//</a:t>
            </a:r>
            <a:r>
              <a:rPr lang="en-US" sz="1600" i="1" dirty="0">
                <a:solidFill>
                  <a:srgbClr val="FFC000"/>
                </a:solidFill>
                <a:latin typeface="Courier" pitchFamily="49" charset="0"/>
              </a:rPr>
              <a:t>div[@class='</a:t>
            </a:r>
            <a:r>
              <a:rPr lang="en-US" sz="1600" i="1" dirty="0" err="1">
                <a:solidFill>
                  <a:srgbClr val="FFC000"/>
                </a:solidFill>
                <a:latin typeface="Courier" pitchFamily="49" charset="0"/>
              </a:rPr>
              <a:t>jo</a:t>
            </a:r>
            <a:r>
              <a:rPr lang="en-US" sz="1600" i="1" dirty="0">
                <a:solidFill>
                  <a:srgbClr val="FFC000"/>
                </a:solidFill>
                <a:latin typeface="Courier" pitchFamily="49" charset="0"/>
              </a:rPr>
              <a:t>-sections']//li[@class='</a:t>
            </a:r>
            <a:r>
              <a:rPr lang="en-US" sz="1600" i="1" dirty="0" err="1">
                <a:solidFill>
                  <a:srgbClr val="FFC000"/>
                </a:solidFill>
                <a:latin typeface="Courier" pitchFamily="49" charset="0"/>
              </a:rPr>
              <a:t>jo</a:t>
            </a:r>
            <a:r>
              <a:rPr lang="en-US" sz="1600" i="1" dirty="0">
                <a:solidFill>
                  <a:srgbClr val="FFC000"/>
                </a:solidFill>
                <a:latin typeface="Courier" pitchFamily="49" charset="0"/>
              </a:rPr>
              <a:t>-position expanded']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"</a:t>
            </a:r>
            <a:r>
              <a:rPr lang="en-US" sz="2000" b="1" i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));</a:t>
            </a:r>
          </a:p>
          <a:p>
            <a:pPr marL="0" indent="0">
              <a:buNone/>
            </a:pPr>
            <a:endParaRPr lang="en-US" sz="2000" b="1" dirty="0">
              <a:solidFill>
                <a:schemeClr val="bg1">
                  <a:lumMod val="85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if ( </a:t>
            </a:r>
            <a:r>
              <a:rPr lang="en-US" sz="2000" b="1" dirty="0" err="1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expandedPosition.isDisplayed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  &amp;&amp;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</a:t>
            </a:r>
            <a:r>
              <a:rPr lang="en-US" sz="2000" b="1" dirty="0" err="1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expandedPosition.findElement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(By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	.</a:t>
            </a:r>
            <a:r>
              <a:rPr lang="en-US" sz="2000" b="1" i="1" dirty="0" err="1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xpath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</a:t>
            </a:r>
            <a:r>
              <a:rPr lang="en-US" sz="1800" i="1" dirty="0" smtClean="0">
                <a:solidFill>
                  <a:srgbClr val="FFC000"/>
                </a:solidFill>
                <a:latin typeface="Courier" pitchFamily="49" charset="0"/>
              </a:rPr>
              <a:t>"//</a:t>
            </a:r>
            <a:r>
              <a:rPr lang="en-US" sz="1800" i="1" dirty="0">
                <a:solidFill>
                  <a:srgbClr val="FFC000"/>
                </a:solidFill>
                <a:latin typeface="Courier" pitchFamily="49" charset="0"/>
              </a:rPr>
              <a:t>h4[@class='</a:t>
            </a:r>
            <a:r>
              <a:rPr lang="en-US" sz="1800" i="1" dirty="0" err="1">
                <a:solidFill>
                  <a:srgbClr val="FFC000"/>
                </a:solidFill>
                <a:latin typeface="Courier" pitchFamily="49" charset="0"/>
              </a:rPr>
              <a:t>jo</a:t>
            </a:r>
            <a:r>
              <a:rPr lang="en-US" sz="1800" i="1" dirty="0">
                <a:solidFill>
                  <a:srgbClr val="FFC000"/>
                </a:solidFill>
                <a:latin typeface="Courier" pitchFamily="49" charset="0"/>
              </a:rPr>
              <a:t>-title </a:t>
            </a:r>
            <a:r>
              <a:rPr lang="en-US" sz="1800" i="1" dirty="0" smtClean="0">
                <a:solidFill>
                  <a:srgbClr val="FFC000"/>
                </a:solidFill>
                <a:latin typeface="Courier" pitchFamily="49" charset="0"/>
              </a:rPr>
              <a:t>']"</a:t>
            </a:r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))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	</a:t>
            </a:r>
            <a:r>
              <a:rPr lang="en-US" sz="2000" b="1" dirty="0" err="1" smtClean="0">
                <a:solidFill>
                  <a:srgbClr val="FF0000"/>
                </a:solidFill>
                <a:latin typeface="Courier" pitchFamily="49" charset="0"/>
              </a:rPr>
              <a:t>Assert.</a:t>
            </a:r>
            <a:r>
              <a:rPr lang="en-US" sz="2000" b="1" i="1" dirty="0" err="1" smtClean="0">
                <a:solidFill>
                  <a:srgbClr val="FF0000"/>
                </a:solidFill>
                <a:latin typeface="Courier" pitchFamily="49" charset="0"/>
              </a:rPr>
              <a:t>assertTrue</a:t>
            </a:r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</a:t>
            </a:r>
            <a:r>
              <a:rPr lang="en-US" sz="2000" b="1" i="1" dirty="0" err="1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expandedPosition.findElement</a:t>
            </a:r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	</a:t>
            </a:r>
            <a:r>
              <a:rPr lang="en-US" sz="2000" b="1" i="1" dirty="0" err="1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By.xpath</a:t>
            </a:r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</a:t>
            </a:r>
            <a:r>
              <a:rPr lang="en-US" sz="1800" i="1" dirty="0" smtClean="0">
                <a:solidFill>
                  <a:srgbClr val="FFC000"/>
                </a:solidFill>
                <a:latin typeface="Courier" pitchFamily="49" charset="0"/>
              </a:rPr>
              <a:t>"//</a:t>
            </a:r>
            <a:r>
              <a:rPr lang="en-US" sz="1800" i="1" dirty="0">
                <a:solidFill>
                  <a:srgbClr val="FFC000"/>
                </a:solidFill>
                <a:latin typeface="Courier" pitchFamily="49" charset="0"/>
              </a:rPr>
              <a:t>h4[@class='</a:t>
            </a:r>
            <a:r>
              <a:rPr lang="en-US" sz="1800" i="1" dirty="0" err="1">
                <a:solidFill>
                  <a:srgbClr val="FFC000"/>
                </a:solidFill>
                <a:latin typeface="Courier" pitchFamily="49" charset="0"/>
              </a:rPr>
              <a:t>jo</a:t>
            </a:r>
            <a:r>
              <a:rPr lang="en-US" sz="1800" i="1" dirty="0">
                <a:solidFill>
                  <a:srgbClr val="FFC000"/>
                </a:solidFill>
                <a:latin typeface="Courier" pitchFamily="49" charset="0"/>
              </a:rPr>
              <a:t>-title']</a:t>
            </a:r>
            <a:r>
              <a:rPr lang="en-US" sz="1800" i="1" dirty="0" smtClean="0">
                <a:solidFill>
                  <a:srgbClr val="FFC000"/>
                </a:solidFill>
                <a:latin typeface="Courier" pitchFamily="49" charset="0"/>
              </a:rPr>
              <a:t>"</a:t>
            </a:r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)).</a:t>
            </a:r>
            <a:r>
              <a:rPr lang="en-US" sz="2000" b="1" i="1" dirty="0" err="1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getText</a:t>
            </a:r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	</a:t>
            </a:r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	.</a:t>
            </a:r>
            <a:r>
              <a:rPr lang="en-US" sz="2000" b="1" i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contains("</a:t>
            </a:r>
            <a:r>
              <a:rPr lang="en-US" sz="2000" i="1" dirty="0">
                <a:solidFill>
                  <a:srgbClr val="FFC000"/>
                </a:solidFill>
                <a:latin typeface="Courier" pitchFamily="49" charset="0"/>
              </a:rPr>
              <a:t>Test</a:t>
            </a:r>
            <a:r>
              <a:rPr lang="en-US" sz="2000" b="1" i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"), </a:t>
            </a:r>
            <a:endParaRPr lang="en-US" sz="2000" b="1" i="1" dirty="0" smtClean="0">
              <a:solidFill>
                <a:schemeClr val="bg1">
                  <a:lumMod val="85000"/>
                </a:schemeClr>
              </a:solidFill>
              <a:latin typeface="Courier" pitchFamily="49" charset="0"/>
            </a:endParaRPr>
          </a:p>
          <a:p>
            <a:pPr marL="0" indent="0">
              <a:buNone/>
            </a:pPr>
            <a:r>
              <a:rPr lang="en-US" sz="2000" b="1" i="1" dirty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	</a:t>
            </a:r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	</a:t>
            </a:r>
            <a:r>
              <a:rPr lang="en-US" sz="1800" b="1" i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"</a:t>
            </a:r>
            <a:r>
              <a:rPr lang="en-US" sz="1800" i="1" dirty="0">
                <a:solidFill>
                  <a:srgbClr val="FFC000"/>
                </a:solidFill>
                <a:latin typeface="Courier" pitchFamily="49" charset="0"/>
              </a:rPr>
              <a:t>There are no opened </a:t>
            </a:r>
            <a:r>
              <a:rPr lang="hu-HU" sz="1800" i="1" dirty="0" err="1" smtClean="0">
                <a:solidFill>
                  <a:srgbClr val="FFC000"/>
                </a:solidFill>
                <a:latin typeface="Courier" pitchFamily="49" charset="0"/>
              </a:rPr>
              <a:t>Tester</a:t>
            </a:r>
            <a:r>
              <a:rPr lang="hu-HU" sz="1800" i="1" dirty="0" smtClean="0">
                <a:solidFill>
                  <a:srgbClr val="FFC000"/>
                </a:solidFill>
                <a:latin typeface="Courier" pitchFamily="49" charset="0"/>
              </a:rPr>
              <a:t> </a:t>
            </a:r>
            <a:r>
              <a:rPr lang="en-US" sz="1800" i="1" dirty="0" smtClean="0">
                <a:solidFill>
                  <a:srgbClr val="FFC000"/>
                </a:solidFill>
                <a:latin typeface="Courier" pitchFamily="49" charset="0"/>
              </a:rPr>
              <a:t>positions</a:t>
            </a:r>
            <a:r>
              <a:rPr lang="en-US" sz="1800" b="1" i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"</a:t>
            </a:r>
            <a:r>
              <a:rPr lang="en-US" sz="2000" b="1" i="1" dirty="0" smtClean="0">
                <a:solidFill>
                  <a:schemeClr val="bg1">
                    <a:lumMod val="85000"/>
                  </a:schemeClr>
                </a:solidFill>
                <a:latin typeface="Courier" pitchFamily="49" charset="0"/>
              </a:rPr>
              <a:t>);</a:t>
            </a:r>
            <a:endParaRPr lang="en-US" sz="2000" b="1" i="1" dirty="0">
              <a:solidFill>
                <a:schemeClr val="bg1">
                  <a:lumMod val="85000"/>
                </a:schemeClr>
              </a:solidFill>
              <a:latin typeface="Courier" pitchFamily="49" charset="0"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38086" y="6248400"/>
            <a:ext cx="2605114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dirty="0" smtClean="0">
                <a:solidFill>
                  <a:schemeClr val="bg1"/>
                </a:solidFill>
                <a:latin typeface="Helvetica LT Std"/>
              </a:rPr>
              <a:t>Find job (7)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 LT Std"/>
              <a:ea typeface="+mn-ea"/>
              <a:cs typeface="+mn-cs"/>
            </a:endParaRPr>
          </a:p>
        </p:txBody>
      </p:sp>
      <p:sp>
        <p:nvSpPr>
          <p:cNvPr id="5" name="Footer Placeholder 22"/>
          <p:cNvSpPr txBox="1">
            <a:spLocks/>
          </p:cNvSpPr>
          <p:nvPr/>
        </p:nvSpPr>
        <p:spPr>
          <a:xfrm>
            <a:off x="1468438" y="6400800"/>
            <a:ext cx="6207125" cy="56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201</a:t>
            </a:r>
            <a:r>
              <a:rPr lang="hu-HU" dirty="0" smtClean="0"/>
              <a:t>2</a:t>
            </a:r>
            <a:r>
              <a:rPr lang="en-US" dirty="0" smtClean="0"/>
              <a:t> © EPAM Systems</a:t>
            </a:r>
            <a:endParaRPr lang="en-US" dirty="0"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2400" y="-194416"/>
            <a:ext cx="8726607" cy="876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smtClean="0">
                <a:solidFill>
                  <a:schemeClr val="bg1"/>
                </a:solidFill>
              </a:rPr>
              <a:t>Find Open Positions @EPAM, Hungary</a:t>
            </a: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5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803"/>
            <a:ext cx="8726607" cy="876053"/>
          </a:xfrm>
        </p:spPr>
        <p:txBody>
          <a:bodyPr/>
          <a:lstStyle/>
          <a:p>
            <a:r>
              <a:rPr lang="hu-HU" sz="2600" dirty="0" err="1" smtClean="0">
                <a:solidFill>
                  <a:schemeClr val="bg1"/>
                </a:solidFill>
              </a:rPr>
              <a:t>Let</a:t>
            </a:r>
            <a:r>
              <a:rPr lang="en-GB" sz="2600" dirty="0" smtClean="0">
                <a:solidFill>
                  <a:schemeClr val="bg1"/>
                </a:solidFill>
              </a:rPr>
              <a:t>’s have a party!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38086" y="6248400"/>
            <a:ext cx="2605114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dirty="0" smtClean="0">
                <a:solidFill>
                  <a:schemeClr val="bg1"/>
                </a:solidFill>
                <a:latin typeface="Helvetica LT Std"/>
              </a:rPr>
              <a:t>Mission Possible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 LT Std"/>
              <a:ea typeface="+mn-ea"/>
              <a:cs typeface="+mn-cs"/>
            </a:endParaRPr>
          </a:p>
        </p:txBody>
      </p:sp>
      <p:sp>
        <p:nvSpPr>
          <p:cNvPr id="5" name="Footer Placeholder 22"/>
          <p:cNvSpPr txBox="1">
            <a:spLocks/>
          </p:cNvSpPr>
          <p:nvPr/>
        </p:nvSpPr>
        <p:spPr>
          <a:xfrm>
            <a:off x="1468438" y="6400800"/>
            <a:ext cx="6207125" cy="56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201</a:t>
            </a:r>
            <a:r>
              <a:rPr lang="hu-HU" dirty="0" smtClean="0"/>
              <a:t>2</a:t>
            </a:r>
            <a:r>
              <a:rPr lang="en-US" dirty="0" smtClean="0"/>
              <a:t> © EPAM Systems</a:t>
            </a:r>
            <a:endParaRPr lang="en-US" dirty="0">
              <a:latin typeface="+mn-lt"/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228600" y="533400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cs-CZ" sz="2800" b="1" u="sng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The Mission:</a:t>
            </a:r>
            <a:r>
              <a:rPr lang="cs-CZ" sz="2800" b="1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 Let</a:t>
            </a:r>
            <a:r>
              <a:rPr lang="en-US" sz="2800" b="1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’s have a party! </a:t>
            </a:r>
            <a:r>
              <a:rPr lang="en-US" sz="2800" b="1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  <a:sym typeface="Wingdings" pitchFamily="2" charset="2"/>
              </a:rPr>
              <a:t>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  <a:sym typeface="Wingdings" pitchFamily="2" charset="2"/>
              </a:rPr>
              <a:t>what do we need?</a:t>
            </a:r>
            <a:endParaRPr lang="cs-CZ" sz="2400" b="1" dirty="0" smtClean="0">
              <a:solidFill>
                <a:schemeClr val="accent1"/>
              </a:solidFill>
              <a:latin typeface="Helvetica LT Std"/>
              <a:ea typeface="+mj-ea"/>
              <a:cs typeface="+mj-cs"/>
            </a:endParaRPr>
          </a:p>
          <a:p>
            <a:endParaRPr lang="cs-CZ" dirty="0"/>
          </a:p>
        </p:txBody>
      </p:sp>
      <p:pic>
        <p:nvPicPr>
          <p:cNvPr id="10" name="Kép 9" descr="man-s-mind-art-body-brain-icon-5760621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71800" y="3810000"/>
            <a:ext cx="2336800" cy="2336800"/>
          </a:xfrm>
          <a:prstGeom prst="rect">
            <a:avLst/>
          </a:prstGeom>
        </p:spPr>
      </p:pic>
      <p:sp>
        <p:nvSpPr>
          <p:cNvPr id="11" name="Ellipszis feliratnak 10"/>
          <p:cNvSpPr/>
          <p:nvPr/>
        </p:nvSpPr>
        <p:spPr>
          <a:xfrm>
            <a:off x="457200" y="1981200"/>
            <a:ext cx="2057400" cy="1524000"/>
          </a:xfrm>
          <a:prstGeom prst="wedgeEllipseCallout">
            <a:avLst>
              <a:gd name="adj1" fmla="val 90567"/>
              <a:gd name="adj2" fmla="val 11548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FOOD</a:t>
            </a:r>
            <a:endParaRPr lang="cs-CZ" sz="3200" b="1" dirty="0">
              <a:solidFill>
                <a:schemeClr val="tx1"/>
              </a:solidFill>
            </a:endParaRPr>
          </a:p>
        </p:txBody>
      </p:sp>
      <p:sp>
        <p:nvSpPr>
          <p:cNvPr id="12" name="Ellipszis feliratnak 11"/>
          <p:cNvSpPr/>
          <p:nvPr/>
        </p:nvSpPr>
        <p:spPr>
          <a:xfrm>
            <a:off x="2895600" y="1905000"/>
            <a:ext cx="2819400" cy="1600200"/>
          </a:xfrm>
          <a:prstGeom prst="wedgeEllipseCallout">
            <a:avLst>
              <a:gd name="adj1" fmla="val -6077"/>
              <a:gd name="adj2" fmla="val 7119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BEVERAGE</a:t>
            </a:r>
            <a:endParaRPr lang="cs-CZ" sz="3200" b="1" dirty="0">
              <a:solidFill>
                <a:schemeClr val="tx1"/>
              </a:solidFill>
            </a:endParaRPr>
          </a:p>
        </p:txBody>
      </p:sp>
      <p:sp>
        <p:nvSpPr>
          <p:cNvPr id="13" name="Ellipszis feliratnak 12"/>
          <p:cNvSpPr/>
          <p:nvPr/>
        </p:nvSpPr>
        <p:spPr>
          <a:xfrm>
            <a:off x="5867400" y="1828800"/>
            <a:ext cx="3124200" cy="1752600"/>
          </a:xfrm>
          <a:prstGeom prst="wedgeEllipseCallout">
            <a:avLst>
              <a:gd name="adj1" fmla="val -78140"/>
              <a:gd name="adj2" fmla="val 8689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INVITATION CARD</a:t>
            </a:r>
            <a:endParaRPr lang="cs-CZ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98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803"/>
            <a:ext cx="8726607" cy="876053"/>
          </a:xfrm>
        </p:spPr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Let’s have a party!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1"/>
            <a:ext cx="9144000" cy="685799"/>
          </a:xfrm>
        </p:spPr>
        <p:txBody>
          <a:bodyPr>
            <a:normAutofit/>
          </a:bodyPr>
          <a:lstStyle/>
          <a:p>
            <a:pPr lvl="2"/>
            <a:endParaRPr lang="en-US" b="1" dirty="0" smtClean="0">
              <a:solidFill>
                <a:schemeClr val="accent1"/>
              </a:solidFill>
              <a:latin typeface="Helvetica LT Std"/>
              <a:ea typeface="+mj-ea"/>
              <a:cs typeface="+mj-cs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  <a:p>
            <a:pPr lvl="2">
              <a:buNone/>
            </a:pPr>
            <a:endParaRPr lang="en-US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38086" y="6248400"/>
            <a:ext cx="2605114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Helvetica LT Std"/>
              </a:rPr>
              <a:t>Xxx 1/7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 LT Std"/>
              <a:ea typeface="+mn-ea"/>
              <a:cs typeface="+mn-cs"/>
            </a:endParaRPr>
          </a:p>
        </p:txBody>
      </p:sp>
      <p:sp>
        <p:nvSpPr>
          <p:cNvPr id="5" name="Footer Placeholder 22"/>
          <p:cNvSpPr txBox="1">
            <a:spLocks/>
          </p:cNvSpPr>
          <p:nvPr/>
        </p:nvSpPr>
        <p:spPr>
          <a:xfrm>
            <a:off x="1468438" y="6400800"/>
            <a:ext cx="6207125" cy="56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201</a:t>
            </a:r>
            <a:r>
              <a:rPr lang="hu-HU" dirty="0" smtClean="0"/>
              <a:t>2</a:t>
            </a:r>
            <a:r>
              <a:rPr lang="en-US" dirty="0" smtClean="0"/>
              <a:t> © EPAM Systems</a:t>
            </a:r>
            <a:endParaRPr lang="en-US" dirty="0">
              <a:latin typeface="+mn-lt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304800" y="681335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Food?</a:t>
            </a:r>
            <a:r>
              <a:rPr lang="cs-CZ" sz="3600" b="1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 </a:t>
            </a:r>
            <a:endParaRPr lang="cs-CZ" sz="3600" dirty="0"/>
          </a:p>
        </p:txBody>
      </p:sp>
      <p:pic>
        <p:nvPicPr>
          <p:cNvPr id="8" name="Kép 7" descr="pizza – kopi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28800" y="1752600"/>
            <a:ext cx="5593715" cy="3329940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3276600" y="5235714"/>
            <a:ext cx="28194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Order It! </a:t>
            </a:r>
            <a:r>
              <a:rPr lang="en-US" sz="4000" b="1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  <a:sym typeface="Wingdings" pitchFamily="2" charset="2"/>
              </a:rPr>
              <a:t></a:t>
            </a:r>
            <a:endParaRPr lang="cs-CZ" sz="4000" dirty="0"/>
          </a:p>
        </p:txBody>
      </p:sp>
    </p:spTree>
    <p:extLst>
      <p:ext uri="{BB962C8B-B14F-4D97-AF65-F5344CB8AC3E}">
        <p14:creationId xmlns:p14="http://schemas.microsoft.com/office/powerpoint/2010/main" val="73692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Find Open Positions @EPAM, Hungary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38086" y="6209900"/>
            <a:ext cx="2605114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hu-HU" sz="1200" b="1" dirty="0" smtClean="0">
                <a:solidFill>
                  <a:schemeClr val="bg1"/>
                </a:solidFill>
                <a:latin typeface="Helvetica LT Std"/>
              </a:rPr>
              <a:t>Pizza 2/7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 LT Std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5783"/>
            <a:ext cx="8516506" cy="611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1075" y="103475"/>
            <a:ext cx="5085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http://www.youtube.com/watch?v=dMmfM8XFQrw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3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803"/>
            <a:ext cx="8726607" cy="876053"/>
          </a:xfrm>
        </p:spPr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Environment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1"/>
            <a:ext cx="8701114" cy="220979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Eclipse</a:t>
            </a:r>
          </a:p>
          <a:p>
            <a:pPr lvl="2"/>
            <a:r>
              <a:rPr lang="cs-CZ" dirty="0" smtClean="0">
                <a:hlinkClick r:id="rId4"/>
              </a:rPr>
              <a:t>http://www.eclipse.org/downloads/</a:t>
            </a:r>
            <a:endParaRPr lang="en-US" dirty="0" smtClean="0"/>
          </a:p>
          <a:p>
            <a:pPr lvl="2"/>
            <a:r>
              <a:rPr lang="cs-CZ" dirty="0" smtClean="0">
                <a:hlinkClick r:id="rId5"/>
              </a:rPr>
              <a:t>http://java.com/en/download</a:t>
            </a:r>
            <a:endParaRPr lang="en-US" dirty="0" smtClean="0"/>
          </a:p>
          <a:p>
            <a:pPr lvl="2"/>
            <a:r>
              <a:rPr lang="en-US" sz="2000" b="1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Note: 32</a:t>
            </a:r>
            <a:r>
              <a:rPr lang="en-US" sz="2000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-bit Eclipse =&gt; </a:t>
            </a:r>
            <a:r>
              <a:rPr lang="en-US" sz="2000" b="1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32</a:t>
            </a:r>
            <a:r>
              <a:rPr lang="en-US" sz="2000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-bit JAVA (JRE)</a:t>
            </a:r>
          </a:p>
          <a:p>
            <a:pPr lvl="4">
              <a:buNone/>
            </a:pPr>
            <a:r>
              <a:rPr lang="hu-HU" b="1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64</a:t>
            </a:r>
            <a:r>
              <a:rPr lang="en-US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-bit Eclipse =&gt; </a:t>
            </a:r>
            <a:r>
              <a:rPr lang="en-US" b="1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64</a:t>
            </a:r>
            <a:r>
              <a:rPr lang="en-US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-bit JAVA (JRE)</a:t>
            </a:r>
            <a:r>
              <a:rPr lang="en-US" b="1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 </a:t>
            </a:r>
          </a:p>
          <a:p>
            <a:pPr lvl="4"/>
            <a:endParaRPr lang="en-US" b="1" dirty="0" smtClean="0">
              <a:solidFill>
                <a:schemeClr val="accent1"/>
              </a:solidFill>
              <a:latin typeface="Helvetica LT Std"/>
              <a:ea typeface="+mj-ea"/>
              <a:cs typeface="+mj-cs"/>
            </a:endParaRPr>
          </a:p>
          <a:p>
            <a:pPr lvl="2">
              <a:buNone/>
            </a:pPr>
            <a:endParaRPr lang="en-US" sz="2200" dirty="0" smtClean="0">
              <a:solidFill>
                <a:srgbClr val="21438F"/>
              </a:solidFill>
              <a:latin typeface="Helvetica LT Std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  <a:p>
            <a:pPr lvl="2"/>
            <a:endParaRPr lang="en-US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  <a:p>
            <a:pPr marL="457200" lvl="1" indent="0">
              <a:buNone/>
            </a:pPr>
            <a:endParaRPr lang="en-US" dirty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38086" y="6248400"/>
            <a:ext cx="2605114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LT Std"/>
                <a:ea typeface="+mn-ea"/>
                <a:cs typeface="+mn-cs"/>
              </a:rPr>
              <a:t>Eclipse</a:t>
            </a:r>
          </a:p>
        </p:txBody>
      </p:sp>
      <p:sp>
        <p:nvSpPr>
          <p:cNvPr id="5" name="Footer Placeholder 22"/>
          <p:cNvSpPr txBox="1">
            <a:spLocks/>
          </p:cNvSpPr>
          <p:nvPr/>
        </p:nvSpPr>
        <p:spPr>
          <a:xfrm>
            <a:off x="1468438" y="6400800"/>
            <a:ext cx="6207125" cy="56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201</a:t>
            </a:r>
            <a:r>
              <a:rPr lang="hu-HU" dirty="0" smtClean="0"/>
              <a:t>2</a:t>
            </a:r>
            <a:r>
              <a:rPr lang="en-US" dirty="0" smtClean="0"/>
              <a:t> © EPAM Systems</a:t>
            </a:r>
            <a:endParaRPr lang="en-US" dirty="0">
              <a:latin typeface="+mn-lt"/>
            </a:endParaRPr>
          </a:p>
        </p:txBody>
      </p:sp>
      <p:pic>
        <p:nvPicPr>
          <p:cNvPr id="6" name="Kép 5" descr="EclipseError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28800" y="2764684"/>
            <a:ext cx="5238750" cy="335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2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803"/>
            <a:ext cx="8726607" cy="876053"/>
          </a:xfrm>
        </p:spPr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Let’s have a party!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1"/>
            <a:ext cx="9144000" cy="685799"/>
          </a:xfrm>
        </p:spPr>
        <p:txBody>
          <a:bodyPr>
            <a:normAutofit/>
          </a:bodyPr>
          <a:lstStyle/>
          <a:p>
            <a:pPr lvl="2"/>
            <a:endParaRPr lang="en-US" b="1" dirty="0" smtClean="0">
              <a:solidFill>
                <a:schemeClr val="accent1"/>
              </a:solidFill>
              <a:latin typeface="Helvetica LT Std"/>
              <a:ea typeface="+mj-ea"/>
              <a:cs typeface="+mj-cs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  <a:p>
            <a:pPr lvl="2">
              <a:buNone/>
            </a:pPr>
            <a:endParaRPr lang="en-US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38086" y="6248400"/>
            <a:ext cx="2605114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Helvetica LT Std"/>
              </a:rPr>
              <a:t>Pizza 3/7</a:t>
            </a:r>
          </a:p>
        </p:txBody>
      </p:sp>
      <p:sp>
        <p:nvSpPr>
          <p:cNvPr id="5" name="Footer Placeholder 22"/>
          <p:cNvSpPr txBox="1">
            <a:spLocks/>
          </p:cNvSpPr>
          <p:nvPr/>
        </p:nvSpPr>
        <p:spPr>
          <a:xfrm>
            <a:off x="1468438" y="6400800"/>
            <a:ext cx="6207125" cy="56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201</a:t>
            </a:r>
            <a:r>
              <a:rPr lang="hu-HU" dirty="0" smtClean="0"/>
              <a:t>2</a:t>
            </a:r>
            <a:r>
              <a:rPr lang="en-US" dirty="0" smtClean="0"/>
              <a:t> © EPAM Systems</a:t>
            </a:r>
            <a:endParaRPr lang="en-US" dirty="0">
              <a:latin typeface="+mn-lt"/>
            </a:endParaRPr>
          </a:p>
        </p:txBody>
      </p:sp>
      <p:sp>
        <p:nvSpPr>
          <p:cNvPr id="10" name="Tartalom helye 5"/>
          <p:cNvSpPr txBox="1">
            <a:spLocks/>
          </p:cNvSpPr>
          <p:nvPr/>
        </p:nvSpPr>
        <p:spPr>
          <a:xfrm>
            <a:off x="304800" y="533400"/>
            <a:ext cx="3276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1" i="0" u="sng" strike="noStrike" kern="1200" cap="none" spc="0" normalizeH="0" baseline="0" noProof="0" dirty="0" smtClean="0">
                <a:ln>
                  <a:noFill/>
                </a:ln>
                <a:solidFill>
                  <a:srgbClr val="21438F"/>
                </a:solidFill>
                <a:effectLst/>
                <a:uLnTx/>
                <a:uFillTx/>
                <a:latin typeface="Helvetica LT Std"/>
                <a:ea typeface="+mj-ea"/>
                <a:cs typeface="+mj-cs"/>
              </a:rPr>
              <a:t>Steps: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rgbClr val="21438F"/>
              </a:solidFill>
              <a:effectLst/>
              <a:uLnTx/>
              <a:uFillTx/>
              <a:latin typeface="Helvetica LT Std"/>
              <a:ea typeface="+mj-ea"/>
              <a:cs typeface="+mj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cs-CZ" sz="2200" b="0" i="0" u="none" strike="noStrike" kern="1200" cap="none" spc="0" normalizeH="0" baseline="0" noProof="0" dirty="0">
              <a:ln>
                <a:noFill/>
              </a:ln>
              <a:solidFill>
                <a:srgbClr val="21438F"/>
              </a:solidFill>
              <a:effectLst/>
              <a:uLnTx/>
              <a:uFillTx/>
              <a:latin typeface="Helvetica LT Std"/>
              <a:ea typeface="+mj-ea"/>
              <a:cs typeface="+mj-cs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304800" y="914400"/>
            <a:ext cx="647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1) Open webpage and set address</a:t>
            </a:r>
            <a:endParaRPr lang="cs-CZ" sz="2000" b="1" dirty="0">
              <a:solidFill>
                <a:schemeClr val="tx2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0" y="1371600"/>
            <a:ext cx="9144000" cy="480131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b="1" dirty="0" smtClean="0">
                <a:solidFill>
                  <a:srgbClr val="A4B0C0"/>
                </a:solidFill>
                <a:latin typeface="Consolas"/>
              </a:rPr>
              <a:t>driver.get(</a:t>
            </a:r>
            <a:r>
              <a:rPr lang="cs-CZ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F8E1A3"/>
                </a:solidFill>
                <a:latin typeface="Consolas"/>
              </a:rPr>
              <a:t>Pizza</a:t>
            </a:r>
            <a:r>
              <a:rPr lang="en-US" b="1" i="1" dirty="0" smtClean="0">
                <a:solidFill>
                  <a:srgbClr val="F8E1A3"/>
                </a:solidFill>
                <a:latin typeface="Consolas"/>
              </a:rPr>
              <a:t>URL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);</a:t>
            </a:r>
            <a:endParaRPr lang="en-US" b="1" dirty="0" smtClean="0">
              <a:solidFill>
                <a:srgbClr val="A4B0C0"/>
              </a:solidFill>
              <a:latin typeface="Consolas"/>
            </a:endParaRPr>
          </a:p>
          <a:p>
            <a:r>
              <a:rPr lang="cs-CZ" b="1" dirty="0" smtClean="0">
                <a:solidFill>
                  <a:schemeClr val="bg1">
                    <a:lumMod val="75000"/>
                  </a:schemeClr>
                </a:solidFill>
                <a:latin typeface="Consolas"/>
              </a:rPr>
              <a:t>WebElement 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searchBox 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=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driver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id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F8E1A3"/>
                </a:solidFill>
                <a:latin typeface="Consolas"/>
              </a:rPr>
              <a:t>Pizza_</a:t>
            </a:r>
            <a:r>
              <a:rPr lang="en-US" b="1" i="1" dirty="0" smtClean="0">
                <a:solidFill>
                  <a:srgbClr val="F8E1A3"/>
                </a:solidFill>
                <a:latin typeface="Consolas"/>
              </a:rPr>
              <a:t>Address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cs-CZ" dirty="0" smtClean="0">
                <a:solidFill>
                  <a:srgbClr val="F8E1AA"/>
                </a:solidFill>
                <a:latin typeface="Consolas"/>
              </a:rPr>
              <a:t>searchBox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A4B0C0"/>
                </a:solidFill>
                <a:latin typeface="Consolas"/>
              </a:rPr>
              <a:t>sendKeys</a:t>
            </a:r>
            <a:r>
              <a:rPr lang="cs-CZ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"1082 Budapest, Futó utca 47, Magyar"</a:t>
            </a:r>
            <a:r>
              <a:rPr lang="cs-CZ" dirty="0" smtClean="0">
                <a:solidFill>
                  <a:srgbClr val="F8E1AA"/>
                </a:solidFill>
                <a:latin typeface="Consolas"/>
              </a:rPr>
              <a:t>)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endParaRPr lang="en-US" dirty="0" smtClean="0">
              <a:solidFill>
                <a:srgbClr val="83786E"/>
              </a:solidFill>
              <a:latin typeface="Consolas"/>
            </a:endParaRPr>
          </a:p>
          <a:p>
            <a:r>
              <a:rPr lang="en-US" b="1" dirty="0" smtClean="0">
                <a:solidFill>
                  <a:srgbClr val="83786E"/>
                </a:solidFill>
                <a:latin typeface="Consolas"/>
              </a:rPr>
              <a:t>// wait till the auto-complete part is visible</a:t>
            </a:r>
          </a:p>
          <a:p>
            <a:r>
              <a:rPr lang="cs-CZ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ExpectedCondition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&lt;</a:t>
            </a:r>
            <a:r>
              <a:rPr lang="cs-CZ" b="1" dirty="0" smtClean="0">
                <a:solidFill>
                  <a:srgbClr val="BFA4A4"/>
                </a:solidFill>
                <a:latin typeface="Consolas"/>
              </a:rPr>
              <a:t>Boolean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&gt;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e 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=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b="1" dirty="0" smtClean="0">
                <a:solidFill>
                  <a:srgbClr val="E79E3C"/>
                </a:solidFill>
                <a:latin typeface="Consolas"/>
              </a:rPr>
              <a:t>new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ExpectedCondition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&lt;</a:t>
            </a:r>
            <a:r>
              <a:rPr lang="cs-CZ" b="1" dirty="0" smtClean="0">
                <a:solidFill>
                  <a:srgbClr val="BFA4A4"/>
                </a:solidFill>
                <a:latin typeface="Consolas"/>
              </a:rPr>
              <a:t>Boolean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&gt;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() {</a:t>
            </a:r>
          </a:p>
          <a:p>
            <a:r>
              <a:rPr lang="cs-CZ" dirty="0" smtClean="0">
                <a:solidFill>
                  <a:srgbClr val="F8E1AA"/>
                </a:solidFill>
                <a:latin typeface="Consolas"/>
              </a:rPr>
              <a:t>    </a:t>
            </a:r>
            <a:r>
              <a:rPr lang="cs-CZ" b="1" dirty="0" smtClean="0">
                <a:solidFill>
                  <a:srgbClr val="E79E3C"/>
                </a:solidFill>
                <a:latin typeface="Consolas"/>
              </a:rPr>
              <a:t>public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Boolean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apply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dirty="0" smtClean="0">
                <a:solidFill>
                  <a:srgbClr val="527D5D"/>
                </a:solidFill>
                <a:latin typeface="Consolas"/>
              </a:rPr>
              <a:t>WebDriver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d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) {</a:t>
            </a:r>
          </a:p>
          <a:p>
            <a:r>
              <a:rPr lang="cs-CZ" dirty="0" smtClean="0">
                <a:solidFill>
                  <a:srgbClr val="F8E1AA"/>
                </a:solidFill>
                <a:latin typeface="Consolas"/>
              </a:rPr>
              <a:t>    </a:t>
            </a:r>
            <a:r>
              <a:rPr lang="cs-CZ" dirty="0" smtClean="0">
                <a:solidFill>
                  <a:srgbClr val="A4B0C0"/>
                </a:solidFill>
                <a:latin typeface="Consolas"/>
              </a:rPr>
              <a:t>d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className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F8E1A3"/>
                </a:solidFill>
                <a:latin typeface="Consolas"/>
              </a:rPr>
              <a:t>Pizza_AutoComplete</a:t>
            </a:r>
            <a:r>
              <a:rPr lang="en-US" b="1" i="1" dirty="0" smtClean="0">
                <a:solidFill>
                  <a:srgbClr val="F8E1A3"/>
                </a:solidFill>
                <a:latin typeface="Consolas"/>
              </a:rPr>
              <a:t>List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cs-CZ" dirty="0" smtClean="0">
                <a:solidFill>
                  <a:srgbClr val="F8E1AA"/>
                </a:solidFill>
                <a:latin typeface="Consolas"/>
              </a:rPr>
              <a:t>      </a:t>
            </a:r>
            <a:r>
              <a:rPr lang="cs-CZ" b="1" dirty="0" smtClean="0">
                <a:solidFill>
                  <a:srgbClr val="E79E3C"/>
                </a:solidFill>
                <a:latin typeface="Consolas"/>
              </a:rPr>
              <a:t>return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Boolean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valueOf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i="1" dirty="0" smtClean="0">
                <a:solidFill>
                  <a:srgbClr val="E79E3C"/>
                </a:solidFill>
                <a:latin typeface="Consolas"/>
              </a:rPr>
              <a:t>true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cs-CZ" dirty="0" smtClean="0">
                <a:solidFill>
                  <a:srgbClr val="F8E1AA"/>
                </a:solidFill>
                <a:latin typeface="Consolas"/>
              </a:rPr>
              <a:t>    }</a:t>
            </a:r>
          </a:p>
          <a:p>
            <a:r>
              <a:rPr lang="cs-CZ" dirty="0" smtClean="0">
                <a:solidFill>
                  <a:srgbClr val="F8E1AA"/>
                </a:solidFill>
                <a:latin typeface="Consolas"/>
              </a:rPr>
              <a:t> }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en-US" b="1" dirty="0" err="1" smtClean="0">
                <a:solidFill>
                  <a:srgbClr val="DE6546"/>
                </a:solidFill>
                <a:latin typeface="Consolas"/>
              </a:rPr>
              <a:t>WebDriverWait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 w </a:t>
            </a:r>
            <a:r>
              <a:rPr lang="en-US" b="1" dirty="0" smtClean="0">
                <a:solidFill>
                  <a:srgbClr val="D6C248"/>
                </a:solidFill>
                <a:latin typeface="Consolas"/>
              </a:rPr>
              <a:t>=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E79E3C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A4B0C0"/>
                </a:solidFill>
                <a:latin typeface="Consolas"/>
              </a:rPr>
              <a:t>WebDriverWait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A4B0C0"/>
                </a:solidFill>
                <a:latin typeface="Consolas"/>
              </a:rPr>
              <a:t>driver</a:t>
            </a:r>
            <a:r>
              <a:rPr lang="en-US" b="1" dirty="0" smtClean="0">
                <a:solidFill>
                  <a:srgbClr val="D6C248"/>
                </a:solidFill>
                <a:latin typeface="Consolas"/>
              </a:rPr>
              <a:t>,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 30)</a:t>
            </a:r>
            <a:r>
              <a:rPr lang="en-US" b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cs-CZ" dirty="0" smtClean="0">
                <a:solidFill>
                  <a:srgbClr val="F8E1AA"/>
                </a:solidFill>
                <a:latin typeface="Consolas"/>
              </a:rPr>
              <a:t>w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A4B0C0"/>
                </a:solidFill>
                <a:latin typeface="Consolas"/>
              </a:rPr>
              <a:t>until</a:t>
            </a:r>
            <a:r>
              <a:rPr lang="cs-CZ" dirty="0" smtClean="0">
                <a:solidFill>
                  <a:srgbClr val="F8E1AA"/>
                </a:solidFill>
                <a:latin typeface="Consolas"/>
              </a:rPr>
              <a:t>(e)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cs-CZ" dirty="0" smtClean="0">
                <a:solidFill>
                  <a:srgbClr val="83786E"/>
                </a:solidFill>
                <a:latin typeface="Consolas"/>
              </a:rPr>
              <a:t>// </a:t>
            </a:r>
            <a:r>
              <a:rPr lang="en-US" dirty="0" smtClean="0">
                <a:solidFill>
                  <a:srgbClr val="83786E"/>
                </a:solidFill>
                <a:latin typeface="Consolas"/>
              </a:rPr>
              <a:t>Select first item from auto-populated list</a:t>
            </a:r>
            <a:endParaRPr lang="cs-CZ" u="sng" dirty="0" smtClean="0">
              <a:solidFill>
                <a:srgbClr val="83786E"/>
              </a:solidFill>
              <a:latin typeface="Consolas"/>
            </a:endParaRPr>
          </a:p>
          <a:p>
            <a:r>
              <a:rPr lang="cs-CZ" b="1" dirty="0" smtClean="0">
                <a:solidFill>
                  <a:schemeClr val="bg1">
                    <a:lumMod val="75000"/>
                  </a:schemeClr>
                </a:solidFill>
                <a:latin typeface="Consolas"/>
              </a:rPr>
              <a:t>WebElement 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autocomplete 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=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driver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xpath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F8E1A3"/>
                </a:solidFill>
                <a:latin typeface="Consolas"/>
              </a:rPr>
              <a:t>Pizza_First</a:t>
            </a:r>
            <a:r>
              <a:rPr lang="en-US" b="1" i="1" dirty="0" smtClean="0">
                <a:solidFill>
                  <a:srgbClr val="F8E1A3"/>
                </a:solidFill>
                <a:latin typeface="Consolas"/>
              </a:rPr>
              <a:t>Address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cs-CZ" dirty="0" smtClean="0">
                <a:solidFill>
                  <a:srgbClr val="F8E1AA"/>
                </a:solidFill>
                <a:latin typeface="Consolas"/>
              </a:rPr>
              <a:t>autocomplete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click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()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;</a:t>
            </a:r>
            <a:r>
              <a:rPr lang="en-US" dirty="0" smtClean="0">
                <a:solidFill>
                  <a:srgbClr val="D6C248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D6C248"/>
                </a:solidFill>
                <a:latin typeface="Consolas"/>
              </a:rPr>
              <a:t>{…}</a:t>
            </a:r>
            <a:endParaRPr lang="cs-CZ" sz="1200" dirty="0"/>
          </a:p>
        </p:txBody>
      </p:sp>
      <p:sp>
        <p:nvSpPr>
          <p:cNvPr id="11" name="Lekerekített téglalap 10"/>
          <p:cNvSpPr/>
          <p:nvPr/>
        </p:nvSpPr>
        <p:spPr>
          <a:xfrm>
            <a:off x="4762500" y="3886200"/>
            <a:ext cx="4330700" cy="431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Explicit wait for auto-complete list: </a:t>
            </a:r>
            <a:r>
              <a:rPr lang="en-US" b="1" dirty="0" smtClean="0">
                <a:solidFill>
                  <a:schemeClr val="tx1"/>
                </a:solidFill>
              </a:rPr>
              <a:t>30 </a:t>
            </a:r>
            <a:r>
              <a:rPr lang="en-US" b="1" dirty="0" err="1" smtClean="0">
                <a:solidFill>
                  <a:schemeClr val="tx1"/>
                </a:solidFill>
              </a:rPr>
              <a:t>secs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  <a:endParaRPr lang="cs-CZ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"/>
          <a:stretch/>
        </p:blipFill>
        <p:spPr bwMode="auto">
          <a:xfrm>
            <a:off x="3853566" y="-3725"/>
            <a:ext cx="5290434" cy="102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92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803"/>
            <a:ext cx="8726607" cy="876053"/>
          </a:xfrm>
        </p:spPr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Let’s have a party!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1"/>
            <a:ext cx="9144000" cy="685799"/>
          </a:xfrm>
        </p:spPr>
        <p:txBody>
          <a:bodyPr>
            <a:normAutofit/>
          </a:bodyPr>
          <a:lstStyle/>
          <a:p>
            <a:pPr lvl="2"/>
            <a:endParaRPr lang="en-US" b="1" dirty="0" smtClean="0">
              <a:solidFill>
                <a:schemeClr val="accent1"/>
              </a:solidFill>
              <a:latin typeface="Helvetica LT Std"/>
              <a:ea typeface="+mj-ea"/>
              <a:cs typeface="+mj-cs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  <a:p>
            <a:pPr lvl="2">
              <a:buNone/>
            </a:pPr>
            <a:endParaRPr lang="en-US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38086" y="6248400"/>
            <a:ext cx="2605114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Helvetica LT Std"/>
              </a:rPr>
              <a:t>Pizza 4/7</a:t>
            </a:r>
          </a:p>
        </p:txBody>
      </p:sp>
      <p:sp>
        <p:nvSpPr>
          <p:cNvPr id="5" name="Footer Placeholder 22"/>
          <p:cNvSpPr txBox="1">
            <a:spLocks/>
          </p:cNvSpPr>
          <p:nvPr/>
        </p:nvSpPr>
        <p:spPr>
          <a:xfrm>
            <a:off x="1468438" y="6400800"/>
            <a:ext cx="6207125" cy="56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201</a:t>
            </a:r>
            <a:r>
              <a:rPr lang="hu-HU" dirty="0" smtClean="0"/>
              <a:t>2</a:t>
            </a:r>
            <a:r>
              <a:rPr lang="en-US" dirty="0" smtClean="0"/>
              <a:t> © EPAM Systems</a:t>
            </a:r>
            <a:endParaRPr lang="en-US" dirty="0">
              <a:latin typeface="+mn-lt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304800" y="609600"/>
            <a:ext cx="647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2) Press “</a:t>
            </a:r>
            <a:r>
              <a:rPr lang="en-US" sz="2000" b="1" dirty="0" err="1" smtClean="0">
                <a:solidFill>
                  <a:schemeClr val="tx2"/>
                </a:solidFill>
              </a:rPr>
              <a:t>Tov</a:t>
            </a:r>
            <a:r>
              <a:rPr lang="hu-HU" sz="2000" b="1" dirty="0" err="1" smtClean="0">
                <a:solidFill>
                  <a:schemeClr val="tx2"/>
                </a:solidFill>
              </a:rPr>
              <a:t>ább</a:t>
            </a:r>
            <a:r>
              <a:rPr lang="hu-HU" sz="2000" b="1" dirty="0" smtClean="0">
                <a:solidFill>
                  <a:schemeClr val="tx2"/>
                </a:solidFill>
              </a:rPr>
              <a:t>” </a:t>
            </a:r>
            <a:r>
              <a:rPr lang="hu-HU" sz="2000" b="1" dirty="0" err="1" smtClean="0">
                <a:solidFill>
                  <a:schemeClr val="tx2"/>
                </a:solidFill>
              </a:rPr>
              <a:t>button</a:t>
            </a:r>
            <a:r>
              <a:rPr lang="hu-HU" sz="2000" b="1" dirty="0" smtClean="0">
                <a:solidFill>
                  <a:schemeClr val="tx2"/>
                </a:solidFill>
              </a:rPr>
              <a:t> </a:t>
            </a:r>
          </a:p>
          <a:p>
            <a:r>
              <a:rPr lang="hu-HU" sz="2000" b="1" dirty="0" smtClean="0">
                <a:solidFill>
                  <a:schemeClr val="tx2"/>
                </a:solidFill>
              </a:rPr>
              <a:t>     and </a:t>
            </a:r>
            <a:r>
              <a:rPr lang="hu-HU" sz="2000" b="1" dirty="0" err="1" smtClean="0">
                <a:solidFill>
                  <a:schemeClr val="tx2"/>
                </a:solidFill>
              </a:rPr>
              <a:t>wait</a:t>
            </a:r>
            <a:r>
              <a:rPr lang="hu-HU" sz="2000" b="1" dirty="0" smtClean="0">
                <a:solidFill>
                  <a:schemeClr val="tx2"/>
                </a:solidFill>
              </a:rPr>
              <a:t> </a:t>
            </a:r>
            <a:r>
              <a:rPr lang="hu-HU" sz="2000" b="1" dirty="0" err="1" smtClean="0">
                <a:solidFill>
                  <a:schemeClr val="tx2"/>
                </a:solidFill>
              </a:rPr>
              <a:t>for</a:t>
            </a:r>
            <a:r>
              <a:rPr lang="hu-HU" sz="2000" b="1" dirty="0" smtClean="0">
                <a:solidFill>
                  <a:schemeClr val="tx2"/>
                </a:solidFill>
              </a:rPr>
              <a:t> </a:t>
            </a:r>
            <a:r>
              <a:rPr lang="hu-HU" sz="2000" b="1" dirty="0" err="1" smtClean="0">
                <a:solidFill>
                  <a:schemeClr val="tx2"/>
                </a:solidFill>
              </a:rPr>
              <a:t>the</a:t>
            </a:r>
            <a:r>
              <a:rPr lang="hu-HU" sz="2000" b="1" dirty="0" smtClean="0">
                <a:solidFill>
                  <a:schemeClr val="tx2"/>
                </a:solidFill>
              </a:rPr>
              <a:t> </a:t>
            </a:r>
            <a:r>
              <a:rPr lang="hu-HU" sz="2000" b="1" dirty="0" err="1" smtClean="0">
                <a:solidFill>
                  <a:schemeClr val="tx2"/>
                </a:solidFill>
              </a:rPr>
              <a:t>list</a:t>
            </a:r>
            <a:r>
              <a:rPr lang="hu-HU" sz="2000" b="1" dirty="0" smtClean="0">
                <a:solidFill>
                  <a:schemeClr val="tx2"/>
                </a:solidFill>
              </a:rPr>
              <a:t> of </a:t>
            </a:r>
            <a:r>
              <a:rPr lang="hu-HU" sz="2000" b="1" dirty="0" err="1" smtClean="0">
                <a:solidFill>
                  <a:schemeClr val="tx2"/>
                </a:solidFill>
              </a:rPr>
              <a:t>restaurants</a:t>
            </a:r>
            <a:endParaRPr lang="cs-CZ" sz="2000" b="1" dirty="0">
              <a:solidFill>
                <a:schemeClr val="tx2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0" y="2743200"/>
            <a:ext cx="9144000" cy="34163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83786E"/>
                </a:solidFill>
                <a:latin typeface="Consolas"/>
              </a:rPr>
              <a:t>/</a:t>
            </a:r>
            <a:r>
              <a:rPr lang="en-US" dirty="0" smtClean="0">
                <a:solidFill>
                  <a:srgbClr val="83786E"/>
                </a:solidFill>
                <a:latin typeface="Consolas"/>
              </a:rPr>
              <a:t>/ button ‘</a:t>
            </a:r>
            <a:r>
              <a:rPr lang="en-US" dirty="0" err="1" smtClean="0">
                <a:solidFill>
                  <a:srgbClr val="83786E"/>
                </a:solidFill>
                <a:latin typeface="Consolas"/>
              </a:rPr>
              <a:t>Tovabb</a:t>
            </a:r>
            <a:r>
              <a:rPr lang="en-US" dirty="0" smtClean="0">
                <a:solidFill>
                  <a:srgbClr val="83786E"/>
                </a:solidFill>
                <a:latin typeface="Consolas"/>
              </a:rPr>
              <a:t>’, to continue the ordering process</a:t>
            </a:r>
          </a:p>
          <a:p>
            <a:r>
              <a:rPr lang="cs-CZ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WebElement 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btnTovabb 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=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driver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id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F8E1A3"/>
                </a:solidFill>
                <a:latin typeface="Consolas"/>
              </a:rPr>
              <a:t>Pizza_TovabbBtn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cs-CZ" dirty="0" smtClean="0">
                <a:solidFill>
                  <a:srgbClr val="F8E1AA"/>
                </a:solidFill>
                <a:latin typeface="Consolas"/>
              </a:rPr>
              <a:t>btnTovabb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A4B0C0"/>
                </a:solidFill>
                <a:latin typeface="Consolas"/>
              </a:rPr>
              <a:t>click</a:t>
            </a:r>
            <a:r>
              <a:rPr lang="cs-CZ" dirty="0" smtClean="0">
                <a:solidFill>
                  <a:srgbClr val="F8E1AA"/>
                </a:solidFill>
                <a:latin typeface="Consolas"/>
              </a:rPr>
              <a:t>()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83786E"/>
                </a:solidFill>
                <a:latin typeface="Consolas"/>
              </a:rPr>
              <a:t>// wait till the list of restaurants is displayed</a:t>
            </a:r>
          </a:p>
          <a:p>
            <a:r>
              <a:rPr lang="cs-CZ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ExpectedCondition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&lt;</a:t>
            </a:r>
            <a:r>
              <a:rPr lang="cs-CZ" b="1" dirty="0" smtClean="0">
                <a:solidFill>
                  <a:srgbClr val="BFA4A4"/>
                </a:solidFill>
                <a:latin typeface="Consolas"/>
              </a:rPr>
              <a:t>Boolean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&gt;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e2 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=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b="1" dirty="0" smtClean="0">
                <a:solidFill>
                  <a:srgbClr val="E79E3C"/>
                </a:solidFill>
                <a:latin typeface="Consolas"/>
              </a:rPr>
              <a:t>new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ExpectedCondition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&lt;</a:t>
            </a:r>
            <a:r>
              <a:rPr lang="cs-CZ" b="1" dirty="0" smtClean="0">
                <a:solidFill>
                  <a:srgbClr val="BFA4A4"/>
                </a:solidFill>
                <a:latin typeface="Consolas"/>
              </a:rPr>
              <a:t>Boolean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&gt;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() {</a:t>
            </a:r>
          </a:p>
          <a:p>
            <a:r>
              <a:rPr lang="en-GB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F8E1AA"/>
                </a:solidFill>
                <a:latin typeface="Consolas"/>
              </a:rPr>
              <a:t>  </a:t>
            </a:r>
            <a:r>
              <a:rPr lang="cs-CZ" b="1" dirty="0" smtClean="0">
                <a:solidFill>
                  <a:srgbClr val="E79E3C"/>
                </a:solidFill>
                <a:latin typeface="Consolas"/>
              </a:rPr>
              <a:t>public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Boolean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apply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WebDriver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d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) {</a:t>
            </a:r>
          </a:p>
          <a:p>
            <a:r>
              <a:rPr lang="cs-CZ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GB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dirty="0" smtClean="0">
                <a:solidFill>
                  <a:srgbClr val="F8E1AA"/>
                </a:solidFill>
                <a:latin typeface="Consolas"/>
              </a:rPr>
              <a:t>    </a:t>
            </a:r>
            <a:r>
              <a:rPr lang="cs-CZ" dirty="0" smtClean="0">
                <a:solidFill>
                  <a:srgbClr val="A4B0C0"/>
                </a:solidFill>
                <a:latin typeface="Consolas"/>
              </a:rPr>
              <a:t>d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className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F8E1A3"/>
                </a:solidFill>
                <a:latin typeface="Consolas"/>
              </a:rPr>
              <a:t>Pizza_RestaurantList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cs-CZ" dirty="0" smtClean="0">
                <a:solidFill>
                  <a:srgbClr val="F8E1AA"/>
                </a:solidFill>
                <a:latin typeface="Consolas"/>
              </a:rPr>
              <a:t>      </a:t>
            </a:r>
            <a:r>
              <a:rPr lang="cs-CZ" b="1" dirty="0" smtClean="0">
                <a:solidFill>
                  <a:srgbClr val="E79E3C"/>
                </a:solidFill>
                <a:latin typeface="Consolas"/>
              </a:rPr>
              <a:t>return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Boolean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valueOf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i="1" dirty="0" smtClean="0">
                <a:solidFill>
                  <a:srgbClr val="E79E3C"/>
                </a:solidFill>
                <a:latin typeface="Consolas"/>
              </a:rPr>
              <a:t>true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cs-CZ" dirty="0" smtClean="0">
                <a:solidFill>
                  <a:srgbClr val="F8E1AA"/>
                </a:solidFill>
                <a:latin typeface="Consolas"/>
              </a:rPr>
              <a:t>   }</a:t>
            </a:r>
          </a:p>
          <a:p>
            <a:r>
              <a:rPr lang="cs-CZ" dirty="0" smtClean="0">
                <a:solidFill>
                  <a:srgbClr val="F8E1AA"/>
                </a:solidFill>
                <a:latin typeface="Consolas"/>
              </a:rPr>
              <a:t>}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en-US" b="1" dirty="0" err="1" smtClean="0">
                <a:solidFill>
                  <a:srgbClr val="DE6546"/>
                </a:solidFill>
                <a:latin typeface="Consolas"/>
              </a:rPr>
              <a:t>WebDriverWait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F8E1AA"/>
                </a:solidFill>
                <a:latin typeface="Consolas"/>
              </a:rPr>
              <a:t>waitList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D6C248"/>
                </a:solidFill>
                <a:latin typeface="Consolas"/>
              </a:rPr>
              <a:t>=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E79E3C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A4B0C0"/>
                </a:solidFill>
                <a:latin typeface="Consolas"/>
              </a:rPr>
              <a:t>WebDriverWait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(driver</a:t>
            </a:r>
            <a:r>
              <a:rPr lang="en-US" b="1" dirty="0" smtClean="0">
                <a:solidFill>
                  <a:srgbClr val="D6C248"/>
                </a:solidFill>
                <a:latin typeface="Consolas"/>
              </a:rPr>
              <a:t>,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 30)</a:t>
            </a:r>
            <a:r>
              <a:rPr lang="en-US" b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cs-CZ" dirty="0" smtClean="0">
                <a:solidFill>
                  <a:srgbClr val="F8E1AA"/>
                </a:solidFill>
                <a:latin typeface="Consolas"/>
              </a:rPr>
              <a:t>waitList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A4B0C0"/>
                </a:solidFill>
                <a:latin typeface="Consolas"/>
              </a:rPr>
              <a:t>until</a:t>
            </a:r>
            <a:r>
              <a:rPr lang="cs-CZ" dirty="0" smtClean="0">
                <a:solidFill>
                  <a:srgbClr val="F8E1AA"/>
                </a:solidFill>
                <a:latin typeface="Consolas"/>
              </a:rPr>
              <a:t>(e2)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;</a:t>
            </a:r>
            <a:r>
              <a:rPr lang="en-US" dirty="0" smtClean="0">
                <a:solidFill>
                  <a:srgbClr val="D6C248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D6C248"/>
                </a:solidFill>
                <a:latin typeface="Consolas"/>
              </a:rPr>
              <a:t>{…}</a:t>
            </a:r>
            <a:endParaRPr lang="cs-CZ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37451" y="533400"/>
            <a:ext cx="4706549" cy="2221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692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803"/>
            <a:ext cx="8726607" cy="876053"/>
          </a:xfrm>
        </p:spPr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Let’s have a party!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1"/>
            <a:ext cx="9144000" cy="685799"/>
          </a:xfrm>
        </p:spPr>
        <p:txBody>
          <a:bodyPr>
            <a:normAutofit/>
          </a:bodyPr>
          <a:lstStyle/>
          <a:p>
            <a:pPr lvl="2"/>
            <a:endParaRPr lang="en-US" b="1" dirty="0" smtClean="0">
              <a:solidFill>
                <a:schemeClr val="accent1"/>
              </a:solidFill>
              <a:latin typeface="Helvetica LT Std"/>
              <a:ea typeface="+mj-ea"/>
              <a:cs typeface="+mj-cs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  <a:p>
            <a:pPr lvl="2">
              <a:buNone/>
            </a:pPr>
            <a:endParaRPr lang="en-US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38086" y="6248400"/>
            <a:ext cx="2605114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Helvetica LT Std"/>
              </a:rPr>
              <a:t>Pizza 5/7</a:t>
            </a:r>
          </a:p>
        </p:txBody>
      </p:sp>
      <p:sp>
        <p:nvSpPr>
          <p:cNvPr id="5" name="Footer Placeholder 22"/>
          <p:cNvSpPr txBox="1">
            <a:spLocks/>
          </p:cNvSpPr>
          <p:nvPr/>
        </p:nvSpPr>
        <p:spPr>
          <a:xfrm>
            <a:off x="1468438" y="6400800"/>
            <a:ext cx="6207125" cy="56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201</a:t>
            </a:r>
            <a:r>
              <a:rPr lang="hu-HU" dirty="0" smtClean="0"/>
              <a:t>2</a:t>
            </a:r>
            <a:r>
              <a:rPr lang="en-US" dirty="0" smtClean="0"/>
              <a:t> © EPAM Systems</a:t>
            </a:r>
            <a:endParaRPr lang="en-US" dirty="0">
              <a:latin typeface="+mn-lt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304800" y="609600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3) </a:t>
            </a:r>
            <a:r>
              <a:rPr lang="en-GB" sz="2000" b="1" dirty="0" smtClean="0">
                <a:solidFill>
                  <a:schemeClr val="tx2"/>
                </a:solidFill>
              </a:rPr>
              <a:t>Select “</a:t>
            </a:r>
            <a:r>
              <a:rPr lang="en-GB" sz="2000" b="1" i="1" dirty="0" smtClean="0">
                <a:solidFill>
                  <a:schemeClr val="tx2"/>
                </a:solidFill>
              </a:rPr>
              <a:t>Pizzeria</a:t>
            </a:r>
            <a:r>
              <a:rPr lang="en-GB" sz="2000" b="1" dirty="0" smtClean="0">
                <a:solidFill>
                  <a:schemeClr val="tx2"/>
                </a:solidFill>
              </a:rPr>
              <a:t>”, sorted by “</a:t>
            </a:r>
            <a:r>
              <a:rPr lang="hu-HU" sz="2000" b="1" i="1" dirty="0" smtClean="0">
                <a:solidFill>
                  <a:schemeClr val="tx2"/>
                </a:solidFill>
              </a:rPr>
              <a:t>Értékelések</a:t>
            </a:r>
            <a:r>
              <a:rPr lang="hu-HU" sz="2000" b="1" dirty="0" smtClean="0">
                <a:solidFill>
                  <a:schemeClr val="tx2"/>
                </a:solidFill>
              </a:rPr>
              <a:t>” and </a:t>
            </a:r>
            <a:r>
              <a:rPr lang="hu-HU" sz="2000" b="1" dirty="0" err="1" smtClean="0">
                <a:solidFill>
                  <a:schemeClr val="tx2"/>
                </a:solidFill>
              </a:rPr>
              <a:t>check</a:t>
            </a:r>
            <a:r>
              <a:rPr lang="hu-HU" sz="2000" b="1" dirty="0" smtClean="0">
                <a:solidFill>
                  <a:schemeClr val="tx2"/>
                </a:solidFill>
              </a:rPr>
              <a:t> „</a:t>
            </a:r>
            <a:r>
              <a:rPr lang="hu-HU" sz="2000" b="1" dirty="0" err="1" smtClean="0">
                <a:solidFill>
                  <a:schemeClr val="tx2"/>
                </a:solidFill>
              </a:rPr>
              <a:t>only</a:t>
            </a:r>
            <a:r>
              <a:rPr lang="hu-HU" sz="2000" b="1" dirty="0" smtClean="0">
                <a:solidFill>
                  <a:schemeClr val="tx2"/>
                </a:solidFill>
              </a:rPr>
              <a:t> </a:t>
            </a:r>
            <a:r>
              <a:rPr lang="hu-HU" sz="2000" b="1" dirty="0" err="1" smtClean="0">
                <a:solidFill>
                  <a:schemeClr val="tx2"/>
                </a:solidFill>
              </a:rPr>
              <a:t>opened</a:t>
            </a:r>
            <a:r>
              <a:rPr lang="hu-HU" sz="2000" b="1" dirty="0" smtClean="0">
                <a:solidFill>
                  <a:schemeClr val="tx2"/>
                </a:solidFill>
              </a:rPr>
              <a:t>”</a:t>
            </a:r>
            <a:endParaRPr lang="cs-CZ" sz="2000" b="1" dirty="0">
              <a:solidFill>
                <a:schemeClr val="tx2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0" y="2209800"/>
            <a:ext cx="9144000" cy="369331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3786E"/>
                </a:solidFill>
                <a:latin typeface="Consolas"/>
              </a:rPr>
              <a:t>// we would like to eat pizza, </a:t>
            </a:r>
            <a:r>
              <a:rPr lang="en-US" u="sng" dirty="0" smtClean="0">
                <a:solidFill>
                  <a:srgbClr val="83786E"/>
                </a:solidFill>
                <a:latin typeface="Consolas"/>
              </a:rPr>
              <a:t>so select only: pizzeria </a:t>
            </a:r>
          </a:p>
          <a:p>
            <a:r>
              <a:rPr lang="cs-CZ" dirty="0" smtClean="0">
                <a:solidFill>
                  <a:srgbClr val="A4B0C0"/>
                </a:solidFill>
                <a:latin typeface="Consolas"/>
              </a:rPr>
              <a:t>driver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id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en-US" b="1" i="1" dirty="0" err="1">
                <a:solidFill>
                  <a:srgbClr val="F8E1A3"/>
                </a:solidFill>
                <a:latin typeface="Consolas"/>
              </a:rPr>
              <a:t>RestaurantType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click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cs-CZ" dirty="0" smtClean="0">
                <a:solidFill>
                  <a:srgbClr val="A4B0C0"/>
                </a:solidFill>
                <a:latin typeface="Consolas"/>
              </a:rPr>
              <a:t>driver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id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en-US" b="1" i="1" dirty="0" err="1">
                <a:solidFill>
                  <a:srgbClr val="F8E1A3"/>
                </a:solidFill>
                <a:latin typeface="Consolas"/>
              </a:rPr>
              <a:t>RestaurantTypePizza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en-US" b="1" i="1" dirty="0" smtClean="0">
                <a:solidFill>
                  <a:srgbClr val="F8E1AA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click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cs-CZ" dirty="0" smtClean="0">
                <a:solidFill>
                  <a:srgbClr val="F8E1AA"/>
                </a:solidFill>
                <a:latin typeface="Consolas"/>
              </a:rPr>
              <a:t>           </a:t>
            </a:r>
          </a:p>
          <a:p>
            <a:r>
              <a:rPr lang="en-US" dirty="0" smtClean="0">
                <a:solidFill>
                  <a:srgbClr val="83786E"/>
                </a:solidFill>
                <a:latin typeface="Consolas"/>
              </a:rPr>
              <a:t>// select restaurants with high quality rates</a:t>
            </a:r>
          </a:p>
          <a:p>
            <a:r>
              <a:rPr lang="cs-CZ" dirty="0" smtClean="0">
                <a:solidFill>
                  <a:srgbClr val="A4B0C0"/>
                </a:solidFill>
                <a:latin typeface="Consolas"/>
              </a:rPr>
              <a:t>driver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id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"restaurantOrder_chzn"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click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cs-CZ" dirty="0" smtClean="0">
                <a:solidFill>
                  <a:srgbClr val="A4B0C0"/>
                </a:solidFill>
                <a:latin typeface="Consolas"/>
              </a:rPr>
              <a:t>driver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id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"restaurantOrder_chzn_o_3"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click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cs-CZ" dirty="0" smtClean="0">
                <a:solidFill>
                  <a:srgbClr val="F8E1AA"/>
                </a:solidFill>
                <a:latin typeface="Consolas"/>
              </a:rPr>
              <a:t>          </a:t>
            </a:r>
          </a:p>
          <a:p>
            <a:r>
              <a:rPr lang="en-GB" dirty="0" smtClean="0">
                <a:solidFill>
                  <a:srgbClr val="83786E"/>
                </a:solidFill>
                <a:latin typeface="Consolas"/>
              </a:rPr>
              <a:t>/</a:t>
            </a:r>
            <a:r>
              <a:rPr lang="en-US" dirty="0" smtClean="0">
                <a:solidFill>
                  <a:srgbClr val="83786E"/>
                </a:solidFill>
                <a:latin typeface="Consolas"/>
              </a:rPr>
              <a:t>/ it would be nice, if the restaurant will be opened during ordering:)</a:t>
            </a:r>
          </a:p>
          <a:p>
            <a:r>
              <a:rPr lang="cs-CZ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WebElement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checkOnlyOpened 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=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driver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id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F8E1A3"/>
                </a:solidFill>
                <a:latin typeface="Consolas"/>
              </a:rPr>
              <a:t>Pizza_OnlyOpenedRestaurants_</a:t>
            </a:r>
            <a:r>
              <a:rPr lang="en-US" b="1" i="1" dirty="0" smtClean="0">
                <a:solidFill>
                  <a:srgbClr val="F8E1A3"/>
                </a:solidFill>
                <a:latin typeface="Consolas"/>
              </a:rPr>
              <a:t>checkbox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cs-CZ" b="1" dirty="0" smtClean="0">
                <a:solidFill>
                  <a:srgbClr val="E79E3C"/>
                </a:solidFill>
                <a:latin typeface="Consolas"/>
              </a:rPr>
              <a:t>if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(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!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checkOnlyOpened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isSelected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())</a:t>
            </a:r>
          </a:p>
          <a:p>
            <a:r>
              <a:rPr lang="cs-CZ" dirty="0" smtClean="0">
                <a:solidFill>
                  <a:srgbClr val="F8E1AA"/>
                </a:solidFill>
                <a:latin typeface="Consolas"/>
              </a:rPr>
              <a:t>   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checkOnlyOpened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click</a:t>
            </a:r>
            <a:r>
              <a:rPr lang="cs-CZ" dirty="0" smtClean="0">
                <a:solidFill>
                  <a:srgbClr val="F8E1AA"/>
                </a:solidFill>
                <a:latin typeface="Consolas"/>
              </a:rPr>
              <a:t>()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;</a:t>
            </a:r>
            <a:r>
              <a:rPr lang="en-US" dirty="0" smtClean="0">
                <a:solidFill>
                  <a:srgbClr val="D6C248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D6C248"/>
                </a:solidFill>
                <a:latin typeface="Consolas"/>
              </a:rPr>
              <a:t>{…}</a:t>
            </a:r>
            <a:endParaRPr lang="cs-CZ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42713" y="939400"/>
            <a:ext cx="7062787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ekerekített téglalap 9"/>
          <p:cNvSpPr/>
          <p:nvPr/>
        </p:nvSpPr>
        <p:spPr>
          <a:xfrm>
            <a:off x="5549900" y="5461000"/>
            <a:ext cx="3505200" cy="360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isSelected</a:t>
            </a:r>
            <a:r>
              <a:rPr lang="en-US" b="1" dirty="0" smtClean="0"/>
              <a:t>() ~ </a:t>
            </a:r>
            <a:r>
              <a:rPr lang="en-US" b="1" dirty="0" err="1" smtClean="0"/>
              <a:t>isChecked</a:t>
            </a:r>
            <a:r>
              <a:rPr lang="en-US" b="1" dirty="0" smtClean="0"/>
              <a:t>()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73692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803"/>
            <a:ext cx="8726607" cy="876053"/>
          </a:xfrm>
        </p:spPr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Let’s have a party!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1"/>
            <a:ext cx="9144000" cy="685799"/>
          </a:xfrm>
        </p:spPr>
        <p:txBody>
          <a:bodyPr>
            <a:normAutofit/>
          </a:bodyPr>
          <a:lstStyle/>
          <a:p>
            <a:pPr lvl="2"/>
            <a:endParaRPr lang="en-US" b="1" dirty="0" smtClean="0">
              <a:solidFill>
                <a:schemeClr val="accent1"/>
              </a:solidFill>
              <a:latin typeface="Helvetica LT Std"/>
              <a:ea typeface="+mj-ea"/>
              <a:cs typeface="+mj-cs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  <a:p>
            <a:pPr lvl="2">
              <a:buNone/>
            </a:pPr>
            <a:endParaRPr lang="en-US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38086" y="6248400"/>
            <a:ext cx="2605114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Helvetica LT Std"/>
              </a:rPr>
              <a:t>Pizza 6/7</a:t>
            </a:r>
          </a:p>
        </p:txBody>
      </p:sp>
      <p:sp>
        <p:nvSpPr>
          <p:cNvPr id="5" name="Footer Placeholder 22"/>
          <p:cNvSpPr txBox="1">
            <a:spLocks/>
          </p:cNvSpPr>
          <p:nvPr/>
        </p:nvSpPr>
        <p:spPr>
          <a:xfrm>
            <a:off x="1468438" y="6400800"/>
            <a:ext cx="6207125" cy="56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201</a:t>
            </a:r>
            <a:r>
              <a:rPr lang="hu-HU" dirty="0" smtClean="0"/>
              <a:t>2</a:t>
            </a:r>
            <a:r>
              <a:rPr lang="en-US" dirty="0" smtClean="0"/>
              <a:t> © EPAM Systems</a:t>
            </a:r>
            <a:endParaRPr lang="en-US" dirty="0">
              <a:latin typeface="+mn-lt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304800" y="609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4) </a:t>
            </a:r>
            <a:r>
              <a:rPr lang="en-GB" b="1" dirty="0" smtClean="0">
                <a:solidFill>
                  <a:schemeClr val="tx2"/>
                </a:solidFill>
              </a:rPr>
              <a:t>Select the Menu of the first opened restaurant and choose “</a:t>
            </a:r>
            <a:r>
              <a:rPr lang="hu-HU" b="1" dirty="0" smtClean="0">
                <a:solidFill>
                  <a:schemeClr val="tx2"/>
                </a:solidFill>
              </a:rPr>
              <a:t>Húsimádó</a:t>
            </a:r>
            <a:r>
              <a:rPr lang="en-GB" b="1" dirty="0" smtClean="0">
                <a:solidFill>
                  <a:schemeClr val="tx2"/>
                </a:solidFill>
              </a:rPr>
              <a:t>” pizza</a:t>
            </a:r>
            <a:endParaRPr lang="cs-CZ" b="1" dirty="0">
              <a:solidFill>
                <a:schemeClr val="tx2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0" y="2743200"/>
            <a:ext cx="9144000" cy="258532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83786E"/>
                </a:solidFill>
                <a:latin typeface="Consolas"/>
              </a:rPr>
              <a:t>// Open the Menu page of the restaurant</a:t>
            </a:r>
            <a:endParaRPr lang="cs-CZ" dirty="0" smtClean="0">
              <a:solidFill>
                <a:srgbClr val="83786E"/>
              </a:solidFill>
              <a:latin typeface="Consolas"/>
            </a:endParaRPr>
          </a:p>
          <a:p>
            <a:r>
              <a:rPr lang="cs-CZ" b="1" dirty="0" smtClean="0">
                <a:solidFill>
                  <a:srgbClr val="A4B0C0"/>
                </a:solidFill>
                <a:latin typeface="Consolas"/>
              </a:rPr>
              <a:t>driver.findElement(By.xpath(</a:t>
            </a:r>
            <a:r>
              <a:rPr lang="cs-CZ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F8E1A3"/>
                </a:solidFill>
                <a:latin typeface="Consolas"/>
              </a:rPr>
              <a:t>Pizza</a:t>
            </a:r>
            <a:r>
              <a:rPr lang="en-US" b="1" i="1" dirty="0" smtClean="0">
                <a:solidFill>
                  <a:srgbClr val="F8E1A3"/>
                </a:solidFill>
                <a:latin typeface="Consolas"/>
              </a:rPr>
              <a:t>_</a:t>
            </a:r>
            <a:r>
              <a:rPr lang="en-US" b="1" i="1" dirty="0" err="1" smtClean="0">
                <a:solidFill>
                  <a:srgbClr val="F8E1A3"/>
                </a:solidFill>
                <a:latin typeface="Consolas"/>
              </a:rPr>
              <a:t>MenuBtn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)).click();</a:t>
            </a:r>
          </a:p>
          <a:p>
            <a:endParaRPr lang="hu-HU" b="1" i="1" dirty="0" smtClean="0">
              <a:solidFill>
                <a:srgbClr val="D6C248"/>
              </a:solidFill>
              <a:highlight>
                <a:srgbClr val="2A2A2A"/>
              </a:highlight>
              <a:latin typeface="Consolas"/>
            </a:endParaRPr>
          </a:p>
          <a:p>
            <a:r>
              <a:rPr lang="en-US" dirty="0" smtClean="0">
                <a:solidFill>
                  <a:srgbClr val="83786E"/>
                </a:solidFill>
                <a:latin typeface="Consolas"/>
              </a:rPr>
              <a:t>// we need an energy, let's choose the "</a:t>
            </a:r>
            <a:r>
              <a:rPr lang="en-US" u="sng" dirty="0" err="1" smtClean="0">
                <a:solidFill>
                  <a:srgbClr val="83786E"/>
                </a:solidFill>
                <a:latin typeface="Consolas"/>
              </a:rPr>
              <a:t>husimado</a:t>
            </a:r>
            <a:r>
              <a:rPr lang="en-US" u="sng" dirty="0" smtClean="0">
                <a:solidFill>
                  <a:srgbClr val="83786E"/>
                </a:solidFill>
                <a:latin typeface="Consolas"/>
              </a:rPr>
              <a:t>" pizza</a:t>
            </a:r>
          </a:p>
          <a:p>
            <a:r>
              <a:rPr lang="cs-CZ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WebElement 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pizzaCategory 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=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		  	  	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driver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xpath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F8E1A3"/>
                </a:solidFill>
                <a:latin typeface="Consolas"/>
              </a:rPr>
              <a:t>Pizza_Category</a:t>
            </a:r>
            <a:r>
              <a:rPr lang="en-US" b="1" i="1" dirty="0" smtClean="0">
                <a:solidFill>
                  <a:srgbClr val="F8E1A3"/>
                </a:solidFill>
                <a:latin typeface="Consolas"/>
              </a:rPr>
              <a:t>Page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cs-CZ" b="1" dirty="0" smtClean="0">
                <a:solidFill>
                  <a:srgbClr val="E79E3C"/>
                </a:solidFill>
                <a:latin typeface="Consolas"/>
              </a:rPr>
              <a:t>if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(pizzaCategory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getText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()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contains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"Húsimádó"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)){</a:t>
            </a:r>
          </a:p>
          <a:p>
            <a:r>
              <a:rPr lang="cs-CZ" dirty="0" smtClean="0">
                <a:solidFill>
                  <a:srgbClr val="F8E1AA"/>
                </a:solidFill>
                <a:latin typeface="Consolas"/>
              </a:rPr>
              <a:t>   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pizzaCategory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xpath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F8E1A3"/>
                </a:solidFill>
                <a:latin typeface="Consolas"/>
              </a:rPr>
              <a:t>Pizza_Husimado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click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cs-CZ" dirty="0" smtClean="0">
                <a:solidFill>
                  <a:srgbClr val="F8E1AA"/>
                </a:solidFill>
                <a:latin typeface="Consolas"/>
              </a:rPr>
              <a:t>}</a:t>
            </a:r>
            <a:r>
              <a:rPr lang="en-US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F8E1AA"/>
                </a:solidFill>
                <a:latin typeface="Consolas"/>
              </a:rPr>
              <a:t>{…}</a:t>
            </a:r>
            <a:endParaRPr lang="cs-CZ" sz="1200" dirty="0"/>
          </a:p>
        </p:txBody>
      </p:sp>
      <p:sp>
        <p:nvSpPr>
          <p:cNvPr id="8" name="Ellipszis feliratnak 7"/>
          <p:cNvSpPr/>
          <p:nvPr/>
        </p:nvSpPr>
        <p:spPr>
          <a:xfrm>
            <a:off x="304800" y="5410200"/>
            <a:ext cx="8839200" cy="762000"/>
          </a:xfrm>
          <a:prstGeom prst="wedgeEllipseCallout">
            <a:avLst>
              <a:gd name="adj1" fmla="val 15352"/>
              <a:gd name="adj2" fmla="val -11056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"//*[@class='</a:t>
            </a:r>
            <a:r>
              <a:rPr lang="en-US" dirty="0" err="1" smtClean="0"/>
              <a:t>mealName</a:t>
            </a:r>
            <a:r>
              <a:rPr lang="en-US" dirty="0" smtClean="0"/>
              <a:t>' and </a:t>
            </a:r>
            <a:r>
              <a:rPr lang="en-US" b="1" dirty="0" smtClean="0"/>
              <a:t>contains(text(),'</a:t>
            </a:r>
            <a:r>
              <a:rPr lang="en-US" b="1" dirty="0" err="1" smtClean="0"/>
              <a:t>Húsimádó</a:t>
            </a:r>
            <a:r>
              <a:rPr lang="en-US" b="1" dirty="0" smtClean="0"/>
              <a:t>')</a:t>
            </a:r>
            <a:r>
              <a:rPr lang="en-US" dirty="0" smtClean="0"/>
              <a:t>]"</a:t>
            </a:r>
            <a:endParaRPr lang="cs-CZ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1563" y="1066800"/>
            <a:ext cx="6999287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692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803"/>
            <a:ext cx="8726607" cy="876053"/>
          </a:xfrm>
        </p:spPr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Let’s have a party!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1"/>
            <a:ext cx="9144000" cy="685799"/>
          </a:xfrm>
        </p:spPr>
        <p:txBody>
          <a:bodyPr>
            <a:normAutofit/>
          </a:bodyPr>
          <a:lstStyle/>
          <a:p>
            <a:pPr lvl="2"/>
            <a:endParaRPr lang="en-US" b="1" dirty="0" smtClean="0">
              <a:solidFill>
                <a:schemeClr val="accent1"/>
              </a:solidFill>
              <a:latin typeface="Helvetica LT Std"/>
              <a:ea typeface="+mj-ea"/>
              <a:cs typeface="+mj-cs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  <a:p>
            <a:pPr lvl="2">
              <a:buNone/>
            </a:pPr>
            <a:endParaRPr lang="en-US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38086" y="6248400"/>
            <a:ext cx="2605114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Helvetica LT Std"/>
              </a:rPr>
              <a:t>Pizza 7/7</a:t>
            </a:r>
          </a:p>
        </p:txBody>
      </p:sp>
      <p:sp>
        <p:nvSpPr>
          <p:cNvPr id="5" name="Footer Placeholder 22"/>
          <p:cNvSpPr txBox="1">
            <a:spLocks/>
          </p:cNvSpPr>
          <p:nvPr/>
        </p:nvSpPr>
        <p:spPr>
          <a:xfrm>
            <a:off x="1468438" y="6400800"/>
            <a:ext cx="6207125" cy="56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201</a:t>
            </a:r>
            <a:r>
              <a:rPr lang="hu-HU" dirty="0" smtClean="0"/>
              <a:t>2</a:t>
            </a:r>
            <a:r>
              <a:rPr lang="en-US" dirty="0" smtClean="0"/>
              <a:t> © EPAM Systems</a:t>
            </a:r>
            <a:endParaRPr lang="en-US" dirty="0">
              <a:latin typeface="+mn-lt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304800" y="5334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5) </a:t>
            </a:r>
            <a:r>
              <a:rPr lang="en-GB" b="1" dirty="0" smtClean="0">
                <a:solidFill>
                  <a:schemeClr val="tx2"/>
                </a:solidFill>
              </a:rPr>
              <a:t>Verify the order</a:t>
            </a:r>
            <a:endParaRPr lang="cs-CZ" b="1" dirty="0">
              <a:solidFill>
                <a:schemeClr val="tx2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0" y="937022"/>
            <a:ext cx="9144000" cy="498598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WebElement 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orderCart 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=</a:t>
            </a:r>
            <a:r>
              <a:rPr lang="en-US" b="1" dirty="0" smtClean="0">
                <a:solidFill>
                  <a:srgbClr val="D6C248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A4B0C0"/>
                </a:solidFill>
                <a:latin typeface="Consolas"/>
              </a:rPr>
              <a:t>dri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ver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className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F8E1A3"/>
                </a:solidFill>
                <a:latin typeface="Consolas"/>
              </a:rPr>
              <a:t>Pizza_Cart</a:t>
            </a:r>
            <a:r>
              <a:rPr lang="en-US" b="1" i="1" dirty="0" smtClean="0">
                <a:solidFill>
                  <a:srgbClr val="F8E1A3"/>
                </a:solidFill>
                <a:latin typeface="Consolas"/>
              </a:rPr>
              <a:t>Box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nsolas"/>
              </a:rPr>
              <a:t>As</a:t>
            </a:r>
            <a:r>
              <a:rPr lang="cs-CZ" b="1" dirty="0" smtClean="0">
                <a:solidFill>
                  <a:srgbClr val="FF0000"/>
                </a:solidFill>
                <a:latin typeface="Consolas"/>
              </a:rPr>
              <a:t>sert.assertTrue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(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orderCart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getText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()</a:t>
            </a:r>
            <a:endParaRPr lang="en-US" b="1" dirty="0" smtClean="0">
              <a:solidFill>
                <a:srgbClr val="F8E1AA"/>
              </a:solidFill>
              <a:latin typeface="Consolas"/>
            </a:endParaRPr>
          </a:p>
          <a:p>
            <a:r>
              <a:rPr lang="en-US" b="1" dirty="0" smtClean="0">
                <a:solidFill>
                  <a:srgbClr val="F8E1AA"/>
                </a:solidFill>
                <a:latin typeface="Consolas"/>
              </a:rPr>
              <a:t>	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contains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"Húsimádó"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;</a:t>
            </a:r>
          </a:p>
          <a:p>
            <a:endParaRPr lang="en-US" b="1" dirty="0" smtClean="0">
              <a:solidFill>
                <a:srgbClr val="F8E1AA"/>
              </a:solidFill>
              <a:latin typeface="Consolas"/>
            </a:endParaRPr>
          </a:p>
          <a:p>
            <a:r>
              <a:rPr lang="en-US" b="1" dirty="0" err="1" smtClean="0">
                <a:solidFill>
                  <a:srgbClr val="DE6546"/>
                </a:solidFill>
                <a:latin typeface="Consolas"/>
              </a:rPr>
              <a:t>System</a:t>
            </a:r>
            <a:r>
              <a:rPr lang="en-US" b="1" dirty="0" err="1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en-US" b="1" dirty="0" err="1" smtClean="0">
                <a:solidFill>
                  <a:srgbClr val="F8E1A3"/>
                </a:solidFill>
                <a:latin typeface="Consolas"/>
              </a:rPr>
              <a:t>out</a:t>
            </a:r>
            <a:r>
              <a:rPr lang="en-US" b="1" dirty="0" err="1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en-US" b="1" dirty="0" err="1" smtClean="0">
                <a:solidFill>
                  <a:srgbClr val="A4B0C0"/>
                </a:solidFill>
                <a:latin typeface="Consolas"/>
              </a:rPr>
              <a:t>println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D6C248"/>
                </a:solidFill>
                <a:latin typeface="Consolas"/>
              </a:rPr>
              <a:t>"PASS: Pizza is here, order +1"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)</a:t>
            </a:r>
            <a:r>
              <a:rPr lang="en-US" b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cs-CZ" dirty="0" smtClean="0">
                <a:solidFill>
                  <a:srgbClr val="F8E1AA"/>
                </a:solidFill>
                <a:latin typeface="Consolas"/>
              </a:rPr>
              <a:t>orderCart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id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F8E1A3"/>
                </a:solidFill>
                <a:latin typeface="Consolas"/>
              </a:rPr>
              <a:t>Pizza_AddToCart</a:t>
            </a:r>
            <a:r>
              <a:rPr lang="en-US" b="1" i="1" dirty="0" err="1" smtClean="0">
                <a:solidFill>
                  <a:srgbClr val="F8E1A3"/>
                </a:solidFill>
                <a:latin typeface="Consolas"/>
              </a:rPr>
              <a:t>Img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click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cs-CZ" b="1" dirty="0" smtClean="0">
                <a:solidFill>
                  <a:srgbClr val="DE6546"/>
                </a:solidFill>
                <a:latin typeface="Consolas"/>
              </a:rPr>
              <a:t>String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displayedAmount 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=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 </a:t>
            </a:r>
          </a:p>
          <a:p>
            <a:r>
              <a:rPr lang="en-US" b="1" dirty="0" smtClean="0">
                <a:solidFill>
                  <a:srgbClr val="F8E1AA"/>
                </a:solidFill>
                <a:latin typeface="Consolas"/>
              </a:rPr>
              <a:t>      		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driver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id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F8E1A3"/>
                </a:solidFill>
                <a:latin typeface="Consolas"/>
              </a:rPr>
              <a:t>Pizza_CartAmount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))</a:t>
            </a:r>
            <a:endParaRPr lang="en-US" b="1" i="1" dirty="0" smtClean="0">
              <a:solidFill>
                <a:srgbClr val="F8E1AA"/>
              </a:solidFill>
              <a:latin typeface="Consolas"/>
            </a:endParaRPr>
          </a:p>
          <a:p>
            <a:r>
              <a:rPr lang="en-US" b="1" i="1" dirty="0" smtClean="0">
                <a:solidFill>
                  <a:srgbClr val="D6C248"/>
                </a:solidFill>
                <a:latin typeface="Consolas"/>
              </a:rPr>
              <a:t>               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getAttribute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"value"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;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 </a:t>
            </a:r>
            <a:endParaRPr lang="en-US" b="1" i="1" dirty="0" smtClean="0">
              <a:solidFill>
                <a:srgbClr val="F8E1AA"/>
              </a:solidFill>
              <a:latin typeface="Consolas"/>
            </a:endParaRPr>
          </a:p>
          <a:p>
            <a:r>
              <a:rPr lang="en-US" b="1" dirty="0" err="1" smtClean="0">
                <a:solidFill>
                  <a:srgbClr val="FF0000"/>
                </a:solidFill>
                <a:latin typeface="Consolas"/>
              </a:rPr>
              <a:t>Assert</a:t>
            </a:r>
            <a:r>
              <a:rPr lang="en-US" b="1" dirty="0" err="1" smtClean="0">
                <a:solidFill>
                  <a:srgbClr val="F8E1AA"/>
                </a:solidFill>
                <a:latin typeface="Consolas"/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  <a:latin typeface="Consolas"/>
              </a:rPr>
              <a:t>assertEquals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en-US" b="1" dirty="0" err="1" smtClean="0">
                <a:solidFill>
                  <a:srgbClr val="F8E1AA"/>
                </a:solidFill>
                <a:latin typeface="Consolas"/>
              </a:rPr>
              <a:t>displayedAmount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, “2”));</a:t>
            </a:r>
          </a:p>
          <a:p>
            <a:endParaRPr lang="en-US" b="1" dirty="0" smtClean="0">
              <a:solidFill>
                <a:srgbClr val="DE6546"/>
              </a:solidFill>
              <a:latin typeface="Consolas"/>
            </a:endParaRPr>
          </a:p>
          <a:p>
            <a:r>
              <a:rPr lang="en-US" b="1" dirty="0" smtClean="0">
                <a:solidFill>
                  <a:srgbClr val="83786E"/>
                </a:solidFill>
                <a:latin typeface="Consolas"/>
              </a:rPr>
              <a:t>// How much is the pizza?</a:t>
            </a:r>
          </a:p>
          <a:p>
            <a:r>
              <a:rPr lang="cs-CZ" b="1" dirty="0" smtClean="0">
                <a:solidFill>
                  <a:srgbClr val="DE6546"/>
                </a:solidFill>
                <a:latin typeface="Consolas"/>
              </a:rPr>
              <a:t>String</a:t>
            </a:r>
            <a:r>
              <a:rPr lang="en-GB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price</a:t>
            </a:r>
            <a:r>
              <a:rPr lang="en-GB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=</a:t>
            </a:r>
            <a:r>
              <a:rPr lang="en-GB" b="1" dirty="0" smtClean="0">
                <a:solidFill>
                  <a:srgbClr val="D6C248"/>
                </a:solidFill>
                <a:latin typeface="Consolas"/>
              </a:rPr>
              <a:t>  </a:t>
            </a:r>
          </a:p>
          <a:p>
            <a:r>
              <a:rPr lang="en-GB" b="1" dirty="0" smtClean="0">
                <a:solidFill>
                  <a:srgbClr val="D6C248"/>
                </a:solidFill>
                <a:latin typeface="Consolas"/>
              </a:rPr>
              <a:t>      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driver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className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F8E1A3"/>
                </a:solidFill>
                <a:latin typeface="Consolas"/>
              </a:rPr>
              <a:t>Pizza_Money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getText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en-US" b="1" dirty="0" err="1" smtClean="0">
                <a:solidFill>
                  <a:srgbClr val="DE6546"/>
                </a:solidFill>
                <a:latin typeface="Consolas"/>
              </a:rPr>
              <a:t>System</a:t>
            </a:r>
            <a:r>
              <a:rPr lang="en-US" b="1" dirty="0" err="1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en-US" b="1" dirty="0" err="1" smtClean="0">
                <a:solidFill>
                  <a:srgbClr val="F8E1A3"/>
                </a:solidFill>
                <a:latin typeface="Consolas"/>
              </a:rPr>
              <a:t>out</a:t>
            </a:r>
            <a:r>
              <a:rPr lang="en-US" b="1" dirty="0" err="1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en-US" b="1" dirty="0" err="1" smtClean="0">
                <a:solidFill>
                  <a:srgbClr val="A4B0C0"/>
                </a:solidFill>
                <a:latin typeface="Consolas"/>
              </a:rPr>
              <a:t>println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D6C248"/>
                </a:solidFill>
                <a:latin typeface="Consolas"/>
              </a:rPr>
              <a:t>"So, we need to pay: "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D6C248"/>
                </a:solidFill>
                <a:latin typeface="Consolas"/>
              </a:rPr>
              <a:t>+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 price)</a:t>
            </a:r>
            <a:r>
              <a:rPr lang="en-US" b="1" dirty="0" smtClean="0">
                <a:solidFill>
                  <a:srgbClr val="D6C248"/>
                </a:solidFill>
                <a:latin typeface="Consolas"/>
              </a:rPr>
              <a:t>;</a:t>
            </a:r>
            <a:r>
              <a:rPr lang="en-US" dirty="0" smtClean="0">
                <a:solidFill>
                  <a:srgbClr val="A4B0C0"/>
                </a:solidFill>
                <a:latin typeface="Consolas"/>
              </a:rPr>
              <a:t> </a:t>
            </a:r>
          </a:p>
          <a:p>
            <a:r>
              <a:rPr lang="cs-CZ" dirty="0" smtClean="0">
                <a:solidFill>
                  <a:srgbClr val="A4B0C0"/>
                </a:solidFill>
                <a:latin typeface="Consolas"/>
              </a:rPr>
              <a:t>driver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className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F8E1A3"/>
                </a:solidFill>
                <a:latin typeface="Consolas"/>
              </a:rPr>
              <a:t>Pizza_PaymentLink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click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;</a:t>
            </a:r>
            <a:endParaRPr lang="en-US" b="1" i="1" dirty="0" smtClean="0">
              <a:solidFill>
                <a:srgbClr val="D6C248"/>
              </a:solidFill>
              <a:latin typeface="Consolas"/>
            </a:endParaRPr>
          </a:p>
          <a:p>
            <a:r>
              <a:rPr lang="en-US" sz="1200" b="1" i="1" dirty="0" smtClean="0">
                <a:solidFill>
                  <a:srgbClr val="D6C248"/>
                </a:solidFill>
                <a:latin typeface="Consolas"/>
              </a:rPr>
              <a:t>{…}</a:t>
            </a:r>
            <a:endParaRPr lang="cs-CZ" sz="1200" b="1" i="1" dirty="0" smtClean="0">
              <a:solidFill>
                <a:srgbClr val="D6C248"/>
              </a:solidFill>
              <a:latin typeface="Consola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0725" y="4030"/>
            <a:ext cx="2309694" cy="256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692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803"/>
            <a:ext cx="8726607" cy="876053"/>
          </a:xfrm>
        </p:spPr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Let’s have a party!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38086" y="6248400"/>
            <a:ext cx="2605114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dirty="0" smtClean="0">
                <a:solidFill>
                  <a:schemeClr val="bg1"/>
                </a:solidFill>
                <a:latin typeface="Helvetica LT Std"/>
              </a:rPr>
              <a:t>Challenges </a:t>
            </a:r>
            <a:r>
              <a:rPr lang="en-US" sz="1200" b="1" dirty="0" smtClean="0">
                <a:solidFill>
                  <a:schemeClr val="bg1"/>
                </a:solidFill>
                <a:latin typeface="Helvetica LT Std"/>
              </a:rPr>
              <a:t>#2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 LT Std"/>
              <a:ea typeface="+mn-ea"/>
              <a:cs typeface="+mn-cs"/>
            </a:endParaRPr>
          </a:p>
        </p:txBody>
      </p:sp>
      <p:sp>
        <p:nvSpPr>
          <p:cNvPr id="5" name="Footer Placeholder 22"/>
          <p:cNvSpPr txBox="1">
            <a:spLocks/>
          </p:cNvSpPr>
          <p:nvPr/>
        </p:nvSpPr>
        <p:spPr>
          <a:xfrm>
            <a:off x="1468438" y="6400800"/>
            <a:ext cx="6207125" cy="56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201</a:t>
            </a:r>
            <a:r>
              <a:rPr lang="hu-HU" dirty="0" smtClean="0"/>
              <a:t>2</a:t>
            </a:r>
            <a:r>
              <a:rPr lang="en-US" dirty="0" smtClean="0"/>
              <a:t> © EPAM Systems</a:t>
            </a:r>
            <a:endParaRPr lang="en-US" dirty="0">
              <a:latin typeface="+mn-lt"/>
            </a:endParaRPr>
          </a:p>
        </p:txBody>
      </p:sp>
      <p:pic>
        <p:nvPicPr>
          <p:cNvPr id="10" name="Kép 9" descr="man-s-mind-art-body-brain-icon-5760621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71800" y="3124200"/>
            <a:ext cx="2336800" cy="2336800"/>
          </a:xfrm>
          <a:prstGeom prst="rect">
            <a:avLst/>
          </a:prstGeom>
        </p:spPr>
      </p:pic>
      <p:sp>
        <p:nvSpPr>
          <p:cNvPr id="11" name="Ellipszis feliratnak 10"/>
          <p:cNvSpPr/>
          <p:nvPr/>
        </p:nvSpPr>
        <p:spPr>
          <a:xfrm>
            <a:off x="457200" y="1295400"/>
            <a:ext cx="2057400" cy="1524000"/>
          </a:xfrm>
          <a:prstGeom prst="wedgeEllipseCallout">
            <a:avLst>
              <a:gd name="adj1" fmla="val 90567"/>
              <a:gd name="adj2" fmla="val 11548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FOOD</a:t>
            </a:r>
            <a:r>
              <a:rPr lang="en-US" sz="3200" b="1" dirty="0" smtClean="0">
                <a:solidFill>
                  <a:schemeClr val="tx1"/>
                </a:solidFill>
                <a:sym typeface="Wingdings"/>
              </a:rPr>
              <a:t></a:t>
            </a:r>
            <a:endParaRPr lang="cs-CZ" sz="3200" b="1" dirty="0">
              <a:solidFill>
                <a:schemeClr val="tx1"/>
              </a:solidFill>
            </a:endParaRPr>
          </a:p>
        </p:txBody>
      </p:sp>
      <p:sp>
        <p:nvSpPr>
          <p:cNvPr id="12" name="Ellipszis feliratnak 11"/>
          <p:cNvSpPr/>
          <p:nvPr/>
        </p:nvSpPr>
        <p:spPr>
          <a:xfrm>
            <a:off x="2895600" y="1219200"/>
            <a:ext cx="2819400" cy="1600200"/>
          </a:xfrm>
          <a:prstGeom prst="wedgeEllipseCallout">
            <a:avLst>
              <a:gd name="adj1" fmla="val -6077"/>
              <a:gd name="adj2" fmla="val 7119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BEVERAGE</a:t>
            </a:r>
          </a:p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?</a:t>
            </a:r>
            <a:endParaRPr lang="cs-CZ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92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803"/>
            <a:ext cx="8726607" cy="876053"/>
          </a:xfrm>
        </p:spPr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Let’s have a party!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1"/>
            <a:ext cx="9144000" cy="685799"/>
          </a:xfrm>
        </p:spPr>
        <p:txBody>
          <a:bodyPr>
            <a:normAutofit/>
          </a:bodyPr>
          <a:lstStyle/>
          <a:p>
            <a:pPr lvl="2"/>
            <a:endParaRPr lang="en-US" b="1" dirty="0" smtClean="0">
              <a:solidFill>
                <a:schemeClr val="accent1"/>
              </a:solidFill>
              <a:latin typeface="Helvetica LT Std"/>
              <a:ea typeface="+mj-ea"/>
              <a:cs typeface="+mj-cs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  <a:p>
            <a:pPr lvl="2">
              <a:buNone/>
            </a:pPr>
            <a:endParaRPr lang="en-US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38086" y="6248400"/>
            <a:ext cx="2605114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sz="1200" b="1" dirty="0" err="1" smtClean="0">
                <a:solidFill>
                  <a:schemeClr val="bg1"/>
                </a:solidFill>
                <a:latin typeface="Helvetica LT Std"/>
              </a:rPr>
              <a:t>Xxxx</a:t>
            </a:r>
            <a:r>
              <a:rPr lang="cs-CZ" sz="1200" b="1" dirty="0" smtClean="0">
                <a:solidFill>
                  <a:schemeClr val="bg1"/>
                </a:solidFill>
                <a:latin typeface="Helvetica LT Std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Helvetica LT Std"/>
              </a:rPr>
              <a:t>1/7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 LT Std"/>
              <a:ea typeface="+mn-ea"/>
              <a:cs typeface="+mn-cs"/>
            </a:endParaRPr>
          </a:p>
        </p:txBody>
      </p:sp>
      <p:sp>
        <p:nvSpPr>
          <p:cNvPr id="5" name="Footer Placeholder 22"/>
          <p:cNvSpPr txBox="1">
            <a:spLocks/>
          </p:cNvSpPr>
          <p:nvPr/>
        </p:nvSpPr>
        <p:spPr>
          <a:xfrm>
            <a:off x="1468438" y="6400800"/>
            <a:ext cx="6207125" cy="56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201</a:t>
            </a:r>
            <a:r>
              <a:rPr lang="hu-HU" dirty="0" smtClean="0"/>
              <a:t>2</a:t>
            </a:r>
            <a:r>
              <a:rPr lang="en-US" dirty="0" smtClean="0"/>
              <a:t> © EPAM Systems</a:t>
            </a:r>
            <a:endParaRPr lang="en-US" dirty="0">
              <a:latin typeface="+mn-lt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304800" y="681335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600" b="1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Beverage</a:t>
            </a:r>
            <a:r>
              <a:rPr lang="en-US" sz="3600" b="1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?</a:t>
            </a:r>
            <a:r>
              <a:rPr lang="cs-CZ" sz="3600" b="1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 </a:t>
            </a:r>
            <a:endParaRPr lang="cs-CZ" sz="3600" dirty="0"/>
          </a:p>
        </p:txBody>
      </p:sp>
      <p:sp>
        <p:nvSpPr>
          <p:cNvPr id="9" name="Szövegdoboz 8"/>
          <p:cNvSpPr txBox="1"/>
          <p:nvPr/>
        </p:nvSpPr>
        <p:spPr>
          <a:xfrm>
            <a:off x="3276600" y="5235714"/>
            <a:ext cx="28194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Order It! </a:t>
            </a:r>
            <a:r>
              <a:rPr lang="en-US" sz="4000" b="1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  <a:sym typeface="Wingdings" pitchFamily="2" charset="2"/>
              </a:rPr>
              <a:t></a:t>
            </a:r>
            <a:endParaRPr lang="cs-CZ" sz="4000" dirty="0"/>
          </a:p>
        </p:txBody>
      </p:sp>
      <p:pic>
        <p:nvPicPr>
          <p:cNvPr id="10" name="Kép 9" descr="beerBernard.jpg"/>
          <p:cNvPicPr>
            <a:picLocks noChangeAspect="1"/>
          </p:cNvPicPr>
          <p:nvPr/>
        </p:nvPicPr>
        <p:blipFill>
          <a:blip r:embed="rId4" cstate="print"/>
          <a:srcRect t="5778" b="3556"/>
          <a:stretch>
            <a:fillRect/>
          </a:stretch>
        </p:blipFill>
        <p:spPr>
          <a:xfrm>
            <a:off x="3200400" y="1098074"/>
            <a:ext cx="2834354" cy="423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2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38086" y="6248400"/>
            <a:ext cx="2605114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b="1" dirty="0" smtClean="0">
                <a:latin typeface="Helvetica LT Std"/>
              </a:rPr>
              <a:t>Beer 2/7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Helvetica LT Std"/>
            </a:endParaRPr>
          </a:p>
        </p:txBody>
      </p:sp>
      <p:sp>
        <p:nvSpPr>
          <p:cNvPr id="5" name="Footer Placeholder 22"/>
          <p:cNvSpPr txBox="1">
            <a:spLocks/>
          </p:cNvSpPr>
          <p:nvPr/>
        </p:nvSpPr>
        <p:spPr>
          <a:xfrm>
            <a:off x="1468438" y="6400800"/>
            <a:ext cx="6207125" cy="56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</a:rPr>
              <a:t>201</a:t>
            </a:r>
            <a:r>
              <a:rPr lang="hu-HU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 © EPAM Systems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7907"/>
            <a:ext cx="8382000" cy="6034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67000" y="172450"/>
            <a:ext cx="476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http://www.youtube.com/watch?v=h_2terNoyTc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2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803"/>
            <a:ext cx="8726607" cy="876053"/>
          </a:xfrm>
        </p:spPr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Let’s have a party!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1"/>
            <a:ext cx="9144000" cy="457199"/>
          </a:xfrm>
        </p:spPr>
        <p:txBody>
          <a:bodyPr>
            <a:normAutofit/>
          </a:bodyPr>
          <a:lstStyle/>
          <a:p>
            <a:pPr lvl="3">
              <a:buNone/>
            </a:pPr>
            <a:endParaRPr lang="en-US" b="1" dirty="0" smtClean="0">
              <a:solidFill>
                <a:schemeClr val="accent1"/>
              </a:solidFill>
              <a:latin typeface="Helvetica LT Std"/>
              <a:ea typeface="+mj-ea"/>
              <a:cs typeface="+mj-cs"/>
            </a:endParaRPr>
          </a:p>
          <a:p>
            <a:pPr lvl="2"/>
            <a:endParaRPr lang="en-US" b="1" dirty="0" smtClean="0">
              <a:solidFill>
                <a:schemeClr val="accent1"/>
              </a:solidFill>
              <a:latin typeface="Helvetica LT Std"/>
              <a:ea typeface="+mj-ea"/>
              <a:cs typeface="+mj-cs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  <a:p>
            <a:pPr lvl="2">
              <a:buNone/>
            </a:pPr>
            <a:endParaRPr lang="en-US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38086" y="6248400"/>
            <a:ext cx="2605114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LT Std"/>
                <a:ea typeface="+mn-ea"/>
                <a:cs typeface="+mn-cs"/>
              </a:rPr>
              <a:t>Beer 3/7</a:t>
            </a:r>
          </a:p>
        </p:txBody>
      </p:sp>
      <p:sp>
        <p:nvSpPr>
          <p:cNvPr id="5" name="Footer Placeholder 22"/>
          <p:cNvSpPr txBox="1">
            <a:spLocks/>
          </p:cNvSpPr>
          <p:nvPr/>
        </p:nvSpPr>
        <p:spPr>
          <a:xfrm>
            <a:off x="1468438" y="6400800"/>
            <a:ext cx="6207125" cy="56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201</a:t>
            </a:r>
            <a:r>
              <a:rPr lang="hu-HU" dirty="0" smtClean="0"/>
              <a:t>2</a:t>
            </a:r>
            <a:r>
              <a:rPr lang="en-US" dirty="0" smtClean="0"/>
              <a:t> © EPAM Systems</a:t>
            </a:r>
            <a:endParaRPr lang="en-US" dirty="0">
              <a:latin typeface="+mn-lt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228600" y="609600"/>
            <a:ext cx="403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1) Enter to site (yep, we are over 18)</a:t>
            </a:r>
            <a:endParaRPr lang="cs-CZ" sz="2000" b="1" dirty="0">
              <a:solidFill>
                <a:schemeClr val="tx2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231808" y="3131655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2) Click onto “</a:t>
            </a:r>
            <a:r>
              <a:rPr lang="hu-HU" sz="2000" b="1" dirty="0" smtClean="0">
                <a:solidFill>
                  <a:schemeClr val="tx2"/>
                </a:solidFill>
              </a:rPr>
              <a:t>Összetett keresés”</a:t>
            </a:r>
            <a:endParaRPr lang="cs-CZ" sz="2000" b="1" dirty="0">
              <a:solidFill>
                <a:schemeClr val="tx2"/>
              </a:solidFill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0" y="1663700"/>
            <a:ext cx="9144000" cy="132343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driver</a:t>
            </a:r>
            <a:r>
              <a:rPr lang="cs-CZ" sz="2000" dirty="0" smtClean="0">
                <a:solidFill>
                  <a:srgbClr val="F8E1AA"/>
                </a:solidFill>
                <a:latin typeface="Consolas"/>
              </a:rPr>
              <a:t>.get(</a:t>
            </a:r>
            <a:r>
              <a:rPr lang="cs-CZ" sz="2000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i="1" dirty="0" smtClean="0">
                <a:solidFill>
                  <a:srgbClr val="F8E1A3"/>
                </a:solidFill>
                <a:latin typeface="Consolas"/>
              </a:rPr>
              <a:t>Beer</a:t>
            </a:r>
            <a:r>
              <a:rPr lang="en-US" sz="2000" b="1" i="1" dirty="0" smtClean="0">
                <a:solidFill>
                  <a:srgbClr val="F8E1A3"/>
                </a:solidFill>
                <a:latin typeface="Consolas"/>
              </a:rPr>
              <a:t>_URL</a:t>
            </a:r>
            <a:r>
              <a:rPr lang="cs-CZ" sz="2000" dirty="0" smtClean="0">
                <a:solidFill>
                  <a:srgbClr val="F8E1AA"/>
                </a:solidFill>
                <a:latin typeface="Consolas"/>
              </a:rPr>
              <a:t>);</a:t>
            </a:r>
          </a:p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WebElement 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getOverThis 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=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F8E1AA"/>
                </a:solidFill>
                <a:latin typeface="Consolas"/>
              </a:rPr>
              <a:t>	</a:t>
            </a:r>
            <a:r>
              <a:rPr lang="en-US" sz="2000" b="1" dirty="0" smtClean="0">
                <a:solidFill>
                  <a:srgbClr val="F8E1AA"/>
                </a:solidFill>
                <a:latin typeface="Consolas"/>
              </a:rPr>
              <a:t>d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river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sz="2000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i="1" dirty="0" smtClean="0">
                <a:solidFill>
                  <a:srgbClr val="A4B0C0"/>
                </a:solidFill>
                <a:latin typeface="Consolas"/>
              </a:rPr>
              <a:t>xpath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sz="2000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i="1" dirty="0" smtClean="0">
                <a:solidFill>
                  <a:srgbClr val="F8E1A3"/>
                </a:solidFill>
                <a:latin typeface="Consolas"/>
              </a:rPr>
              <a:t>Beer_over18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;</a:t>
            </a:r>
            <a:endParaRPr lang="en-US" sz="2000" b="1" i="1" dirty="0" smtClean="0">
              <a:solidFill>
                <a:srgbClr val="D6C248"/>
              </a:solidFill>
              <a:latin typeface="Consolas"/>
            </a:endParaRPr>
          </a:p>
          <a:p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getOverThis</a:t>
            </a:r>
            <a:r>
              <a:rPr lang="cs-CZ" sz="2000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dirty="0" smtClean="0">
                <a:solidFill>
                  <a:srgbClr val="A4B0C0"/>
                </a:solidFill>
                <a:latin typeface="Consolas"/>
              </a:rPr>
              <a:t>click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()</a:t>
            </a:r>
            <a:r>
              <a:rPr lang="cs-CZ" sz="2000" dirty="0" smtClean="0">
                <a:solidFill>
                  <a:srgbClr val="D6C248"/>
                </a:solidFill>
                <a:latin typeface="Consolas"/>
              </a:rPr>
              <a:t>;</a:t>
            </a:r>
            <a:r>
              <a:rPr lang="en-US" sz="2000" dirty="0" smtClean="0">
                <a:solidFill>
                  <a:srgbClr val="D6C248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D6C248"/>
                </a:solidFill>
                <a:latin typeface="Consolas"/>
              </a:rPr>
              <a:t>{…}</a:t>
            </a:r>
            <a:endParaRPr lang="cs-CZ" sz="1400" dirty="0"/>
          </a:p>
        </p:txBody>
      </p:sp>
      <p:sp>
        <p:nvSpPr>
          <p:cNvPr id="17" name="Szövegdoboz 16"/>
          <p:cNvSpPr txBox="1"/>
          <p:nvPr/>
        </p:nvSpPr>
        <p:spPr>
          <a:xfrm>
            <a:off x="0" y="4495800"/>
            <a:ext cx="9144000" cy="132343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WebElement 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specSearch</a:t>
            </a:r>
            <a:r>
              <a:rPr lang="en-US" sz="2000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=</a:t>
            </a:r>
            <a:r>
              <a:rPr lang="en-US" sz="2000" b="1" dirty="0" smtClean="0">
                <a:solidFill>
                  <a:srgbClr val="D6C248"/>
                </a:solidFill>
                <a:latin typeface="Consolas"/>
              </a:rPr>
              <a:t> 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driver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dirty="0" smtClean="0">
                <a:solidFill>
                  <a:srgbClr val="A4B0C0"/>
                </a:solidFill>
                <a:latin typeface="Consolas"/>
              </a:rPr>
              <a:t>findElement</a:t>
            </a:r>
            <a:endParaRPr lang="en-US" sz="2000" b="1" dirty="0" smtClean="0">
              <a:solidFill>
                <a:srgbClr val="A4B0C0"/>
              </a:solidFill>
              <a:latin typeface="Consolas"/>
            </a:endParaRPr>
          </a:p>
          <a:p>
            <a:r>
              <a:rPr lang="en-US" sz="2000" b="1" dirty="0" smtClean="0">
                <a:solidFill>
                  <a:srgbClr val="A4B0C0"/>
                </a:solidFill>
                <a:latin typeface="Consolas"/>
              </a:rPr>
              <a:t>                        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sz="2000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i="1" dirty="0" smtClean="0">
                <a:solidFill>
                  <a:srgbClr val="A4B0C0"/>
                </a:solidFill>
                <a:latin typeface="Consolas"/>
              </a:rPr>
              <a:t>xpath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sz="2000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i="1" dirty="0" smtClean="0">
                <a:solidFill>
                  <a:srgbClr val="F8E1A3"/>
                </a:solidFill>
                <a:latin typeface="Consolas"/>
              </a:rPr>
              <a:t>Beer_SpecSearch</a:t>
            </a:r>
            <a:r>
              <a:rPr lang="en-US" sz="2000" b="1" i="1" dirty="0" smtClean="0">
                <a:solidFill>
                  <a:srgbClr val="F8E1A3"/>
                </a:solidFill>
                <a:latin typeface="Consolas"/>
              </a:rPr>
              <a:t>Link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;</a:t>
            </a:r>
            <a:endParaRPr lang="en-US" sz="2000" b="1" i="1" dirty="0" smtClean="0">
              <a:solidFill>
                <a:srgbClr val="D6C248"/>
              </a:solidFill>
              <a:latin typeface="Consolas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Consolas"/>
              </a:rPr>
              <a:t>Assert</a:t>
            </a:r>
            <a:r>
              <a:rPr lang="en-US" sz="2000" b="1" dirty="0" smtClean="0">
                <a:solidFill>
                  <a:srgbClr val="F8E1AA"/>
                </a:solidFill>
                <a:latin typeface="Consolas"/>
              </a:rPr>
              <a:t>.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assertTrue(specSearch.isDisplayed());</a:t>
            </a:r>
            <a:endParaRPr lang="en-US" sz="2000" b="1" dirty="0" smtClean="0">
              <a:solidFill>
                <a:srgbClr val="F8E1AA"/>
              </a:solidFill>
              <a:latin typeface="Consolas"/>
            </a:endParaRPr>
          </a:p>
          <a:p>
            <a:r>
              <a:rPr lang="cs-CZ" sz="2000" b="1" dirty="0">
                <a:solidFill>
                  <a:srgbClr val="F8E1AA"/>
                </a:solidFill>
                <a:latin typeface="Consolas"/>
              </a:rPr>
              <a:t>specSearch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.click();</a:t>
            </a:r>
            <a:r>
              <a:rPr lang="en-US" sz="2000" b="1" i="1" dirty="0" smtClean="0">
                <a:solidFill>
                  <a:srgbClr val="D6C248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D6C248"/>
                </a:solidFill>
                <a:latin typeface="Consolas"/>
              </a:rPr>
              <a:t>{…}</a:t>
            </a:r>
            <a:endParaRPr lang="cs-CZ" sz="1400" b="1" i="1" dirty="0" smtClean="0">
              <a:solidFill>
                <a:srgbClr val="D6C248"/>
              </a:solidFill>
              <a:latin typeface="Consola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81375" y="572770"/>
            <a:ext cx="2782132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81375" y="3027380"/>
            <a:ext cx="2529764" cy="139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ekerekített téglalap feliratnak 12"/>
          <p:cNvSpPr/>
          <p:nvPr/>
        </p:nvSpPr>
        <p:spPr>
          <a:xfrm>
            <a:off x="7087800" y="5725400"/>
            <a:ext cx="1980000" cy="396000"/>
          </a:xfrm>
          <a:prstGeom prst="wedgeRoundRectCallout">
            <a:avLst>
              <a:gd name="adj1" fmla="val -194873"/>
              <a:gd name="adj2" fmla="val -210613"/>
              <a:gd name="adj3" fmla="val 1666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to optimize?</a:t>
            </a:r>
            <a:endParaRPr lang="cs-C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92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803"/>
            <a:ext cx="8726607" cy="876053"/>
          </a:xfrm>
        </p:spPr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Let’s have a party!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1"/>
            <a:ext cx="9144000" cy="457199"/>
          </a:xfrm>
        </p:spPr>
        <p:txBody>
          <a:bodyPr>
            <a:normAutofit/>
          </a:bodyPr>
          <a:lstStyle/>
          <a:p>
            <a:pPr lvl="3">
              <a:buNone/>
            </a:pPr>
            <a:endParaRPr lang="en-US" b="1" dirty="0" smtClean="0">
              <a:solidFill>
                <a:schemeClr val="accent1"/>
              </a:solidFill>
              <a:latin typeface="Helvetica LT Std"/>
              <a:ea typeface="+mj-ea"/>
              <a:cs typeface="+mj-cs"/>
            </a:endParaRPr>
          </a:p>
          <a:p>
            <a:pPr lvl="2"/>
            <a:endParaRPr lang="en-US" b="1" dirty="0" smtClean="0">
              <a:solidFill>
                <a:schemeClr val="accent1"/>
              </a:solidFill>
              <a:latin typeface="Helvetica LT Std"/>
              <a:ea typeface="+mj-ea"/>
              <a:cs typeface="+mj-cs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  <a:p>
            <a:pPr lvl="2">
              <a:buNone/>
            </a:pPr>
            <a:endParaRPr lang="en-US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38086" y="6248400"/>
            <a:ext cx="2605114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LT Std"/>
                <a:ea typeface="+mn-ea"/>
                <a:cs typeface="+mn-cs"/>
              </a:rPr>
              <a:t>Beer 4/7</a:t>
            </a:r>
          </a:p>
        </p:txBody>
      </p:sp>
      <p:sp>
        <p:nvSpPr>
          <p:cNvPr id="5" name="Footer Placeholder 22"/>
          <p:cNvSpPr txBox="1">
            <a:spLocks/>
          </p:cNvSpPr>
          <p:nvPr/>
        </p:nvSpPr>
        <p:spPr>
          <a:xfrm>
            <a:off x="1468438" y="6400800"/>
            <a:ext cx="6207125" cy="56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201</a:t>
            </a:r>
            <a:r>
              <a:rPr lang="hu-HU" dirty="0" smtClean="0"/>
              <a:t>2</a:t>
            </a:r>
            <a:r>
              <a:rPr lang="en-US" dirty="0" smtClean="0"/>
              <a:t> © EPAM Systems</a:t>
            </a:r>
            <a:endParaRPr lang="en-US" dirty="0">
              <a:latin typeface="+mn-lt"/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228600" y="6096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smtClean="0">
                <a:solidFill>
                  <a:schemeClr val="tx2"/>
                </a:solidFill>
              </a:rPr>
              <a:t>3</a:t>
            </a:r>
            <a:r>
              <a:rPr lang="en-US" sz="2000" b="1" dirty="0" smtClean="0">
                <a:solidFill>
                  <a:schemeClr val="tx2"/>
                </a:solidFill>
              </a:rPr>
              <a:t>) </a:t>
            </a:r>
            <a:r>
              <a:rPr lang="hu-HU" sz="2000" b="1" dirty="0" err="1" smtClean="0">
                <a:solidFill>
                  <a:schemeClr val="tx2"/>
                </a:solidFill>
              </a:rPr>
              <a:t>Select</a:t>
            </a:r>
            <a:r>
              <a:rPr lang="hu-HU" sz="2000" b="1" dirty="0" smtClean="0">
                <a:solidFill>
                  <a:schemeClr val="tx2"/>
                </a:solidFill>
              </a:rPr>
              <a:t> „</a:t>
            </a:r>
            <a:r>
              <a:rPr lang="hu-HU" sz="2000" b="1" dirty="0" err="1" smtClean="0">
                <a:solidFill>
                  <a:schemeClr val="tx2"/>
                </a:solidFill>
              </a:rPr>
              <a:t>czech</a:t>
            </a:r>
            <a:r>
              <a:rPr lang="hu-HU" sz="2000" b="1" dirty="0" smtClean="0">
                <a:solidFill>
                  <a:schemeClr val="tx2"/>
                </a:solidFill>
              </a:rPr>
              <a:t>” </a:t>
            </a:r>
            <a:r>
              <a:rPr lang="hu-HU" sz="2000" b="1" dirty="0" err="1" smtClean="0">
                <a:solidFill>
                  <a:schemeClr val="tx2"/>
                </a:solidFill>
              </a:rPr>
              <a:t>from</a:t>
            </a:r>
            <a:r>
              <a:rPr lang="hu-HU" sz="2000" b="1" dirty="0" smtClean="0">
                <a:solidFill>
                  <a:schemeClr val="tx2"/>
                </a:solidFill>
              </a:rPr>
              <a:t> </a:t>
            </a:r>
            <a:r>
              <a:rPr lang="hu-HU" sz="2000" b="1" dirty="0" err="1" smtClean="0">
                <a:solidFill>
                  <a:schemeClr val="tx2"/>
                </a:solidFill>
              </a:rPr>
              <a:t>category</a:t>
            </a:r>
            <a:endParaRPr lang="en-GB" sz="2000" b="1" dirty="0" smtClean="0">
              <a:solidFill>
                <a:schemeClr val="tx2"/>
              </a:solidFill>
            </a:endParaRPr>
          </a:p>
          <a:p>
            <a:r>
              <a:rPr lang="en-GB" sz="2000" b="1" dirty="0" smtClean="0">
                <a:solidFill>
                  <a:schemeClr val="tx2"/>
                </a:solidFill>
              </a:rPr>
              <a:t>     =&gt; sub options are populated</a:t>
            </a:r>
            <a:r>
              <a:rPr lang="hu-HU" sz="2000" b="1" dirty="0" smtClean="0">
                <a:solidFill>
                  <a:schemeClr val="tx2"/>
                </a:solidFill>
              </a:rPr>
              <a:t> </a:t>
            </a:r>
            <a:endParaRPr lang="cs-CZ" sz="2000" b="1" dirty="0">
              <a:solidFill>
                <a:schemeClr val="tx2"/>
              </a:solidFill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76200" y="3124200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4) Enter “Bernard” to search field, press “</a:t>
            </a:r>
            <a:r>
              <a:rPr lang="en-GB" sz="2000" b="1" dirty="0" err="1" smtClean="0">
                <a:solidFill>
                  <a:schemeClr val="tx2"/>
                </a:solidFill>
              </a:rPr>
              <a:t>Keres</a:t>
            </a:r>
            <a:r>
              <a:rPr lang="cs-CZ" sz="2000" b="1" dirty="0" smtClean="0">
                <a:solidFill>
                  <a:schemeClr val="tx2"/>
                </a:solidFill>
              </a:rPr>
              <a:t>és</a:t>
            </a:r>
            <a:r>
              <a:rPr lang="hu-HU" sz="2000" b="1" dirty="0" smtClean="0">
                <a:solidFill>
                  <a:schemeClr val="tx2"/>
                </a:solidFill>
              </a:rPr>
              <a:t>” </a:t>
            </a:r>
            <a:r>
              <a:rPr lang="hu-HU" sz="2000" b="1" dirty="0" err="1" smtClean="0">
                <a:solidFill>
                  <a:schemeClr val="tx2"/>
                </a:solidFill>
              </a:rPr>
              <a:t>button</a:t>
            </a:r>
            <a:endParaRPr lang="cs-CZ" sz="2000" b="1" dirty="0">
              <a:solidFill>
                <a:schemeClr val="tx2"/>
              </a:solidFill>
            </a:endParaRPr>
          </a:p>
        </p:txBody>
      </p:sp>
      <p:sp>
        <p:nvSpPr>
          <p:cNvPr id="18" name="Szövegdoboz 17"/>
          <p:cNvSpPr txBox="1"/>
          <p:nvPr/>
        </p:nvSpPr>
        <p:spPr>
          <a:xfrm>
            <a:off x="5614" y="1295400"/>
            <a:ext cx="6166586" cy="132343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sz="2000" b="1" dirty="0" smtClean="0">
                <a:solidFill>
                  <a:srgbClr val="DE6546"/>
                </a:solidFill>
                <a:latin typeface="Consolas"/>
              </a:rPr>
              <a:t>Select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beerCategory 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=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sz="2000" b="1" dirty="0" smtClean="0">
                <a:solidFill>
                  <a:srgbClr val="E79E3C"/>
                </a:solidFill>
                <a:latin typeface="Consolas"/>
              </a:rPr>
              <a:t>new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F8E1AA"/>
                </a:solidFill>
                <a:latin typeface="Consolas"/>
              </a:rPr>
              <a:t>	</a:t>
            </a:r>
          </a:p>
          <a:p>
            <a:r>
              <a:rPr lang="en-US" sz="2000" b="1" dirty="0">
                <a:solidFill>
                  <a:srgbClr val="F8E1AA"/>
                </a:solidFill>
                <a:latin typeface="Consolas"/>
              </a:rPr>
              <a:t>	</a:t>
            </a:r>
            <a:r>
              <a:rPr lang="cs-CZ" sz="2000" b="1" dirty="0" smtClean="0">
                <a:solidFill>
                  <a:srgbClr val="A4B0C0"/>
                </a:solidFill>
                <a:latin typeface="Consolas"/>
              </a:rPr>
              <a:t>Select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(driver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(</a:t>
            </a:r>
            <a:endParaRPr lang="en-US" sz="2000" b="1" dirty="0" smtClean="0">
              <a:solidFill>
                <a:srgbClr val="F8E1AA"/>
              </a:solidFill>
              <a:latin typeface="Consolas"/>
            </a:endParaRPr>
          </a:p>
          <a:p>
            <a:r>
              <a:rPr lang="en-US" sz="2000" b="1" dirty="0" smtClean="0">
                <a:solidFill>
                  <a:srgbClr val="DE6546"/>
                </a:solidFill>
                <a:latin typeface="Consolas"/>
              </a:rPr>
              <a:t>	</a:t>
            </a:r>
            <a:r>
              <a:rPr lang="cs-CZ" sz="2000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i="1" dirty="0" smtClean="0">
                <a:solidFill>
                  <a:srgbClr val="A4B0C0"/>
                </a:solidFill>
                <a:latin typeface="Consolas"/>
              </a:rPr>
              <a:t>xpath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sz="2000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i="1" dirty="0" smtClean="0">
                <a:solidFill>
                  <a:srgbClr val="F8E1A3"/>
                </a:solidFill>
                <a:latin typeface="Consolas"/>
              </a:rPr>
              <a:t>Beer_Category</a:t>
            </a:r>
            <a:r>
              <a:rPr lang="en-US" sz="2000" b="1" i="1" dirty="0" smtClean="0">
                <a:solidFill>
                  <a:srgbClr val="F8E1A3"/>
                </a:solidFill>
                <a:latin typeface="Consolas"/>
              </a:rPr>
              <a:t>Select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)))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;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beerCategory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dirty="0" smtClean="0">
                <a:solidFill>
                  <a:srgbClr val="A4B0C0"/>
                </a:solidFill>
                <a:latin typeface="Consolas"/>
              </a:rPr>
              <a:t>selectByValue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"119"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)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;</a:t>
            </a:r>
            <a:r>
              <a:rPr lang="en-US" sz="2000" b="1" dirty="0" smtClean="0">
                <a:solidFill>
                  <a:srgbClr val="D6C248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D6C248"/>
                </a:solidFill>
                <a:latin typeface="Consolas"/>
              </a:rPr>
              <a:t>{…}</a:t>
            </a:r>
            <a:endParaRPr lang="cs-CZ" sz="1400" b="1" dirty="0"/>
          </a:p>
        </p:txBody>
      </p:sp>
      <p:sp>
        <p:nvSpPr>
          <p:cNvPr id="19" name="Szövegdoboz 18"/>
          <p:cNvSpPr txBox="1"/>
          <p:nvPr/>
        </p:nvSpPr>
        <p:spPr>
          <a:xfrm>
            <a:off x="0" y="3925431"/>
            <a:ext cx="9144000" cy="224676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WebElement 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beerName 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=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F8E1AA"/>
                </a:solidFill>
                <a:latin typeface="Consolas"/>
              </a:rPr>
              <a:t>	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driver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sz="2000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i="1" dirty="0" smtClean="0">
                <a:solidFill>
                  <a:srgbClr val="A4B0C0"/>
                </a:solidFill>
                <a:latin typeface="Consolas"/>
              </a:rPr>
              <a:t>xpath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sz="2000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i="1" dirty="0" smtClean="0">
                <a:solidFill>
                  <a:srgbClr val="F8E1A3"/>
                </a:solidFill>
                <a:latin typeface="Consolas"/>
              </a:rPr>
              <a:t>Beer_NameBox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; 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beerName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dirty="0" smtClean="0">
                <a:solidFill>
                  <a:srgbClr val="A4B0C0"/>
                </a:solidFill>
                <a:latin typeface="Consolas"/>
              </a:rPr>
              <a:t>sendKeys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"Bernard"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)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;</a:t>
            </a:r>
            <a:endParaRPr lang="en-US" sz="2000" b="1" dirty="0" smtClean="0">
              <a:solidFill>
                <a:srgbClr val="D6C248"/>
              </a:solidFill>
              <a:latin typeface="Consolas"/>
            </a:endParaRPr>
          </a:p>
          <a:p>
            <a:r>
              <a:rPr lang="cs-CZ" sz="2000" b="1" dirty="0" smtClean="0">
                <a:solidFill>
                  <a:srgbClr val="FF0000"/>
                </a:solidFill>
                <a:latin typeface="Consolas"/>
              </a:rPr>
              <a:t>Assert.assertTrue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(beerName.isDisplayed());</a:t>
            </a:r>
          </a:p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WebElement 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btnSearch 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=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F8E1AA"/>
                </a:solidFill>
                <a:latin typeface="Consolas"/>
              </a:rPr>
              <a:t>	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driver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sz="2000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i="1" dirty="0" smtClean="0">
                <a:solidFill>
                  <a:srgbClr val="A4B0C0"/>
                </a:solidFill>
                <a:latin typeface="Consolas"/>
              </a:rPr>
              <a:t>xpath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sz="2000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i="1" dirty="0" smtClean="0">
                <a:solidFill>
                  <a:srgbClr val="F8E1A3"/>
                </a:solidFill>
                <a:latin typeface="Consolas"/>
              </a:rPr>
              <a:t>Beer_SearchBtn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; </a:t>
            </a:r>
            <a:endParaRPr lang="en-US" sz="2000" b="1" i="1" dirty="0" smtClean="0">
              <a:solidFill>
                <a:srgbClr val="D6C248"/>
              </a:solidFill>
              <a:latin typeface="Consolas"/>
            </a:endParaRPr>
          </a:p>
          <a:p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btnSearcch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dirty="0" smtClean="0">
                <a:solidFill>
                  <a:srgbClr val="A4B0C0"/>
                </a:solidFill>
                <a:latin typeface="Consolas"/>
              </a:rPr>
              <a:t>click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()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;</a:t>
            </a:r>
            <a:r>
              <a:rPr lang="en-US" sz="2000" b="1" dirty="0" smtClean="0">
                <a:solidFill>
                  <a:srgbClr val="D6C248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D6C248"/>
                </a:solidFill>
                <a:latin typeface="Consolas"/>
              </a:rPr>
              <a:t>{…}</a:t>
            </a:r>
            <a:endParaRPr lang="cs-CZ" sz="1400" b="1" dirty="0"/>
          </a:p>
        </p:txBody>
      </p:sp>
      <p:sp>
        <p:nvSpPr>
          <p:cNvPr id="20" name="Ellipszis feliratnak 19"/>
          <p:cNvSpPr/>
          <p:nvPr/>
        </p:nvSpPr>
        <p:spPr>
          <a:xfrm>
            <a:off x="5257801" y="3324255"/>
            <a:ext cx="3733799" cy="866745"/>
          </a:xfrm>
          <a:prstGeom prst="wedgeEllipseCallout">
            <a:avLst>
              <a:gd name="adj1" fmla="val -49412"/>
              <a:gd name="adj2" fmla="val 57419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"//*[@name='</a:t>
            </a:r>
            <a:r>
              <a:rPr lang="en-US" dirty="0" err="1" smtClean="0">
                <a:solidFill>
                  <a:schemeClr val="tx1"/>
                </a:solidFill>
              </a:rPr>
              <a:t>search_name</a:t>
            </a:r>
            <a:r>
              <a:rPr lang="en-US" dirty="0" smtClean="0">
                <a:solidFill>
                  <a:schemeClr val="tx1"/>
                </a:solidFill>
              </a:rPr>
              <a:t>' </a:t>
            </a:r>
            <a:r>
              <a:rPr lang="en-US" b="1" dirty="0" smtClean="0">
                <a:solidFill>
                  <a:schemeClr val="tx1"/>
                </a:solidFill>
              </a:rPr>
              <a:t>and</a:t>
            </a:r>
            <a:r>
              <a:rPr lang="en-US" dirty="0" smtClean="0">
                <a:solidFill>
                  <a:schemeClr val="tx1"/>
                </a:solidFill>
              </a:rPr>
              <a:t> @type='text']"</a:t>
            </a:r>
            <a:endParaRPr lang="cs-CZ" dirty="0">
              <a:solidFill>
                <a:schemeClr val="tx1"/>
              </a:solidFill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4" cstate="print"/>
          <a:srcRect l="2383" r="-1"/>
          <a:stretch/>
        </p:blipFill>
        <p:spPr bwMode="auto">
          <a:xfrm>
            <a:off x="6286100" y="-9961"/>
            <a:ext cx="2868768" cy="253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692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803"/>
            <a:ext cx="8726607" cy="876053"/>
          </a:xfrm>
        </p:spPr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Environment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1"/>
            <a:ext cx="8701114" cy="16002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Selenium (</a:t>
            </a:r>
            <a:r>
              <a:rPr lang="en-US" b="1" dirty="0" err="1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WebDriver</a:t>
            </a:r>
            <a:r>
              <a:rPr lang="en-US" b="1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)</a:t>
            </a:r>
          </a:p>
          <a:p>
            <a:pPr lvl="2"/>
            <a:r>
              <a:rPr lang="cs-CZ" sz="2000" dirty="0" smtClean="0">
                <a:hlinkClick r:id="rId4"/>
              </a:rPr>
              <a:t>http://seleniumhq.org/download/</a:t>
            </a:r>
            <a:endParaRPr lang="en-US" sz="2000" dirty="0" smtClean="0">
              <a:latin typeface="Helvetica LT Std"/>
            </a:endParaRPr>
          </a:p>
          <a:p>
            <a:pPr lvl="2"/>
            <a:r>
              <a:rPr lang="en-US" sz="2000" b="1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selenium-java-2.</a:t>
            </a:r>
            <a:r>
              <a:rPr lang="hu-HU" sz="2000" b="1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25</a:t>
            </a:r>
            <a:r>
              <a:rPr lang="en-US" sz="2000" b="1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.0.jar</a:t>
            </a:r>
            <a:r>
              <a:rPr lang="cs-CZ" sz="2000" b="1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 (WebDriver)</a:t>
            </a:r>
            <a:endParaRPr lang="en-US" sz="2000" b="1" dirty="0" smtClean="0">
              <a:solidFill>
                <a:schemeClr val="accent1"/>
              </a:solidFill>
              <a:latin typeface="Helvetica LT Std"/>
              <a:ea typeface="+mj-ea"/>
              <a:cs typeface="+mj-cs"/>
            </a:endParaRPr>
          </a:p>
          <a:p>
            <a:pPr lvl="2"/>
            <a:r>
              <a:rPr lang="en-US" sz="2000" b="1" dirty="0" smtClean="0">
                <a:solidFill>
                  <a:schemeClr val="accent1"/>
                </a:solidFill>
                <a:latin typeface="Helvetica LT Std"/>
              </a:rPr>
              <a:t>selenium-server-standalone-2.</a:t>
            </a:r>
            <a:r>
              <a:rPr lang="hu-HU" sz="2000" b="1" dirty="0" smtClean="0">
                <a:solidFill>
                  <a:schemeClr val="accent1"/>
                </a:solidFill>
                <a:latin typeface="Helvetica LT Std"/>
              </a:rPr>
              <a:t>25</a:t>
            </a:r>
            <a:r>
              <a:rPr lang="en-US" sz="2000" b="1" dirty="0" smtClean="0">
                <a:solidFill>
                  <a:schemeClr val="accent1"/>
                </a:solidFill>
                <a:latin typeface="Helvetica LT Std"/>
              </a:rPr>
              <a:t>.0.jar</a:t>
            </a:r>
            <a:r>
              <a:rPr lang="cs-CZ" sz="2000" b="1" dirty="0" smtClean="0">
                <a:solidFill>
                  <a:schemeClr val="accent1"/>
                </a:solidFill>
                <a:latin typeface="Helvetica LT Std"/>
              </a:rPr>
              <a:t> (RemoteWebDriver)</a:t>
            </a:r>
            <a:endParaRPr lang="en-US" sz="2000" b="1" dirty="0" smtClean="0">
              <a:solidFill>
                <a:schemeClr val="accent1"/>
              </a:solidFill>
              <a:latin typeface="Helvetica LT Std"/>
            </a:endParaRPr>
          </a:p>
          <a:p>
            <a:pPr lvl="2"/>
            <a:endParaRPr lang="en-US" b="1" dirty="0" smtClean="0">
              <a:solidFill>
                <a:schemeClr val="accent1"/>
              </a:solidFill>
              <a:latin typeface="Helvetica LT Std"/>
              <a:ea typeface="+mj-ea"/>
              <a:cs typeface="+mj-cs"/>
            </a:endParaRPr>
          </a:p>
          <a:p>
            <a:pPr lvl="2">
              <a:buNone/>
            </a:pPr>
            <a:endParaRPr lang="en-US" sz="2200" dirty="0" smtClean="0">
              <a:solidFill>
                <a:srgbClr val="21438F"/>
              </a:solidFill>
              <a:latin typeface="Helvetica LT Std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  <a:p>
            <a:pPr lvl="2"/>
            <a:endParaRPr lang="en-US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  <a:p>
            <a:pPr marL="457200" lvl="1" indent="0">
              <a:buNone/>
            </a:pPr>
            <a:endParaRPr lang="en-US" dirty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38086" y="6248400"/>
            <a:ext cx="2605114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dirty="0" smtClean="0">
                <a:solidFill>
                  <a:schemeClr val="bg1"/>
                </a:solidFill>
                <a:latin typeface="Helvetica LT Std"/>
              </a:rPr>
              <a:t>Selenium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 LT Std"/>
              <a:ea typeface="+mn-ea"/>
              <a:cs typeface="+mn-cs"/>
            </a:endParaRPr>
          </a:p>
        </p:txBody>
      </p:sp>
      <p:sp>
        <p:nvSpPr>
          <p:cNvPr id="5" name="Footer Placeholder 22"/>
          <p:cNvSpPr txBox="1">
            <a:spLocks/>
          </p:cNvSpPr>
          <p:nvPr/>
        </p:nvSpPr>
        <p:spPr>
          <a:xfrm>
            <a:off x="1468438" y="6400800"/>
            <a:ext cx="6207125" cy="56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201</a:t>
            </a:r>
            <a:r>
              <a:rPr lang="hu-HU" dirty="0" smtClean="0"/>
              <a:t>2</a:t>
            </a:r>
            <a:r>
              <a:rPr lang="en-US" dirty="0" smtClean="0"/>
              <a:t> © EPAM Systems</a:t>
            </a:r>
            <a:endParaRPr lang="en-US" dirty="0">
              <a:latin typeface="+mn-lt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4" y="2175616"/>
            <a:ext cx="5629276" cy="404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096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803"/>
            <a:ext cx="8726607" cy="876053"/>
          </a:xfrm>
        </p:spPr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Let’s have a party!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38086" y="6248400"/>
            <a:ext cx="2605114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Helvetica LT Std"/>
              </a:rPr>
              <a:t>Beer 5/7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 LT Std"/>
              <a:ea typeface="+mn-ea"/>
              <a:cs typeface="+mn-cs"/>
            </a:endParaRPr>
          </a:p>
        </p:txBody>
      </p:sp>
      <p:sp>
        <p:nvSpPr>
          <p:cNvPr id="5" name="Footer Placeholder 22"/>
          <p:cNvSpPr txBox="1">
            <a:spLocks/>
          </p:cNvSpPr>
          <p:nvPr/>
        </p:nvSpPr>
        <p:spPr>
          <a:xfrm>
            <a:off x="1468438" y="6400800"/>
            <a:ext cx="6207125" cy="56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201</a:t>
            </a:r>
            <a:r>
              <a:rPr lang="hu-HU" dirty="0" smtClean="0"/>
              <a:t>2</a:t>
            </a:r>
            <a:r>
              <a:rPr lang="en-US" dirty="0" smtClean="0"/>
              <a:t> © EPAM Systems</a:t>
            </a:r>
            <a:endParaRPr lang="en-US" dirty="0">
              <a:latin typeface="+mn-lt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228600" y="573143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smtClean="0">
                <a:solidFill>
                  <a:schemeClr val="tx2"/>
                </a:solidFill>
              </a:rPr>
              <a:t>5</a:t>
            </a:r>
            <a:r>
              <a:rPr lang="en-GB" sz="2000" b="1" dirty="0" smtClean="0">
                <a:solidFill>
                  <a:schemeClr val="tx2"/>
                </a:solidFill>
              </a:rPr>
              <a:t>) Select “</a:t>
            </a:r>
            <a:r>
              <a:rPr lang="cs-CZ" sz="2000" b="1" dirty="0" smtClean="0">
                <a:solidFill>
                  <a:schemeClr val="tx2"/>
                </a:solidFill>
              </a:rPr>
              <a:t>Bernard </a:t>
            </a:r>
            <a:r>
              <a:rPr lang="en-GB" sz="2000" b="1" dirty="0" err="1" smtClean="0">
                <a:solidFill>
                  <a:schemeClr val="tx2"/>
                </a:solidFill>
              </a:rPr>
              <a:t>Sv</a:t>
            </a:r>
            <a:r>
              <a:rPr lang="cs-CZ" sz="2000" b="1" dirty="0" smtClean="0">
                <a:solidFill>
                  <a:schemeClr val="tx2"/>
                </a:solidFill>
              </a:rPr>
              <a:t>áteč</a:t>
            </a:r>
            <a:r>
              <a:rPr lang="en-GB" sz="2000" b="1" dirty="0" smtClean="0">
                <a:solidFill>
                  <a:schemeClr val="tx2"/>
                </a:solidFill>
              </a:rPr>
              <a:t>n</a:t>
            </a:r>
            <a:r>
              <a:rPr lang="cs-CZ" sz="2000" b="1" dirty="0" smtClean="0">
                <a:solidFill>
                  <a:schemeClr val="tx2"/>
                </a:solidFill>
              </a:rPr>
              <a:t>í Ležák“ from search results (click)</a:t>
            </a:r>
            <a:endParaRPr lang="cs-CZ" sz="2000" b="1" dirty="0">
              <a:solidFill>
                <a:schemeClr val="tx2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304800" y="4084088"/>
            <a:ext cx="586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b="1" dirty="0" smtClean="0">
                <a:solidFill>
                  <a:schemeClr val="tx2"/>
                </a:solidFill>
              </a:rPr>
              <a:t>6) Rate beer as „</a:t>
            </a:r>
            <a:r>
              <a:rPr lang="en-US" sz="2000" b="1" dirty="0" smtClean="0">
                <a:solidFill>
                  <a:schemeClr val="tx2"/>
                </a:solidFill>
              </a:rPr>
              <a:t>good</a:t>
            </a:r>
            <a:r>
              <a:rPr lang="cs-CZ" sz="2000" b="1" dirty="0" smtClean="0">
                <a:solidFill>
                  <a:schemeClr val="tx2"/>
                </a:solidFill>
              </a:rPr>
              <a:t>“ (select „jó“ + click)</a:t>
            </a:r>
            <a:endParaRPr lang="cs-CZ" sz="2000" b="1" dirty="0">
              <a:solidFill>
                <a:schemeClr val="tx2"/>
              </a:solidFill>
            </a:endParaRPr>
          </a:p>
        </p:txBody>
      </p:sp>
      <p:sp>
        <p:nvSpPr>
          <p:cNvPr id="12" name="Szövegdoboz 11"/>
          <p:cNvSpPr txBox="1"/>
          <p:nvPr/>
        </p:nvSpPr>
        <p:spPr>
          <a:xfrm>
            <a:off x="0" y="990600"/>
            <a:ext cx="9144000" cy="92333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WebElement 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choosenBeer 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=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	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driver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xpath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F8E1A3"/>
                </a:solidFill>
                <a:latin typeface="Consolas"/>
              </a:rPr>
              <a:t>Beer_ChosenBeer</a:t>
            </a:r>
            <a:r>
              <a:rPr lang="en-US" b="1" i="1" dirty="0" err="1" smtClean="0">
                <a:solidFill>
                  <a:srgbClr val="F8E1A3"/>
                </a:solidFill>
                <a:latin typeface="Consolas"/>
              </a:rPr>
              <a:t>Svatecni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cs-CZ" b="1" dirty="0" smtClean="0">
                <a:solidFill>
                  <a:srgbClr val="F8E1AA"/>
                </a:solidFill>
                <a:latin typeface="Consolas"/>
              </a:rPr>
              <a:t>choosenBeer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click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()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;</a:t>
            </a:r>
            <a:r>
              <a:rPr lang="en-US" b="1" dirty="0" smtClean="0">
                <a:solidFill>
                  <a:srgbClr val="D6C248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D6C248"/>
                </a:solidFill>
                <a:latin typeface="Consolas"/>
              </a:rPr>
              <a:t>{…}</a:t>
            </a:r>
            <a:endParaRPr lang="cs-CZ" sz="1200" b="1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0" y="4465088"/>
            <a:ext cx="9144000" cy="175432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WebElement 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votingForm 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=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	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driver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xpath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F8E1A3"/>
                </a:solidFill>
                <a:latin typeface="Consolas"/>
              </a:rPr>
              <a:t>Beer_RatingForm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cs-CZ" b="1" dirty="0" smtClean="0">
                <a:solidFill>
                  <a:srgbClr val="F8E1AA"/>
                </a:solidFill>
                <a:latin typeface="Consolas"/>
              </a:rPr>
              <a:t>votingForm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xpath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F8E1A3"/>
                </a:solidFill>
                <a:latin typeface="Consolas"/>
              </a:rPr>
              <a:t>Beer_Rating_</a:t>
            </a:r>
            <a:r>
              <a:rPr lang="en-US" b="1" i="1" dirty="0" smtClean="0">
                <a:solidFill>
                  <a:srgbClr val="F8E1A3"/>
                </a:solidFill>
                <a:latin typeface="Consolas"/>
              </a:rPr>
              <a:t>GOOD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click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;</a:t>
            </a:r>
            <a:endParaRPr lang="en-US" b="1" i="1" dirty="0" smtClean="0">
              <a:solidFill>
                <a:srgbClr val="D6C248"/>
              </a:solidFill>
              <a:latin typeface="Consolas"/>
            </a:endParaRPr>
          </a:p>
          <a:p>
            <a:r>
              <a:rPr lang="cs-CZ" b="1" dirty="0" smtClean="0">
                <a:solidFill>
                  <a:srgbClr val="FF0000"/>
                </a:solidFill>
                <a:latin typeface="Consolas"/>
              </a:rPr>
              <a:t>Assert.assertTrue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(votingForm</a:t>
            </a:r>
            <a:endParaRPr lang="en-US" b="1" dirty="0" smtClean="0">
              <a:solidFill>
                <a:srgbClr val="F8E1AA"/>
              </a:solidFill>
              <a:latin typeface="Consolas"/>
            </a:endParaRPr>
          </a:p>
          <a:p>
            <a:r>
              <a:rPr lang="en-US" b="1" dirty="0" smtClean="0">
                <a:solidFill>
                  <a:srgbClr val="F8E1AA"/>
                </a:solidFill>
                <a:latin typeface="Consolas"/>
              </a:rPr>
              <a:t>      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.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xpath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.Beer_Rating_GOOD)).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isEnabled()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);</a:t>
            </a:r>
          </a:p>
          <a:p>
            <a:r>
              <a:rPr lang="cs-CZ" b="1" dirty="0" smtClean="0">
                <a:solidFill>
                  <a:srgbClr val="F8E1AA"/>
                </a:solidFill>
                <a:latin typeface="Consolas"/>
              </a:rPr>
              <a:t>votingForm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submit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()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;</a:t>
            </a:r>
            <a:r>
              <a:rPr lang="en-US" b="1" dirty="0" smtClean="0">
                <a:solidFill>
                  <a:srgbClr val="D6C248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D6C248"/>
                </a:solidFill>
                <a:latin typeface="Consolas"/>
              </a:rPr>
              <a:t>{…}</a:t>
            </a:r>
            <a:endParaRPr lang="cs-CZ" sz="1200" b="1" dirty="0"/>
          </a:p>
        </p:txBody>
      </p:sp>
      <p:sp>
        <p:nvSpPr>
          <p:cNvPr id="15" name="Ellipszis feliratnak 14"/>
          <p:cNvSpPr/>
          <p:nvPr/>
        </p:nvSpPr>
        <p:spPr>
          <a:xfrm>
            <a:off x="5181600" y="1600200"/>
            <a:ext cx="3962400" cy="762000"/>
          </a:xfrm>
          <a:prstGeom prst="wedgeEllipseCallout">
            <a:avLst>
              <a:gd name="adj1" fmla="val -64969"/>
              <a:gd name="adj2" fmla="val -5252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"//*[@class='cat' and contains(text(),'</a:t>
            </a:r>
            <a:r>
              <a:rPr lang="en-US" dirty="0" err="1" smtClean="0">
                <a:solidFill>
                  <a:schemeClr val="tx1"/>
                </a:solidFill>
              </a:rPr>
              <a:t>Svátecní</a:t>
            </a:r>
            <a:r>
              <a:rPr lang="en-US" dirty="0" smtClean="0">
                <a:solidFill>
                  <a:schemeClr val="tx1"/>
                </a:solidFill>
              </a:rPr>
              <a:t>')]"</a:t>
            </a:r>
            <a:endParaRPr lang="cs-CZ" dirty="0">
              <a:solidFill>
                <a:schemeClr val="tx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62782" y="2382861"/>
            <a:ext cx="1329358" cy="1999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19365" y="1967557"/>
            <a:ext cx="2409635" cy="2114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692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803"/>
            <a:ext cx="8726607" cy="876053"/>
          </a:xfrm>
        </p:spPr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Let’s have a party!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38086" y="6248400"/>
            <a:ext cx="2605114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Helvetica LT Std"/>
              </a:rPr>
              <a:t>Beer 6/7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 LT Std"/>
              <a:ea typeface="+mn-ea"/>
              <a:cs typeface="+mn-cs"/>
            </a:endParaRPr>
          </a:p>
        </p:txBody>
      </p:sp>
      <p:sp>
        <p:nvSpPr>
          <p:cNvPr id="5" name="Footer Placeholder 22"/>
          <p:cNvSpPr txBox="1">
            <a:spLocks/>
          </p:cNvSpPr>
          <p:nvPr/>
        </p:nvSpPr>
        <p:spPr>
          <a:xfrm>
            <a:off x="1468438" y="6400800"/>
            <a:ext cx="6207125" cy="56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201</a:t>
            </a:r>
            <a:r>
              <a:rPr lang="hu-HU" dirty="0" smtClean="0"/>
              <a:t>2</a:t>
            </a:r>
            <a:r>
              <a:rPr lang="en-US" dirty="0" smtClean="0"/>
              <a:t> © EPAM Systems</a:t>
            </a:r>
            <a:endParaRPr lang="en-US" dirty="0">
              <a:latin typeface="+mn-lt"/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304800" y="609600"/>
            <a:ext cx="678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b="1" dirty="0" smtClean="0">
                <a:solidFill>
                  <a:schemeClr val="tx2"/>
                </a:solidFill>
              </a:rPr>
              <a:t>7) Click onto Cart img to add selected beer to shopping cart</a:t>
            </a:r>
            <a:endParaRPr lang="cs-CZ" sz="2000" b="1" dirty="0">
              <a:solidFill>
                <a:schemeClr val="tx2"/>
              </a:solidFill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0" y="1493996"/>
            <a:ext cx="9144000" cy="46782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WebElement 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addToCart 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=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F8E1AA"/>
                </a:solidFill>
                <a:latin typeface="Consolas"/>
              </a:rPr>
              <a:t>	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driver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sz="2000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i="1" dirty="0" smtClean="0">
                <a:solidFill>
                  <a:srgbClr val="A4B0C0"/>
                </a:solidFill>
                <a:latin typeface="Consolas"/>
              </a:rPr>
              <a:t>xpath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sz="2000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i="1" dirty="0" smtClean="0">
                <a:solidFill>
                  <a:srgbClr val="F8E1A3"/>
                </a:solidFill>
                <a:latin typeface="Consolas"/>
              </a:rPr>
              <a:t>Beer_CartImg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; 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addToCart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dirty="0" smtClean="0">
                <a:solidFill>
                  <a:srgbClr val="A4B0C0"/>
                </a:solidFill>
                <a:latin typeface="Consolas"/>
              </a:rPr>
              <a:t>click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()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;</a:t>
            </a:r>
            <a:endParaRPr lang="en-US" sz="2000" b="1" dirty="0" smtClean="0">
              <a:solidFill>
                <a:srgbClr val="D6C248"/>
              </a:solidFill>
              <a:latin typeface="Consolas"/>
            </a:endParaRPr>
          </a:p>
          <a:p>
            <a:endParaRPr lang="cs-CZ" sz="2000" b="1" dirty="0" smtClean="0">
              <a:solidFill>
                <a:srgbClr val="D6C248"/>
              </a:solidFill>
              <a:latin typeface="Consolas"/>
            </a:endParaRPr>
          </a:p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Set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&lt;</a:t>
            </a:r>
            <a:r>
              <a:rPr lang="cs-CZ" sz="2000" b="1" dirty="0" smtClean="0">
                <a:solidFill>
                  <a:srgbClr val="BFA4A4"/>
                </a:solidFill>
                <a:latin typeface="Consolas"/>
              </a:rPr>
              <a:t>String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&gt;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handlers 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=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driver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dirty="0" smtClean="0">
                <a:solidFill>
                  <a:srgbClr val="A4B0C0"/>
                </a:solidFill>
                <a:latin typeface="Consolas"/>
              </a:rPr>
              <a:t>getWindowHandles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()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;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</a:t>
            </a:r>
          </a:p>
          <a:p>
            <a:r>
              <a:rPr lang="cs-CZ" sz="2000" b="1" dirty="0" smtClean="0">
                <a:solidFill>
                  <a:srgbClr val="E79E3C"/>
                </a:solidFill>
                <a:latin typeface="Consolas"/>
              </a:rPr>
              <a:t>if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(driver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dirty="0" smtClean="0">
                <a:solidFill>
                  <a:srgbClr val="A4B0C0"/>
                </a:solidFill>
                <a:latin typeface="Consolas"/>
              </a:rPr>
              <a:t>getWindowHandles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()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dirty="0" smtClean="0">
                <a:solidFill>
                  <a:srgbClr val="A4B0C0"/>
                </a:solidFill>
                <a:latin typeface="Consolas"/>
              </a:rPr>
              <a:t>size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()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&gt;=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1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){</a:t>
            </a:r>
          </a:p>
          <a:p>
            <a:r>
              <a:rPr lang="cs-CZ" sz="2000" dirty="0" smtClean="0">
                <a:solidFill>
                  <a:srgbClr val="F8E1AA"/>
                </a:solidFill>
                <a:latin typeface="Consolas"/>
              </a:rPr>
              <a:t>   </a:t>
            </a:r>
            <a:r>
              <a:rPr lang="cs-CZ" sz="2000" b="1" dirty="0" smtClean="0">
                <a:solidFill>
                  <a:srgbClr val="E79E3C"/>
                </a:solidFill>
                <a:latin typeface="Consolas"/>
              </a:rPr>
              <a:t>for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(</a:t>
            </a:r>
            <a:r>
              <a:rPr lang="cs-CZ" sz="2000" b="1" dirty="0" smtClean="0">
                <a:solidFill>
                  <a:srgbClr val="DE6546"/>
                </a:solidFill>
                <a:latin typeface="Consolas"/>
              </a:rPr>
              <a:t>String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handler 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: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handlers){</a:t>
            </a:r>
          </a:p>
          <a:p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     driver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dirty="0" smtClean="0">
                <a:solidFill>
                  <a:srgbClr val="A4B0C0"/>
                </a:solidFill>
                <a:latin typeface="Consolas"/>
              </a:rPr>
              <a:t>switchTo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()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dirty="0" smtClean="0">
                <a:solidFill>
                  <a:srgbClr val="A4B0C0"/>
                </a:solidFill>
                <a:latin typeface="Consolas"/>
              </a:rPr>
              <a:t>window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(handler)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cs-CZ" sz="2000" dirty="0" smtClean="0">
                <a:solidFill>
                  <a:srgbClr val="F8E1AA"/>
                </a:solidFill>
                <a:latin typeface="Consolas"/>
              </a:rPr>
              <a:t>    </a:t>
            </a:r>
            <a:r>
              <a:rPr lang="cs-CZ" sz="2000" b="1" dirty="0" smtClean="0">
                <a:solidFill>
                  <a:srgbClr val="E79E3C"/>
                </a:solidFill>
                <a:latin typeface="Consolas"/>
              </a:rPr>
              <a:t>if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(driver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dirty="0" smtClean="0">
                <a:solidFill>
                  <a:srgbClr val="A4B0C0"/>
                </a:solidFill>
                <a:latin typeface="Consolas"/>
              </a:rPr>
              <a:t>getCurrentUrl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()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dirty="0" smtClean="0">
                <a:solidFill>
                  <a:srgbClr val="A4B0C0"/>
                </a:solidFill>
                <a:latin typeface="Consolas"/>
              </a:rPr>
              <a:t>contains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"cart.php?shopping_cart=yes"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)){</a:t>
            </a:r>
          </a:p>
          <a:p>
            <a:r>
              <a:rPr lang="en-US" sz="2000" dirty="0" smtClean="0">
                <a:solidFill>
                  <a:srgbClr val="F8E1AA"/>
                </a:solidFill>
                <a:latin typeface="Consolas"/>
              </a:rPr>
              <a:t>        </a:t>
            </a:r>
            <a:r>
              <a:rPr lang="cs-CZ" sz="2000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sz="2000" b="1" dirty="0" err="1" smtClean="0">
                <a:solidFill>
                  <a:srgbClr val="DE6546"/>
                </a:solidFill>
                <a:latin typeface="Consolas"/>
              </a:rPr>
              <a:t>System</a:t>
            </a:r>
            <a:r>
              <a:rPr lang="en-US" sz="2000" b="1" dirty="0" err="1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en-US" sz="2000" b="1" dirty="0" err="1" smtClean="0">
                <a:solidFill>
                  <a:srgbClr val="F8E1A3"/>
                </a:solidFill>
                <a:latin typeface="Consolas"/>
              </a:rPr>
              <a:t>out</a:t>
            </a:r>
            <a:r>
              <a:rPr lang="en-US" sz="2000" b="1" dirty="0" err="1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en-US" sz="2000" b="1" dirty="0" err="1" smtClean="0">
                <a:solidFill>
                  <a:srgbClr val="A4B0C0"/>
                </a:solidFill>
                <a:latin typeface="Consolas"/>
              </a:rPr>
              <a:t>println</a:t>
            </a:r>
            <a:r>
              <a:rPr lang="en-US" sz="2000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en-US" sz="2000" b="1" dirty="0" smtClean="0">
                <a:solidFill>
                  <a:srgbClr val="D6C248"/>
                </a:solidFill>
                <a:latin typeface="Consolas"/>
              </a:rPr>
              <a:t>"Get focus on Popup window"</a:t>
            </a:r>
            <a:r>
              <a:rPr lang="en-US" sz="2000" b="1" dirty="0" smtClean="0">
                <a:solidFill>
                  <a:srgbClr val="F8E1AA"/>
                </a:solidFill>
                <a:latin typeface="Consolas"/>
              </a:rPr>
              <a:t>)</a:t>
            </a:r>
            <a:r>
              <a:rPr lang="en-US" sz="2000" b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cs-CZ" sz="2000" dirty="0" smtClean="0">
                <a:solidFill>
                  <a:srgbClr val="F8E1AA"/>
                </a:solidFill>
                <a:latin typeface="Consolas"/>
              </a:rPr>
              <a:t>         </a:t>
            </a:r>
            <a:r>
              <a:rPr lang="cs-CZ" sz="2000" b="1" dirty="0" smtClean="0">
                <a:solidFill>
                  <a:srgbClr val="E79E3C"/>
                </a:solidFill>
                <a:latin typeface="Consolas"/>
              </a:rPr>
              <a:t>break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cs-CZ" sz="2000" dirty="0" smtClean="0">
                <a:solidFill>
                  <a:srgbClr val="F8E1AA"/>
                </a:solidFill>
                <a:latin typeface="Consolas"/>
              </a:rPr>
              <a:t>      }</a:t>
            </a:r>
          </a:p>
          <a:p>
            <a:r>
              <a:rPr lang="cs-CZ" sz="2000" dirty="0" smtClean="0">
                <a:solidFill>
                  <a:srgbClr val="F8E1AA"/>
                </a:solidFill>
                <a:latin typeface="Consolas"/>
              </a:rPr>
              <a:t>    }  </a:t>
            </a:r>
          </a:p>
          <a:p>
            <a:r>
              <a:rPr lang="cs-CZ" sz="2000" dirty="0" smtClean="0">
                <a:solidFill>
                  <a:srgbClr val="F8E1AA"/>
                </a:solidFill>
                <a:latin typeface="Consolas"/>
              </a:rPr>
              <a:t>} </a:t>
            </a:r>
            <a:r>
              <a:rPr lang="en-US" sz="2000" b="1" dirty="0" smtClean="0">
                <a:solidFill>
                  <a:srgbClr val="E79E3C"/>
                </a:solidFill>
                <a:latin typeface="Consolas"/>
              </a:rPr>
              <a:t>else</a:t>
            </a:r>
            <a:r>
              <a:rPr lang="en-US" sz="2000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sz="2000" b="1" dirty="0" err="1" smtClean="0">
                <a:solidFill>
                  <a:srgbClr val="DE6546"/>
                </a:solidFill>
                <a:latin typeface="Consolas"/>
              </a:rPr>
              <a:t>System</a:t>
            </a:r>
            <a:r>
              <a:rPr lang="en-US" sz="2000" b="1" dirty="0" err="1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en-US" sz="2000" b="1" dirty="0" err="1" smtClean="0">
                <a:solidFill>
                  <a:srgbClr val="F8E1A3"/>
                </a:solidFill>
                <a:latin typeface="Consolas"/>
              </a:rPr>
              <a:t>out</a:t>
            </a:r>
            <a:r>
              <a:rPr lang="en-US" sz="2000" b="1" dirty="0" err="1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en-US" sz="2000" b="1" dirty="0" err="1" smtClean="0">
                <a:solidFill>
                  <a:srgbClr val="A4B0C0"/>
                </a:solidFill>
                <a:latin typeface="Consolas"/>
              </a:rPr>
              <a:t>println</a:t>
            </a:r>
            <a:r>
              <a:rPr lang="en-US" sz="2000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en-US" sz="2000" b="1" dirty="0" smtClean="0">
                <a:solidFill>
                  <a:srgbClr val="D6C248"/>
                </a:solidFill>
                <a:latin typeface="Consolas"/>
              </a:rPr>
              <a:t>"No windows found!"</a:t>
            </a:r>
            <a:r>
              <a:rPr lang="en-US" sz="2000" b="1" dirty="0" smtClean="0">
                <a:solidFill>
                  <a:srgbClr val="F8E1AA"/>
                </a:solidFill>
                <a:latin typeface="Consolas"/>
              </a:rPr>
              <a:t>)</a:t>
            </a:r>
            <a:r>
              <a:rPr lang="en-US" sz="2000" b="1" dirty="0" smtClean="0">
                <a:solidFill>
                  <a:srgbClr val="D6C248"/>
                </a:solidFill>
                <a:latin typeface="Consolas"/>
              </a:rPr>
              <a:t>; </a:t>
            </a:r>
            <a:r>
              <a:rPr lang="en-US" sz="1400" b="1" dirty="0" smtClean="0">
                <a:solidFill>
                  <a:srgbClr val="D6C248"/>
                </a:solidFill>
                <a:latin typeface="Consolas"/>
              </a:rPr>
              <a:t>{…}</a:t>
            </a:r>
            <a:endParaRPr lang="cs-CZ" sz="14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4" cstate="print"/>
          <a:srcRect b="6731"/>
          <a:stretch/>
        </p:blipFill>
        <p:spPr bwMode="auto">
          <a:xfrm>
            <a:off x="7187550" y="-5055"/>
            <a:ext cx="1942814" cy="1499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38086" y="3657600"/>
            <a:ext cx="8992278" cy="1905000"/>
          </a:xfrm>
          <a:prstGeom prst="rect">
            <a:avLst/>
          </a:prstGeom>
          <a:noFill/>
          <a:ln w="1016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2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803"/>
            <a:ext cx="8726607" cy="876053"/>
          </a:xfrm>
        </p:spPr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Let’s have a party!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1"/>
            <a:ext cx="9144000" cy="121919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  <a:p>
            <a:pPr lvl="2">
              <a:buNone/>
            </a:pPr>
            <a:endParaRPr lang="en-US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38086" y="6248400"/>
            <a:ext cx="2605114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Helvetica LT Std"/>
              </a:rPr>
              <a:t>Beer 7/7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 LT Std"/>
              <a:ea typeface="+mn-ea"/>
              <a:cs typeface="+mn-cs"/>
            </a:endParaRPr>
          </a:p>
        </p:txBody>
      </p:sp>
      <p:sp>
        <p:nvSpPr>
          <p:cNvPr id="5" name="Footer Placeholder 22"/>
          <p:cNvSpPr txBox="1">
            <a:spLocks/>
          </p:cNvSpPr>
          <p:nvPr/>
        </p:nvSpPr>
        <p:spPr>
          <a:xfrm>
            <a:off x="1468438" y="6400800"/>
            <a:ext cx="6207125" cy="56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201</a:t>
            </a:r>
            <a:r>
              <a:rPr lang="hu-HU" dirty="0" smtClean="0"/>
              <a:t>2</a:t>
            </a:r>
            <a:r>
              <a:rPr lang="en-US" dirty="0" smtClean="0"/>
              <a:t> © EPAM Systems</a:t>
            </a:r>
            <a:endParaRPr lang="en-US" dirty="0">
              <a:latin typeface="+mn-lt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228600" y="533400"/>
            <a:ext cx="586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b="1" dirty="0" smtClean="0">
                <a:solidFill>
                  <a:schemeClr val="tx2"/>
                </a:solidFill>
              </a:rPr>
              <a:t>8) Change amount to „15“</a:t>
            </a:r>
            <a:endParaRPr lang="cs-CZ" sz="2000" b="1" dirty="0">
              <a:solidFill>
                <a:schemeClr val="tx2"/>
              </a:solidFill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304800" y="3288268"/>
            <a:ext cx="586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b="1" dirty="0" smtClean="0">
                <a:solidFill>
                  <a:schemeClr val="tx2"/>
                </a:solidFill>
              </a:rPr>
              <a:t>9) Press button „Pénztárhoz &gt;&gt;“</a:t>
            </a:r>
            <a:endParaRPr lang="cs-CZ" sz="2000" b="1" dirty="0">
              <a:solidFill>
                <a:schemeClr val="tx2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0" y="939225"/>
            <a:ext cx="9144000" cy="6463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dirty="0" smtClean="0">
                <a:solidFill>
                  <a:srgbClr val="F8E1AA"/>
                </a:solidFill>
                <a:latin typeface="Consolas"/>
              </a:rPr>
              <a:t>driver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xpath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F8E1A3"/>
                </a:solidFill>
                <a:latin typeface="Consolas"/>
              </a:rPr>
              <a:t>Beer_Amount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clear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cs-CZ" dirty="0" smtClean="0">
                <a:solidFill>
                  <a:srgbClr val="F8E1AA"/>
                </a:solidFill>
                <a:latin typeface="Consolas"/>
              </a:rPr>
              <a:t>driver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xpath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F8E1A3"/>
                </a:solidFill>
                <a:latin typeface="Consolas"/>
              </a:rPr>
              <a:t>Beer_Amount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sendKeys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"15"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;</a:t>
            </a:r>
            <a:endParaRPr lang="cs-CZ" dirty="0"/>
          </a:p>
        </p:txBody>
      </p:sp>
      <p:sp>
        <p:nvSpPr>
          <p:cNvPr id="9" name="Szövegdoboz 8"/>
          <p:cNvSpPr txBox="1"/>
          <p:nvPr/>
        </p:nvSpPr>
        <p:spPr>
          <a:xfrm>
            <a:off x="0" y="3690878"/>
            <a:ext cx="9144000" cy="221599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b="1" dirty="0" smtClean="0">
                <a:solidFill>
                  <a:srgbClr val="E79E3C"/>
                </a:solidFill>
                <a:latin typeface="Consolas"/>
              </a:rPr>
              <a:t>for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(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String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handle 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: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driver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getWindowHandles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()) {</a:t>
            </a:r>
          </a:p>
          <a:p>
            <a:r>
              <a:rPr lang="cs-CZ" dirty="0" smtClean="0">
                <a:solidFill>
                  <a:srgbClr val="F8E1AA"/>
                </a:solidFill>
                <a:latin typeface="Consolas"/>
              </a:rPr>
              <a:t>    driver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A4B0C0"/>
                </a:solidFill>
                <a:latin typeface="Consolas"/>
              </a:rPr>
              <a:t>switchTo</a:t>
            </a:r>
            <a:r>
              <a:rPr lang="cs-CZ" dirty="0" smtClean="0">
                <a:solidFill>
                  <a:srgbClr val="F8E1AA"/>
                </a:solidFill>
                <a:latin typeface="Consolas"/>
              </a:rPr>
              <a:t>()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A4B0C0"/>
                </a:solidFill>
                <a:latin typeface="Consolas"/>
              </a:rPr>
              <a:t>window</a:t>
            </a:r>
            <a:r>
              <a:rPr lang="cs-CZ" dirty="0" smtClean="0">
                <a:solidFill>
                  <a:srgbClr val="F8E1AA"/>
                </a:solidFill>
                <a:latin typeface="Consolas"/>
              </a:rPr>
              <a:t>(handle)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cs-CZ" dirty="0" smtClean="0">
                <a:solidFill>
                  <a:srgbClr val="F8E1AA"/>
                </a:solidFill>
                <a:latin typeface="Consolas"/>
              </a:rPr>
              <a:t>}</a:t>
            </a:r>
            <a:endParaRPr lang="en-US" dirty="0" smtClean="0">
              <a:solidFill>
                <a:srgbClr val="F8E1AA"/>
              </a:solidFill>
              <a:latin typeface="Consolas"/>
            </a:endParaRPr>
          </a:p>
          <a:p>
            <a:r>
              <a:rPr lang="cs-CZ" b="1" dirty="0" smtClean="0">
                <a:solidFill>
                  <a:srgbClr val="FF0000"/>
                </a:solidFill>
                <a:latin typeface="Consolas"/>
              </a:rPr>
              <a:t>Assert.assertTrue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(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driver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findElement(</a:t>
            </a:r>
            <a:r>
              <a:rPr lang="cs-CZ" b="1" i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xpath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(</a:t>
            </a:r>
            <a:r>
              <a:rPr lang="cs-CZ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F8E1A3"/>
                </a:solidFill>
                <a:latin typeface="Consolas"/>
              </a:rPr>
              <a:t>Beer_CassaHeader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))</a:t>
            </a:r>
            <a:endParaRPr lang="en-US" b="1" dirty="0" smtClean="0">
              <a:solidFill>
                <a:srgbClr val="A4B0C0"/>
              </a:solidFill>
              <a:latin typeface="Consolas"/>
            </a:endParaRPr>
          </a:p>
          <a:p>
            <a:r>
              <a:rPr lang="en-US" b="1" dirty="0" smtClean="0">
                <a:solidFill>
                  <a:srgbClr val="A4B0C0"/>
                </a:solidFill>
                <a:latin typeface="Consolas"/>
              </a:rPr>
              <a:t>      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.getText().contains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("Pénztár"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));</a:t>
            </a:r>
          </a:p>
          <a:p>
            <a:endParaRPr lang="en-US" b="1" dirty="0" smtClean="0">
              <a:solidFill>
                <a:srgbClr val="DE6546"/>
              </a:solidFill>
              <a:latin typeface="Consolas"/>
            </a:endParaRPr>
          </a:p>
          <a:p>
            <a:r>
              <a:rPr lang="en-US" b="1" dirty="0" err="1" smtClean="0">
                <a:solidFill>
                  <a:srgbClr val="DE6546"/>
                </a:solidFill>
                <a:latin typeface="Consolas"/>
              </a:rPr>
              <a:t>System</a:t>
            </a:r>
            <a:r>
              <a:rPr lang="en-US" b="1" dirty="0" err="1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en-US" b="1" dirty="0" err="1" smtClean="0">
                <a:solidFill>
                  <a:srgbClr val="F8E1A3"/>
                </a:solidFill>
                <a:latin typeface="Consolas"/>
              </a:rPr>
              <a:t>out</a:t>
            </a:r>
            <a:r>
              <a:rPr lang="en-US" b="1" dirty="0" err="1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en-US" b="1" dirty="0" err="1" smtClean="0">
                <a:solidFill>
                  <a:srgbClr val="A4B0C0"/>
                </a:solidFill>
                <a:latin typeface="Consolas"/>
              </a:rPr>
              <a:t>println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D6C248"/>
                </a:solidFill>
                <a:latin typeface="Consolas"/>
              </a:rPr>
              <a:t>"PASS: we are back in the MAIN window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en-US" b="1" dirty="0" smtClean="0">
                <a:solidFill>
                  <a:srgbClr val="D6C248"/>
                </a:solidFill>
                <a:latin typeface="Consolas"/>
              </a:rPr>
              <a:t>"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)</a:t>
            </a:r>
            <a:r>
              <a:rPr lang="en-US" b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en-US" sz="1200" b="1" dirty="0" smtClean="0">
                <a:solidFill>
                  <a:srgbClr val="D6C248"/>
                </a:solidFill>
                <a:latin typeface="Consolas"/>
              </a:rPr>
              <a:t>{…}</a:t>
            </a:r>
            <a:endParaRPr lang="cs-CZ" sz="1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1641866"/>
            <a:ext cx="3370078" cy="1662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692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803"/>
            <a:ext cx="8726607" cy="876053"/>
          </a:xfrm>
        </p:spPr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Let’s have a party!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38086" y="6248400"/>
            <a:ext cx="2605114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dirty="0" smtClean="0">
                <a:solidFill>
                  <a:schemeClr val="bg1"/>
                </a:solidFill>
                <a:latin typeface="Helvetica LT Std"/>
              </a:rPr>
              <a:t>Invitation Card</a:t>
            </a: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 LT Std"/>
              <a:ea typeface="+mn-ea"/>
              <a:cs typeface="+mn-cs"/>
            </a:endParaRPr>
          </a:p>
        </p:txBody>
      </p:sp>
      <p:sp>
        <p:nvSpPr>
          <p:cNvPr id="5" name="Footer Placeholder 22"/>
          <p:cNvSpPr txBox="1">
            <a:spLocks/>
          </p:cNvSpPr>
          <p:nvPr/>
        </p:nvSpPr>
        <p:spPr>
          <a:xfrm>
            <a:off x="1468438" y="6400800"/>
            <a:ext cx="6207125" cy="56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201</a:t>
            </a:r>
            <a:r>
              <a:rPr lang="hu-HU" dirty="0" smtClean="0"/>
              <a:t>2</a:t>
            </a:r>
            <a:r>
              <a:rPr lang="en-US" dirty="0" smtClean="0"/>
              <a:t> © EPAM Systems</a:t>
            </a:r>
            <a:endParaRPr lang="en-US" dirty="0">
              <a:latin typeface="+mn-lt"/>
            </a:endParaRPr>
          </a:p>
        </p:txBody>
      </p:sp>
      <p:pic>
        <p:nvPicPr>
          <p:cNvPr id="10" name="Kép 9" descr="man-s-mind-art-body-brain-icon-5760621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71800" y="3276600"/>
            <a:ext cx="2336800" cy="2336800"/>
          </a:xfrm>
          <a:prstGeom prst="rect">
            <a:avLst/>
          </a:prstGeom>
        </p:spPr>
      </p:pic>
      <p:sp>
        <p:nvSpPr>
          <p:cNvPr id="11" name="Ellipszis feliratnak 10"/>
          <p:cNvSpPr/>
          <p:nvPr/>
        </p:nvSpPr>
        <p:spPr>
          <a:xfrm>
            <a:off x="381000" y="1219200"/>
            <a:ext cx="2057400" cy="1524000"/>
          </a:xfrm>
          <a:prstGeom prst="wedgeEllipseCallout">
            <a:avLst>
              <a:gd name="adj1" fmla="val 90567"/>
              <a:gd name="adj2" fmla="val 11548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FOOD</a:t>
            </a:r>
            <a:r>
              <a:rPr lang="en-US" sz="3200" b="1" dirty="0" smtClean="0">
                <a:solidFill>
                  <a:schemeClr val="tx1"/>
                </a:solidFill>
                <a:sym typeface="Wingdings"/>
              </a:rPr>
              <a:t></a:t>
            </a:r>
            <a:endParaRPr lang="cs-CZ" sz="3200" b="1" dirty="0">
              <a:solidFill>
                <a:schemeClr val="tx1"/>
              </a:solidFill>
            </a:endParaRPr>
          </a:p>
        </p:txBody>
      </p:sp>
      <p:sp>
        <p:nvSpPr>
          <p:cNvPr id="12" name="Ellipszis feliratnak 11"/>
          <p:cNvSpPr/>
          <p:nvPr/>
        </p:nvSpPr>
        <p:spPr>
          <a:xfrm>
            <a:off x="2895600" y="1219200"/>
            <a:ext cx="2819400" cy="1600200"/>
          </a:xfrm>
          <a:prstGeom prst="wedgeEllipseCallout">
            <a:avLst>
              <a:gd name="adj1" fmla="val -6077"/>
              <a:gd name="adj2" fmla="val 7119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BEVERAGE</a:t>
            </a:r>
          </a:p>
          <a:p>
            <a:pPr algn="ctr"/>
            <a:r>
              <a:rPr lang="en-US" sz="3200" b="1" dirty="0" smtClean="0">
                <a:solidFill>
                  <a:schemeClr val="tx1"/>
                </a:solidFill>
                <a:sym typeface="Wingdings"/>
              </a:rPr>
              <a:t></a:t>
            </a:r>
            <a:endParaRPr lang="cs-CZ" sz="3200" b="1" dirty="0">
              <a:solidFill>
                <a:schemeClr val="tx1"/>
              </a:solidFill>
            </a:endParaRPr>
          </a:p>
        </p:txBody>
      </p:sp>
      <p:sp>
        <p:nvSpPr>
          <p:cNvPr id="13" name="Ellipszis feliratnak 12"/>
          <p:cNvSpPr/>
          <p:nvPr/>
        </p:nvSpPr>
        <p:spPr>
          <a:xfrm>
            <a:off x="5867400" y="1219200"/>
            <a:ext cx="3124200" cy="1752600"/>
          </a:xfrm>
          <a:prstGeom prst="wedgeEllipseCallout">
            <a:avLst>
              <a:gd name="adj1" fmla="val -78140"/>
              <a:gd name="adj2" fmla="val 8689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INVITATION CARD ?</a:t>
            </a:r>
            <a:endParaRPr lang="cs-CZ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92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803"/>
            <a:ext cx="8726607" cy="876053"/>
          </a:xfrm>
        </p:spPr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Let’s have a party!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38086" y="6248400"/>
            <a:ext cx="2605114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Helvetica LT Std"/>
              </a:rPr>
              <a:t>Invitation  card 1/12</a:t>
            </a:r>
          </a:p>
        </p:txBody>
      </p:sp>
      <p:sp>
        <p:nvSpPr>
          <p:cNvPr id="5" name="Footer Placeholder 22"/>
          <p:cNvSpPr txBox="1">
            <a:spLocks/>
          </p:cNvSpPr>
          <p:nvPr/>
        </p:nvSpPr>
        <p:spPr>
          <a:xfrm>
            <a:off x="1468438" y="6400800"/>
            <a:ext cx="6207125" cy="56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201</a:t>
            </a:r>
            <a:r>
              <a:rPr lang="hu-HU" dirty="0" smtClean="0"/>
              <a:t>2</a:t>
            </a:r>
            <a:r>
              <a:rPr lang="en-US" dirty="0" smtClean="0"/>
              <a:t> © EPAM Systems</a:t>
            </a:r>
            <a:endParaRPr lang="en-US" dirty="0">
              <a:latin typeface="+mn-lt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304800" y="681335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600" b="1" u="sng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Invitation Card</a:t>
            </a:r>
            <a:r>
              <a:rPr lang="en-US" sz="3600" b="1" u="sng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?</a:t>
            </a:r>
            <a:r>
              <a:rPr lang="cs-CZ" sz="3600" b="1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 </a:t>
            </a:r>
            <a:endParaRPr lang="cs-CZ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39265" y="1600200"/>
            <a:ext cx="5652135" cy="396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692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609600"/>
            <a:ext cx="9144000" cy="4038600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endParaRPr lang="en-US" b="1" u="sng" dirty="0" smtClean="0">
              <a:solidFill>
                <a:schemeClr val="accent1"/>
              </a:solidFill>
              <a:latin typeface="Helvetica LT Std"/>
              <a:ea typeface="+mj-ea"/>
              <a:cs typeface="+mj-cs"/>
            </a:endParaRPr>
          </a:p>
          <a:p>
            <a:pPr lvl="2">
              <a:buNone/>
            </a:pPr>
            <a:endParaRPr lang="en-US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38086" y="6248400"/>
            <a:ext cx="2605114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200" b="1" dirty="0" smtClean="0">
                <a:latin typeface="Helvetica LT Std"/>
              </a:rPr>
              <a:t>Invitation  card 2/12</a:t>
            </a:r>
          </a:p>
        </p:txBody>
      </p:sp>
      <p:sp>
        <p:nvSpPr>
          <p:cNvPr id="5" name="Footer Placeholder 22"/>
          <p:cNvSpPr txBox="1">
            <a:spLocks/>
          </p:cNvSpPr>
          <p:nvPr/>
        </p:nvSpPr>
        <p:spPr>
          <a:xfrm>
            <a:off x="1468438" y="6400800"/>
            <a:ext cx="6207125" cy="56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201</a:t>
            </a:r>
            <a:r>
              <a:rPr lang="hu-HU" dirty="0" smtClean="0"/>
              <a:t>2</a:t>
            </a:r>
            <a:r>
              <a:rPr lang="en-US" dirty="0" smtClean="0"/>
              <a:t> © EPAM Systems</a:t>
            </a:r>
            <a:endParaRPr lang="en-US" dirty="0"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43" y="76200"/>
            <a:ext cx="8494832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90800" y="113900"/>
            <a:ext cx="508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http://www.youtube.com/watch?v=W66W0bZLYdM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2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38086" y="6248400"/>
            <a:ext cx="2605114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200" b="1" dirty="0" smtClean="0">
                <a:latin typeface="Helvetica LT Std"/>
              </a:rPr>
              <a:t>Invitation  card 3/12</a:t>
            </a:r>
          </a:p>
        </p:txBody>
      </p:sp>
      <p:sp>
        <p:nvSpPr>
          <p:cNvPr id="5" name="Footer Placeholder 22"/>
          <p:cNvSpPr txBox="1">
            <a:spLocks/>
          </p:cNvSpPr>
          <p:nvPr/>
        </p:nvSpPr>
        <p:spPr>
          <a:xfrm>
            <a:off x="1468438" y="6400800"/>
            <a:ext cx="6207125" cy="56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201</a:t>
            </a:r>
            <a:r>
              <a:rPr lang="hu-HU" dirty="0" smtClean="0"/>
              <a:t>2</a:t>
            </a:r>
            <a:r>
              <a:rPr lang="en-US" dirty="0" smtClean="0"/>
              <a:t> © EPAM Systems</a:t>
            </a:r>
            <a:endParaRPr lang="en-US" dirty="0">
              <a:latin typeface="+mn-lt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228600" y="76200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STEPS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 </a:t>
            </a:r>
            <a:endParaRPr lang="cs-CZ" sz="2000" dirty="0"/>
          </a:p>
        </p:txBody>
      </p:sp>
      <p:sp>
        <p:nvSpPr>
          <p:cNvPr id="7" name="Szövegdoboz 6"/>
          <p:cNvSpPr txBox="1"/>
          <p:nvPr/>
        </p:nvSpPr>
        <p:spPr>
          <a:xfrm>
            <a:off x="228600" y="838200"/>
            <a:ext cx="403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1) Enter to site (</a:t>
            </a:r>
            <a:r>
              <a:rPr lang="cs-CZ" sz="2000" b="1" dirty="0" smtClean="0">
                <a:solidFill>
                  <a:schemeClr val="tx2"/>
                </a:solidFill>
              </a:rPr>
              <a:t>enter URL </a:t>
            </a:r>
            <a:r>
              <a:rPr lang="en-US" sz="2000" b="1" dirty="0" smtClean="0">
                <a:solidFill>
                  <a:schemeClr val="tx2"/>
                </a:solidFill>
              </a:rPr>
              <a:t>+ log in)</a:t>
            </a:r>
            <a:endParaRPr lang="cs-CZ" sz="2000" b="1" dirty="0">
              <a:solidFill>
                <a:schemeClr val="tx2"/>
              </a:solidFill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0" y="2975789"/>
            <a:ext cx="9144000" cy="273921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sz="2000" b="1" dirty="0" smtClean="0">
                <a:solidFill>
                  <a:srgbClr val="A4B0C0"/>
                </a:solidFill>
                <a:latin typeface="Consolas"/>
              </a:rPr>
              <a:t>driver.get(</a:t>
            </a:r>
            <a:r>
              <a:rPr lang="cs-CZ" sz="2000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i="1" dirty="0" smtClean="0">
                <a:solidFill>
                  <a:srgbClr val="F8E1A3"/>
                </a:solidFill>
                <a:latin typeface="Consolas"/>
              </a:rPr>
              <a:t>FB_</a:t>
            </a:r>
            <a:r>
              <a:rPr lang="en-US" sz="2000" b="1" i="1" dirty="0" smtClean="0">
                <a:solidFill>
                  <a:srgbClr val="F8E1A3"/>
                </a:solidFill>
                <a:latin typeface="Consolas"/>
              </a:rPr>
              <a:t>URL</a:t>
            </a:r>
            <a:r>
              <a:rPr lang="cs-CZ" sz="2000" b="1" dirty="0" smtClean="0">
                <a:solidFill>
                  <a:srgbClr val="A4B0C0"/>
                </a:solidFill>
                <a:latin typeface="Consolas"/>
              </a:rPr>
              <a:t>);</a:t>
            </a:r>
            <a:endParaRPr lang="en-US" sz="2000" b="1" dirty="0" smtClean="0">
              <a:solidFill>
                <a:srgbClr val="A4B0C0"/>
              </a:solidFill>
              <a:latin typeface="Consolas"/>
            </a:endParaRPr>
          </a:p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WebElement 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loginForm 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=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sz="2000" b="1" dirty="0">
                <a:solidFill>
                  <a:srgbClr val="F8E1AA"/>
                </a:solidFill>
                <a:latin typeface="Consolas"/>
              </a:rPr>
              <a:t>	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 	</a:t>
            </a:r>
            <a:r>
              <a:rPr lang="cs-CZ" sz="2000" b="1" dirty="0" smtClean="0">
                <a:solidFill>
                  <a:srgbClr val="A4B0C0"/>
                </a:solidFill>
                <a:latin typeface="Consolas"/>
              </a:rPr>
              <a:t>driver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sz="2000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i="1" dirty="0" smtClean="0">
                <a:solidFill>
                  <a:srgbClr val="A4B0C0"/>
                </a:solidFill>
                <a:latin typeface="Consolas"/>
              </a:rPr>
              <a:t>id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sz="2000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i="1" dirty="0" smtClean="0">
                <a:solidFill>
                  <a:srgbClr val="F8E1A3"/>
                </a:solidFill>
                <a:latin typeface="Consolas"/>
              </a:rPr>
              <a:t>FB_LoginForm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;</a:t>
            </a:r>
            <a:endParaRPr lang="en-US" sz="2000" b="1" i="1" dirty="0" smtClean="0">
              <a:solidFill>
                <a:srgbClr val="D6C248"/>
              </a:solidFill>
              <a:latin typeface="Consolas"/>
            </a:endParaRPr>
          </a:p>
          <a:p>
            <a:r>
              <a:rPr lang="cs-CZ" sz="2000" b="1" dirty="0" smtClean="0">
                <a:solidFill>
                  <a:srgbClr val="FF0000"/>
                </a:solidFill>
                <a:latin typeface="Consolas"/>
              </a:rPr>
              <a:t>Assert</a:t>
            </a:r>
            <a:r>
              <a:rPr lang="cs-CZ" sz="2000" b="1" dirty="0" smtClean="0">
                <a:solidFill>
                  <a:srgbClr val="A4B0C0"/>
                </a:solidFill>
                <a:latin typeface="Consolas"/>
              </a:rPr>
              <a:t>.</a:t>
            </a:r>
            <a:r>
              <a:rPr lang="cs-CZ" sz="2000" b="1" dirty="0" smtClean="0">
                <a:solidFill>
                  <a:srgbClr val="FF0000"/>
                </a:solidFill>
                <a:latin typeface="Consolas"/>
              </a:rPr>
              <a:t>assertTrue</a:t>
            </a:r>
            <a:r>
              <a:rPr lang="cs-CZ" sz="2000" b="1" dirty="0" smtClean="0">
                <a:solidFill>
                  <a:srgbClr val="A4B0C0"/>
                </a:solidFill>
                <a:latin typeface="Consolas"/>
              </a:rPr>
              <a:t>(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loginForm</a:t>
            </a:r>
            <a:r>
              <a:rPr lang="cs-CZ" sz="2000" b="1" dirty="0" smtClean="0">
                <a:solidFill>
                  <a:srgbClr val="A4B0C0"/>
                </a:solidFill>
                <a:latin typeface="Consolas"/>
              </a:rPr>
              <a:t>.</a:t>
            </a:r>
            <a:r>
              <a:rPr lang="cs-CZ" sz="2000" b="1" i="1" dirty="0" smtClean="0">
                <a:solidFill>
                  <a:srgbClr val="A4B0C0"/>
                </a:solidFill>
                <a:latin typeface="Consolas"/>
              </a:rPr>
              <a:t>isDisplayed()</a:t>
            </a:r>
            <a:r>
              <a:rPr lang="cs-CZ" sz="2000" b="1" dirty="0" smtClean="0">
                <a:solidFill>
                  <a:srgbClr val="A4B0C0"/>
                </a:solidFill>
                <a:latin typeface="Consolas"/>
              </a:rPr>
              <a:t>);</a:t>
            </a:r>
            <a:endParaRPr lang="en-US" sz="2000" b="1" dirty="0" smtClean="0">
              <a:solidFill>
                <a:srgbClr val="A4B0C0"/>
              </a:solidFill>
              <a:latin typeface="Consolas"/>
            </a:endParaRPr>
          </a:p>
          <a:p>
            <a:endParaRPr lang="cs-CZ" sz="2000" b="1" dirty="0" smtClean="0">
              <a:solidFill>
                <a:srgbClr val="A4B0C0"/>
              </a:solidFill>
              <a:latin typeface="Consolas"/>
            </a:endParaRPr>
          </a:p>
          <a:p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loginForm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sz="2000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i="1" dirty="0" smtClean="0">
                <a:solidFill>
                  <a:srgbClr val="A4B0C0"/>
                </a:solidFill>
                <a:latin typeface="Consolas"/>
              </a:rPr>
              <a:t>id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"email"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i="1" dirty="0" smtClean="0">
                <a:solidFill>
                  <a:srgbClr val="A4B0C0"/>
                </a:solidFill>
                <a:latin typeface="Consolas"/>
              </a:rPr>
              <a:t>sendKeys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sz="2000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i="1" dirty="0" smtClean="0">
                <a:solidFill>
                  <a:srgbClr val="F8E1A3"/>
                </a:solidFill>
                <a:latin typeface="Consolas"/>
              </a:rPr>
              <a:t>FB_email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)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loginForm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sz="2000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i="1" dirty="0" smtClean="0">
                <a:solidFill>
                  <a:srgbClr val="A4B0C0"/>
                </a:solidFill>
                <a:latin typeface="Consolas"/>
              </a:rPr>
              <a:t>id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"pass"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i="1" dirty="0" smtClean="0">
                <a:solidFill>
                  <a:srgbClr val="A4B0C0"/>
                </a:solidFill>
                <a:latin typeface="Consolas"/>
              </a:rPr>
              <a:t>sendKeys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sz="2000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i="1" dirty="0" smtClean="0">
                <a:solidFill>
                  <a:srgbClr val="F8E1A3"/>
                </a:solidFill>
                <a:latin typeface="Consolas"/>
              </a:rPr>
              <a:t>FB_pswd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)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loginForm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sz="2000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i="1" dirty="0" smtClean="0">
                <a:solidFill>
                  <a:srgbClr val="A4B0C0"/>
                </a:solidFill>
                <a:latin typeface="Consolas"/>
              </a:rPr>
              <a:t>xpath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sz="2000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i="1" dirty="0" smtClean="0">
                <a:solidFill>
                  <a:srgbClr val="F8E1A3"/>
                </a:solidFill>
                <a:latin typeface="Consolas"/>
              </a:rPr>
              <a:t>FB_LoginBtn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i="1" dirty="0" smtClean="0">
                <a:solidFill>
                  <a:srgbClr val="A4B0C0"/>
                </a:solidFill>
                <a:latin typeface="Consolas"/>
              </a:rPr>
              <a:t>submit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()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;</a:t>
            </a:r>
            <a:endParaRPr lang="en-US" sz="2000" b="1" i="1" dirty="0" smtClean="0">
              <a:solidFill>
                <a:srgbClr val="D6C248"/>
              </a:solidFill>
              <a:latin typeface="Consolas"/>
            </a:endParaRPr>
          </a:p>
          <a:p>
            <a:r>
              <a:rPr lang="en-US" sz="1200" b="1" i="1" dirty="0" smtClean="0">
                <a:solidFill>
                  <a:srgbClr val="D6C248"/>
                </a:solidFill>
                <a:latin typeface="Consolas"/>
              </a:rPr>
              <a:t>{…}</a:t>
            </a:r>
            <a:endParaRPr lang="cs-CZ" sz="1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2868" y="1524000"/>
            <a:ext cx="7107814" cy="1290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692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Challenges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38086" y="6248400"/>
            <a:ext cx="2605114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200" b="1" dirty="0" smtClean="0">
                <a:latin typeface="Helvetica LT Std"/>
              </a:rPr>
              <a:t>Invitation  card 4/12</a:t>
            </a:r>
          </a:p>
        </p:txBody>
      </p:sp>
      <p:sp>
        <p:nvSpPr>
          <p:cNvPr id="5" name="Footer Placeholder 22"/>
          <p:cNvSpPr txBox="1">
            <a:spLocks/>
          </p:cNvSpPr>
          <p:nvPr/>
        </p:nvSpPr>
        <p:spPr>
          <a:xfrm>
            <a:off x="1468438" y="6400800"/>
            <a:ext cx="6207125" cy="56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201</a:t>
            </a:r>
            <a:r>
              <a:rPr lang="hu-HU" dirty="0" smtClean="0"/>
              <a:t>2</a:t>
            </a:r>
            <a:r>
              <a:rPr lang="en-US" dirty="0" smtClean="0"/>
              <a:t> © EPAM Systems</a:t>
            </a:r>
            <a:endParaRPr lang="en-US" dirty="0">
              <a:latin typeface="+mn-lt"/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304800" y="38100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2) Who poked me? Poke back!</a:t>
            </a:r>
            <a:endParaRPr lang="cs-CZ" sz="2000" b="1" dirty="0">
              <a:solidFill>
                <a:schemeClr val="tx2"/>
              </a:solidFill>
            </a:endParaRPr>
          </a:p>
        </p:txBody>
      </p:sp>
      <p:sp>
        <p:nvSpPr>
          <p:cNvPr id="17" name="Szövegdoboz 16"/>
          <p:cNvSpPr txBox="1"/>
          <p:nvPr/>
        </p:nvSpPr>
        <p:spPr>
          <a:xfrm>
            <a:off x="0" y="1820882"/>
            <a:ext cx="9145349" cy="397031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WebElement 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pokes 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=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driver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id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F8E1A3"/>
                </a:solidFill>
                <a:latin typeface="Consolas"/>
              </a:rPr>
              <a:t>FB_PokeApp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cs-CZ" b="1" dirty="0" smtClean="0">
                <a:solidFill>
                  <a:srgbClr val="DE6546"/>
                </a:solidFill>
                <a:latin typeface="Consolas"/>
              </a:rPr>
              <a:t>String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pokesCount 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=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</a:t>
            </a:r>
            <a:endParaRPr lang="en-US" b="1" dirty="0" smtClean="0">
              <a:solidFill>
                <a:srgbClr val="F8E1AA"/>
              </a:solidFill>
              <a:latin typeface="Consolas"/>
            </a:endParaRPr>
          </a:p>
          <a:p>
            <a:r>
              <a:rPr lang="en-US" b="1" dirty="0" smtClean="0">
                <a:solidFill>
                  <a:srgbClr val="F8E1AA"/>
                </a:solidFill>
                <a:latin typeface="Consolas"/>
              </a:rPr>
              <a:t>       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pokes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xpath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F8E1A3"/>
                </a:solidFill>
                <a:latin typeface="Consolas"/>
              </a:rPr>
              <a:t>FB_PokeCount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getText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;</a:t>
            </a:r>
            <a:endParaRPr lang="en-US" b="1" i="1" dirty="0" smtClean="0">
              <a:solidFill>
                <a:srgbClr val="D6C248"/>
              </a:solidFill>
              <a:latin typeface="Consolas"/>
            </a:endParaRPr>
          </a:p>
          <a:p>
            <a:endParaRPr lang="cs-CZ" b="1" i="1" dirty="0" smtClean="0">
              <a:solidFill>
                <a:srgbClr val="D6C248"/>
              </a:solidFill>
              <a:latin typeface="Consolas"/>
            </a:endParaRPr>
          </a:p>
          <a:p>
            <a:r>
              <a:rPr lang="cs-CZ" b="1" dirty="0" smtClean="0">
                <a:solidFill>
                  <a:srgbClr val="E79E3C"/>
                </a:solidFill>
                <a:latin typeface="Consolas"/>
              </a:rPr>
              <a:t>if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( 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Integer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parseInt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(pokesCount) 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&gt;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0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 ){</a:t>
            </a:r>
          </a:p>
          <a:p>
            <a:r>
              <a:rPr lang="en-US" dirty="0">
                <a:solidFill>
                  <a:srgbClr val="F8E1AA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F8E1AA"/>
                </a:solidFill>
                <a:latin typeface="Consolas"/>
              </a:rPr>
              <a:t>  </a:t>
            </a:r>
            <a:r>
              <a:rPr lang="cs-CZ" dirty="0" smtClean="0">
                <a:solidFill>
                  <a:srgbClr val="F8E1AA"/>
                </a:solidFill>
                <a:latin typeface="Consolas"/>
              </a:rPr>
              <a:t>pokes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A4B0C0"/>
                </a:solidFill>
                <a:latin typeface="Consolas"/>
              </a:rPr>
              <a:t>click</a:t>
            </a:r>
            <a:r>
              <a:rPr lang="cs-CZ" dirty="0" smtClean="0">
                <a:solidFill>
                  <a:srgbClr val="F8E1AA"/>
                </a:solidFill>
                <a:latin typeface="Consolas"/>
              </a:rPr>
              <a:t>()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en-US" b="1" dirty="0" smtClean="0">
                <a:solidFill>
                  <a:srgbClr val="527D5D"/>
                </a:solidFill>
                <a:latin typeface="Consolas"/>
              </a:rPr>
              <a:t>   </a:t>
            </a:r>
            <a:r>
              <a:rPr lang="cs-CZ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WebElement 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pokePage 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=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driver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id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F8E1A3"/>
                </a:solidFill>
                <a:latin typeface="Consolas"/>
              </a:rPr>
              <a:t>FB_PokePage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en-US" b="1" dirty="0" smtClean="0">
                <a:solidFill>
                  <a:srgbClr val="527D5D"/>
                </a:solidFill>
                <a:latin typeface="Consolas"/>
              </a:rPr>
              <a:t>   </a:t>
            </a:r>
            <a:r>
              <a:rPr lang="cs-CZ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List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&lt;</a:t>
            </a:r>
            <a:r>
              <a:rPr lang="cs-CZ" b="1" dirty="0" smtClean="0">
                <a:solidFill>
                  <a:srgbClr val="BFA4A4"/>
                </a:solidFill>
                <a:latin typeface="Consolas"/>
              </a:rPr>
              <a:t>WebElement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&gt;</a:t>
            </a:r>
            <a:r>
              <a:rPr lang="en-US" b="1" dirty="0" smtClean="0">
                <a:solidFill>
                  <a:srgbClr val="D6C248"/>
                </a:solidFill>
                <a:latin typeface="Consolas"/>
              </a:rPr>
              <a:t> 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allPokes 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=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</a:t>
            </a:r>
            <a:endParaRPr lang="en-US" b="1" dirty="0" smtClean="0">
              <a:solidFill>
                <a:srgbClr val="F8E1AA"/>
              </a:solidFill>
              <a:latin typeface="Consolas"/>
            </a:endParaRPr>
          </a:p>
          <a:p>
            <a:r>
              <a:rPr lang="en-US" b="1" dirty="0" smtClean="0">
                <a:solidFill>
                  <a:srgbClr val="F8E1AA"/>
                </a:solidFill>
                <a:latin typeface="Consolas"/>
              </a:rPr>
              <a:t>                   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pokePage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findElements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xpath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F8E1A3"/>
                </a:solidFill>
                <a:latin typeface="Consolas"/>
              </a:rPr>
              <a:t>FB_PokeList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nn-NO" b="1" dirty="0" smtClean="0">
                <a:solidFill>
                  <a:srgbClr val="E79E3C"/>
                </a:solidFill>
                <a:latin typeface="Consolas"/>
              </a:rPr>
              <a:t>   for</a:t>
            </a:r>
            <a:r>
              <a:rPr lang="nn-NO" b="1" dirty="0" smtClean="0">
                <a:solidFill>
                  <a:srgbClr val="F8E1AA"/>
                </a:solidFill>
                <a:latin typeface="Consolas"/>
              </a:rPr>
              <a:t> (</a:t>
            </a:r>
            <a:r>
              <a:rPr lang="nn-NO" b="1" dirty="0" smtClean="0">
                <a:solidFill>
                  <a:srgbClr val="E79E3C"/>
                </a:solidFill>
                <a:latin typeface="Consolas"/>
              </a:rPr>
              <a:t>int</a:t>
            </a:r>
            <a:r>
              <a:rPr lang="nn-NO" b="1" dirty="0" smtClean="0">
                <a:solidFill>
                  <a:srgbClr val="F8E1AA"/>
                </a:solidFill>
                <a:latin typeface="Consolas"/>
              </a:rPr>
              <a:t> i </a:t>
            </a:r>
            <a:r>
              <a:rPr lang="nn-NO" b="1" dirty="0" smtClean="0">
                <a:solidFill>
                  <a:srgbClr val="D6C248"/>
                </a:solidFill>
                <a:latin typeface="Consolas"/>
              </a:rPr>
              <a:t>=</a:t>
            </a:r>
            <a:r>
              <a:rPr lang="nn-NO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nn-NO" b="1" dirty="0" smtClean="0">
                <a:solidFill>
                  <a:srgbClr val="D6C248"/>
                </a:solidFill>
                <a:latin typeface="Consolas"/>
              </a:rPr>
              <a:t>0;</a:t>
            </a:r>
            <a:r>
              <a:rPr lang="nn-NO" b="1" dirty="0" smtClean="0">
                <a:solidFill>
                  <a:srgbClr val="F8E1AA"/>
                </a:solidFill>
                <a:latin typeface="Consolas"/>
              </a:rPr>
              <a:t> i </a:t>
            </a:r>
            <a:r>
              <a:rPr lang="nn-NO" b="1" dirty="0" smtClean="0">
                <a:solidFill>
                  <a:srgbClr val="D6C248"/>
                </a:solidFill>
                <a:latin typeface="Consolas"/>
              </a:rPr>
              <a:t>&lt;</a:t>
            </a:r>
            <a:r>
              <a:rPr lang="nn-NO" b="1" dirty="0" smtClean="0">
                <a:solidFill>
                  <a:srgbClr val="F8E1AA"/>
                </a:solidFill>
                <a:latin typeface="Consolas"/>
              </a:rPr>
              <a:t> allPokes</a:t>
            </a:r>
            <a:r>
              <a:rPr lang="nn-NO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nn-NO" b="1" dirty="0" smtClean="0">
                <a:solidFill>
                  <a:srgbClr val="A4B0C0"/>
                </a:solidFill>
                <a:latin typeface="Consolas"/>
              </a:rPr>
              <a:t>size</a:t>
            </a:r>
            <a:r>
              <a:rPr lang="nn-NO" b="1" dirty="0" smtClean="0">
                <a:solidFill>
                  <a:srgbClr val="F8E1AA"/>
                </a:solidFill>
                <a:latin typeface="Consolas"/>
              </a:rPr>
              <a:t>()</a:t>
            </a:r>
            <a:r>
              <a:rPr lang="nn-NO" b="1" dirty="0" smtClean="0">
                <a:solidFill>
                  <a:srgbClr val="D6C248"/>
                </a:solidFill>
                <a:latin typeface="Consolas"/>
              </a:rPr>
              <a:t>;</a:t>
            </a:r>
            <a:r>
              <a:rPr lang="nn-NO" b="1" dirty="0" smtClean="0">
                <a:solidFill>
                  <a:srgbClr val="F8E1AA"/>
                </a:solidFill>
                <a:latin typeface="Consolas"/>
              </a:rPr>
              <a:t> i</a:t>
            </a:r>
            <a:r>
              <a:rPr lang="nn-NO" b="1" dirty="0" smtClean="0">
                <a:solidFill>
                  <a:srgbClr val="D6C248"/>
                </a:solidFill>
                <a:latin typeface="Consolas"/>
              </a:rPr>
              <a:t>++</a:t>
            </a:r>
            <a:r>
              <a:rPr lang="nn-NO" b="1" dirty="0" smtClean="0">
                <a:solidFill>
                  <a:srgbClr val="F8E1AA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solidFill>
                  <a:srgbClr val="F8E1AA"/>
                </a:solidFill>
                <a:latin typeface="Consolas"/>
              </a:rPr>
              <a:t>    </a:t>
            </a:r>
            <a:r>
              <a:rPr lang="cs-CZ" dirty="0" smtClean="0">
                <a:solidFill>
                  <a:srgbClr val="F8E1AA"/>
                </a:solidFill>
                <a:latin typeface="Consolas"/>
              </a:rPr>
              <a:t>allPokes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A4B0C0"/>
                </a:solidFill>
                <a:latin typeface="Consolas"/>
              </a:rPr>
              <a:t>get</a:t>
            </a:r>
            <a:r>
              <a:rPr lang="cs-CZ" dirty="0" smtClean="0">
                <a:solidFill>
                  <a:srgbClr val="F8E1AA"/>
                </a:solidFill>
                <a:latin typeface="Consolas"/>
              </a:rPr>
              <a:t>(i)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xpath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F8E1A3"/>
                </a:solidFill>
                <a:latin typeface="Consolas"/>
              </a:rPr>
              <a:t>FB_PokeBack</a:t>
            </a:r>
            <a:r>
              <a:rPr lang="en-US" b="1" i="1" dirty="0" smtClean="0">
                <a:solidFill>
                  <a:srgbClr val="F8E1A3"/>
                </a:solidFill>
                <a:latin typeface="Consolas"/>
              </a:rPr>
              <a:t>Link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click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F8E1AA"/>
                </a:solidFill>
                <a:latin typeface="Consolas"/>
              </a:rPr>
              <a:t>   </a:t>
            </a:r>
            <a:r>
              <a:rPr lang="cs-CZ" dirty="0" smtClean="0">
                <a:solidFill>
                  <a:srgbClr val="F8E1AA"/>
                </a:solidFill>
                <a:latin typeface="Consolas"/>
              </a:rPr>
              <a:t>}</a:t>
            </a:r>
          </a:p>
          <a:p>
            <a:r>
              <a:rPr lang="cs-CZ" dirty="0" smtClean="0">
                <a:solidFill>
                  <a:srgbClr val="F8E1AA"/>
                </a:solidFill>
                <a:latin typeface="Consolas"/>
              </a:rPr>
              <a:t>}</a:t>
            </a:r>
            <a:endParaRPr lang="en-US" dirty="0" smtClean="0">
              <a:solidFill>
                <a:srgbClr val="F8E1AA"/>
              </a:solidFill>
              <a:latin typeface="Consolas"/>
            </a:endParaRPr>
          </a:p>
          <a:p>
            <a:r>
              <a:rPr lang="en-US" b="1" i="1" dirty="0" smtClean="0">
                <a:solidFill>
                  <a:srgbClr val="F8E1AA"/>
                </a:solidFill>
                <a:latin typeface="Consolas"/>
              </a:rPr>
              <a:t>{…}</a:t>
            </a:r>
            <a:endParaRPr lang="cs-CZ" b="1" i="1" dirty="0" smtClean="0">
              <a:solidFill>
                <a:srgbClr val="D6C248"/>
              </a:solidFill>
              <a:latin typeface="Consolas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737619"/>
            <a:ext cx="3653586" cy="10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52400" y="-304800"/>
            <a:ext cx="8726607" cy="876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Let’s have a party!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3434" y="0"/>
            <a:ext cx="3030566" cy="158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Lekerekített téglalap feliratnak 11"/>
          <p:cNvSpPr/>
          <p:nvPr/>
        </p:nvSpPr>
        <p:spPr>
          <a:xfrm>
            <a:off x="3276600" y="5334000"/>
            <a:ext cx="3124200" cy="381000"/>
          </a:xfrm>
          <a:prstGeom prst="wedgeRoundRectCallout">
            <a:avLst>
              <a:gd name="adj1" fmla="val -541"/>
              <a:gd name="adj2" fmla="val -174167"/>
              <a:gd name="adj3" fmla="val 1666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or: </a:t>
            </a:r>
            <a:r>
              <a:rPr lang="en-US" sz="2000" b="1" dirty="0" err="1" smtClean="0"/>
              <a:t>By.linkText</a:t>
            </a:r>
            <a:r>
              <a:rPr lang="en-US" sz="2000" b="1" dirty="0" smtClean="0"/>
              <a:t>()</a:t>
            </a:r>
            <a:endParaRPr lang="cs-CZ" sz="2000" b="1" dirty="0"/>
          </a:p>
        </p:txBody>
      </p:sp>
    </p:spTree>
    <p:extLst>
      <p:ext uri="{BB962C8B-B14F-4D97-AF65-F5344CB8AC3E}">
        <p14:creationId xmlns:p14="http://schemas.microsoft.com/office/powerpoint/2010/main" val="73692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Challenges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38086" y="6248400"/>
            <a:ext cx="2605114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200" b="1" dirty="0" smtClean="0">
                <a:latin typeface="Helvetica LT Std"/>
              </a:rPr>
              <a:t>Invitation  card 5/12</a:t>
            </a:r>
          </a:p>
        </p:txBody>
      </p:sp>
      <p:sp>
        <p:nvSpPr>
          <p:cNvPr id="5" name="Footer Placeholder 22"/>
          <p:cNvSpPr txBox="1">
            <a:spLocks/>
          </p:cNvSpPr>
          <p:nvPr/>
        </p:nvSpPr>
        <p:spPr>
          <a:xfrm>
            <a:off x="1468438" y="6400800"/>
            <a:ext cx="6207125" cy="56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201</a:t>
            </a:r>
            <a:r>
              <a:rPr lang="hu-HU" dirty="0" smtClean="0"/>
              <a:t>2</a:t>
            </a:r>
            <a:r>
              <a:rPr lang="en-US" dirty="0" smtClean="0"/>
              <a:t> © EPAM Systems</a:t>
            </a:r>
            <a:endParaRPr lang="en-US" dirty="0">
              <a:latin typeface="+mn-lt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220579" y="514290"/>
            <a:ext cx="586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3</a:t>
            </a:r>
            <a:r>
              <a:rPr lang="en-GB" sz="2000" b="1" dirty="0" smtClean="0">
                <a:solidFill>
                  <a:schemeClr val="tx2"/>
                </a:solidFill>
              </a:rPr>
              <a:t>) </a:t>
            </a:r>
            <a:r>
              <a:rPr lang="en-US" sz="2000" b="1" dirty="0" smtClean="0">
                <a:solidFill>
                  <a:schemeClr val="tx2"/>
                </a:solidFill>
              </a:rPr>
              <a:t>Click onto “</a:t>
            </a:r>
            <a:r>
              <a:rPr lang="en-US" sz="2000" b="1" u="sng" dirty="0" smtClean="0">
                <a:solidFill>
                  <a:schemeClr val="tx2"/>
                </a:solidFill>
              </a:rPr>
              <a:t>Create event</a:t>
            </a:r>
            <a:r>
              <a:rPr lang="en-US" sz="2000" b="1" dirty="0" smtClean="0">
                <a:solidFill>
                  <a:schemeClr val="tx2"/>
                </a:solidFill>
              </a:rPr>
              <a:t>” link</a:t>
            </a:r>
            <a:endParaRPr lang="cs-CZ" sz="2000" b="1" dirty="0">
              <a:solidFill>
                <a:schemeClr val="tx2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228600" y="1981200"/>
            <a:ext cx="586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4</a:t>
            </a:r>
            <a:r>
              <a:rPr lang="cs-CZ" sz="2000" b="1" dirty="0" smtClean="0">
                <a:solidFill>
                  <a:schemeClr val="tx2"/>
                </a:solidFill>
              </a:rPr>
              <a:t>) </a:t>
            </a:r>
            <a:r>
              <a:rPr lang="en-US" sz="2000" b="1" dirty="0" smtClean="0">
                <a:solidFill>
                  <a:schemeClr val="tx2"/>
                </a:solidFill>
              </a:rPr>
              <a:t>Read the content of the Event form into variable…</a:t>
            </a:r>
            <a:endParaRPr lang="cs-CZ" sz="2000" b="1" dirty="0">
              <a:solidFill>
                <a:schemeClr val="tx2"/>
              </a:solidFill>
            </a:endParaRPr>
          </a:p>
        </p:txBody>
      </p:sp>
      <p:sp>
        <p:nvSpPr>
          <p:cNvPr id="12" name="Szövegdoboz 11"/>
          <p:cNvSpPr txBox="1"/>
          <p:nvPr/>
        </p:nvSpPr>
        <p:spPr>
          <a:xfrm>
            <a:off x="0" y="1414046"/>
            <a:ext cx="9144000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b="1" dirty="0" smtClean="0">
                <a:solidFill>
                  <a:srgbClr val="F8E1AA"/>
                </a:solidFill>
                <a:latin typeface="Consolas"/>
              </a:rPr>
              <a:t>driver.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en-US" b="1" i="1" dirty="0" err="1" smtClean="0">
                <a:solidFill>
                  <a:srgbClr val="A4B0C0"/>
                </a:solidFill>
                <a:latin typeface="Consolas"/>
              </a:rPr>
              <a:t>linkText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(Dic.FB_CreateEventLink)).click();</a:t>
            </a:r>
            <a:endParaRPr lang="cs-CZ" b="1" dirty="0">
              <a:solidFill>
                <a:srgbClr val="F8E1AA"/>
              </a:solidFill>
              <a:latin typeface="Consolas"/>
            </a:endParaRPr>
          </a:p>
        </p:txBody>
      </p:sp>
      <p:sp>
        <p:nvSpPr>
          <p:cNvPr id="13" name="Szövegdoboz 12"/>
          <p:cNvSpPr txBox="1"/>
          <p:nvPr/>
        </p:nvSpPr>
        <p:spPr>
          <a:xfrm>
            <a:off x="0" y="2438400"/>
            <a:ext cx="9144000" cy="313932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WebElement 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createEventForm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=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	d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river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(</a:t>
            </a:r>
            <a:endParaRPr lang="en-US" b="1" dirty="0" smtClean="0">
              <a:solidFill>
                <a:srgbClr val="F8E1AA"/>
              </a:solidFill>
              <a:latin typeface="Consolas"/>
            </a:endParaRPr>
          </a:p>
          <a:p>
            <a:r>
              <a:rPr lang="en-US" b="1" dirty="0">
                <a:solidFill>
                  <a:srgbClr val="F8E1AA"/>
                </a:solidFill>
                <a:latin typeface="Consolas"/>
              </a:rPr>
              <a:t>	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id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F8E1A3"/>
                </a:solidFill>
                <a:latin typeface="Consolas"/>
              </a:rPr>
              <a:t>FB_</a:t>
            </a:r>
            <a:r>
              <a:rPr lang="en-US" b="1" i="1" dirty="0" err="1" smtClean="0">
                <a:solidFill>
                  <a:srgbClr val="F8E1A3"/>
                </a:solidFill>
                <a:latin typeface="Consolas"/>
              </a:rPr>
              <a:t>CreateEventForm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en-US" b="1" dirty="0" smtClean="0">
                <a:solidFill>
                  <a:srgbClr val="DE6546"/>
                </a:solidFill>
                <a:latin typeface="Consolas"/>
              </a:rPr>
              <a:t>String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F8E1AA"/>
                </a:solidFill>
                <a:latin typeface="Consolas"/>
              </a:rPr>
              <a:t>eventName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D6C248"/>
                </a:solidFill>
                <a:latin typeface="Consolas"/>
              </a:rPr>
              <a:t>=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D6C248"/>
                </a:solidFill>
                <a:latin typeface="Consolas"/>
              </a:rPr>
              <a:t>"Just a party";</a:t>
            </a:r>
          </a:p>
          <a:p>
            <a:endParaRPr lang="en-US" b="1" dirty="0" smtClean="0">
              <a:solidFill>
                <a:srgbClr val="D6C248"/>
              </a:solidFill>
              <a:latin typeface="Consolas"/>
            </a:endParaRPr>
          </a:p>
          <a:p>
            <a:r>
              <a:rPr lang="cs-CZ" b="1" dirty="0" smtClean="0">
                <a:solidFill>
                  <a:srgbClr val="F8E1AA"/>
                </a:solidFill>
                <a:latin typeface="Consolas"/>
              </a:rPr>
              <a:t>createEventForm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dirty="0" smtClean="0">
                <a:solidFill>
                  <a:srgbClr val="F8E1AA"/>
                </a:solidFill>
                <a:latin typeface="Consolas"/>
              </a:rPr>
              <a:t>(</a:t>
            </a:r>
            <a:endParaRPr lang="en-US" dirty="0" smtClean="0">
              <a:solidFill>
                <a:srgbClr val="F8E1AA"/>
              </a:solidFill>
              <a:latin typeface="Consolas"/>
            </a:endParaRPr>
          </a:p>
          <a:p>
            <a:r>
              <a:rPr lang="en-US" b="1" dirty="0" smtClean="0">
                <a:solidFill>
                  <a:srgbClr val="DE6546"/>
                </a:solidFill>
                <a:latin typeface="Consolas"/>
              </a:rPr>
              <a:t>	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id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F8E1A3"/>
                </a:solidFill>
                <a:latin typeface="Consolas"/>
              </a:rPr>
              <a:t>FB_EventName</a:t>
            </a:r>
            <a:r>
              <a:rPr lang="en-US" b="1" i="1" dirty="0" smtClean="0">
                <a:solidFill>
                  <a:srgbClr val="F8E1A3"/>
                </a:solidFill>
                <a:latin typeface="Consolas"/>
              </a:rPr>
              <a:t>Box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))</a:t>
            </a:r>
            <a:endParaRPr lang="en-US" b="1" i="1" dirty="0" smtClean="0">
              <a:solidFill>
                <a:srgbClr val="F8E1AA"/>
              </a:solidFill>
              <a:latin typeface="Consolas"/>
            </a:endParaRPr>
          </a:p>
          <a:p>
            <a:r>
              <a:rPr lang="en-US" b="1" i="1" dirty="0" smtClean="0">
                <a:solidFill>
                  <a:srgbClr val="D6C248"/>
                </a:solidFill>
                <a:latin typeface="Consolas"/>
              </a:rPr>
              <a:t>	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sendKeys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(eventName)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;</a:t>
            </a:r>
            <a:endParaRPr lang="en-US" b="1" i="1" dirty="0" smtClean="0">
              <a:solidFill>
                <a:srgbClr val="D6C248"/>
              </a:solidFill>
              <a:latin typeface="Consolas"/>
            </a:endParaRPr>
          </a:p>
          <a:p>
            <a:endParaRPr lang="cs-CZ" b="1" i="1" dirty="0" smtClean="0">
              <a:solidFill>
                <a:srgbClr val="D6C248"/>
              </a:solidFill>
              <a:latin typeface="Consolas"/>
            </a:endParaRPr>
          </a:p>
          <a:p>
            <a:r>
              <a:rPr lang="cs-CZ" b="1" dirty="0" smtClean="0">
                <a:solidFill>
                  <a:srgbClr val="F8E1AA"/>
                </a:solidFill>
                <a:latin typeface="Consolas"/>
              </a:rPr>
              <a:t>createEventForm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dirty="0" smtClean="0">
                <a:solidFill>
                  <a:srgbClr val="F8E1AA"/>
                </a:solidFill>
                <a:latin typeface="Consolas"/>
              </a:rPr>
              <a:t>(</a:t>
            </a:r>
            <a:endParaRPr lang="en-US" dirty="0" smtClean="0">
              <a:solidFill>
                <a:srgbClr val="F8E1AA"/>
              </a:solidFill>
              <a:latin typeface="Consolas"/>
            </a:endParaRPr>
          </a:p>
          <a:p>
            <a:r>
              <a:rPr lang="en-US" b="1" dirty="0" smtClean="0">
                <a:solidFill>
                  <a:srgbClr val="DE6546"/>
                </a:solidFill>
                <a:latin typeface="Consolas"/>
              </a:rPr>
              <a:t>   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className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F8E1A3"/>
                </a:solidFill>
                <a:latin typeface="Consolas"/>
              </a:rPr>
              <a:t>FB_EventDateBox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))</a:t>
            </a:r>
            <a:endParaRPr lang="en-US" b="1" i="1" dirty="0" smtClean="0">
              <a:solidFill>
                <a:srgbClr val="F8E1AA"/>
              </a:solidFill>
              <a:latin typeface="Consolas"/>
            </a:endParaRPr>
          </a:p>
          <a:p>
            <a:r>
              <a:rPr lang="en-US" b="1" i="1" dirty="0" smtClean="0">
                <a:solidFill>
                  <a:srgbClr val="D6C248"/>
                </a:solidFill>
                <a:latin typeface="Consolas"/>
              </a:rPr>
              <a:t>     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click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;</a:t>
            </a:r>
            <a:endParaRPr lang="cs-CZ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267992"/>
            <a:ext cx="3103976" cy="106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9182" y="2971210"/>
            <a:ext cx="4214818" cy="2591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152400" y="-76200"/>
            <a:ext cx="8726607" cy="876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Let’s have a party!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3692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803"/>
            <a:ext cx="8726607" cy="876053"/>
          </a:xfrm>
        </p:spPr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Let’s have a party!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38086" y="6248400"/>
            <a:ext cx="2605114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Helvetica LT Std"/>
              </a:rPr>
              <a:t>Invitation  card 6/12</a:t>
            </a:r>
          </a:p>
        </p:txBody>
      </p:sp>
      <p:sp>
        <p:nvSpPr>
          <p:cNvPr id="5" name="Footer Placeholder 22"/>
          <p:cNvSpPr txBox="1">
            <a:spLocks/>
          </p:cNvSpPr>
          <p:nvPr/>
        </p:nvSpPr>
        <p:spPr>
          <a:xfrm>
            <a:off x="1468438" y="6400800"/>
            <a:ext cx="6207125" cy="56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201</a:t>
            </a:r>
            <a:r>
              <a:rPr lang="hu-HU" dirty="0" smtClean="0"/>
              <a:t>2</a:t>
            </a:r>
            <a:r>
              <a:rPr lang="en-US" dirty="0" smtClean="0"/>
              <a:t> © EPAM Systems</a:t>
            </a:r>
            <a:endParaRPr lang="en-US" dirty="0">
              <a:latin typeface="+mn-lt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228600" y="609600"/>
            <a:ext cx="586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5) Set event start date …</a:t>
            </a:r>
            <a:endParaRPr lang="cs-CZ" sz="2000" b="1" dirty="0">
              <a:solidFill>
                <a:schemeClr val="tx2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0" y="990600"/>
            <a:ext cx="9144000" cy="517064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b="1" dirty="0" smtClean="0">
                <a:solidFill>
                  <a:srgbClr val="DE6546"/>
                </a:solidFill>
                <a:latin typeface="Consolas"/>
              </a:rPr>
              <a:t>String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monthTitle 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=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driver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className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endParaRPr lang="en-US" b="1" i="1" dirty="0" smtClean="0">
              <a:solidFill>
                <a:srgbClr val="F8E1AA"/>
              </a:solidFill>
              <a:latin typeface="Consolas"/>
            </a:endParaRPr>
          </a:p>
          <a:p>
            <a:r>
              <a:rPr lang="en-US" b="1" i="1" dirty="0" smtClean="0">
                <a:solidFill>
                  <a:srgbClr val="F8E1AA"/>
                </a:solidFill>
                <a:latin typeface="Consolas"/>
              </a:rPr>
              <a:t>		</a:t>
            </a:r>
            <a:r>
              <a:rPr lang="cs-CZ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F8E1A3"/>
                </a:solidFill>
                <a:latin typeface="Consolas"/>
              </a:rPr>
              <a:t>FB_EventCalendarHeader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getText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cs-CZ" b="1" dirty="0">
                <a:solidFill>
                  <a:srgbClr val="F8E1AA"/>
                </a:solidFill>
                <a:latin typeface="Consolas"/>
              </a:rPr>
              <a:t>createEventForm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name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endParaRPr lang="en-US" b="1" i="1" dirty="0" smtClean="0">
              <a:solidFill>
                <a:srgbClr val="F8E1AA"/>
              </a:solidFill>
              <a:latin typeface="Consolas"/>
            </a:endParaRPr>
          </a:p>
          <a:p>
            <a:r>
              <a:rPr lang="en-US" b="1" i="1" dirty="0" smtClean="0">
                <a:solidFill>
                  <a:srgbClr val="F8E1AA"/>
                </a:solidFill>
                <a:latin typeface="Consolas"/>
              </a:rPr>
              <a:t>		</a:t>
            </a:r>
            <a:r>
              <a:rPr lang="cs-CZ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F8E1A3"/>
                </a:solidFill>
                <a:latin typeface="Consolas"/>
              </a:rPr>
              <a:t>FB_EventStartDate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clear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cs-CZ" b="1" dirty="0">
                <a:solidFill>
                  <a:srgbClr val="F8E1AA"/>
                </a:solidFill>
                <a:latin typeface="Consolas"/>
              </a:rPr>
              <a:t>createEventForm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name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endParaRPr lang="en-US" b="1" i="1" dirty="0" smtClean="0">
              <a:solidFill>
                <a:srgbClr val="F8E1AA"/>
              </a:solidFill>
              <a:latin typeface="Consolas"/>
            </a:endParaRPr>
          </a:p>
          <a:p>
            <a:r>
              <a:rPr lang="en-US" b="1" i="1" dirty="0" smtClean="0">
                <a:solidFill>
                  <a:srgbClr val="F8E1AA"/>
                </a:solidFill>
                <a:latin typeface="Consolas"/>
              </a:rPr>
              <a:t>		</a:t>
            </a:r>
            <a:r>
              <a:rPr lang="cs-CZ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F8E1A3"/>
                </a:solidFill>
                <a:latin typeface="Consolas"/>
              </a:rPr>
              <a:t>FB_EventStartDate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sendKeys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"2/22/2012"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;</a:t>
            </a:r>
            <a:endParaRPr lang="en-US" b="1" i="1" dirty="0" smtClean="0">
              <a:solidFill>
                <a:srgbClr val="D6C248"/>
              </a:solidFill>
              <a:latin typeface="Consolas"/>
            </a:endParaRPr>
          </a:p>
          <a:p>
            <a:endParaRPr lang="cs-CZ" b="1" i="1" dirty="0" smtClean="0">
              <a:solidFill>
                <a:srgbClr val="D6C248"/>
              </a:solidFill>
              <a:latin typeface="Consolas"/>
            </a:endParaRPr>
          </a:p>
          <a:p>
            <a:r>
              <a:rPr lang="en-US" b="1" dirty="0" smtClean="0">
                <a:solidFill>
                  <a:srgbClr val="E79E3C"/>
                </a:solidFill>
                <a:latin typeface="Consolas"/>
              </a:rPr>
              <a:t>if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 (</a:t>
            </a:r>
            <a:r>
              <a:rPr lang="en-US" b="1" dirty="0" err="1" smtClean="0">
                <a:solidFill>
                  <a:srgbClr val="F8E1AA"/>
                </a:solidFill>
                <a:latin typeface="Consolas"/>
              </a:rPr>
              <a:t>monthTitle</a:t>
            </a:r>
            <a:r>
              <a:rPr lang="en-US" b="1" dirty="0" err="1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en-US" b="1" dirty="0" err="1" smtClean="0">
                <a:solidFill>
                  <a:srgbClr val="A4B0C0"/>
                </a:solidFill>
                <a:latin typeface="Consolas"/>
              </a:rPr>
              <a:t>contains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D6C248"/>
                </a:solidFill>
                <a:latin typeface="Consolas"/>
              </a:rPr>
              <a:t>"February“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) </a:t>
            </a:r>
            <a:r>
              <a:rPr lang="en-US" b="1" dirty="0" smtClean="0">
                <a:solidFill>
                  <a:srgbClr val="D6C248"/>
                </a:solidFill>
                <a:latin typeface="Consolas"/>
              </a:rPr>
              <a:t>&amp;&amp; </a:t>
            </a:r>
            <a:r>
              <a:rPr lang="en-US" b="1" dirty="0" err="1" smtClean="0">
                <a:solidFill>
                  <a:srgbClr val="F8E1AA"/>
                </a:solidFill>
                <a:latin typeface="Consolas"/>
              </a:rPr>
              <a:t>monthTitle</a:t>
            </a:r>
            <a:r>
              <a:rPr lang="en-US" b="1" dirty="0" err="1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en-US" b="1" dirty="0" err="1" smtClean="0">
                <a:solidFill>
                  <a:srgbClr val="A4B0C0"/>
                </a:solidFill>
                <a:latin typeface="Consolas"/>
              </a:rPr>
              <a:t>contains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D6C248"/>
                </a:solidFill>
                <a:latin typeface="Consolas"/>
              </a:rPr>
              <a:t>"2012"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)){</a:t>
            </a:r>
          </a:p>
          <a:p>
            <a:r>
              <a:rPr lang="en-US" b="1" dirty="0" smtClean="0">
                <a:solidFill>
                  <a:srgbClr val="DE6546"/>
                </a:solidFill>
                <a:latin typeface="Consolas"/>
              </a:rPr>
              <a:t>   </a:t>
            </a:r>
            <a:r>
              <a:rPr lang="en-US" b="1" dirty="0" err="1" smtClean="0">
                <a:solidFill>
                  <a:srgbClr val="DE6546"/>
                </a:solidFill>
                <a:latin typeface="Consolas"/>
              </a:rPr>
              <a:t>System</a:t>
            </a:r>
            <a:r>
              <a:rPr lang="en-US" b="1" dirty="0" err="1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en-US" b="1" dirty="0" err="1" smtClean="0">
                <a:solidFill>
                  <a:srgbClr val="F8E1A3"/>
                </a:solidFill>
                <a:latin typeface="Consolas"/>
              </a:rPr>
              <a:t>out</a:t>
            </a:r>
            <a:r>
              <a:rPr lang="en-US" b="1" dirty="0" err="1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en-US" b="1" dirty="0" err="1" smtClean="0">
                <a:solidFill>
                  <a:srgbClr val="A4B0C0"/>
                </a:solidFill>
                <a:latin typeface="Consolas"/>
              </a:rPr>
              <a:t>println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D6C248"/>
                </a:solidFill>
                <a:latin typeface="Consolas"/>
              </a:rPr>
              <a:t>“Correct Year and Month is displayed"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)</a:t>
            </a:r>
            <a:r>
              <a:rPr lang="en-US" b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cs-CZ" dirty="0" smtClean="0">
                <a:solidFill>
                  <a:srgbClr val="F8E1AA"/>
                </a:solidFill>
                <a:latin typeface="Consolas"/>
              </a:rPr>
              <a:t>}</a:t>
            </a:r>
            <a:r>
              <a:rPr lang="en-US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F8E1AA"/>
                </a:solidFill>
                <a:latin typeface="Consolas"/>
              </a:rPr>
              <a:t>{…}</a:t>
            </a:r>
          </a:p>
          <a:p>
            <a:endParaRPr lang="en-US" sz="1200" b="1" dirty="0" smtClean="0">
              <a:solidFill>
                <a:srgbClr val="D6C248"/>
              </a:solidFill>
              <a:latin typeface="Consolas"/>
            </a:endParaRPr>
          </a:p>
          <a:p>
            <a:r>
              <a:rPr lang="cs-CZ" b="1" dirty="0" smtClean="0">
                <a:solidFill>
                  <a:srgbClr val="E79E3C"/>
                </a:solidFill>
                <a:latin typeface="Consolas"/>
              </a:rPr>
              <a:t>if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(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driver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cssSelector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endParaRPr lang="en-US" b="1" i="1" dirty="0" smtClean="0">
              <a:solidFill>
                <a:srgbClr val="F8E1AA"/>
              </a:solidFill>
              <a:latin typeface="Consolas"/>
            </a:endParaRPr>
          </a:p>
          <a:p>
            <a:r>
              <a:rPr lang="en-US" b="1" i="1" dirty="0" smtClean="0">
                <a:solidFill>
                  <a:srgbClr val="DE6546"/>
                </a:solidFill>
                <a:latin typeface="Consolas"/>
              </a:rPr>
              <a:t>    </a:t>
            </a:r>
            <a:r>
              <a:rPr lang="cs-CZ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F8E1A3"/>
                </a:solidFill>
                <a:latin typeface="Consolas"/>
              </a:rPr>
              <a:t>FB_CalendarHighlightedDay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getText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contains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"22"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)){</a:t>
            </a:r>
          </a:p>
          <a:p>
            <a:r>
              <a:rPr lang="en-US" b="1" dirty="0" smtClean="0">
                <a:solidFill>
                  <a:srgbClr val="DE6546"/>
                </a:solidFill>
                <a:latin typeface="Consolas"/>
              </a:rPr>
              <a:t>    </a:t>
            </a:r>
            <a:r>
              <a:rPr lang="en-US" b="1" dirty="0" err="1" smtClean="0">
                <a:solidFill>
                  <a:srgbClr val="DE6546"/>
                </a:solidFill>
                <a:latin typeface="Consolas"/>
              </a:rPr>
              <a:t>System</a:t>
            </a:r>
            <a:r>
              <a:rPr lang="en-US" b="1" dirty="0" err="1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en-US" b="1" dirty="0" err="1" smtClean="0">
                <a:solidFill>
                  <a:srgbClr val="F8E1A3"/>
                </a:solidFill>
                <a:latin typeface="Consolas"/>
              </a:rPr>
              <a:t>out</a:t>
            </a:r>
            <a:r>
              <a:rPr lang="en-US" b="1" dirty="0" err="1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en-US" b="1" dirty="0" err="1" smtClean="0">
                <a:solidFill>
                  <a:srgbClr val="A4B0C0"/>
                </a:solidFill>
                <a:latin typeface="Consolas"/>
              </a:rPr>
              <a:t>println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D6C248"/>
                </a:solidFill>
                <a:latin typeface="Consolas"/>
              </a:rPr>
              <a:t>"The event's day is highlighted."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)</a:t>
            </a:r>
            <a:r>
              <a:rPr lang="en-US" b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cs-CZ" dirty="0" smtClean="0">
                <a:solidFill>
                  <a:srgbClr val="F8E1AA"/>
                </a:solidFill>
                <a:latin typeface="Consolas"/>
              </a:rPr>
              <a:t>}</a:t>
            </a:r>
            <a:r>
              <a:rPr lang="en-US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F8E1AA"/>
                </a:solidFill>
                <a:latin typeface="Consolas"/>
              </a:rPr>
              <a:t>{…}</a:t>
            </a:r>
            <a:r>
              <a:rPr lang="cs-CZ" sz="1200" dirty="0" smtClean="0">
                <a:solidFill>
                  <a:srgbClr val="F8E1AA"/>
                </a:solidFill>
                <a:latin typeface="Consolas"/>
              </a:rPr>
              <a:t> </a:t>
            </a:r>
            <a:endParaRPr lang="en-US" sz="1200" dirty="0" smtClean="0">
              <a:solidFill>
                <a:srgbClr val="F8E1AA"/>
              </a:solidFill>
              <a:latin typeface="Consolas"/>
            </a:endParaRPr>
          </a:p>
          <a:p>
            <a:endParaRPr lang="en-US" sz="1200" b="1" dirty="0" smtClean="0">
              <a:solidFill>
                <a:srgbClr val="F8E1AA"/>
              </a:solidFill>
              <a:latin typeface="Consolas"/>
            </a:endParaRPr>
          </a:p>
          <a:p>
            <a:r>
              <a:rPr lang="cs-CZ" b="1" dirty="0" smtClean="0">
                <a:solidFill>
                  <a:srgbClr val="FF0000"/>
                </a:solidFill>
                <a:latin typeface="Consolas"/>
              </a:rPr>
              <a:t>Assert.</a:t>
            </a:r>
            <a:r>
              <a:rPr lang="cs-CZ" b="1" i="1" dirty="0" smtClean="0">
                <a:solidFill>
                  <a:srgbClr val="FF0000"/>
                </a:solidFill>
                <a:latin typeface="Consolas"/>
              </a:rPr>
              <a:t>assertTrue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dirty="0">
                <a:solidFill>
                  <a:srgbClr val="F8E1AA"/>
                </a:solidFill>
                <a:latin typeface="Consolas"/>
              </a:rPr>
              <a:t>createEventForm</a:t>
            </a:r>
            <a:r>
              <a:rPr lang="en-US" b="1" i="1" dirty="0" smtClean="0">
                <a:solidFill>
                  <a:srgbClr val="A4B0C0"/>
                </a:solidFill>
                <a:latin typeface="Consolas"/>
              </a:rPr>
              <a:t>	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i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name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F8E1A3"/>
                </a:solidFill>
                <a:latin typeface="Consolas"/>
              </a:rPr>
              <a:t>FB_EventStartDate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))</a:t>
            </a:r>
            <a:endParaRPr lang="en-US" b="1" i="1" dirty="0" smtClean="0">
              <a:solidFill>
                <a:srgbClr val="F8E1AA"/>
              </a:solidFill>
              <a:latin typeface="Consolas"/>
            </a:endParaRPr>
          </a:p>
          <a:p>
            <a:r>
              <a:rPr lang="en-US" b="1" i="1" dirty="0" smtClean="0">
                <a:solidFill>
                  <a:srgbClr val="F8E1AA"/>
                </a:solidFill>
                <a:latin typeface="Consolas"/>
              </a:rPr>
              <a:t>	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getAttribute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"value"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contains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"2/22/2012"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;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88388" y="0"/>
            <a:ext cx="2155612" cy="1807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Lekerekített téglalap feliratnak 10"/>
          <p:cNvSpPr/>
          <p:nvPr/>
        </p:nvSpPr>
        <p:spPr>
          <a:xfrm>
            <a:off x="5181600" y="2654300"/>
            <a:ext cx="3810000" cy="324000"/>
          </a:xfrm>
          <a:prstGeom prst="wedgeRoundRectCallout">
            <a:avLst>
              <a:gd name="adj1" fmla="val -46776"/>
              <a:gd name="adj2" fmla="val -217754"/>
              <a:gd name="adj3" fmla="val 1666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Don’t forget </a:t>
            </a:r>
            <a:r>
              <a:rPr lang="en-US" b="1" u="sng" dirty="0" smtClean="0"/>
              <a:t>to clear</a:t>
            </a:r>
            <a:r>
              <a:rPr lang="en-US" b="1" dirty="0" smtClean="0"/>
              <a:t> the input box!</a:t>
            </a:r>
            <a:endParaRPr lang="cs-CZ" dirty="0"/>
          </a:p>
        </p:txBody>
      </p:sp>
      <p:sp>
        <p:nvSpPr>
          <p:cNvPr id="9" name="Lekerekített téglalap feliratnak 8"/>
          <p:cNvSpPr/>
          <p:nvPr/>
        </p:nvSpPr>
        <p:spPr>
          <a:xfrm>
            <a:off x="4241800" y="3587565"/>
            <a:ext cx="4800600" cy="360000"/>
          </a:xfrm>
          <a:prstGeom prst="wedgeRoundRectCallout">
            <a:avLst>
              <a:gd name="adj1" fmla="val -59766"/>
              <a:gd name="adj2" fmla="val 88903"/>
              <a:gd name="adj3" fmla="val 1666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 smtClean="0"/>
              <a:t>".dayCell.selected"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73692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803"/>
            <a:ext cx="8726607" cy="876053"/>
          </a:xfrm>
        </p:spPr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Environment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533400"/>
            <a:ext cx="8701114" cy="53339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hu-HU" b="1" dirty="0" err="1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Why</a:t>
            </a:r>
            <a:r>
              <a:rPr lang="hu-HU" b="1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 </a:t>
            </a:r>
            <a:r>
              <a:rPr lang="hu-HU" b="1" dirty="0" err="1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WebDriver</a:t>
            </a:r>
            <a:r>
              <a:rPr lang="hu-HU" b="1" dirty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?</a:t>
            </a:r>
            <a:endParaRPr lang="en-US" b="1" dirty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38086" y="6248400"/>
            <a:ext cx="2605114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dirty="0" smtClean="0">
                <a:solidFill>
                  <a:schemeClr val="bg1"/>
                </a:solidFill>
                <a:latin typeface="Helvetica LT Std"/>
              </a:rPr>
              <a:t>Selenium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 LT Std"/>
              <a:ea typeface="+mn-ea"/>
              <a:cs typeface="+mn-cs"/>
            </a:endParaRPr>
          </a:p>
        </p:txBody>
      </p:sp>
      <p:sp>
        <p:nvSpPr>
          <p:cNvPr id="5" name="Footer Placeholder 22"/>
          <p:cNvSpPr txBox="1">
            <a:spLocks/>
          </p:cNvSpPr>
          <p:nvPr/>
        </p:nvSpPr>
        <p:spPr>
          <a:xfrm>
            <a:off x="1468438" y="6400800"/>
            <a:ext cx="6207125" cy="56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201</a:t>
            </a:r>
            <a:r>
              <a:rPr lang="hu-HU" dirty="0" smtClean="0"/>
              <a:t>2</a:t>
            </a:r>
            <a:r>
              <a:rPr lang="en-US" dirty="0" smtClean="0"/>
              <a:t> © EPAM Systems</a:t>
            </a:r>
            <a:endParaRPr lang="en-US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66800"/>
            <a:ext cx="4800600" cy="430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54102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 smtClean="0"/>
              <a:t>„</a:t>
            </a:r>
            <a:r>
              <a:rPr lang="en-US" i="1" dirty="0" smtClean="0"/>
              <a:t>Selenium </a:t>
            </a:r>
            <a:r>
              <a:rPr lang="en-US" i="1" dirty="0" err="1"/>
              <a:t>WebDriver</a:t>
            </a:r>
            <a:r>
              <a:rPr lang="en-US" i="1" dirty="0"/>
              <a:t> is the successor of </a:t>
            </a:r>
            <a:r>
              <a:rPr lang="en-US" i="1" u="sng" dirty="0"/>
              <a:t>Selenium Remote Control </a:t>
            </a:r>
            <a:r>
              <a:rPr lang="en-US" i="1" dirty="0"/>
              <a:t>which has been officially deprecated. </a:t>
            </a:r>
            <a:r>
              <a:rPr lang="hu-HU" i="1" dirty="0" smtClean="0"/>
              <a:t>”  </a:t>
            </a:r>
            <a:r>
              <a:rPr lang="en-US" i="1" dirty="0" smtClean="0"/>
              <a:t>(seleniumhq.org)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3692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803"/>
            <a:ext cx="8726607" cy="876053"/>
          </a:xfrm>
        </p:spPr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Let’s have a party!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38086" y="6248400"/>
            <a:ext cx="2605114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Helvetica LT Std"/>
              </a:rPr>
              <a:t>Invitation  card 7/12</a:t>
            </a:r>
          </a:p>
        </p:txBody>
      </p:sp>
      <p:sp>
        <p:nvSpPr>
          <p:cNvPr id="5" name="Footer Placeholder 22"/>
          <p:cNvSpPr txBox="1">
            <a:spLocks/>
          </p:cNvSpPr>
          <p:nvPr/>
        </p:nvSpPr>
        <p:spPr>
          <a:xfrm>
            <a:off x="1468438" y="6400800"/>
            <a:ext cx="6207125" cy="56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201</a:t>
            </a:r>
            <a:r>
              <a:rPr lang="hu-HU" dirty="0" smtClean="0"/>
              <a:t>2</a:t>
            </a:r>
            <a:r>
              <a:rPr lang="en-US" dirty="0" smtClean="0"/>
              <a:t> © EPAM Systems</a:t>
            </a:r>
            <a:endParaRPr lang="en-US" dirty="0">
              <a:latin typeface="+mn-lt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228600" y="609600"/>
            <a:ext cx="586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5)  … and time</a:t>
            </a:r>
            <a:endParaRPr lang="cs-CZ" sz="2000" b="1" dirty="0">
              <a:solidFill>
                <a:schemeClr val="tx2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0" y="2895600"/>
            <a:ext cx="9144000" cy="286232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sz="2000" b="1" dirty="0" smtClean="0">
                <a:solidFill>
                  <a:srgbClr val="83786E"/>
                </a:solidFill>
                <a:latin typeface="Consolas"/>
              </a:rPr>
              <a:t>// set start time</a:t>
            </a:r>
          </a:p>
          <a:p>
            <a:r>
              <a:rPr lang="cs-CZ" sz="2000" b="1" dirty="0" smtClean="0">
                <a:solidFill>
                  <a:srgbClr val="DE6546"/>
                </a:solidFill>
                <a:latin typeface="Consolas"/>
              </a:rPr>
              <a:t>Select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selectStartTime 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=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</a:t>
            </a:r>
            <a:endParaRPr lang="en-US" sz="2000" b="1" dirty="0" smtClean="0">
              <a:solidFill>
                <a:srgbClr val="F8E1AA"/>
              </a:solidFill>
              <a:latin typeface="Consolas"/>
            </a:endParaRPr>
          </a:p>
          <a:p>
            <a:r>
              <a:rPr lang="en-US" sz="2000" b="1" dirty="0" smtClean="0">
                <a:solidFill>
                  <a:srgbClr val="E79E3C"/>
                </a:solidFill>
                <a:latin typeface="Consolas"/>
              </a:rPr>
              <a:t>	</a:t>
            </a:r>
            <a:r>
              <a:rPr lang="cs-CZ" sz="2000" b="1" dirty="0" smtClean="0">
                <a:solidFill>
                  <a:srgbClr val="E79E3C"/>
                </a:solidFill>
                <a:latin typeface="Consolas"/>
              </a:rPr>
              <a:t>new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sz="2000" b="1" dirty="0" smtClean="0">
                <a:solidFill>
                  <a:srgbClr val="A4B0C0"/>
                </a:solidFill>
                <a:latin typeface="Consolas"/>
              </a:rPr>
              <a:t>Select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sz="2000" b="1" dirty="0">
                <a:solidFill>
                  <a:srgbClr val="F8E1AA"/>
                </a:solidFill>
                <a:latin typeface="Consolas"/>
              </a:rPr>
              <a:t>createEventForm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(</a:t>
            </a:r>
            <a:endParaRPr lang="en-US" sz="2000" b="1" dirty="0" smtClean="0">
              <a:solidFill>
                <a:srgbClr val="F8E1AA"/>
              </a:solidFill>
              <a:latin typeface="Consolas"/>
            </a:endParaRPr>
          </a:p>
          <a:p>
            <a:r>
              <a:rPr lang="en-US" sz="2000" b="1" dirty="0" smtClean="0">
                <a:solidFill>
                  <a:srgbClr val="DE6546"/>
                </a:solidFill>
                <a:latin typeface="Consolas"/>
              </a:rPr>
              <a:t>				</a:t>
            </a:r>
            <a:r>
              <a:rPr lang="cs-CZ" sz="2000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i="1" dirty="0" smtClean="0">
                <a:solidFill>
                  <a:srgbClr val="A4B0C0"/>
                </a:solidFill>
                <a:latin typeface="Consolas"/>
              </a:rPr>
              <a:t>id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sz="2000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en-US" sz="2000" b="1" i="1" dirty="0" err="1" smtClean="0">
                <a:solidFill>
                  <a:srgbClr val="D6C248"/>
                </a:solidFill>
                <a:latin typeface="Consolas"/>
              </a:rPr>
              <a:t>FB_EventStartTime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)))</a:t>
            </a:r>
            <a:r>
              <a:rPr lang="en-US" sz="2000" b="1" i="1" dirty="0" smtClean="0">
                <a:solidFill>
                  <a:srgbClr val="D6C248"/>
                </a:solidFill>
                <a:latin typeface="Consolas"/>
              </a:rPr>
              <a:t>;</a:t>
            </a:r>
            <a:endParaRPr lang="cs-CZ" sz="2000" b="1" i="1" dirty="0" smtClean="0">
              <a:solidFill>
                <a:srgbClr val="D6C248"/>
              </a:solidFill>
              <a:highlight>
                <a:srgbClr val="5E5C56"/>
              </a:highlight>
              <a:latin typeface="Consolas"/>
            </a:endParaRPr>
          </a:p>
          <a:p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selectStartTime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dirty="0" smtClean="0">
                <a:solidFill>
                  <a:srgbClr val="A4B0C0"/>
                </a:solidFill>
                <a:latin typeface="Consolas"/>
              </a:rPr>
              <a:t>selectByVisibleText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"7:00 </a:t>
            </a:r>
            <a:r>
              <a:rPr lang="en-US" sz="2000" b="1" i="1" dirty="0" smtClean="0">
                <a:solidFill>
                  <a:srgbClr val="D6C248"/>
                </a:solidFill>
                <a:latin typeface="Consolas"/>
              </a:rPr>
              <a:t>pm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"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)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;</a:t>
            </a:r>
            <a:endParaRPr lang="en-US" sz="2000" b="1" dirty="0" smtClean="0">
              <a:solidFill>
                <a:srgbClr val="D6C248"/>
              </a:solidFill>
              <a:latin typeface="Consolas"/>
            </a:endParaRPr>
          </a:p>
          <a:p>
            <a:endParaRPr lang="cs-CZ" sz="2000" b="1" dirty="0" smtClean="0">
              <a:solidFill>
                <a:srgbClr val="D6C248"/>
              </a:solidFill>
              <a:latin typeface="Consolas"/>
            </a:endParaRPr>
          </a:p>
          <a:p>
            <a:r>
              <a:rPr lang="cs-CZ" sz="2000" b="1" dirty="0" smtClean="0">
                <a:solidFill>
                  <a:srgbClr val="FF0000"/>
                </a:solidFill>
                <a:latin typeface="Consolas"/>
              </a:rPr>
              <a:t>Assert.</a:t>
            </a:r>
            <a:r>
              <a:rPr lang="cs-CZ" sz="2000" b="1" i="1" dirty="0" smtClean="0">
                <a:solidFill>
                  <a:srgbClr val="FF0000"/>
                </a:solidFill>
                <a:latin typeface="Consolas"/>
              </a:rPr>
              <a:t>assertTrue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sz="2000" b="1" dirty="0">
                <a:solidFill>
                  <a:srgbClr val="F8E1AA"/>
                </a:solidFill>
                <a:latin typeface="Consolas"/>
              </a:rPr>
              <a:t>createEventForm</a:t>
            </a:r>
            <a:r>
              <a:rPr lang="en-US" sz="2000" b="1" i="1" dirty="0" smtClean="0">
                <a:solidFill>
                  <a:srgbClr val="D6C248"/>
                </a:solidFill>
                <a:latin typeface="Consolas"/>
              </a:rPr>
              <a:t>	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i="1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sz="2000" b="1" i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i="1" dirty="0" smtClean="0">
                <a:solidFill>
                  <a:srgbClr val="A4B0C0"/>
                </a:solidFill>
                <a:latin typeface="Consolas"/>
              </a:rPr>
              <a:t>name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sz="2000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en-US" sz="2000" b="1" i="1" dirty="0" err="1" smtClean="0">
                <a:solidFill>
                  <a:srgbClr val="D6C248"/>
                </a:solidFill>
                <a:latin typeface="Consolas"/>
              </a:rPr>
              <a:t>FB_EventStartTime</a:t>
            </a:r>
            <a:r>
              <a:rPr lang="en-US" sz="2000" b="1" i="1" dirty="0" smtClean="0">
                <a:solidFill>
                  <a:srgbClr val="D6C248"/>
                </a:solidFill>
                <a:latin typeface="Consolas"/>
              </a:rPr>
              <a:t>))</a:t>
            </a:r>
            <a:endParaRPr lang="en-US" sz="2000" b="1" i="1" dirty="0" smtClean="0">
              <a:solidFill>
                <a:srgbClr val="F8E1AA"/>
              </a:solidFill>
              <a:highlight>
                <a:srgbClr val="5E5C56"/>
              </a:highlight>
              <a:latin typeface="Consolas"/>
            </a:endParaRPr>
          </a:p>
          <a:p>
            <a:r>
              <a:rPr lang="en-US" sz="2000" b="1" i="1" dirty="0" smtClean="0">
                <a:solidFill>
                  <a:srgbClr val="F8E1AA"/>
                </a:solidFill>
                <a:highlight>
                  <a:srgbClr val="5E5C56"/>
                </a:highlight>
                <a:latin typeface="Consolas"/>
              </a:rPr>
              <a:t>	</a:t>
            </a:r>
            <a:r>
              <a:rPr lang="cs-CZ" sz="2000" b="1" i="1" dirty="0" smtClean="0">
                <a:solidFill>
                  <a:srgbClr val="A4B0C0"/>
                </a:solidFill>
                <a:latin typeface="Consolas"/>
              </a:rPr>
              <a:t>.getAttribute("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value</a:t>
            </a:r>
            <a:r>
              <a:rPr lang="cs-CZ" sz="2000" b="1" i="1" dirty="0" smtClean="0">
                <a:solidFill>
                  <a:srgbClr val="A4B0C0"/>
                </a:solidFill>
                <a:latin typeface="Consolas"/>
              </a:rPr>
              <a:t>").contains("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7:00 </a:t>
            </a:r>
            <a:r>
              <a:rPr lang="en-US" sz="2000" b="1" i="1" dirty="0" smtClean="0">
                <a:solidFill>
                  <a:srgbClr val="D6C248"/>
                </a:solidFill>
                <a:latin typeface="Consolas"/>
              </a:rPr>
              <a:t>pm</a:t>
            </a:r>
            <a:r>
              <a:rPr lang="cs-CZ" sz="2000" b="1" i="1" dirty="0" smtClean="0">
                <a:solidFill>
                  <a:srgbClr val="A4B0C0"/>
                </a:solidFill>
                <a:latin typeface="Consolas"/>
              </a:rPr>
              <a:t>"));</a:t>
            </a:r>
            <a:r>
              <a:rPr lang="en-US" sz="2000" b="1" i="1" dirty="0" smtClean="0">
                <a:solidFill>
                  <a:srgbClr val="A4B0C0"/>
                </a:solidFill>
                <a:latin typeface="Consolas"/>
              </a:rPr>
              <a:t> </a:t>
            </a:r>
            <a:r>
              <a:rPr lang="en-US" sz="1400" b="1" i="1" dirty="0" smtClean="0">
                <a:solidFill>
                  <a:srgbClr val="A4B0C0"/>
                </a:solidFill>
                <a:latin typeface="Consolas"/>
              </a:rPr>
              <a:t>{…}</a:t>
            </a:r>
            <a:endParaRPr lang="cs-CZ" sz="1400" b="1" i="1" dirty="0">
              <a:solidFill>
                <a:srgbClr val="A4B0C0"/>
              </a:solidFill>
              <a:latin typeface="Consola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8875" y="0"/>
            <a:ext cx="290512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692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Let’s have a party!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  <a:p>
            <a:pPr lvl="2">
              <a:buNone/>
            </a:pPr>
            <a:endParaRPr lang="en-US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38086" y="6248400"/>
            <a:ext cx="2605114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200" b="1" dirty="0" smtClean="0">
                <a:latin typeface="Helvetica LT Std"/>
              </a:rPr>
              <a:t>Invitation  card 8/12</a:t>
            </a:r>
          </a:p>
        </p:txBody>
      </p:sp>
      <p:sp>
        <p:nvSpPr>
          <p:cNvPr id="5" name="Footer Placeholder 22"/>
          <p:cNvSpPr txBox="1">
            <a:spLocks/>
          </p:cNvSpPr>
          <p:nvPr/>
        </p:nvSpPr>
        <p:spPr>
          <a:xfrm>
            <a:off x="1468438" y="6400800"/>
            <a:ext cx="6207125" cy="56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201</a:t>
            </a:r>
            <a:r>
              <a:rPr lang="hu-HU" dirty="0" smtClean="0"/>
              <a:t>2</a:t>
            </a:r>
            <a:r>
              <a:rPr lang="en-US" dirty="0" smtClean="0"/>
              <a:t> © EPAM Systems</a:t>
            </a:r>
            <a:endParaRPr lang="en-US" dirty="0">
              <a:latin typeface="+mn-lt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228600" y="697468"/>
            <a:ext cx="586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6</a:t>
            </a:r>
            <a:r>
              <a:rPr lang="cs-CZ" sz="2000" b="1" dirty="0" smtClean="0">
                <a:solidFill>
                  <a:schemeClr val="tx2"/>
                </a:solidFill>
              </a:rPr>
              <a:t>) </a:t>
            </a:r>
            <a:r>
              <a:rPr lang="en-US" sz="2000" b="1" dirty="0" smtClean="0">
                <a:solidFill>
                  <a:schemeClr val="tx2"/>
                </a:solidFill>
              </a:rPr>
              <a:t>Set Location to “</a:t>
            </a:r>
            <a:r>
              <a:rPr lang="en-US" sz="2000" b="1" dirty="0" err="1" smtClean="0">
                <a:solidFill>
                  <a:schemeClr val="tx2"/>
                </a:solidFill>
              </a:rPr>
              <a:t>Nepliget</a:t>
            </a:r>
            <a:r>
              <a:rPr lang="en-US" sz="2000" b="1" dirty="0" smtClean="0">
                <a:solidFill>
                  <a:schemeClr val="tx2"/>
                </a:solidFill>
              </a:rPr>
              <a:t>, Budapest”</a:t>
            </a:r>
            <a:endParaRPr lang="cs-CZ" sz="2000" b="1" dirty="0">
              <a:solidFill>
                <a:schemeClr val="tx2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0" y="1370886"/>
            <a:ext cx="9144000" cy="480131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WebElement 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locationBox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=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	</a:t>
            </a:r>
            <a:r>
              <a:rPr lang="cs-CZ" b="1" dirty="0">
                <a:solidFill>
                  <a:srgbClr val="F8E1AA"/>
                </a:solidFill>
                <a:latin typeface="Consolas"/>
              </a:rPr>
              <a:t>createEventForm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name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F8E1A3"/>
                </a:solidFill>
                <a:latin typeface="Consolas"/>
              </a:rPr>
              <a:t>FB_LocationBox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cs-CZ" b="1" dirty="0" smtClean="0">
                <a:solidFill>
                  <a:srgbClr val="F8E1AA"/>
                </a:solidFill>
                <a:latin typeface="Consolas"/>
              </a:rPr>
              <a:t>locationBox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sendKeys</a:t>
            </a:r>
            <a:r>
              <a:rPr lang="cs-CZ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"Nepliget, Budapest"</a:t>
            </a:r>
            <a:r>
              <a:rPr lang="cs-CZ" dirty="0" smtClean="0">
                <a:solidFill>
                  <a:srgbClr val="F8E1AA"/>
                </a:solidFill>
                <a:latin typeface="Consolas"/>
              </a:rPr>
              <a:t>)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endParaRPr lang="cs-CZ" dirty="0" smtClean="0">
              <a:latin typeface="Consolas"/>
            </a:endParaRPr>
          </a:p>
          <a:p>
            <a:r>
              <a:rPr lang="en-US" dirty="0" smtClean="0">
                <a:solidFill>
                  <a:srgbClr val="83786E"/>
                </a:solidFill>
                <a:latin typeface="Consolas"/>
              </a:rPr>
              <a:t>// wait till the auto-complete part is visible</a:t>
            </a:r>
          </a:p>
          <a:p>
            <a:r>
              <a:rPr lang="cs-CZ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ExpectedCondition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&lt;</a:t>
            </a:r>
            <a:r>
              <a:rPr lang="cs-CZ" b="1" dirty="0" smtClean="0">
                <a:solidFill>
                  <a:srgbClr val="BFA4A4"/>
                </a:solidFill>
                <a:latin typeface="Consolas"/>
              </a:rPr>
              <a:t>Boolean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&gt;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e 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=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b="1" dirty="0" smtClean="0">
                <a:solidFill>
                  <a:srgbClr val="E79E3C"/>
                </a:solidFill>
                <a:latin typeface="Consolas"/>
              </a:rPr>
              <a:t>new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ExpectedCondition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&lt;</a:t>
            </a:r>
            <a:r>
              <a:rPr lang="cs-CZ" b="1" dirty="0" smtClean="0">
                <a:solidFill>
                  <a:srgbClr val="BFA4A4"/>
                </a:solidFill>
                <a:latin typeface="Consolas"/>
              </a:rPr>
              <a:t>Boolean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&gt;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() {</a:t>
            </a:r>
          </a:p>
          <a:p>
            <a:r>
              <a:rPr lang="cs-CZ" dirty="0" smtClean="0">
                <a:solidFill>
                  <a:srgbClr val="F8E1AA"/>
                </a:solidFill>
                <a:latin typeface="Consolas"/>
              </a:rPr>
              <a:t>    </a:t>
            </a:r>
            <a:r>
              <a:rPr lang="cs-CZ" b="1" dirty="0" smtClean="0">
                <a:solidFill>
                  <a:srgbClr val="E79E3C"/>
                </a:solidFill>
                <a:latin typeface="Consolas"/>
              </a:rPr>
              <a:t>public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Boolean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apply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WebDriver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d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) {</a:t>
            </a:r>
          </a:p>
          <a:p>
            <a:r>
              <a:rPr lang="cs-CZ" dirty="0" smtClean="0">
                <a:solidFill>
                  <a:srgbClr val="F8E1AA"/>
                </a:solidFill>
                <a:latin typeface="Consolas"/>
              </a:rPr>
              <a:t>   </a:t>
            </a:r>
            <a:r>
              <a:rPr lang="cs-CZ" dirty="0" smtClean="0">
                <a:solidFill>
                  <a:srgbClr val="A4B0C0"/>
                </a:solidFill>
                <a:latin typeface="Consolas"/>
              </a:rPr>
              <a:t>d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xpath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F8E1A3"/>
                </a:solidFill>
                <a:latin typeface="Consolas"/>
              </a:rPr>
              <a:t>FB_</a:t>
            </a:r>
            <a:r>
              <a:rPr lang="en-US" b="1" i="1" dirty="0" smtClean="0">
                <a:solidFill>
                  <a:srgbClr val="F8E1A3"/>
                </a:solidFill>
                <a:latin typeface="Consolas"/>
              </a:rPr>
              <a:t>First</a:t>
            </a:r>
            <a:r>
              <a:rPr lang="cs-CZ" b="1" i="1" dirty="0" smtClean="0">
                <a:solidFill>
                  <a:srgbClr val="F8E1A3"/>
                </a:solidFill>
                <a:latin typeface="Consolas"/>
              </a:rPr>
              <a:t>Location</a:t>
            </a:r>
            <a:r>
              <a:rPr lang="en-US" b="1" i="1" dirty="0" err="1" smtClean="0">
                <a:solidFill>
                  <a:srgbClr val="F8E1A3"/>
                </a:solidFill>
                <a:latin typeface="Consolas"/>
              </a:rPr>
              <a:t>InTheList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cs-CZ" dirty="0" smtClean="0">
                <a:solidFill>
                  <a:srgbClr val="F8E1AA"/>
                </a:solidFill>
                <a:latin typeface="Consolas"/>
              </a:rPr>
              <a:t>      </a:t>
            </a:r>
            <a:r>
              <a:rPr lang="cs-CZ" b="1" dirty="0" smtClean="0">
                <a:solidFill>
                  <a:srgbClr val="E79E3C"/>
                </a:solidFill>
                <a:latin typeface="Consolas"/>
              </a:rPr>
              <a:t>return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Boolean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valueOf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i="1" dirty="0" smtClean="0">
                <a:solidFill>
                  <a:srgbClr val="E79E3C"/>
                </a:solidFill>
                <a:latin typeface="Consolas"/>
              </a:rPr>
              <a:t>true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cs-CZ" dirty="0" smtClean="0">
                <a:solidFill>
                  <a:srgbClr val="F8E1AA"/>
                </a:solidFill>
                <a:latin typeface="Consolas"/>
              </a:rPr>
              <a:t>    }</a:t>
            </a:r>
          </a:p>
          <a:p>
            <a:r>
              <a:rPr lang="cs-CZ" dirty="0" smtClean="0">
                <a:solidFill>
                  <a:srgbClr val="F8E1AA"/>
                </a:solidFill>
                <a:latin typeface="Consolas"/>
              </a:rPr>
              <a:t>  }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en-US" b="1" dirty="0" err="1" smtClean="0">
                <a:solidFill>
                  <a:srgbClr val="DE6546"/>
                </a:solidFill>
                <a:latin typeface="Consolas"/>
              </a:rPr>
              <a:t>WebDriverWait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 w </a:t>
            </a:r>
            <a:r>
              <a:rPr lang="en-US" b="1" dirty="0" smtClean="0">
                <a:solidFill>
                  <a:srgbClr val="D6C248"/>
                </a:solidFill>
                <a:latin typeface="Consolas"/>
              </a:rPr>
              <a:t>=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E79E3C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A4B0C0"/>
                </a:solidFill>
                <a:latin typeface="Consolas"/>
              </a:rPr>
              <a:t>WebDriverWait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A4B0C0"/>
                </a:solidFill>
                <a:latin typeface="Consolas"/>
              </a:rPr>
              <a:t>driver</a:t>
            </a:r>
            <a:r>
              <a:rPr lang="en-US" b="1" dirty="0" smtClean="0">
                <a:solidFill>
                  <a:srgbClr val="D6C248"/>
                </a:solidFill>
                <a:latin typeface="Consolas"/>
              </a:rPr>
              <a:t>,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D6C248"/>
                </a:solidFill>
                <a:latin typeface="Consolas"/>
              </a:rPr>
              <a:t>15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)</a:t>
            </a:r>
            <a:r>
              <a:rPr lang="en-US" b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cs-CZ" dirty="0" smtClean="0">
                <a:solidFill>
                  <a:srgbClr val="F8E1AA"/>
                </a:solidFill>
                <a:latin typeface="Consolas"/>
              </a:rPr>
              <a:t>w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A4B0C0"/>
                </a:solidFill>
                <a:latin typeface="Consolas"/>
              </a:rPr>
              <a:t>until</a:t>
            </a:r>
            <a:r>
              <a:rPr lang="cs-CZ" dirty="0" smtClean="0">
                <a:solidFill>
                  <a:srgbClr val="F8E1AA"/>
                </a:solidFill>
                <a:latin typeface="Consolas"/>
              </a:rPr>
              <a:t>(e)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endParaRPr lang="cs-CZ" dirty="0" smtClean="0">
              <a:latin typeface="Consolas"/>
            </a:endParaRPr>
          </a:p>
          <a:p>
            <a:r>
              <a:rPr lang="cs-CZ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WebElement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autocomplete 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=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	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driver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xpath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F8E1A3"/>
                </a:solidFill>
                <a:latin typeface="Consolas"/>
              </a:rPr>
              <a:t>FB_</a:t>
            </a:r>
            <a:r>
              <a:rPr lang="en-US" b="1" i="1" dirty="0" smtClean="0">
                <a:solidFill>
                  <a:srgbClr val="F8E1A3"/>
                </a:solidFill>
                <a:latin typeface="Consolas"/>
              </a:rPr>
              <a:t>First</a:t>
            </a:r>
            <a:r>
              <a:rPr lang="cs-CZ" b="1" i="1" dirty="0" smtClean="0">
                <a:solidFill>
                  <a:srgbClr val="F8E1A3"/>
                </a:solidFill>
                <a:latin typeface="Consolas"/>
              </a:rPr>
              <a:t>Location</a:t>
            </a:r>
            <a:r>
              <a:rPr lang="en-US" b="1" i="1" dirty="0" err="1" smtClean="0">
                <a:solidFill>
                  <a:srgbClr val="F8E1A3"/>
                </a:solidFill>
                <a:latin typeface="Consolas"/>
              </a:rPr>
              <a:t>InTheList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cs-CZ" b="1" dirty="0" smtClean="0">
                <a:solidFill>
                  <a:srgbClr val="F8E1AA"/>
                </a:solidFill>
                <a:latin typeface="Consolas"/>
              </a:rPr>
              <a:t>autocomplete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click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()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;</a:t>
            </a:r>
            <a:r>
              <a:rPr lang="en-US" b="1" dirty="0" smtClean="0">
                <a:solidFill>
                  <a:srgbClr val="D6C248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D6C248"/>
                </a:solidFill>
                <a:latin typeface="Consolas"/>
              </a:rPr>
              <a:t>{…}</a:t>
            </a:r>
            <a:endParaRPr lang="cs-CZ" sz="1200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0146" y="1"/>
            <a:ext cx="4623854" cy="113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692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803"/>
            <a:ext cx="8726607" cy="876053"/>
          </a:xfrm>
        </p:spPr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Let’s have a party!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38086" y="6248400"/>
            <a:ext cx="2605114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Helvetica LT Std"/>
              </a:rPr>
              <a:t>Invitation  card 9/12</a:t>
            </a:r>
          </a:p>
        </p:txBody>
      </p:sp>
      <p:sp>
        <p:nvSpPr>
          <p:cNvPr id="5" name="Footer Placeholder 22"/>
          <p:cNvSpPr txBox="1">
            <a:spLocks/>
          </p:cNvSpPr>
          <p:nvPr/>
        </p:nvSpPr>
        <p:spPr>
          <a:xfrm>
            <a:off x="1468438" y="6400800"/>
            <a:ext cx="6207125" cy="56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201</a:t>
            </a:r>
            <a:r>
              <a:rPr lang="hu-HU" dirty="0" smtClean="0"/>
              <a:t>2</a:t>
            </a:r>
            <a:r>
              <a:rPr lang="en-US" dirty="0" smtClean="0"/>
              <a:t> © EPAM Systems</a:t>
            </a:r>
            <a:endParaRPr lang="en-US" dirty="0">
              <a:latin typeface="+mn-lt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152400" y="533400"/>
            <a:ext cx="586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7</a:t>
            </a:r>
            <a:r>
              <a:rPr lang="cs-CZ" sz="2000" b="1" dirty="0" smtClean="0">
                <a:solidFill>
                  <a:schemeClr val="tx2"/>
                </a:solidFill>
              </a:rPr>
              <a:t>) </a:t>
            </a:r>
            <a:r>
              <a:rPr lang="en-US" sz="2000" b="1" dirty="0" smtClean="0">
                <a:solidFill>
                  <a:schemeClr val="tx2"/>
                </a:solidFill>
              </a:rPr>
              <a:t>Invite people (who’s name starts with “</a:t>
            </a:r>
            <a:r>
              <a:rPr lang="en-US" sz="2000" b="1" dirty="0" err="1" smtClean="0">
                <a:solidFill>
                  <a:schemeClr val="tx2"/>
                </a:solidFill>
              </a:rPr>
              <a:t>Benko</a:t>
            </a:r>
            <a:r>
              <a:rPr lang="en-US" sz="2000" b="1" dirty="0" smtClean="0">
                <a:solidFill>
                  <a:schemeClr val="tx2"/>
                </a:solidFill>
              </a:rPr>
              <a:t>”)</a:t>
            </a:r>
            <a:endParaRPr lang="cs-CZ" sz="2000" b="1" dirty="0">
              <a:solidFill>
                <a:schemeClr val="tx2"/>
              </a:solidFill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0" y="914400"/>
            <a:ext cx="9144000" cy="313932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F8E1AA"/>
                </a:solidFill>
                <a:latin typeface="Consolas"/>
              </a:rPr>
              <a:t>createEventForm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xpath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F8E1A3"/>
                </a:solidFill>
                <a:latin typeface="Consolas"/>
              </a:rPr>
              <a:t>FB_InvitePeopleBtn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click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cs-CZ" dirty="0" smtClean="0">
                <a:solidFill>
                  <a:srgbClr val="A4B0C0"/>
                </a:solidFill>
                <a:latin typeface="Consolas"/>
              </a:rPr>
              <a:t>driver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xpath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F8E1A3"/>
                </a:solidFill>
                <a:latin typeface="Consolas"/>
              </a:rPr>
              <a:t>FB_InvitePeopleSearchBox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))</a:t>
            </a:r>
            <a:endParaRPr lang="en-US" b="1" i="1" dirty="0" smtClean="0">
              <a:solidFill>
                <a:srgbClr val="F8E1AA"/>
              </a:solidFill>
              <a:latin typeface="Consolas"/>
            </a:endParaRPr>
          </a:p>
          <a:p>
            <a:r>
              <a:rPr lang="en-US" b="1" i="1" dirty="0" smtClean="0">
                <a:solidFill>
                  <a:srgbClr val="F8E1AA"/>
                </a:solidFill>
                <a:latin typeface="Consolas"/>
              </a:rPr>
              <a:t>		      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sendKeys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"Benko"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;</a:t>
            </a:r>
            <a:endParaRPr lang="en-US" b="1" i="1" dirty="0" smtClean="0">
              <a:solidFill>
                <a:srgbClr val="D6C248"/>
              </a:solidFill>
              <a:latin typeface="Consolas"/>
            </a:endParaRPr>
          </a:p>
          <a:p>
            <a:r>
              <a:rPr lang="cs-CZ" b="1" dirty="0" smtClean="0">
                <a:solidFill>
                  <a:srgbClr val="F8E1AA"/>
                </a:solidFill>
                <a:latin typeface="Consolas"/>
              </a:rPr>
              <a:t>List &lt;WebElement&gt; 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invitedPeople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= </a:t>
            </a:r>
            <a:r>
              <a:rPr lang="en-US" b="1" dirty="0" smtClean="0">
                <a:solidFill>
                  <a:srgbClr val="F8E1AA"/>
                </a:solidFill>
                <a:latin typeface="Consolas"/>
              </a:rPr>
              <a:t>		</a:t>
            </a:r>
            <a:r>
              <a:rPr lang="cs-CZ" dirty="0" smtClean="0">
                <a:solidFill>
                  <a:srgbClr val="A4B0C0"/>
                </a:solidFill>
                <a:latin typeface="Consolas"/>
              </a:rPr>
              <a:t>driver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en-US" dirty="0" smtClean="0">
                <a:solidFill>
                  <a:srgbClr val="A4B0C0"/>
                </a:solidFill>
                <a:latin typeface="Consolas"/>
              </a:rPr>
              <a:t>s</a:t>
            </a:r>
            <a:r>
              <a:rPr lang="cs-CZ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xpath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F8E1A3"/>
                </a:solidFill>
                <a:latin typeface="Consolas"/>
              </a:rPr>
              <a:t>FB_InvitePeople</a:t>
            </a:r>
            <a:r>
              <a:rPr lang="en-US" b="1" i="1" dirty="0" smtClean="0">
                <a:solidFill>
                  <a:srgbClr val="F8E1A3"/>
                </a:solidFill>
                <a:latin typeface="Consolas"/>
              </a:rPr>
              <a:t>Check</a:t>
            </a:r>
            <a:r>
              <a:rPr lang="cs-CZ" b="1" i="1" dirty="0" smtClean="0">
                <a:solidFill>
                  <a:srgbClr val="F8E1A3"/>
                </a:solidFill>
                <a:latin typeface="Consolas"/>
              </a:rPr>
              <a:t>Box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))</a:t>
            </a:r>
            <a:endParaRPr lang="en-US" b="1" i="1" dirty="0" smtClean="0">
              <a:solidFill>
                <a:srgbClr val="F8E1AA"/>
              </a:solidFill>
              <a:latin typeface="Consolas"/>
            </a:endParaRPr>
          </a:p>
          <a:p>
            <a:endParaRPr lang="cs-CZ" dirty="0" smtClean="0">
              <a:latin typeface="Consolas"/>
            </a:endParaRPr>
          </a:p>
          <a:p>
            <a:r>
              <a:rPr lang="cs-CZ" b="1" dirty="0" smtClean="0">
                <a:solidFill>
                  <a:srgbClr val="E79E3C"/>
                </a:solidFill>
                <a:latin typeface="Consolas"/>
              </a:rPr>
              <a:t>for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(</a:t>
            </a:r>
            <a:r>
              <a:rPr lang="cs-CZ" b="1" dirty="0" smtClean="0">
                <a:solidFill>
                  <a:srgbClr val="E79E3C"/>
                </a:solidFill>
                <a:latin typeface="Consolas"/>
              </a:rPr>
              <a:t>int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i 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=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0;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i 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&lt;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invitedPeople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dirty="0" smtClean="0">
                <a:solidFill>
                  <a:srgbClr val="A4B0C0"/>
                </a:solidFill>
                <a:latin typeface="Consolas"/>
              </a:rPr>
              <a:t>size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()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;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 i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++</a:t>
            </a:r>
            <a:r>
              <a:rPr lang="cs-CZ" b="1" dirty="0" smtClean="0">
                <a:solidFill>
                  <a:srgbClr val="F8E1AA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solidFill>
                  <a:srgbClr val="F8E1AA"/>
                </a:solidFill>
                <a:latin typeface="Consolas"/>
              </a:rPr>
              <a:t>   </a:t>
            </a:r>
            <a:r>
              <a:rPr lang="cs-CZ" dirty="0" smtClean="0">
                <a:solidFill>
                  <a:srgbClr val="F8E1AA"/>
                </a:solidFill>
                <a:latin typeface="Consolas"/>
              </a:rPr>
              <a:t>invitedPeople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A4B0C0"/>
                </a:solidFill>
                <a:latin typeface="Consolas"/>
              </a:rPr>
              <a:t>get</a:t>
            </a:r>
            <a:r>
              <a:rPr lang="cs-CZ" dirty="0" smtClean="0">
                <a:solidFill>
                  <a:srgbClr val="F8E1AA"/>
                </a:solidFill>
                <a:latin typeface="Consolas"/>
              </a:rPr>
              <a:t>(i)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A4B0C0"/>
                </a:solidFill>
                <a:latin typeface="Consolas"/>
              </a:rPr>
              <a:t>click</a:t>
            </a:r>
            <a:r>
              <a:rPr lang="cs-CZ" dirty="0" smtClean="0">
                <a:solidFill>
                  <a:srgbClr val="F8E1AA"/>
                </a:solidFill>
                <a:latin typeface="Consolas"/>
              </a:rPr>
              <a:t>()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cs-CZ" dirty="0" smtClean="0">
                <a:solidFill>
                  <a:srgbClr val="F8E1AA"/>
                </a:solidFill>
                <a:latin typeface="Consolas"/>
              </a:rPr>
              <a:t>}</a:t>
            </a:r>
            <a:endParaRPr lang="en-US" dirty="0" smtClean="0">
              <a:solidFill>
                <a:srgbClr val="F8E1AA"/>
              </a:solidFill>
              <a:latin typeface="Consolas"/>
            </a:endParaRPr>
          </a:p>
          <a:p>
            <a:endParaRPr lang="cs-CZ" dirty="0" smtClean="0">
              <a:solidFill>
                <a:srgbClr val="F8E1AA"/>
              </a:solidFill>
              <a:latin typeface="Consolas"/>
            </a:endParaRPr>
          </a:p>
          <a:p>
            <a:r>
              <a:rPr lang="cs-CZ" dirty="0" smtClean="0">
                <a:solidFill>
                  <a:srgbClr val="A4B0C0"/>
                </a:solidFill>
                <a:latin typeface="Consolas"/>
              </a:rPr>
              <a:t>driver</a:t>
            </a:r>
            <a:r>
              <a:rPr lang="cs-CZ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xpath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F8E1A3"/>
                </a:solidFill>
                <a:latin typeface="Consolas"/>
              </a:rPr>
              <a:t>FB_InvitePeopleFinishBtn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b="1" i="1" dirty="0" smtClean="0">
                <a:solidFill>
                  <a:srgbClr val="A4B0C0"/>
                </a:solidFill>
                <a:latin typeface="Consolas"/>
              </a:rPr>
              <a:t>click</a:t>
            </a:r>
            <a:r>
              <a:rPr lang="cs-CZ" b="1" i="1" dirty="0" smtClean="0">
                <a:solidFill>
                  <a:srgbClr val="F8E1AA"/>
                </a:solidFill>
                <a:latin typeface="Consolas"/>
              </a:rPr>
              <a:t>()</a:t>
            </a:r>
            <a:r>
              <a:rPr lang="cs-CZ" b="1" i="1" dirty="0" smtClean="0">
                <a:solidFill>
                  <a:srgbClr val="D6C248"/>
                </a:solidFill>
                <a:latin typeface="Consolas"/>
              </a:rPr>
              <a:t>;</a:t>
            </a:r>
            <a:r>
              <a:rPr lang="en-US" b="1" i="1" dirty="0" smtClean="0">
                <a:solidFill>
                  <a:srgbClr val="D6C248"/>
                </a:solidFill>
                <a:latin typeface="Consolas"/>
              </a:rPr>
              <a:t> </a:t>
            </a:r>
            <a:r>
              <a:rPr lang="en-US" sz="1200" b="1" i="1" dirty="0" smtClean="0">
                <a:solidFill>
                  <a:srgbClr val="D6C248"/>
                </a:solidFill>
                <a:latin typeface="Consolas"/>
              </a:rPr>
              <a:t>{…}</a:t>
            </a:r>
            <a:endParaRPr lang="cs-CZ" sz="12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4079544"/>
            <a:ext cx="5820466" cy="209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692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803"/>
            <a:ext cx="8726607" cy="876053"/>
          </a:xfrm>
        </p:spPr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Let’s have a party!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38086" y="6248400"/>
            <a:ext cx="2605114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Helvetica LT Std"/>
              </a:rPr>
              <a:t>Invitation  card 10/12</a:t>
            </a:r>
          </a:p>
        </p:txBody>
      </p:sp>
      <p:sp>
        <p:nvSpPr>
          <p:cNvPr id="5" name="Footer Placeholder 22"/>
          <p:cNvSpPr txBox="1">
            <a:spLocks/>
          </p:cNvSpPr>
          <p:nvPr/>
        </p:nvSpPr>
        <p:spPr>
          <a:xfrm>
            <a:off x="1468438" y="6400800"/>
            <a:ext cx="6207125" cy="56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201</a:t>
            </a:r>
            <a:r>
              <a:rPr lang="hu-HU" dirty="0" smtClean="0"/>
              <a:t>2</a:t>
            </a:r>
            <a:r>
              <a:rPr lang="en-US" dirty="0" smtClean="0"/>
              <a:t> © EPAM Systems</a:t>
            </a:r>
            <a:endParaRPr lang="en-US" dirty="0">
              <a:latin typeface="+mn-lt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228600" y="609600"/>
            <a:ext cx="586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8</a:t>
            </a:r>
            <a:r>
              <a:rPr lang="cs-CZ" sz="2000" b="1" dirty="0" smtClean="0">
                <a:solidFill>
                  <a:schemeClr val="tx2"/>
                </a:solidFill>
              </a:rPr>
              <a:t>) </a:t>
            </a:r>
            <a:r>
              <a:rPr lang="en-US" sz="2000" b="1" dirty="0" smtClean="0">
                <a:solidFill>
                  <a:schemeClr val="tx2"/>
                </a:solidFill>
              </a:rPr>
              <a:t>Make the event PRIVATE</a:t>
            </a:r>
            <a:endParaRPr lang="cs-CZ" sz="2000" b="1" dirty="0">
              <a:solidFill>
                <a:schemeClr val="tx2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0" y="2298680"/>
            <a:ext cx="9144000" cy="31700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sz="2000" b="1" dirty="0" smtClean="0">
                <a:solidFill>
                  <a:srgbClr val="E79E3C"/>
                </a:solidFill>
                <a:latin typeface="Consolas"/>
              </a:rPr>
              <a:t>if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sz="2000" b="1" dirty="0">
                <a:solidFill>
                  <a:srgbClr val="F8E1AA"/>
                </a:solidFill>
                <a:latin typeface="Consolas"/>
              </a:rPr>
              <a:t>(createEventForm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(</a:t>
            </a:r>
            <a:endParaRPr lang="en-US" sz="2000" b="1" dirty="0" smtClean="0">
              <a:solidFill>
                <a:srgbClr val="F8E1AA"/>
              </a:solidFill>
              <a:latin typeface="Consolas"/>
            </a:endParaRPr>
          </a:p>
          <a:p>
            <a:r>
              <a:rPr lang="en-US" sz="2000" b="1" dirty="0" smtClean="0">
                <a:solidFill>
                  <a:srgbClr val="DE6546"/>
                </a:solidFill>
                <a:latin typeface="Consolas"/>
              </a:rPr>
              <a:t>	</a:t>
            </a:r>
            <a:r>
              <a:rPr lang="cs-CZ" sz="2000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i="1" dirty="0" smtClean="0">
                <a:solidFill>
                  <a:srgbClr val="A4B0C0"/>
                </a:solidFill>
                <a:latin typeface="Consolas"/>
              </a:rPr>
              <a:t>id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sz="2000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i="1" dirty="0" smtClean="0">
                <a:solidFill>
                  <a:srgbClr val="F8E1A3"/>
                </a:solidFill>
                <a:latin typeface="Consolas"/>
              </a:rPr>
              <a:t>FB_PrivateEvent_checkbox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i="1" dirty="0" smtClean="0">
                <a:solidFill>
                  <a:srgbClr val="A4B0C0"/>
                </a:solidFill>
                <a:latin typeface="Consolas"/>
              </a:rPr>
              <a:t>isSelected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())</a:t>
            </a:r>
          </a:p>
          <a:p>
            <a:r>
              <a:rPr lang="en-US" sz="2000" dirty="0" smtClean="0">
                <a:solidFill>
                  <a:srgbClr val="A4B0C0"/>
                </a:solidFill>
                <a:latin typeface="Consolas"/>
              </a:rPr>
              <a:t>    </a:t>
            </a:r>
            <a:r>
              <a:rPr lang="cs-CZ" sz="2000" b="1" dirty="0">
                <a:solidFill>
                  <a:srgbClr val="F8E1AA"/>
                </a:solidFill>
                <a:latin typeface="Consolas"/>
              </a:rPr>
              <a:t>c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reateEventForm</a:t>
            </a:r>
            <a:r>
              <a:rPr lang="cs-CZ" sz="2000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sz="2000" dirty="0" smtClean="0">
                <a:solidFill>
                  <a:srgbClr val="F8E1AA"/>
                </a:solidFill>
                <a:latin typeface="Consolas"/>
              </a:rPr>
              <a:t>(</a:t>
            </a:r>
            <a:endParaRPr lang="en-US" sz="2000" dirty="0" smtClean="0">
              <a:solidFill>
                <a:srgbClr val="F8E1AA"/>
              </a:solidFill>
              <a:latin typeface="Consolas"/>
            </a:endParaRPr>
          </a:p>
          <a:p>
            <a:r>
              <a:rPr lang="en-US" sz="2000" b="1" dirty="0">
                <a:solidFill>
                  <a:srgbClr val="F8E1AA"/>
                </a:solidFill>
                <a:latin typeface="Consolas"/>
              </a:rPr>
              <a:t>	</a:t>
            </a:r>
            <a:r>
              <a:rPr lang="en-US" sz="2000" b="1" dirty="0" smtClean="0">
                <a:solidFill>
                  <a:srgbClr val="F8E1AA"/>
                </a:solidFill>
                <a:latin typeface="Consolas"/>
              </a:rPr>
              <a:t>	</a:t>
            </a:r>
            <a:r>
              <a:rPr lang="cs-CZ" sz="2000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i="1" dirty="0" smtClean="0">
                <a:solidFill>
                  <a:srgbClr val="A4B0C0"/>
                </a:solidFill>
                <a:latin typeface="Consolas"/>
              </a:rPr>
              <a:t>id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sz="2000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i="1" dirty="0" smtClean="0">
                <a:solidFill>
                  <a:srgbClr val="F8E1A3"/>
                </a:solidFill>
                <a:latin typeface="Consolas"/>
              </a:rPr>
              <a:t>FB_PrivateEvent_checkbox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i="1" dirty="0" smtClean="0">
                <a:solidFill>
                  <a:srgbClr val="A4B0C0"/>
                </a:solidFill>
                <a:latin typeface="Consolas"/>
              </a:rPr>
              <a:t>click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()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endParaRPr lang="cs-CZ" sz="2000" dirty="0" smtClean="0">
              <a:latin typeface="Consolas"/>
            </a:endParaRPr>
          </a:p>
          <a:p>
            <a:r>
              <a:rPr lang="cs-CZ" sz="2000" b="1" dirty="0" smtClean="0">
                <a:solidFill>
                  <a:srgbClr val="FF0000"/>
                </a:solidFill>
                <a:latin typeface="Consolas"/>
              </a:rPr>
              <a:t>Assert.</a:t>
            </a:r>
            <a:r>
              <a:rPr lang="cs-CZ" sz="2000" b="1" i="1" dirty="0" smtClean="0">
                <a:solidFill>
                  <a:srgbClr val="FF0000"/>
                </a:solidFill>
                <a:latin typeface="Consolas"/>
              </a:rPr>
              <a:t>assertTrue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!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createEventForm</a:t>
            </a:r>
            <a:r>
              <a:rPr lang="en-US" sz="2000" b="1" i="1" dirty="0" smtClean="0">
                <a:solidFill>
                  <a:srgbClr val="D6C248"/>
                </a:solidFill>
                <a:latin typeface="Consolas"/>
              </a:rPr>
              <a:t>	.</a:t>
            </a:r>
            <a:r>
              <a:rPr lang="cs-CZ" sz="2000" b="1" i="1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sz="2000" b="1" i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i="1" dirty="0" smtClean="0">
                <a:solidFill>
                  <a:srgbClr val="A4B0C0"/>
                </a:solidFill>
                <a:latin typeface="Consolas"/>
              </a:rPr>
              <a:t>id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sz="2000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i="1" dirty="0" smtClean="0">
                <a:solidFill>
                  <a:srgbClr val="F8E1A3"/>
                </a:solidFill>
                <a:latin typeface="Consolas"/>
              </a:rPr>
              <a:t>FB_PrivateEvent_checkbox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))</a:t>
            </a:r>
            <a:endParaRPr lang="en-US" sz="2000" b="1" i="1" dirty="0" smtClean="0">
              <a:solidFill>
                <a:srgbClr val="F8E1AA"/>
              </a:solidFill>
              <a:latin typeface="Consolas"/>
            </a:endParaRPr>
          </a:p>
          <a:p>
            <a:r>
              <a:rPr lang="en-US" sz="2000" b="1" i="1" dirty="0" smtClean="0">
                <a:solidFill>
                  <a:srgbClr val="F8E1AA"/>
                </a:solidFill>
                <a:latin typeface="Consolas"/>
              </a:rPr>
              <a:t>	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i="1" dirty="0" smtClean="0">
                <a:solidFill>
                  <a:srgbClr val="A4B0C0"/>
                </a:solidFill>
                <a:latin typeface="Consolas"/>
              </a:rPr>
              <a:t>isSelected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())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;</a:t>
            </a:r>
            <a:endParaRPr lang="en-US" sz="2000" b="1" i="1" dirty="0" smtClean="0">
              <a:solidFill>
                <a:srgbClr val="D6C248"/>
              </a:solidFill>
              <a:latin typeface="Consolas"/>
            </a:endParaRPr>
          </a:p>
          <a:p>
            <a:endParaRPr lang="cs-CZ" sz="2000" b="1" i="1" dirty="0" smtClean="0">
              <a:solidFill>
                <a:srgbClr val="D6C248"/>
              </a:solidFill>
              <a:latin typeface="Consolas"/>
            </a:endParaRPr>
          </a:p>
          <a:p>
            <a:r>
              <a:rPr lang="en-US" sz="2000" b="1" dirty="0" err="1" smtClean="0">
                <a:solidFill>
                  <a:srgbClr val="DE6546"/>
                </a:solidFill>
                <a:latin typeface="Consolas"/>
              </a:rPr>
              <a:t>System</a:t>
            </a:r>
            <a:r>
              <a:rPr lang="en-US" sz="2000" b="1" dirty="0" err="1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en-US" sz="2000" b="1" dirty="0" err="1" smtClean="0">
                <a:solidFill>
                  <a:srgbClr val="F8E1A3"/>
                </a:solidFill>
                <a:latin typeface="Consolas"/>
              </a:rPr>
              <a:t>out</a:t>
            </a:r>
            <a:r>
              <a:rPr lang="en-US" sz="2000" b="1" dirty="0" err="1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en-US" sz="2000" b="1" dirty="0" err="1" smtClean="0">
                <a:solidFill>
                  <a:srgbClr val="A4B0C0"/>
                </a:solidFill>
                <a:latin typeface="Consolas"/>
              </a:rPr>
              <a:t>println</a:t>
            </a:r>
            <a:r>
              <a:rPr lang="en-US" sz="2000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en-US" sz="2000" b="1" dirty="0" smtClean="0">
                <a:solidFill>
                  <a:srgbClr val="D6C248"/>
                </a:solidFill>
                <a:latin typeface="Consolas"/>
              </a:rPr>
              <a:t>"PASS: The event was set to PRIVATE"</a:t>
            </a:r>
            <a:r>
              <a:rPr lang="en-US" sz="2000" b="1" dirty="0" smtClean="0">
                <a:solidFill>
                  <a:srgbClr val="F8E1AA"/>
                </a:solidFill>
                <a:latin typeface="Consolas"/>
              </a:rPr>
              <a:t>)</a:t>
            </a:r>
            <a:r>
              <a:rPr lang="en-US" sz="2000" b="1" dirty="0" smtClean="0">
                <a:solidFill>
                  <a:srgbClr val="D6C248"/>
                </a:solidFill>
                <a:latin typeface="Consolas"/>
              </a:rPr>
              <a:t>; </a:t>
            </a:r>
            <a:r>
              <a:rPr lang="en-US" sz="1400" b="1" dirty="0" smtClean="0">
                <a:solidFill>
                  <a:srgbClr val="D6C248"/>
                </a:solidFill>
                <a:latin typeface="Consolas"/>
              </a:rPr>
              <a:t>{…}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609600"/>
            <a:ext cx="4548188" cy="1231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692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803"/>
            <a:ext cx="8726607" cy="876053"/>
          </a:xfrm>
        </p:spPr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Let’s have a party!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38086" y="6248400"/>
            <a:ext cx="2605114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Helvetica LT Std"/>
              </a:rPr>
              <a:t>Invitation  card 11/12</a:t>
            </a:r>
          </a:p>
        </p:txBody>
      </p:sp>
      <p:sp>
        <p:nvSpPr>
          <p:cNvPr id="5" name="Footer Placeholder 22"/>
          <p:cNvSpPr txBox="1">
            <a:spLocks/>
          </p:cNvSpPr>
          <p:nvPr/>
        </p:nvSpPr>
        <p:spPr>
          <a:xfrm>
            <a:off x="1468438" y="6400800"/>
            <a:ext cx="6207125" cy="56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201</a:t>
            </a:r>
            <a:r>
              <a:rPr lang="hu-HU" dirty="0" smtClean="0"/>
              <a:t>2</a:t>
            </a:r>
            <a:r>
              <a:rPr lang="en-US" dirty="0" smtClean="0"/>
              <a:t> © EPAM Systems</a:t>
            </a:r>
            <a:endParaRPr lang="en-US" dirty="0">
              <a:latin typeface="+mn-lt"/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228600" y="621268"/>
            <a:ext cx="586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9</a:t>
            </a:r>
            <a:r>
              <a:rPr lang="cs-CZ" sz="2000" b="1" dirty="0" smtClean="0">
                <a:solidFill>
                  <a:schemeClr val="tx2"/>
                </a:solidFill>
              </a:rPr>
              <a:t>) </a:t>
            </a:r>
            <a:r>
              <a:rPr lang="en-US" sz="2000" b="1" dirty="0" smtClean="0">
                <a:solidFill>
                  <a:schemeClr val="tx2"/>
                </a:solidFill>
              </a:rPr>
              <a:t>Don’t show the Guest List</a:t>
            </a:r>
            <a:endParaRPr lang="cs-CZ" sz="2000" b="1" dirty="0">
              <a:solidFill>
                <a:schemeClr val="tx2"/>
              </a:solidFill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0" y="2374880"/>
            <a:ext cx="9144000" cy="31700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sz="2000" b="1" dirty="0" smtClean="0">
                <a:solidFill>
                  <a:srgbClr val="E79E3C"/>
                </a:solidFill>
                <a:latin typeface="Consolas"/>
              </a:rPr>
              <a:t>if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sz="2000" b="1" dirty="0">
                <a:solidFill>
                  <a:srgbClr val="F8E1AA"/>
                </a:solidFill>
                <a:latin typeface="Consolas"/>
              </a:rPr>
              <a:t>(createEventForm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(</a:t>
            </a:r>
            <a:endParaRPr lang="en-US" sz="2000" b="1" dirty="0" smtClean="0">
              <a:solidFill>
                <a:srgbClr val="F8E1AA"/>
              </a:solidFill>
              <a:latin typeface="Consolas"/>
            </a:endParaRPr>
          </a:p>
          <a:p>
            <a:r>
              <a:rPr lang="en-US" sz="2000" b="1" dirty="0" smtClean="0">
                <a:solidFill>
                  <a:srgbClr val="DE6546"/>
                </a:solidFill>
                <a:latin typeface="Consolas"/>
              </a:rPr>
              <a:t>	</a:t>
            </a:r>
            <a:r>
              <a:rPr lang="cs-CZ" sz="2000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i="1" dirty="0" smtClean="0">
                <a:solidFill>
                  <a:srgbClr val="A4B0C0"/>
                </a:solidFill>
                <a:latin typeface="Consolas"/>
              </a:rPr>
              <a:t>id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sz="2000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i="1" dirty="0" smtClean="0">
                <a:solidFill>
                  <a:srgbClr val="F8E1A3"/>
                </a:solidFill>
                <a:latin typeface="Consolas"/>
              </a:rPr>
              <a:t>FB_GuestList_checkbox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i="1" dirty="0" smtClean="0">
                <a:solidFill>
                  <a:srgbClr val="A4B0C0"/>
                </a:solidFill>
                <a:latin typeface="Consolas"/>
              </a:rPr>
              <a:t>isSelected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())</a:t>
            </a:r>
          </a:p>
          <a:p>
            <a:r>
              <a:rPr lang="en-US" sz="2000" dirty="0" smtClean="0">
                <a:solidFill>
                  <a:srgbClr val="A4B0C0"/>
                </a:solidFill>
                <a:latin typeface="Consolas"/>
              </a:rPr>
              <a:t>    </a:t>
            </a:r>
            <a:r>
              <a:rPr lang="cs-CZ" sz="2000" b="1" dirty="0">
                <a:solidFill>
                  <a:srgbClr val="F8E1AA"/>
                </a:solidFill>
                <a:latin typeface="Consolas"/>
              </a:rPr>
              <a:t>createEventForm</a:t>
            </a:r>
            <a:r>
              <a:rPr lang="cs-CZ" sz="2000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sz="2000" dirty="0" smtClean="0">
                <a:solidFill>
                  <a:srgbClr val="F8E1AA"/>
                </a:solidFill>
                <a:latin typeface="Consolas"/>
              </a:rPr>
              <a:t>(</a:t>
            </a:r>
            <a:endParaRPr lang="en-US" sz="2000" dirty="0" smtClean="0">
              <a:solidFill>
                <a:srgbClr val="F8E1AA"/>
              </a:solidFill>
              <a:latin typeface="Consolas"/>
            </a:endParaRPr>
          </a:p>
          <a:p>
            <a:r>
              <a:rPr lang="en-US" sz="2000" b="1" dirty="0">
                <a:solidFill>
                  <a:srgbClr val="F8E1AA"/>
                </a:solidFill>
                <a:latin typeface="Consolas"/>
              </a:rPr>
              <a:t>	</a:t>
            </a:r>
            <a:r>
              <a:rPr lang="en-US" sz="2000" b="1" dirty="0" smtClean="0">
                <a:solidFill>
                  <a:srgbClr val="F8E1AA"/>
                </a:solidFill>
                <a:latin typeface="Consolas"/>
              </a:rPr>
              <a:t>	</a:t>
            </a:r>
            <a:r>
              <a:rPr lang="cs-CZ" sz="2000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i="1" dirty="0" smtClean="0">
                <a:solidFill>
                  <a:srgbClr val="A4B0C0"/>
                </a:solidFill>
                <a:latin typeface="Consolas"/>
              </a:rPr>
              <a:t>id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sz="2000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i="1" dirty="0" smtClean="0">
                <a:solidFill>
                  <a:srgbClr val="F8E1A3"/>
                </a:solidFill>
                <a:latin typeface="Consolas"/>
              </a:rPr>
              <a:t>FB_GuestList_checkbox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i="1" dirty="0" smtClean="0">
                <a:solidFill>
                  <a:srgbClr val="A4B0C0"/>
                </a:solidFill>
                <a:latin typeface="Consolas"/>
              </a:rPr>
              <a:t>click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()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endParaRPr lang="cs-CZ" sz="2000" dirty="0" smtClean="0">
              <a:latin typeface="Consolas"/>
            </a:endParaRPr>
          </a:p>
          <a:p>
            <a:r>
              <a:rPr lang="cs-CZ" sz="2000" b="1" dirty="0" smtClean="0">
                <a:solidFill>
                  <a:srgbClr val="FF0000"/>
                </a:solidFill>
                <a:latin typeface="Consolas"/>
              </a:rPr>
              <a:t>Assert.</a:t>
            </a:r>
            <a:r>
              <a:rPr lang="cs-CZ" sz="2000" b="1" i="1" dirty="0" smtClean="0">
                <a:solidFill>
                  <a:srgbClr val="FF0000"/>
                </a:solidFill>
                <a:latin typeface="Consolas"/>
              </a:rPr>
              <a:t>assertTrue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!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createEventForm</a:t>
            </a:r>
            <a:r>
              <a:rPr lang="en-US" sz="2000" b="1" i="1" dirty="0" smtClean="0">
                <a:solidFill>
                  <a:srgbClr val="A4B0C0"/>
                </a:solidFill>
                <a:latin typeface="Consolas"/>
              </a:rPr>
              <a:t> 	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i="1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sz="2000" b="1" i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i="1" dirty="0" smtClean="0">
                <a:solidFill>
                  <a:srgbClr val="A4B0C0"/>
                </a:solidFill>
                <a:latin typeface="Consolas"/>
              </a:rPr>
              <a:t>id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sz="2000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i="1" dirty="0" smtClean="0">
                <a:solidFill>
                  <a:srgbClr val="F8E1A3"/>
                </a:solidFill>
                <a:latin typeface="Consolas"/>
              </a:rPr>
              <a:t>FB_GuestList_checkbox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))</a:t>
            </a:r>
            <a:endParaRPr lang="en-US" sz="2000" b="1" i="1" dirty="0" smtClean="0">
              <a:solidFill>
                <a:srgbClr val="F8E1AA"/>
              </a:solidFill>
              <a:latin typeface="Consolas"/>
            </a:endParaRPr>
          </a:p>
          <a:p>
            <a:r>
              <a:rPr lang="en-US" sz="2000" b="1" i="1" dirty="0" smtClean="0">
                <a:solidFill>
                  <a:srgbClr val="F8E1AA"/>
                </a:solidFill>
                <a:latin typeface="Consolas"/>
              </a:rPr>
              <a:t>	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i="1" dirty="0" smtClean="0">
                <a:solidFill>
                  <a:srgbClr val="A4B0C0"/>
                </a:solidFill>
                <a:latin typeface="Consolas"/>
              </a:rPr>
              <a:t>isSelected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())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;</a:t>
            </a:r>
            <a:endParaRPr lang="en-US" sz="2000" b="1" i="1" dirty="0" smtClean="0">
              <a:solidFill>
                <a:srgbClr val="D6C248"/>
              </a:solidFill>
              <a:latin typeface="Consolas"/>
            </a:endParaRPr>
          </a:p>
          <a:p>
            <a:endParaRPr lang="cs-CZ" sz="2000" b="1" i="1" dirty="0" smtClean="0">
              <a:solidFill>
                <a:srgbClr val="D6C248"/>
              </a:solidFill>
              <a:latin typeface="Consolas"/>
            </a:endParaRPr>
          </a:p>
          <a:p>
            <a:r>
              <a:rPr lang="en-US" sz="2000" b="1" dirty="0" err="1" smtClean="0">
                <a:solidFill>
                  <a:srgbClr val="DE6546"/>
                </a:solidFill>
                <a:latin typeface="Consolas"/>
              </a:rPr>
              <a:t>System</a:t>
            </a:r>
            <a:r>
              <a:rPr lang="en-US" sz="2000" b="1" dirty="0" err="1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en-US" sz="2000" b="1" dirty="0" err="1" smtClean="0">
                <a:solidFill>
                  <a:srgbClr val="F8E1A3"/>
                </a:solidFill>
                <a:latin typeface="Consolas"/>
              </a:rPr>
              <a:t>out</a:t>
            </a:r>
            <a:r>
              <a:rPr lang="en-US" sz="2000" b="1" dirty="0" err="1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en-US" sz="2000" b="1" dirty="0" err="1" smtClean="0">
                <a:solidFill>
                  <a:srgbClr val="A4B0C0"/>
                </a:solidFill>
                <a:latin typeface="Consolas"/>
              </a:rPr>
              <a:t>println</a:t>
            </a:r>
            <a:r>
              <a:rPr lang="en-US" sz="2000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en-US" sz="2000" b="1" dirty="0" smtClean="0">
                <a:solidFill>
                  <a:srgbClr val="D6C248"/>
                </a:solidFill>
                <a:latin typeface="Consolas"/>
              </a:rPr>
              <a:t>"Pass: Guest list is NOT displayed"</a:t>
            </a:r>
            <a:r>
              <a:rPr lang="en-US" sz="2000" b="1" dirty="0" smtClean="0">
                <a:solidFill>
                  <a:srgbClr val="F8E1AA"/>
                </a:solidFill>
                <a:latin typeface="Consolas"/>
              </a:rPr>
              <a:t>)</a:t>
            </a:r>
            <a:r>
              <a:rPr lang="en-US" sz="2000" b="1" dirty="0" smtClean="0">
                <a:solidFill>
                  <a:srgbClr val="D6C248"/>
                </a:solidFill>
                <a:latin typeface="Consolas"/>
              </a:rPr>
              <a:t>; </a:t>
            </a:r>
            <a:r>
              <a:rPr lang="en-US" sz="1400" b="1" dirty="0" smtClean="0">
                <a:solidFill>
                  <a:srgbClr val="D6C248"/>
                </a:solidFill>
                <a:latin typeface="Consolas"/>
              </a:rPr>
              <a:t>{…}</a:t>
            </a:r>
            <a:endParaRPr lang="cs-CZ" sz="14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6278" y="621269"/>
            <a:ext cx="4725476" cy="1280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692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803"/>
            <a:ext cx="8726607" cy="876053"/>
          </a:xfrm>
        </p:spPr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Let’s have a party!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38086" y="6248400"/>
            <a:ext cx="2605114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Helvetica LT Std"/>
              </a:rPr>
              <a:t>Invitation  card 12/12</a:t>
            </a:r>
          </a:p>
        </p:txBody>
      </p:sp>
      <p:sp>
        <p:nvSpPr>
          <p:cNvPr id="5" name="Footer Placeholder 22"/>
          <p:cNvSpPr txBox="1">
            <a:spLocks/>
          </p:cNvSpPr>
          <p:nvPr/>
        </p:nvSpPr>
        <p:spPr>
          <a:xfrm>
            <a:off x="1468438" y="6400800"/>
            <a:ext cx="6207125" cy="56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201</a:t>
            </a:r>
            <a:r>
              <a:rPr lang="hu-HU" dirty="0" smtClean="0"/>
              <a:t>2</a:t>
            </a:r>
            <a:r>
              <a:rPr lang="en-US" dirty="0" smtClean="0"/>
              <a:t> © EPAM Systems</a:t>
            </a:r>
            <a:endParaRPr lang="en-US" dirty="0">
              <a:latin typeface="+mn-lt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228600" y="542365"/>
            <a:ext cx="586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10</a:t>
            </a:r>
            <a:r>
              <a:rPr lang="cs-CZ" sz="2000" b="1" dirty="0" smtClean="0">
                <a:solidFill>
                  <a:schemeClr val="tx2"/>
                </a:solidFill>
              </a:rPr>
              <a:t>) </a:t>
            </a:r>
            <a:r>
              <a:rPr lang="en-US" sz="2000" b="1" dirty="0" smtClean="0">
                <a:solidFill>
                  <a:schemeClr val="tx2"/>
                </a:solidFill>
              </a:rPr>
              <a:t>Verify that the Event was created</a:t>
            </a:r>
            <a:endParaRPr lang="cs-CZ" sz="2000" b="1" dirty="0">
              <a:solidFill>
                <a:schemeClr val="tx2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0" y="914400"/>
            <a:ext cx="9144000" cy="255454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createEventForm</a:t>
            </a:r>
            <a:r>
              <a:rPr lang="cs-CZ" sz="2000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sz="2000" dirty="0" smtClean="0">
                <a:solidFill>
                  <a:srgbClr val="F8E1AA"/>
                </a:solidFill>
                <a:latin typeface="Consolas"/>
              </a:rPr>
              <a:t>(</a:t>
            </a:r>
            <a:endParaRPr lang="en-US" sz="2000" dirty="0" smtClean="0">
              <a:solidFill>
                <a:srgbClr val="F8E1AA"/>
              </a:solidFill>
              <a:latin typeface="Consolas"/>
            </a:endParaRPr>
          </a:p>
          <a:p>
            <a:r>
              <a:rPr lang="en-US" sz="2000" b="1" dirty="0" smtClean="0">
                <a:solidFill>
                  <a:srgbClr val="DE6546"/>
                </a:solidFill>
                <a:latin typeface="Consolas"/>
              </a:rPr>
              <a:t>		</a:t>
            </a:r>
            <a:r>
              <a:rPr lang="cs-CZ" sz="2000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i="1" dirty="0" smtClean="0">
                <a:solidFill>
                  <a:srgbClr val="A4B0C0"/>
                </a:solidFill>
                <a:latin typeface="Consolas"/>
              </a:rPr>
              <a:t>xpath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sz="2000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i="1" dirty="0" smtClean="0">
                <a:solidFill>
                  <a:srgbClr val="F8E1A3"/>
                </a:solidFill>
                <a:latin typeface="Consolas"/>
              </a:rPr>
              <a:t>FB_SaveEventBtn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i="1" dirty="0" smtClean="0">
                <a:solidFill>
                  <a:srgbClr val="A4B0C0"/>
                </a:solidFill>
                <a:latin typeface="Consolas"/>
              </a:rPr>
              <a:t>submit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()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cs-CZ" sz="2000" dirty="0" smtClean="0">
                <a:solidFill>
                  <a:srgbClr val="F8E1AA"/>
                </a:solidFill>
                <a:latin typeface="Consolas"/>
              </a:rPr>
              <a:t>            </a:t>
            </a:r>
          </a:p>
          <a:p>
            <a:r>
              <a:rPr lang="cs-CZ" sz="2000" b="1" dirty="0" smtClean="0">
                <a:solidFill>
                  <a:schemeClr val="bg1">
                    <a:lumMod val="85000"/>
                  </a:schemeClr>
                </a:solidFill>
                <a:latin typeface="Consolas"/>
              </a:rPr>
              <a:t>WebElement 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createdEventHeader 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=</a:t>
            </a:r>
            <a:r>
              <a:rPr lang="en-US" sz="2000" b="1" dirty="0" smtClean="0">
                <a:solidFill>
                  <a:srgbClr val="F8E1AA"/>
                </a:solidFill>
                <a:latin typeface="Consolas"/>
              </a:rPr>
              <a:t> 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driver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dirty="0" smtClean="0">
                <a:solidFill>
                  <a:srgbClr val="A4B0C0"/>
                </a:solidFill>
                <a:latin typeface="Consolas"/>
              </a:rPr>
              <a:t>findElement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(</a:t>
            </a:r>
            <a:endParaRPr lang="en-US" sz="2000" b="1" dirty="0" smtClean="0">
              <a:solidFill>
                <a:srgbClr val="F8E1AA"/>
              </a:solidFill>
              <a:latin typeface="Consolas"/>
            </a:endParaRPr>
          </a:p>
          <a:p>
            <a:r>
              <a:rPr lang="en-US" sz="2000" b="1" dirty="0" smtClean="0">
                <a:solidFill>
                  <a:srgbClr val="DE6546"/>
                </a:solidFill>
                <a:latin typeface="Consolas"/>
              </a:rPr>
              <a:t>		</a:t>
            </a:r>
            <a:r>
              <a:rPr lang="cs-CZ" sz="2000" b="1" dirty="0" smtClean="0">
                <a:solidFill>
                  <a:srgbClr val="DE6546"/>
                </a:solidFill>
                <a:latin typeface="Consolas"/>
              </a:rPr>
              <a:t>By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i="1" dirty="0" smtClean="0">
                <a:solidFill>
                  <a:srgbClr val="A4B0C0"/>
                </a:solidFill>
                <a:latin typeface="Consolas"/>
              </a:rPr>
              <a:t>cssSelector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sz="2000" b="1" i="1" dirty="0" smtClean="0">
                <a:solidFill>
                  <a:srgbClr val="DE6546"/>
                </a:solidFill>
                <a:latin typeface="Consolas"/>
              </a:rPr>
              <a:t>Dic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i="1" dirty="0" smtClean="0">
                <a:solidFill>
                  <a:srgbClr val="F8E1A3"/>
                </a:solidFill>
                <a:latin typeface="Consolas"/>
              </a:rPr>
              <a:t>FB_CreatedEventHeader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))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;</a:t>
            </a:r>
          </a:p>
          <a:p>
            <a:r>
              <a:rPr lang="cs-CZ" sz="2000" b="1" dirty="0" smtClean="0">
                <a:solidFill>
                  <a:srgbClr val="FF0000"/>
                </a:solidFill>
                <a:latin typeface="Consolas"/>
              </a:rPr>
              <a:t>Assert.</a:t>
            </a:r>
            <a:r>
              <a:rPr lang="cs-CZ" sz="2000" b="1" i="1" dirty="0" smtClean="0">
                <a:solidFill>
                  <a:srgbClr val="FF0000"/>
                </a:solidFill>
                <a:latin typeface="Consolas"/>
              </a:rPr>
              <a:t>assertTrue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createdEventHeader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dirty="0" smtClean="0">
                <a:solidFill>
                  <a:srgbClr val="A4B0C0"/>
                </a:solidFill>
                <a:latin typeface="Consolas"/>
              </a:rPr>
              <a:t>getText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()</a:t>
            </a:r>
            <a:endParaRPr lang="en-US" sz="2000" b="1" dirty="0" smtClean="0">
              <a:solidFill>
                <a:srgbClr val="F8E1AA"/>
              </a:solidFill>
              <a:latin typeface="Consolas"/>
            </a:endParaRPr>
          </a:p>
          <a:p>
            <a:r>
              <a:rPr lang="en-US" sz="2000" b="1" dirty="0">
                <a:solidFill>
                  <a:srgbClr val="F8E1AA"/>
                </a:solidFill>
                <a:latin typeface="Consolas"/>
              </a:rPr>
              <a:t>	</a:t>
            </a:r>
            <a:r>
              <a:rPr lang="en-US" sz="2000" b="1" dirty="0" smtClean="0">
                <a:solidFill>
                  <a:srgbClr val="F8E1AA"/>
                </a:solidFill>
                <a:latin typeface="Consolas"/>
              </a:rPr>
              <a:t>	</a:t>
            </a:r>
            <a:r>
              <a:rPr lang="cs-CZ" sz="2000" b="1" dirty="0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cs-CZ" sz="2000" b="1" dirty="0" smtClean="0">
                <a:solidFill>
                  <a:srgbClr val="A4B0C0"/>
                </a:solidFill>
                <a:latin typeface="Consolas"/>
              </a:rPr>
              <a:t>contains</a:t>
            </a:r>
            <a:r>
              <a:rPr lang="cs-CZ" sz="2000" b="1" dirty="0" smtClean="0">
                <a:solidFill>
                  <a:srgbClr val="F8E1AA"/>
                </a:solidFill>
                <a:latin typeface="Consolas"/>
              </a:rPr>
              <a:t>(eventName)</a:t>
            </a:r>
            <a:r>
              <a:rPr lang="cs-CZ" sz="2000" b="1" i="1" dirty="0" smtClean="0">
                <a:solidFill>
                  <a:srgbClr val="F8E1AA"/>
                </a:solidFill>
                <a:latin typeface="Consolas"/>
              </a:rPr>
              <a:t>)</a:t>
            </a:r>
            <a:r>
              <a:rPr lang="cs-CZ" sz="2000" b="1" i="1" dirty="0" smtClean="0">
                <a:solidFill>
                  <a:srgbClr val="D6C248"/>
                </a:solidFill>
                <a:latin typeface="Consolas"/>
              </a:rPr>
              <a:t>;</a:t>
            </a:r>
            <a:endParaRPr lang="en-US" sz="2000" b="1" i="1" dirty="0" smtClean="0">
              <a:solidFill>
                <a:srgbClr val="D6C248"/>
              </a:solidFill>
              <a:latin typeface="Consolas"/>
            </a:endParaRPr>
          </a:p>
          <a:p>
            <a:r>
              <a:rPr lang="en-US" sz="2000" b="1" dirty="0" err="1" smtClean="0">
                <a:solidFill>
                  <a:srgbClr val="DE6546"/>
                </a:solidFill>
                <a:latin typeface="Consolas"/>
              </a:rPr>
              <a:t>System</a:t>
            </a:r>
            <a:r>
              <a:rPr lang="en-US" sz="2000" b="1" dirty="0" err="1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en-US" sz="2000" b="1" dirty="0" err="1" smtClean="0">
                <a:solidFill>
                  <a:srgbClr val="F8E1A3"/>
                </a:solidFill>
                <a:latin typeface="Consolas"/>
              </a:rPr>
              <a:t>out</a:t>
            </a:r>
            <a:r>
              <a:rPr lang="en-US" sz="2000" b="1" dirty="0" err="1" smtClean="0">
                <a:solidFill>
                  <a:srgbClr val="D6C248"/>
                </a:solidFill>
                <a:latin typeface="Consolas"/>
              </a:rPr>
              <a:t>.</a:t>
            </a:r>
            <a:r>
              <a:rPr lang="en-US" sz="2000" b="1" dirty="0" err="1" smtClean="0">
                <a:solidFill>
                  <a:srgbClr val="A4B0C0"/>
                </a:solidFill>
                <a:latin typeface="Consolas"/>
              </a:rPr>
              <a:t>println</a:t>
            </a:r>
            <a:r>
              <a:rPr lang="en-US" sz="2000" b="1" dirty="0" smtClean="0">
                <a:solidFill>
                  <a:srgbClr val="F8E1AA"/>
                </a:solidFill>
                <a:latin typeface="Consolas"/>
              </a:rPr>
              <a:t>(</a:t>
            </a:r>
            <a:r>
              <a:rPr lang="en-US" sz="2000" b="1" dirty="0" smtClean="0">
                <a:solidFill>
                  <a:srgbClr val="D6C248"/>
                </a:solidFill>
                <a:latin typeface="Consolas"/>
              </a:rPr>
              <a:t>"PASS: The event was successfully created."</a:t>
            </a:r>
            <a:r>
              <a:rPr lang="en-US" sz="2000" b="1" dirty="0" smtClean="0">
                <a:solidFill>
                  <a:srgbClr val="F8E1AA"/>
                </a:solidFill>
                <a:latin typeface="Consolas"/>
              </a:rPr>
              <a:t>)</a:t>
            </a:r>
            <a:r>
              <a:rPr lang="en-US" sz="2000" b="1" dirty="0" smtClean="0">
                <a:solidFill>
                  <a:srgbClr val="D6C248"/>
                </a:solidFill>
                <a:latin typeface="Consolas"/>
              </a:rPr>
              <a:t>;</a:t>
            </a:r>
            <a:endParaRPr lang="cs-CZ" sz="20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3565724"/>
            <a:ext cx="4408412" cy="2624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692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803"/>
            <a:ext cx="8726607" cy="876053"/>
          </a:xfrm>
        </p:spPr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Thank You!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38086" y="6248400"/>
            <a:ext cx="2605114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sz="1200" b="1" dirty="0" err="1" smtClean="0">
                <a:solidFill>
                  <a:schemeClr val="bg1"/>
                </a:solidFill>
                <a:latin typeface="Helvetica LT Std"/>
              </a:rPr>
              <a:t>Thank</a:t>
            </a:r>
            <a:r>
              <a:rPr lang="hu-HU" sz="1200" b="1" dirty="0" smtClean="0">
                <a:solidFill>
                  <a:schemeClr val="bg1"/>
                </a:solidFill>
                <a:latin typeface="Helvetica LT Std"/>
              </a:rPr>
              <a:t> </a:t>
            </a:r>
            <a:r>
              <a:rPr lang="hu-HU" sz="1200" b="1" dirty="0" err="1" smtClean="0">
                <a:solidFill>
                  <a:schemeClr val="bg1"/>
                </a:solidFill>
                <a:latin typeface="Helvetica LT Std"/>
              </a:rPr>
              <a:t>you</a:t>
            </a:r>
            <a:r>
              <a:rPr lang="hu-HU" sz="1200" b="1" dirty="0" smtClean="0">
                <a:solidFill>
                  <a:schemeClr val="bg1"/>
                </a:solidFill>
                <a:latin typeface="Helvetica LT Std"/>
              </a:rPr>
              <a:t>!</a:t>
            </a:r>
            <a:endParaRPr lang="en-US" sz="1200" b="1" dirty="0" smtClean="0">
              <a:solidFill>
                <a:schemeClr val="bg1"/>
              </a:solidFill>
              <a:latin typeface="Helvetica LT Std"/>
            </a:endParaRPr>
          </a:p>
        </p:txBody>
      </p:sp>
      <p:sp>
        <p:nvSpPr>
          <p:cNvPr id="5" name="Footer Placeholder 22"/>
          <p:cNvSpPr txBox="1">
            <a:spLocks/>
          </p:cNvSpPr>
          <p:nvPr/>
        </p:nvSpPr>
        <p:spPr>
          <a:xfrm>
            <a:off x="1468438" y="6400800"/>
            <a:ext cx="6207125" cy="56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201</a:t>
            </a:r>
            <a:r>
              <a:rPr lang="hu-HU" dirty="0" smtClean="0"/>
              <a:t>2</a:t>
            </a:r>
            <a:r>
              <a:rPr lang="en-US" dirty="0" smtClean="0"/>
              <a:t> © EPAM Systems</a:t>
            </a:r>
            <a:endParaRPr lang="en-US" dirty="0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0967" y="654062"/>
            <a:ext cx="6813833" cy="551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692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803"/>
            <a:ext cx="8726607" cy="876053"/>
          </a:xfrm>
        </p:spPr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Questions?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38086" y="6248400"/>
            <a:ext cx="2605114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Helvetica LT Std"/>
              </a:rPr>
              <a:t>Questions?</a:t>
            </a:r>
          </a:p>
        </p:txBody>
      </p:sp>
      <p:sp>
        <p:nvSpPr>
          <p:cNvPr id="5" name="Footer Placeholder 22"/>
          <p:cNvSpPr txBox="1">
            <a:spLocks/>
          </p:cNvSpPr>
          <p:nvPr/>
        </p:nvSpPr>
        <p:spPr>
          <a:xfrm>
            <a:off x="1468438" y="6400800"/>
            <a:ext cx="6207125" cy="56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201</a:t>
            </a:r>
            <a:r>
              <a:rPr lang="hu-HU" dirty="0" smtClean="0"/>
              <a:t>2</a:t>
            </a:r>
            <a:r>
              <a:rPr lang="en-US" dirty="0" smtClean="0"/>
              <a:t> © EPAM Systems</a:t>
            </a:r>
            <a:endParaRPr lang="en-US" dirty="0">
              <a:latin typeface="+mn-lt"/>
            </a:endParaRPr>
          </a:p>
        </p:txBody>
      </p:sp>
      <p:pic>
        <p:nvPicPr>
          <p:cNvPr id="5122" name="Picture 2" descr="http://www.serafinosays.com/wp-content/uploads/2012/01/Question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609600"/>
            <a:ext cx="5887720" cy="5489575"/>
          </a:xfrm>
          <a:prstGeom prst="rect">
            <a:avLst/>
          </a:prstGeom>
          <a:noFill/>
        </p:spPr>
      </p:pic>
      <p:sp>
        <p:nvSpPr>
          <p:cNvPr id="7" name="Szövegdoboz 6"/>
          <p:cNvSpPr txBox="1"/>
          <p:nvPr/>
        </p:nvSpPr>
        <p:spPr>
          <a:xfrm>
            <a:off x="7086600" y="5971401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 smtClean="0">
                <a:hlinkClick r:id="rId5"/>
              </a:rPr>
              <a:t>http://www.serafinosays.com/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73692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803"/>
            <a:ext cx="8726607" cy="876053"/>
          </a:xfrm>
        </p:spPr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Literature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5791200"/>
          </a:xfrm>
        </p:spPr>
        <p:txBody>
          <a:bodyPr>
            <a:normAutofit fontScale="92500" lnSpcReduction="20000"/>
          </a:bodyPr>
          <a:lstStyle/>
          <a:p>
            <a:pPr marL="1800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 smtClean="0"/>
              <a:t>31 Days of Testing—Day 11: Maintainable Functional Automation</a:t>
            </a:r>
          </a:p>
          <a:p>
            <a:pPr marL="1800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     (</a:t>
            </a:r>
            <a:r>
              <a:rPr lang="cs-CZ" sz="1800" dirty="0" smtClean="0"/>
              <a:t>http://frazzleddad.blogspot.com/2011/12/31-days-of-testingday-11-maintainable.html</a:t>
            </a:r>
            <a:r>
              <a:rPr lang="en-US" sz="1800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)</a:t>
            </a:r>
          </a:p>
          <a:p>
            <a:pPr marL="1800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 smtClean="0"/>
              <a:t>31 Days of Testing—Day 13: Functional Test 201 (Common Problems)</a:t>
            </a:r>
          </a:p>
          <a:p>
            <a:pPr marL="1800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 smtClean="0"/>
              <a:t>      (</a:t>
            </a:r>
            <a:r>
              <a:rPr lang="cs-CZ" sz="1800" dirty="0" smtClean="0"/>
              <a:t>http://frazzleddad.blogspot.com/2011/12/31-days-of-testingday-13-functional.html</a:t>
            </a:r>
            <a:r>
              <a:rPr lang="en-US" sz="1800" dirty="0" smtClean="0"/>
              <a:t>)</a:t>
            </a:r>
          </a:p>
          <a:p>
            <a:pPr marL="1800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cs-CZ" sz="1800" b="1" dirty="0" smtClean="0"/>
              <a:t>WebDriver: Advanced Usage</a:t>
            </a:r>
          </a:p>
          <a:p>
            <a:pPr marL="1800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     (</a:t>
            </a:r>
            <a:r>
              <a:rPr lang="cs-CZ" sz="1800" dirty="0" smtClean="0"/>
              <a:t>http://seleniumhq.org/docs/04_webdriver_advanced.html</a:t>
            </a:r>
            <a:r>
              <a:rPr lang="en-US" sz="1800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)</a:t>
            </a:r>
          </a:p>
          <a:p>
            <a:pPr marL="1800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 smtClean="0"/>
              <a:t>Selenium </a:t>
            </a:r>
            <a:r>
              <a:rPr lang="en-US" sz="1800" b="1" dirty="0" err="1" smtClean="0"/>
              <a:t>WebDriver</a:t>
            </a:r>
            <a:r>
              <a:rPr lang="en-US" sz="1800" b="1" dirty="0" smtClean="0"/>
              <a:t> - Wait for an element to load</a:t>
            </a:r>
            <a:endParaRPr lang="cs-CZ" sz="1800" b="1" dirty="0" smtClean="0"/>
          </a:p>
          <a:p>
            <a:pPr marL="1800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     (</a:t>
            </a:r>
            <a:r>
              <a:rPr lang="en-US" sz="1800" dirty="0" smtClean="0">
                <a:hlinkClick r:id="rId4"/>
              </a:rPr>
              <a:t>http://deanhume.com/Home/BlogPost/selenium-webdriver---wait-for-an-element-to-load/64</a:t>
            </a:r>
            <a:r>
              <a:rPr lang="en-US" sz="1800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)</a:t>
            </a:r>
          </a:p>
          <a:p>
            <a:pPr marL="1800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 smtClean="0"/>
              <a:t>Selenium Wiki</a:t>
            </a:r>
          </a:p>
          <a:p>
            <a:pPr marL="1800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 smtClean="0"/>
              <a:t>      (</a:t>
            </a:r>
            <a:r>
              <a:rPr lang="cs-CZ" sz="1800" dirty="0" smtClean="0"/>
              <a:t>http://www.seleniumwiki.com/</a:t>
            </a:r>
            <a:r>
              <a:rPr lang="en-US" sz="1800" dirty="0" smtClean="0"/>
              <a:t>)</a:t>
            </a:r>
            <a:endParaRPr lang="cs-CZ" sz="1800" dirty="0" smtClean="0"/>
          </a:p>
          <a:p>
            <a:pPr marL="1800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 smtClean="0"/>
              <a:t>Exploiting current and exploring new</a:t>
            </a:r>
            <a:endParaRPr lang="cs-CZ" sz="1800" dirty="0" smtClean="0"/>
          </a:p>
          <a:p>
            <a:pPr marL="1800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cs-CZ" sz="1800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     (</a:t>
            </a:r>
            <a:r>
              <a:rPr lang="cs-CZ" sz="1800" dirty="0" smtClean="0"/>
              <a:t>http://rostislav-matl.blogspot.com/</a:t>
            </a:r>
            <a:r>
              <a:rPr lang="cs-CZ" sz="1800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)</a:t>
            </a:r>
            <a:endParaRPr lang="en-US" sz="1800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  <a:p>
            <a:pPr marL="1800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 smtClean="0"/>
              <a:t>Tips and Tricks for using </a:t>
            </a:r>
            <a:r>
              <a:rPr lang="en-US" sz="1800" b="1" dirty="0" err="1" smtClean="0"/>
              <a:t>WebDriver</a:t>
            </a:r>
            <a:endParaRPr lang="en-US" sz="1800" b="1" dirty="0" smtClean="0"/>
          </a:p>
          <a:p>
            <a:pPr marL="1800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 smtClean="0"/>
              <a:t>     (</a:t>
            </a:r>
            <a:r>
              <a:rPr lang="cs-CZ" sz="1800" dirty="0" smtClean="0"/>
              <a:t>http://code.google.com/p/selenium/wiki/TipsAndTricks</a:t>
            </a:r>
            <a:r>
              <a:rPr lang="en-US" sz="1800" dirty="0" smtClean="0"/>
              <a:t>)</a:t>
            </a:r>
          </a:p>
          <a:p>
            <a:pPr marL="1800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 smtClean="0"/>
              <a:t>Selenium Advanced User Interactions – The Automated Tester</a:t>
            </a:r>
          </a:p>
          <a:p>
            <a:pPr marL="1800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 smtClean="0"/>
              <a:t>      (</a:t>
            </a:r>
            <a:r>
              <a:rPr lang="cs-CZ" sz="1600" dirty="0" smtClean="0"/>
              <a:t>http://www.theautomatedtester.co.uk/blog/2011/selenium-advanced-user-interactions.html</a:t>
            </a:r>
            <a:r>
              <a:rPr lang="en-US" sz="1600" dirty="0" smtClean="0"/>
              <a:t>)</a:t>
            </a:r>
            <a:endParaRPr lang="en-US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38086" y="6248400"/>
            <a:ext cx="2605114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noProof="0" dirty="0" smtClean="0">
                <a:solidFill>
                  <a:schemeClr val="bg1"/>
                </a:solidFill>
                <a:latin typeface="Helvetica LT Std"/>
              </a:rPr>
              <a:t>Literature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 LT Std"/>
              <a:ea typeface="+mn-ea"/>
              <a:cs typeface="+mn-cs"/>
            </a:endParaRPr>
          </a:p>
        </p:txBody>
      </p:sp>
      <p:sp>
        <p:nvSpPr>
          <p:cNvPr id="5" name="Footer Placeholder 22"/>
          <p:cNvSpPr txBox="1">
            <a:spLocks/>
          </p:cNvSpPr>
          <p:nvPr/>
        </p:nvSpPr>
        <p:spPr>
          <a:xfrm>
            <a:off x="1468438" y="6400800"/>
            <a:ext cx="6207125" cy="56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201</a:t>
            </a:r>
            <a:r>
              <a:rPr lang="hu-HU" dirty="0" smtClean="0"/>
              <a:t>2</a:t>
            </a:r>
            <a:r>
              <a:rPr lang="en-US" dirty="0" smtClean="0"/>
              <a:t> © EPAM Systems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692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Lekerekített téglalap 22"/>
          <p:cNvSpPr/>
          <p:nvPr/>
        </p:nvSpPr>
        <p:spPr>
          <a:xfrm>
            <a:off x="4572000" y="3733800"/>
            <a:ext cx="4419600" cy="2438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803"/>
            <a:ext cx="8726607" cy="876053"/>
          </a:xfrm>
        </p:spPr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Which browsers does </a:t>
            </a:r>
            <a:r>
              <a:rPr lang="en-US" sz="2600" dirty="0" err="1" smtClean="0">
                <a:solidFill>
                  <a:schemeClr val="bg1"/>
                </a:solidFill>
              </a:rPr>
              <a:t>WebDriver</a:t>
            </a:r>
            <a:r>
              <a:rPr lang="en-US" sz="2600" dirty="0" smtClean="0">
                <a:solidFill>
                  <a:schemeClr val="bg1"/>
                </a:solidFill>
              </a:rPr>
              <a:t> support?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38086" y="6248400"/>
            <a:ext cx="2605114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dirty="0" smtClean="0">
                <a:solidFill>
                  <a:schemeClr val="bg1"/>
                </a:solidFill>
                <a:latin typeface="Helvetica LT Std"/>
              </a:rPr>
              <a:t>Supported Browsers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 LT Std"/>
              <a:ea typeface="+mn-ea"/>
              <a:cs typeface="+mn-cs"/>
            </a:endParaRPr>
          </a:p>
        </p:txBody>
      </p:sp>
      <p:sp>
        <p:nvSpPr>
          <p:cNvPr id="5" name="Footer Placeholder 22"/>
          <p:cNvSpPr txBox="1">
            <a:spLocks/>
          </p:cNvSpPr>
          <p:nvPr/>
        </p:nvSpPr>
        <p:spPr>
          <a:xfrm>
            <a:off x="1468438" y="6400800"/>
            <a:ext cx="6207125" cy="56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201</a:t>
            </a:r>
            <a:r>
              <a:rPr lang="hu-HU" dirty="0" smtClean="0"/>
              <a:t>2</a:t>
            </a:r>
            <a:r>
              <a:rPr lang="en-US" dirty="0" smtClean="0"/>
              <a:t> © EPAM Systems</a:t>
            </a:r>
            <a:endParaRPr lang="en-US" dirty="0">
              <a:latin typeface="+mn-lt"/>
            </a:endParaRPr>
          </a:p>
        </p:txBody>
      </p:sp>
      <p:pic>
        <p:nvPicPr>
          <p:cNvPr id="2050" name="Picture 2" descr="https://encrypted-tbn1.google.com/images?q=tbn:ANd9GcRJhHTH_B1bVtbYgqtlgdfn9UvO9MMEwGz3bS_siVJM2MHr7Mi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086" y="609600"/>
            <a:ext cx="2600326" cy="2600326"/>
          </a:xfrm>
          <a:prstGeom prst="rect">
            <a:avLst/>
          </a:prstGeom>
          <a:noFill/>
        </p:spPr>
      </p:pic>
      <p:pic>
        <p:nvPicPr>
          <p:cNvPr id="2052" name="Picture 4" descr="https://encrypted-tbn0.google.com/images?q=tbn:ANd9GcRfNheWGzYH7mEDrVoDhZKpoGxuNFqomTU9WpAfofK7a2cByGEPs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762000"/>
            <a:ext cx="2748195" cy="1828800"/>
          </a:xfrm>
          <a:prstGeom prst="rect">
            <a:avLst/>
          </a:prstGeom>
          <a:noFill/>
        </p:spPr>
      </p:pic>
      <p:pic>
        <p:nvPicPr>
          <p:cNvPr id="2054" name="Picture 6" descr="https://encrypted-tbn0.google.com/images?q=tbn:ANd9GcRpckqmVstJd-guoFqd4Wg8v3EwuxSypBF3Zz3JQjFslS3whgfm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11502" y="613928"/>
            <a:ext cx="2680098" cy="2586472"/>
          </a:xfrm>
          <a:prstGeom prst="rect">
            <a:avLst/>
          </a:prstGeom>
          <a:noFill/>
        </p:spPr>
      </p:pic>
      <p:pic>
        <p:nvPicPr>
          <p:cNvPr id="2056" name="Picture 8" descr="https://encrypted-tbn0.google.com/images?q=tbn:ANd9GcS7J4b2MeyEn3bf6D_rcM1M5cVcNlBMSxmT5Fq0NcN8QuJY73IV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0785" y="3733800"/>
            <a:ext cx="2419178" cy="2034082"/>
          </a:xfrm>
          <a:prstGeom prst="rect">
            <a:avLst/>
          </a:prstGeom>
          <a:noFill/>
        </p:spPr>
      </p:pic>
      <p:pic>
        <p:nvPicPr>
          <p:cNvPr id="2058" name="Picture 10" descr="https://encrypted-tbn0.google.com/images?q=tbn:ANd9GcShmrRF0qMu9KBV-BVju2t9batGi6XUaXGHTGpjaNjLGAB5Meo4gw"/>
          <p:cNvPicPr>
            <a:picLocks noChangeAspect="1" noChangeArrowheads="1"/>
          </p:cNvPicPr>
          <p:nvPr/>
        </p:nvPicPr>
        <p:blipFill>
          <a:blip r:embed="rId8" cstate="print"/>
          <a:srcRect b="9677"/>
          <a:stretch>
            <a:fillRect/>
          </a:stretch>
        </p:blipFill>
        <p:spPr bwMode="auto">
          <a:xfrm>
            <a:off x="2971800" y="2590800"/>
            <a:ext cx="3657600" cy="1066800"/>
          </a:xfrm>
          <a:prstGeom prst="rect">
            <a:avLst/>
          </a:prstGeom>
          <a:noFill/>
        </p:spPr>
      </p:pic>
      <p:pic>
        <p:nvPicPr>
          <p:cNvPr id="2060" name="Picture 12" descr="https://encrypted-tbn1.google.com/images?q=tbn:ANd9GcSluUj-5je6k4azur8nV5YhyZOj8Cnd6WTwILKat4ost8eHSLUXMw"/>
          <p:cNvPicPr>
            <a:picLocks noChangeAspect="1" noChangeArrowheads="1"/>
          </p:cNvPicPr>
          <p:nvPr/>
        </p:nvPicPr>
        <p:blipFill rotWithShape="1">
          <a:blip r:embed="rId9" cstate="print"/>
          <a:srcRect l="22507" r="22965"/>
          <a:stretch/>
        </p:blipFill>
        <p:spPr bwMode="auto">
          <a:xfrm>
            <a:off x="4726004" y="3915075"/>
            <a:ext cx="1511167" cy="2075850"/>
          </a:xfrm>
          <a:prstGeom prst="rect">
            <a:avLst/>
          </a:prstGeom>
          <a:noFill/>
        </p:spPr>
      </p:pic>
      <p:pic>
        <p:nvPicPr>
          <p:cNvPr id="2062" name="Picture 14" descr="https://encrypted-tbn0.google.com/images?q=tbn:ANd9GcRUAecFHK3l9pmPuXGWLGzDoiDDVVmimsIwZgVVTxIF5C4Rc6Ej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24600" y="3841193"/>
            <a:ext cx="1121732" cy="2126470"/>
          </a:xfrm>
          <a:prstGeom prst="rect">
            <a:avLst/>
          </a:prstGeom>
          <a:noFill/>
        </p:spPr>
      </p:pic>
      <p:sp>
        <p:nvSpPr>
          <p:cNvPr id="2064" name="AutoShape 16" descr="data:image/jpeg;base64,/9j/4AAQSkZJRgABAQAAAQABAAD/2wCEAAkGBhMSERUUEhMVFRUSFBUVFBQYGBcUFhQXFRQVFRgVFxYXGyceGBkkGRUWHy8gIygpLCwtFh4xNTAqNSYtLCkBCQoKDgwOFw8PGiwcHyQpKSwtNCwqLCwsLCkpLyoxKSwpLCwpKSwqLCwsLCkqLCksLSksLC0pLC0pKiwpLCkpKf/AABEIAOEA4QMBIgACEQEDEQH/xAAcAAEAAQUBAQAAAAAAAAAAAAAABAMFBgcIAgH/xABVEAACAQIDAgcJCQwHBwUAAAABAgMAEQQSIQUxBhMiQVFhkQcjMlJxgbGy0hQ0NUJTcqGz0RUzQ1Ric3WCkpPBwxYkJYOiwtNEY2WElOLwCBd0o+H/xAAaAQEBAQEBAQEAAAAAAAAAAAAAAQIDBAUG/8QALREBAQACAQIEBAQHAAAAAAAAAAECEQMSIQQxQaETUWGxUnHB8BQygZHR4fH/2gAMAwEAAhEDEQA/AN40pSgUpSgUpSgUqDtnbUWFiMsxso0AAzM7HciKNWY23dRO4E1o3hT/AOoHEmVo8LGIVUlbsA0lxob3uo15reeg6AqnLOqi7MFHSSAPprk3aHdOx83h4iTXmzuB+yCF+irQdq4mU73cnoUE9tiaDrifhXg08LFQDq41L9gNQJ+6Ls9N+KT9UO/qqa5ei2VjZN0cx8pYD+FSo+BGNffEPO//AHVFdGN3WNmD/aG80GI/068Huu7M+Wk/cT/6dc/x9zbGH4kY/WH21VHcuxvix9ops034vdc2Yfw7/uMR/p1Xh7qGzWNhie2OZfWjFc+nuW435OM+eqbdzXHL+BHma3+amzTpSLhxgG3YuEeVwvrWq44Xa8En3uaJ/mureg1yo/AzaCbopf1XP8DUSbZ2Pj8KObzqW9Ipsdg0rkDC8LsdhzpJKtuYM8fqEVkeze7ntCEi78Yo+LJZ/wDFYN9NVHTlKwTgH3V4NoBFdTDM9woN+LdhvVH8bnynW3TzZ3QKUpQKUpQKUpQKUpQKUpQKUpQKUpQas4W4xJ8bJx5YwwERKimx3KXI6y5Ck9CCuf8AGYlBLJaMHvj2zFjpmNtARzV0ltTYEb7RhQg5ZjO720uQzn+Arn6fAxB3JFznfnPjmgtq7ZZfBWNfIgv2m9VBt/EndI3mAHoFTQ8a7kUeYV8OP6KgoptXGH48x7RVZcbjfGl88jD/ADV4OPPTVOTF336i4JB3MAQSp6juoK42ni/lz/1H/fXsbUxn4wf+oPt1cP6UwfiUfavs0/pVB+JR/wCH2aCJHt/HLuxTjyYk+3UyDhbtUeBiZj5J8/pY18/pTB+JR/4fZq3bS2wkjq0cKw5QQctuVe2+wG61NKv8XdE2wn4SRvKkUnpQ1Nw3de2kCFeKNySAM8AFyTbehWsLG0m6ar4bbbIyte+VgbX32N6aTbO5e7BZimK2fh2ItcAum8X+MHFUZeFmxMQO+4F4ieeMow+goforENpbe46QuVFjbQ2bcAN9qgvxTb0A8mnopo22LsPZ+Clw8yYWSVWTEh4SbiyiOFiddzLJmsfJW9ODuOabCxPJ4ZQB7bi68liOokE+etFdznZaLgZZwTycVxQHU0cJ9JNbv4JrbCqOt/WJqi8UpSgUpSgUpSgUpSgUpSgUpSgUpSgxHGfCeE8mJ9Mlc0Y6NuNk/OSeu1dL434TwnkxP8yuesTh3zsc0QBd7Zgb+Gd5vQWQwNXw4dqu/Ev48PYfar77nfx4ew+1QWX3M1XrYkeHyOs6crlEOc50IVAqhPjAsz66cga8xe538eHsPtV9ED+PD2H26C5w8GsC8GYTZJHaTKGlQBRnmVAwIvoBCxJy3DG1+bwOB+EEgBxoyHe/e7L3rNZgrlyc5tdVK6WuDuhCJ/Hh7G9uvvEt8pD2N7dBcH4IYIxrbFhGEZZ7tG5JtHoAGsCC7i17nizYEHNVvxXBSFYpHXElzEFvZRldmaaNUQhjqWiD6/g2zbxavJibx4exvbryYX8eHsPt0Fh9yNT3K1XswP48XYfarwYX8eLsPtUFn9zNX33O1XbiH8eLsPtV84h/Hi7D9tBn/c9W2x5v0gv1UNbn4Ke9l8resa09wLjK7JmDWv8AdBN2g+9Q9Nbh4Ke9l8resaC8UpSgUpSgUpSgUpSgUpSgUpSgUpSgxLHD+0sH/wAz/MrnTF7QyTqygExSyGx1BOc6EdFdG4/4Swf/ADPoeuY5FJxE9rm0r+bltXXhm84l8mRYrhROUYNh4LFbHvYOUE5eUOY9R6axcR1POe1rEA77C19b3qmMK3insNfRmGvRz3FXCcH5pFZ0S6IAzNdQADmtvPPkYeUWqDxdXSDEToCEeVQwykKXAI1FiBvFmPaemo4wreKew1Jjlu78vRq3HU0p4PZ/GZuUq5EZ9c2oQXNsoOtrnXoqZ/R48bxfGJfLmU8rXvYlswy5o7K2pcACx10NTMHHEpBBmRsgBIW9yU5Q3HTNfToHNe9SXm5bkTORKr5yYluxLC1wEsblEY8+47waWVNxj+M2cYyBowKo4YBrWkRXHhAG9mFRuLrJHK2VeMnZLqrKQVXIq2G4HdlXS3N5xaDhW8Vuw1ZKbiDxdXqVZYIImeGPLKvIewLEAg6+YW/aqF7lbxT2GqkzSsqqxcrHoim9lv0Vbim1KPHgMC0SOFZiqG+QZiDbKDqBbcfPeqOKxXGTGQqq3YHKosotYaDzV7OGbxT2GqU2HYKdDoDzHorNw7HZs/gbLm2RMf8AiCfVQ1tzgdKTAR4sjAdit6WNaZ7nh/sST9Ir9XDW6uCY/qw+c3pr5TqvNKUoFKUoFKUoFKUoFKUoFKUoFKUoMUx/wjg/+Z9D1zpstL4nFfnT68ldG4/4RwflxHoeufNgQZsTi+qU+vJXq8Jdc2P9fs5cv8lTlhr2IauSYA1WXZxr7nXPm8PdahDXoQVeF2YaqLsw1m8kakqyDD199z1kC7JPRXr7kHorPxZ82+iscOHr5xNZC+yT0VSbZZ6K1OSfNzssWIw14MNXs7NNU22cavXE7rKYaiY+Hvb/ADG9U1kDbPPRUHamCIhkPRG/qmmWc6b3am9+S5dzz4Dk/SK/Vw1uzgp72X5z+sa0n3PPgOT9Ir9VDW7OCnvZfnP6xr80+ivFKUoFKUoFKUoFKUoFKUoFKUoFKUoMXx/whg/LiPQ9aF4J4mNMTjTIbd903n8JL0VvWUk43B3N+Vidf3tct7VmZcTPlNu/Seu1Sy2drprCyXdm422m1oz4CO/WBp215ba8muXDMOi9mv5kN61ENqz+O/aa9ja2J5nk7TXLo5vTL2/29PxOD8NbZi2sWcK0qxklgqFCsjWW68lwNCTbS+460wsjNOyyYjkJGjtlIVlLXJv0iw36eetVfdTEsMrNIw6DqOw6UGPxJ3FyBbQi4uNOcb/sFamHLJ3v3T4nF6T7NsxQGQ96aWVWt3wsIkXTWzMtnF+dVbz1Pg4M3HfcQPIgO7oLuxB8yCtQptjG38KU1dsG+KcXaSRPnG9+wE/RXL+G8Tl5ZSfnK6Tl8P6y+3+WzG4M4U75ZD/en0Cw5uio82wIR4GLmjP5xG+iRTWvzFiflvpb2KjTQ4g73zef7Y63j4TxE885/ZjLk8N+G+zOMVhMXELx4iPEAcxCI/7Pgt+0tRxwjYA3RHKmxTlQyeEFF0a9t/TasBmws9tAL+UeyKq7NweObOI7AAKXBK2IzqBcHQ2JGld7x8+E3lluflr3cscuLPLWOPvv2bBl4RwI2WYGJvyrMv7S3FU9r4mJsNKUZWBiksQQR4DVrzGe645XVmAcMQ9iLE311UWNQXWYBjmsCDmANgdNdN1YnDzZSZTK/o6ZZ8WNsuLZnc9+ApP0iPqoa3bwV97D5z+sa0n3PfgJ/wBJD6qKt2cFve4+c/rGtPKu9KUoFKUoFKUoFKUoFKUoFKUoFKUoMSYD3Xg7bs2K6+eWubo4s2KxOn4Z/XeumMatsbhLeNiPRJXOGCjY4jEiPIHbFCNS4uqhnmJJFj4vQefS9axm668Oc485lVUYQdH0CvS4YdFTNl4d5Z1iOLwwzakiA6La+a7xKpFue9ufdUPHyOiyqxUtFMEDqgTMpVm8Gw8XovqeqrcvPHfd7viY5zq6e1ejAL7quSRrkFwPBOW9yL50vcD8nPVt4jRgZmDrk1IGTlg8mygm+7lEqNDpuNUMRi5EDoz3MZK3G7RrEjT01ytyuM38/wBK5ceeM6p84yOIQ8YCE5PLuBfnjAUi9tRJmI0GmW4A5InOITqFZbjdyjbk9HxtbfGGt+a1Y5Dg3Fs2NgQm2ZSzXS9jY2jtexqnPipYy6tIG5CsrLylIbKQymw5m5xXK5ZWvN1Y77MmWOEnnuTpe4UDIfCY7xmtrod+m6o2JWGxy5r5dCb6m40tYDp1vutperPhsPMyhmnyXGYDKzHLa4ZsinKCOnq6ReFPiJo2ZXY3CkjcQegqbaj/AMOtbm3j5u97J0p6qlbHY3ksN6r661YxHIAplcxiQXQtYXWzHNYAtYlcoNrE+Q19wWKdbtd9QRygNeSWBFvJ9NfY5uWZcHT9I34PHo5scqq7fB90y3t4Zq1YnwW3bj6KliIO+aaUqHLZbAM7EAgELcALnFrki9iBe2lvxcTL8YMrqSrDcdCCLEXBB3g+ggnz8XJJx44/SO3Nerkyy+tbH7nnwE/6SH1UVbq4KuDh7A7ncHqOa9j5iO2tK9zz4Cf9JD6qKtvcCFtHP14hvqoR/CvGyySlKUClKUClKUClKUClKUClKUClKUGNY337hfnT+h65wweLWLE4h5DZFxqZja9hmxAvbn310hjPfuF+dP6JK5ixjtHiJyrgZpZQwIBBtIxsVYEGtY3V2lVVEAsBi48g0tlnzdZDcXdTfWw0uBoef3tTEo0b8U2ZFfDoGsVzcXhshNjrqVO+ovu9/Hi/dxexVKfEM4AaRbC5AAVRc7zZQBfQa9VdOrEm4uhKXZuNiPGGM2uOSFXnDaFrm1t3Sat+PxGZpSDcM5IPSCxN6i5fy17B9lff117B9lY3Naal0vq4k3Yq8dnYNrKFsOLKEZSLg8o38gqJj5xmtcNlhiQlTcXUIDY+araB+UvYPsr6CfGXsH2VjUTbIPukri4kVBYBkbKu4MOccsXI6TVux20A7WXVUQqNLA3NybW0BJt5AN1W/wDWXsH2V8zHx17B9lJMY55S1f4sUkhbNKAC+dFO9i78qNgfB0Y8o3XTrq2zYolyCVNgwzLqGsrC9zvFtB1VBv8AlL2D7KByNzL2D7K9F5MenTWM1lKusc/HMhDRrJHGyAMEjUhQxDZgACbE79bi+tzaFisUOKWJSrBM7lgoF2ZQCAxGYqAo37zzWAqKdfjL2CvhH5S1zmUjV3W0e538BN+kx9VFW3+BfgT/APyG+qirUnABLbEYf8TX6qKtzcGYAsTECxeV2brN8t+xVHmrmLvSlKBSlKBSlKBSlKBSlKBSlKBSlKDHMX78w3z5/Q9aFfZzM8jCd1zSynKFQgd9fpF633i/fmG+fP6Hrn2QYlXkZYXePjZTnjHGhRxjnlcXcoeprGpS/RX+47/jD/sR+zUTF4KRHiUTueMcqeTHpZS2nJ6q+wcIlPPr0c/ZXjHbSVpIDfdIT/gYVnuzOr1Sjsl/xh/2Y/Zrz9y3/GH/AGY/ZqsNpLV9xHCuJ0u5uWMrZOVIFcqqR34xgDyQeULkVW2ODZbfLydkfs0OziApOIyBwGTjZIYi6nc6pxbMEPMz5Qd4JGtfHxqlWB1BU3A3sLaqOsi489VtpbZjixM/HKO+s0sb2LLNFIxMbxnxchUDoy25rUFCbZbqSDLKrC11IiPhDMpBVSrKRqGUkEbjVBsC3yz9kfs1MxmJCQwggqwSQ5W0ZYpJVeFWHNuncDmWZT8aoeD23kkBDIvW6CRR15SrfQL0RTOCb5Z/2U9mouLjdclpWOZ1U6JuN+rqqVtPbMdlAZGYFszonFrY5cq2yrcizG9h4QGtWXF7TBy6+C4bsBqi5+5m+VfsT2a8vhnG+Rx5VUf5agrwh3A3yjmGl/L01VwaYrE3GHgmkW97KrOB1sQLDymp3ddYdO9/v9/8bL4GD+x3F722mNTbniibm6ya3JsD71/eSeua09wOwjx7IdJQA42muYKyuBeCE2zISL23i+m41uPYY70fzknrmtOS4UpSgUpSgUpSgUpSgUpSgUpSgUpSgx3E++8P8+b+ZXPU2ykLyOjOJhPKTbQKmdvjLygb84PPXQuI994f5838ytERbWWN5kWSG7ySBlk4yFlOaReTJZom0dvCZd+4b6Cx4fbWJmLguJQpbKs6JiCABe2aZGYHzivmIxEYKCTCQ5mue9tNCy2G/SRk7Eq7bA2UY3eSWGSSNndgYhx6WKm15ICyizW56hbT4qXHRcUVCnOtiQCuVWIzAnQnX0VFRmig5V48VHlFzaaKUAdQaJL9pqn7nw5tbEYkX3Xw8TX864j+FXnhLgVGFuGzMVzPa3Js27T8mpWythloQWygLCkov8bMgYAddgeyptdTuxw7PiDEDGOCp1zYdwQevKzVcsJjXiXIm0Qi3JCmDE2DHUlBxZCMd91seevPB7ZzOcTcBjxqxXO8FmuDoCfiW05iahbdw3FShdDlkyki9jYMDa4FVl4nwCSkscaXzEksIMQ2YnexZhdj1k3qiuxsKTb3VMxtfk4bmO498mWr1HhOLiDcnLIGRV5xlYXNraWsP2xv1tE4L4XjY83JAjXlZr6gaX5JB0sefoHPQQ22Xgk0Jxkh0FssEPhXtrxknQeaq7QYSMDLhMxLBby4l3tfnKwxRemqLOfdDADfGDbosf8A9qrwkOUZRJmCSBUN94BOo13c9BIwcjgFkiw8WW18kUbMtzYWafOx81fMLjXxWU4ueaRLeCzM6qR0J4KjduGlT4MMJo1GHhmlceG0cckg578pbra+W26wBve9R9k4KXCIySSYeBnBVs8okkAJBIEWHEjgm1tVHmoM64KIo2UwTRfumuXQDTiYraCtwbGHez+ck9c1qHgqq/cpsrFx900sxQx37xF8RiSBfp1PQN1bf2R4DfnJPXNUTqUpQKUpQKUpQKUpQKUpQKUpQKUpQY5N78g+fN/MrRB2aJHktGMySzOZB4Vs5362sOat7Se/IfnzfzK0FLtUJLKmWdCZZBnjdXVu+OAWilA1sT4MijXdQWPZWC4x5GLFWDtyl0INtLEagXqfidrYlJI4ePke4JIkPHKbXtZZgwG7oqVsuaGJ2ZJ4mYyZysglwzKw+LfK8e/X75VSfAyT4lJljzqDJn4l4sRbMDawhkZrXPOKi7QcZiGjDGWPCsFGneI0LfueLIr3FjnKqfcqZSBbLLi1AFhze6CAPNzVN4SwR+5yvEypLlF2kikjJsxa12Gvxei2Xrr1s7F4ZYlzTJcQpZc6g57LcEE6W5XZU7r27rfhNpKGkEeHcnNyzHiZRmKgm+qtuF9ao4zFwnLngluTp/WdQbHU3w9S+CixB5w0qoDKBe6nvbXJI+gaVD4TRJx6ZGBUm1wb/FvvsOckbuaqyrQYhGBPESEAEm+JbQX38mHTeO2qODxMWgjwihSAQWxGII5XMAjJr01OkWJYgVkGdtGXk2UXY7z5E+nzWjg/iIxHeSRVKq2QEgEtuUeQHU3toKCXLjQHKrhcJmXLdmWeU2N7/fp3BtboqvNtueFVKPHFmYC8UGGhYC5HhJEGBuN5NQMM4fGBuVIhC58gLluUCRyd5tftq57Z4OYiYHicJOqFgRnjeJVUDneWwJ67679NwCg8ryqfdE8szC1hIzyg3OujMQoA6qi8G4VZb8U7kLY5NNxGpsDpr9NXaWHRFeTCxGNSus4mY8pm1jwolIN2P0Vb8HHhohkWWefS/e0XDIwJ+VmzsR/dA0GxeCnwUbC19qLp0d6j0rb+yvBb87J65rUXBVgdlXVMgO01sudpLd5iGrvqSd/MOgAaVt/Zg5LfnJPXNUS6UpQKUpQKUpQKUpQKUpQKUpQKUpQYyx/rsXz5f89aSLR3mGUM3GzAnN4PLbQgbiDW5+N/r6DoeT6VY/xrTWLwLNJJcxvlnxChZIwcuWeRQFljKSqNN2a1SjHeD2z8zSqRciVl1tz6c9U9p7NAxUcRUWs3Q2oDXF+e1qukGMELyWSaIo655IpFmXMyXBCzIHHJ/wB5VD3RFJKknHjMmY2kglS+YEG5hMw57+ai79FPHxPho3eKSVd2XLI6ZbkC/JYX1qXDPi2jRvdc5zAEhpHbeAdMxI+ive1Mfx8HFCTDWAOW04TUkG548JzjzXNSsFissPFiNWbIi5kmwr6qtiBaUkg7+Y6Cou5bbpa9m4zEYgygTACPNbPHE1wBexvGTcmoW0doSxFVJQs183ecORbmt3rqq8bBhaGSUvBIyvKHAAVrrrmGhNt9Rds4KSWZHWCUBS1xxbaKRoB01WXnBzzco5lXKub7zh+kC33nfyvorzgdu4p8re6GUMF8AJFZjvuUUWFXOTDO8SqmEmzLcs/Fm7XJsL9Go39FRdgbMnghdHwt2e/Kd4UyaMAQZHHjX81BExW2cS0jRNjMSQMptx8rAi5DWGa1jpULa0KoiuVucwvmBJtdha7XzDT/AMtU+LZjriBNnwq5Qtg+Lwu9WB1CSsbaVI246YnKJsZhgRawiXEzHQsxACwhL3Y/GoKEOF4uNeRZWzZD02NienQ9vmqFwdkXIDICQp0UWs1iNGJOgtfUXq7cbFlUF8VKEvlVY4MKovqeVI8rannyX0HRUXCYyIIDDhoYwRdTLnxbjryy2hv/AHdTS27bB4HMDsgWIP8Aaa6jUfeo63Fs8clvzknrtWpeCcrybMRnYuX2oNSFGixItgFAUAZbAAAC1bbwHgn85J9Y1aRJpSlApSlApSlApSlApSlApSlApSlBgG3MeIdqKG0DGJx5GHFn6VNa44XN7m2hi4jpedpV61nAmuP1ncfqmtj91vg+0kKYmIHPhic9t5ja1z+qwB8hasJ4V7IfbGETE4b39hEEeIh3NNGCSGUc5BJI6czDeACGHRbURJnLmySqnKPgh0utm6LgjU9FT9rmORCYmuSp1A0BtpY+W48lq19LipVYq11ZSQQRYgjQgg7jVMYxt+nlsAe0WNTQzfYmFV8JGHUErnHWO+Md9W3hBg1RFyKLF1Dc56tTzVYoNsyILKzAdAZra6nQkivc23JGFmZiOvLzG/iU0tu16bYAJOQJa5FrLcdW6rieA9t82G5+jxgo5ufU+bmrEvuu+ZmDMC5u1iBc+QAV6+7Unjv20Rkj7ARCARE91BuALC/xdRvFWnGwIJlXItnDLoAN1tdPIe2oP3bfxmqi+0WJB1ut7eDpf9WgzCPCIq6SLewsqq3ksTzVa8E546S4BCyXFxffv82lWU7Xk8Zu23oAqM2JJv16m9zc9JuaaGY7bx8K34t8zFSLEWObcD5LWuTzgnnrHBtQKAovYaDzc9W4uT9nN2Vl/c87nsm0JQ7gx4SI5p5zyVyrqURjvYjT8m9zzA0bg4E7P4vZ2zkfQu0mLfyOzMv+Bx2VsjZYPFITvYZj5X5R9NYNsvHrjsXlh+9RgLoLBYk0t1X3W6+qth0ClKUClKUClKUClKUClKUClKUClKUHxlBFjqDvFYFt3gVJC/H4LNdbnIptInSEJ0ZfyD9O6s+pQaa2jjsBjmKbRwqNMNDKt8NiBbxgbZvObdVWTFdxzZ8uuHx0sP5M0XGDyZ0yj01vPaWxYMQLTwxyW3ZlDEeQnUearDL3NsJe8Zlh+Y5I7JA1BpWbuE4gnvONwUg65GQ9mU+mosncI2oPBWB/mzLr+1at5f0EYbsSSPy4w/oYV9HA9x8g3ljy/bQaEbuH7YH+yg+SaH268f8Asntj8U/+2D/UroJeDLj8FAf1mHojqovB5vkYP3j/AOnQc9DuJbY/FB+9g9uqsfcL2sd8Ea+WaL+DGugxwf8A9xB+25/yVUXg8PkMN5wW9Kig0CncHx34SbBx/OmOnYhq44PuHRj7/tKLrWCNpz5iCPRW8o9iEblwy+SG/wBOYVX+5bEWaZh1IqIPpBP00Gqdn9znZmF5Qw0+KYa5sSwiiHXkABI6mU1LxeBx20ssMWSPDrYWReLwyAcwO+UjoXT5tbLTg/Be7JnPTITJ5wGJA81XACgs/BbgvFgYeLjuSdZJD4UjdJ6B0Dm7SbzSlApSlApSlApSlApSlApSlApSlApSlApSlApSlApSlApSlApSlApSlApSlApSlApSlApSlA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2066" name="AutoShape 18" descr="data:image/jpeg;base64,/9j/4AAQSkZJRgABAQAAAQABAAD/2wCEAAkGBhMSERUUEhMVFRUSFBUVFBQYGBcUFhQXFRQVFRgVFxYXGyceGBkkGRUWHy8gIygpLCwtFh4xNTAqNSYtLCkBCQoKDgwOFw8PGiwcHyQpKSwtNCwqLCwsLCkpLyoxKSwpLCwpKSwqLCwsLCkqLCksLSksLC0pLC0pKiwpLCkpKf/AABEIAOEA4QMBIgACEQEDEQH/xAAcAAEAAQUBAQAAAAAAAAAAAAAABAMFBgcIAgH/xABVEAACAQIDAgcJCQwHBwUAAAABAgMAEQQSIQUxBhMiQVFhkQcjMlJxgbGy0hQ0NUJTcqGz0RUzQ1Ric3WCkpPBwxYkJYOiwtNEY2WElOLwCBd0o+H/xAAaAQEBAQEBAQEAAAAAAAAAAAAAAQIDBAUG/8QALREBAQACAQIEBAQHAAAAAAAAAAECEQMSIQQxQaETUWGxUnHB8BQygZHR4fH/2gAMAwEAAhEDEQA/AN40pSgUpSgUpSgUqDtnbUWFiMsxso0AAzM7HciKNWY23dRO4E1o3hT/AOoHEmVo8LGIVUlbsA0lxob3uo15reeg6AqnLOqi7MFHSSAPprk3aHdOx83h4iTXmzuB+yCF+irQdq4mU73cnoUE9tiaDrifhXg08LFQDq41L9gNQJ+6Ls9N+KT9UO/qqa5ei2VjZN0cx8pYD+FSo+BGNffEPO//AHVFdGN3WNmD/aG80GI/068Huu7M+Wk/cT/6dc/x9zbGH4kY/WH21VHcuxvix9ops034vdc2Yfw7/uMR/p1Xh7qGzWNhie2OZfWjFc+nuW435OM+eqbdzXHL+BHma3+amzTpSLhxgG3YuEeVwvrWq44Xa8En3uaJ/mureg1yo/AzaCbopf1XP8DUSbZ2Pj8KObzqW9Ipsdg0rkDC8LsdhzpJKtuYM8fqEVkeze7ntCEi78Yo+LJZ/wDFYN9NVHTlKwTgH3V4NoBFdTDM9woN+LdhvVH8bnynW3TzZ3QKUpQKUpQKUpQKUpQKUpQKUpQKUpQas4W4xJ8bJx5YwwERKimx3KXI6y5Ck9CCuf8AGYlBLJaMHvj2zFjpmNtARzV0ltTYEb7RhQg5ZjO720uQzn+Arn6fAxB3JFznfnPjmgtq7ZZfBWNfIgv2m9VBt/EndI3mAHoFTQ8a7kUeYV8OP6KgoptXGH48x7RVZcbjfGl88jD/ADV4OPPTVOTF336i4JB3MAQSp6juoK42ni/lz/1H/fXsbUxn4wf+oPt1cP6UwfiUfavs0/pVB+JR/wCH2aCJHt/HLuxTjyYk+3UyDhbtUeBiZj5J8/pY18/pTB+JR/4fZq3bS2wkjq0cKw5QQctuVe2+wG61NKv8XdE2wn4SRvKkUnpQ1Nw3de2kCFeKNySAM8AFyTbehWsLG0m6ar4bbbIyte+VgbX32N6aTbO5e7BZimK2fh2ItcAum8X+MHFUZeFmxMQO+4F4ieeMow+goforENpbe46QuVFjbQ2bcAN9qgvxTb0A8mnopo22LsPZ+Clw8yYWSVWTEh4SbiyiOFiddzLJmsfJW9ODuOabCxPJ4ZQB7bi68liOokE+etFdznZaLgZZwTycVxQHU0cJ9JNbv4JrbCqOt/WJqi8UpSgUpSgUpSgUpSgUpSgUpSgUpSgxHGfCeE8mJ9Mlc0Y6NuNk/OSeu1dL434TwnkxP8yuesTh3zsc0QBd7Zgb+Gd5vQWQwNXw4dqu/Ev48PYfar77nfx4ew+1QWX3M1XrYkeHyOs6crlEOc50IVAqhPjAsz66cga8xe538eHsPtV9ED+PD2H26C5w8GsC8GYTZJHaTKGlQBRnmVAwIvoBCxJy3DG1+bwOB+EEgBxoyHe/e7L3rNZgrlyc5tdVK6WuDuhCJ/Hh7G9uvvEt8pD2N7dBcH4IYIxrbFhGEZZ7tG5JtHoAGsCC7i17nizYEHNVvxXBSFYpHXElzEFvZRldmaaNUQhjqWiD6/g2zbxavJibx4exvbryYX8eHsPt0Fh9yNT3K1XswP48XYfarwYX8eLsPtUFn9zNX33O1XbiH8eLsPtV84h/Hi7D9tBn/c9W2x5v0gv1UNbn4Ke9l8resa09wLjK7JmDWv8AdBN2g+9Q9Nbh4Ke9l8resaC8UpSgUpSgUpSgUpSgUpSgUpSgUpSgxLHD+0sH/wAz/MrnTF7QyTqygExSyGx1BOc6EdFdG4/4Swf/ADPoeuY5FJxE9rm0r+bltXXhm84l8mRYrhROUYNh4LFbHvYOUE5eUOY9R6axcR1POe1rEA77C19b3qmMK3insNfRmGvRz3FXCcH5pFZ0S6IAzNdQADmtvPPkYeUWqDxdXSDEToCEeVQwykKXAI1FiBvFmPaemo4wreKew1Jjlu78vRq3HU0p4PZ/GZuUq5EZ9c2oQXNsoOtrnXoqZ/R48bxfGJfLmU8rXvYlswy5o7K2pcACx10NTMHHEpBBmRsgBIW9yU5Q3HTNfToHNe9SXm5bkTORKr5yYluxLC1wEsblEY8+47waWVNxj+M2cYyBowKo4YBrWkRXHhAG9mFRuLrJHK2VeMnZLqrKQVXIq2G4HdlXS3N5xaDhW8Vuw1ZKbiDxdXqVZYIImeGPLKvIewLEAg6+YW/aqF7lbxT2GqkzSsqqxcrHoim9lv0Vbim1KPHgMC0SOFZiqG+QZiDbKDqBbcfPeqOKxXGTGQqq3YHKosotYaDzV7OGbxT2GqU2HYKdDoDzHorNw7HZs/gbLm2RMf8AiCfVQ1tzgdKTAR4sjAdit6WNaZ7nh/sST9Ir9XDW6uCY/qw+c3pr5TqvNKUoFKUoFKUoFKUoFKUoFKUoFKUoMUx/wjg/+Z9D1zpstL4nFfnT68ldG4/4RwflxHoeufNgQZsTi+qU+vJXq8Jdc2P9fs5cv8lTlhr2IauSYA1WXZxr7nXPm8PdahDXoQVeF2YaqLsw1m8kakqyDD199z1kC7JPRXr7kHorPxZ82+iscOHr5xNZC+yT0VSbZZ6K1OSfNzssWIw14MNXs7NNU22cavXE7rKYaiY+Hvb/ADG9U1kDbPPRUHamCIhkPRG/qmmWc6b3am9+S5dzz4Dk/SK/Vw1uzgp72X5z+sa0n3PPgOT9Ir9VDW7OCnvZfnP6xr80+ivFKUoFKUoFKUoFKUoFKUoFKUoFKUoMXx/whg/LiPQ9aF4J4mNMTjTIbd903n8JL0VvWUk43B3N+Vidf3tct7VmZcTPlNu/Seu1Sy2drprCyXdm422m1oz4CO/WBp215ba8muXDMOi9mv5kN61ENqz+O/aa9ja2J5nk7TXLo5vTL2/29PxOD8NbZi2sWcK0qxklgqFCsjWW68lwNCTbS+460wsjNOyyYjkJGjtlIVlLXJv0iw36eetVfdTEsMrNIw6DqOw6UGPxJ3FyBbQi4uNOcb/sFamHLJ3v3T4nF6T7NsxQGQ96aWVWt3wsIkXTWzMtnF+dVbz1Pg4M3HfcQPIgO7oLuxB8yCtQptjG38KU1dsG+KcXaSRPnG9+wE/RXL+G8Tl5ZSfnK6Tl8P6y+3+WzG4M4U75ZD/en0Cw5uio82wIR4GLmjP5xG+iRTWvzFiflvpb2KjTQ4g73zef7Y63j4TxE885/ZjLk8N+G+zOMVhMXELx4iPEAcxCI/7Pgt+0tRxwjYA3RHKmxTlQyeEFF0a9t/TasBmws9tAL+UeyKq7NweObOI7AAKXBK2IzqBcHQ2JGld7x8+E3lluflr3cscuLPLWOPvv2bBl4RwI2WYGJvyrMv7S3FU9r4mJsNKUZWBiksQQR4DVrzGe645XVmAcMQ9iLE311UWNQXWYBjmsCDmANgdNdN1YnDzZSZTK/o6ZZ8WNsuLZnc9+ApP0iPqoa3bwV97D5z+sa0n3PfgJ/wBJD6qKt2cFve4+c/rGtPKu9KUoFKUoFKUoFKUoFKUoFKUoFKUoMSYD3Xg7bs2K6+eWubo4s2KxOn4Z/XeumMatsbhLeNiPRJXOGCjY4jEiPIHbFCNS4uqhnmJJFj4vQefS9axm668Oc485lVUYQdH0CvS4YdFTNl4d5Z1iOLwwzakiA6La+a7xKpFue9ufdUPHyOiyqxUtFMEDqgTMpVm8Gw8XovqeqrcvPHfd7viY5zq6e1ejAL7quSRrkFwPBOW9yL50vcD8nPVt4jRgZmDrk1IGTlg8mygm+7lEqNDpuNUMRi5EDoz3MZK3G7RrEjT01ytyuM38/wBK5ceeM6p84yOIQ8YCE5PLuBfnjAUi9tRJmI0GmW4A5InOITqFZbjdyjbk9HxtbfGGt+a1Y5Dg3Fs2NgQm2ZSzXS9jY2jtexqnPipYy6tIG5CsrLylIbKQymw5m5xXK5ZWvN1Y77MmWOEnnuTpe4UDIfCY7xmtrod+m6o2JWGxy5r5dCb6m40tYDp1vutperPhsPMyhmnyXGYDKzHLa4ZsinKCOnq6ReFPiJo2ZXY3CkjcQegqbaj/AMOtbm3j5u97J0p6qlbHY3ksN6r661YxHIAplcxiQXQtYXWzHNYAtYlcoNrE+Q19wWKdbtd9QRygNeSWBFvJ9NfY5uWZcHT9I34PHo5scqq7fB90y3t4Zq1YnwW3bj6KliIO+aaUqHLZbAM7EAgELcALnFrki9iBe2lvxcTL8YMrqSrDcdCCLEXBB3g+ggnz8XJJx44/SO3Nerkyy+tbH7nnwE/6SH1UVbq4KuDh7A7ncHqOa9j5iO2tK9zz4Cf9JD6qKtvcCFtHP14hvqoR/CvGyySlKUClKUClKUClKUClKUClKUClKUGNY337hfnT+h65wweLWLE4h5DZFxqZja9hmxAvbn310hjPfuF+dP6JK5ixjtHiJyrgZpZQwIBBtIxsVYEGtY3V2lVVEAsBi48g0tlnzdZDcXdTfWw0uBoef3tTEo0b8U2ZFfDoGsVzcXhshNjrqVO+ovu9/Hi/dxexVKfEM4AaRbC5AAVRc7zZQBfQa9VdOrEm4uhKXZuNiPGGM2uOSFXnDaFrm1t3Sat+PxGZpSDcM5IPSCxN6i5fy17B9lff117B9lY3Naal0vq4k3Yq8dnYNrKFsOLKEZSLg8o38gqJj5xmtcNlhiQlTcXUIDY+araB+UvYPsr6CfGXsH2VjUTbIPukri4kVBYBkbKu4MOccsXI6TVux20A7WXVUQqNLA3NybW0BJt5AN1W/wDWXsH2V8zHx17B9lJMY55S1f4sUkhbNKAC+dFO9i78qNgfB0Y8o3XTrq2zYolyCVNgwzLqGsrC9zvFtB1VBv8AlL2D7KByNzL2D7K9F5MenTWM1lKusc/HMhDRrJHGyAMEjUhQxDZgACbE79bi+tzaFisUOKWJSrBM7lgoF2ZQCAxGYqAo37zzWAqKdfjL2CvhH5S1zmUjV3W0e538BN+kx9VFW3+BfgT/APyG+qirUnABLbEYf8TX6qKtzcGYAsTECxeV2brN8t+xVHmrmLvSlKBSlKBSlKBSlKBSlKBSlKBSlKDHMX78w3z5/Q9aFfZzM8jCd1zSynKFQgd9fpF633i/fmG+fP6Hrn2QYlXkZYXePjZTnjHGhRxjnlcXcoeprGpS/RX+47/jD/sR+zUTF4KRHiUTueMcqeTHpZS2nJ6q+wcIlPPr0c/ZXjHbSVpIDfdIT/gYVnuzOr1Sjsl/xh/2Y/Zrz9y3/GH/AGY/ZqsNpLV9xHCuJ0u5uWMrZOVIFcqqR34xgDyQeULkVW2ODZbfLydkfs0OziApOIyBwGTjZIYi6nc6pxbMEPMz5Qd4JGtfHxqlWB1BU3A3sLaqOsi489VtpbZjixM/HKO+s0sb2LLNFIxMbxnxchUDoy25rUFCbZbqSDLKrC11IiPhDMpBVSrKRqGUkEbjVBsC3yz9kfs1MxmJCQwggqwSQ5W0ZYpJVeFWHNuncDmWZT8aoeD23kkBDIvW6CRR15SrfQL0RTOCb5Z/2U9mouLjdclpWOZ1U6JuN+rqqVtPbMdlAZGYFszonFrY5cq2yrcizG9h4QGtWXF7TBy6+C4bsBqi5+5m+VfsT2a8vhnG+Rx5VUf5agrwh3A3yjmGl/L01VwaYrE3GHgmkW97KrOB1sQLDymp3ddYdO9/v9/8bL4GD+x3F722mNTbniibm6ya3JsD71/eSeua09wOwjx7IdJQA42muYKyuBeCE2zISL23i+m41uPYY70fzknrmtOS4UpSgUpSgUpSgUpSgUpSgUpSgUpSgx3E++8P8+b+ZXPU2ykLyOjOJhPKTbQKmdvjLygb84PPXQuI994f5838ytERbWWN5kWSG7ySBlk4yFlOaReTJZom0dvCZd+4b6Cx4fbWJmLguJQpbKs6JiCABe2aZGYHzivmIxEYKCTCQ5mue9tNCy2G/SRk7Eq7bA2UY3eSWGSSNndgYhx6WKm15ICyizW56hbT4qXHRcUVCnOtiQCuVWIzAnQnX0VFRmig5V48VHlFzaaKUAdQaJL9pqn7nw5tbEYkX3Xw8TX864j+FXnhLgVGFuGzMVzPa3Js27T8mpWythloQWygLCkov8bMgYAddgeyptdTuxw7PiDEDGOCp1zYdwQevKzVcsJjXiXIm0Qi3JCmDE2DHUlBxZCMd91seevPB7ZzOcTcBjxqxXO8FmuDoCfiW05iahbdw3FShdDlkyki9jYMDa4FVl4nwCSkscaXzEksIMQ2YnexZhdj1k3qiuxsKTb3VMxtfk4bmO498mWr1HhOLiDcnLIGRV5xlYXNraWsP2xv1tE4L4XjY83JAjXlZr6gaX5JB0sefoHPQQ22Xgk0Jxkh0FssEPhXtrxknQeaq7QYSMDLhMxLBby4l3tfnKwxRemqLOfdDADfGDbosf8A9qrwkOUZRJmCSBUN94BOo13c9BIwcjgFkiw8WW18kUbMtzYWafOx81fMLjXxWU4ueaRLeCzM6qR0J4KjduGlT4MMJo1GHhmlceG0cckg578pbra+W26wBve9R9k4KXCIySSYeBnBVs8okkAJBIEWHEjgm1tVHmoM64KIo2UwTRfumuXQDTiYraCtwbGHez+ck9c1qHgqq/cpsrFx900sxQx37xF8RiSBfp1PQN1bf2R4DfnJPXNUTqUpQKUpQKUpQKUpQKUpQKUpQKUpQY5N78g+fN/MrRB2aJHktGMySzOZB4Vs5362sOat7Se/IfnzfzK0FLtUJLKmWdCZZBnjdXVu+OAWilA1sT4MijXdQWPZWC4x5GLFWDtyl0INtLEagXqfidrYlJI4ePke4JIkPHKbXtZZgwG7oqVsuaGJ2ZJ4mYyZysglwzKw+LfK8e/X75VSfAyT4lJljzqDJn4l4sRbMDawhkZrXPOKi7QcZiGjDGWPCsFGneI0LfueLIr3FjnKqfcqZSBbLLi1AFhze6CAPNzVN4SwR+5yvEypLlF2kikjJsxa12Gvxei2Xrr1s7F4ZYlzTJcQpZc6g57LcEE6W5XZU7r27rfhNpKGkEeHcnNyzHiZRmKgm+qtuF9ao4zFwnLngluTp/WdQbHU3w9S+CixB5w0qoDKBe6nvbXJI+gaVD4TRJx6ZGBUm1wb/FvvsOckbuaqyrQYhGBPESEAEm+JbQX38mHTeO2qODxMWgjwihSAQWxGII5XMAjJr01OkWJYgVkGdtGXk2UXY7z5E+nzWjg/iIxHeSRVKq2QEgEtuUeQHU3toKCXLjQHKrhcJmXLdmWeU2N7/fp3BtboqvNtueFVKPHFmYC8UGGhYC5HhJEGBuN5NQMM4fGBuVIhC58gLluUCRyd5tftq57Z4OYiYHicJOqFgRnjeJVUDneWwJ67679NwCg8ryqfdE8szC1hIzyg3OujMQoA6qi8G4VZb8U7kLY5NNxGpsDpr9NXaWHRFeTCxGNSus4mY8pm1jwolIN2P0Vb8HHhohkWWefS/e0XDIwJ+VmzsR/dA0GxeCnwUbC19qLp0d6j0rb+yvBb87J65rUXBVgdlXVMgO01sudpLd5iGrvqSd/MOgAaVt/Zg5LfnJPXNUS6UpQKUpQKUpQKUpQKUpQKUpQKUpQYyx/rsXz5f89aSLR3mGUM3GzAnN4PLbQgbiDW5+N/r6DoeT6VY/xrTWLwLNJJcxvlnxChZIwcuWeRQFljKSqNN2a1SjHeD2z8zSqRciVl1tz6c9U9p7NAxUcRUWs3Q2oDXF+e1qukGMELyWSaIo655IpFmXMyXBCzIHHJ/wB5VD3RFJKknHjMmY2kglS+YEG5hMw57+ai79FPHxPho3eKSVd2XLI6ZbkC/JYX1qXDPi2jRvdc5zAEhpHbeAdMxI+ive1Mfx8HFCTDWAOW04TUkG548JzjzXNSsFissPFiNWbIi5kmwr6qtiBaUkg7+Y6Cou5bbpa9m4zEYgygTACPNbPHE1wBexvGTcmoW0doSxFVJQs183ecORbmt3rqq8bBhaGSUvBIyvKHAAVrrrmGhNt9Rds4KSWZHWCUBS1xxbaKRoB01WXnBzzco5lXKub7zh+kC33nfyvorzgdu4p8re6GUMF8AJFZjvuUUWFXOTDO8SqmEmzLcs/Fm7XJsL9Go39FRdgbMnghdHwt2e/Kd4UyaMAQZHHjX81BExW2cS0jRNjMSQMptx8rAi5DWGa1jpULa0KoiuVucwvmBJtdha7XzDT/AMtU+LZjriBNnwq5Qtg+Lwu9WB1CSsbaVI246YnKJsZhgRawiXEzHQsxACwhL3Y/GoKEOF4uNeRZWzZD02NienQ9vmqFwdkXIDICQp0UWs1iNGJOgtfUXq7cbFlUF8VKEvlVY4MKovqeVI8rannyX0HRUXCYyIIDDhoYwRdTLnxbjryy2hv/AHdTS27bB4HMDsgWIP8Aaa6jUfeo63Fs8clvzknrtWpeCcrybMRnYuX2oNSFGixItgFAUAZbAAAC1bbwHgn85J9Y1aRJpSlApSlApSlApSlApSlApSlApSlBgG3MeIdqKG0DGJx5GHFn6VNa44XN7m2hi4jpedpV61nAmuP1ncfqmtj91vg+0kKYmIHPhic9t5ja1z+qwB8hasJ4V7IfbGETE4b39hEEeIh3NNGCSGUc5BJI6czDeACGHRbURJnLmySqnKPgh0utm6LgjU9FT9rmORCYmuSp1A0BtpY+W48lq19LipVYq11ZSQQRYgjQgg7jVMYxt+nlsAe0WNTQzfYmFV8JGHUErnHWO+Md9W3hBg1RFyKLF1Dc56tTzVYoNsyILKzAdAZra6nQkivc23JGFmZiOvLzG/iU0tu16bYAJOQJa5FrLcdW6rieA9t82G5+jxgo5ufU+bmrEvuu+ZmDMC5u1iBc+QAV6+7Unjv20Rkj7ARCARE91BuALC/xdRvFWnGwIJlXItnDLoAN1tdPIe2oP3bfxmqi+0WJB1ut7eDpf9WgzCPCIq6SLewsqq3ksTzVa8E546S4BCyXFxffv82lWU7Xk8Zu23oAqM2JJv16m9zc9JuaaGY7bx8K34t8zFSLEWObcD5LWuTzgnnrHBtQKAovYaDzc9W4uT9nN2Vl/c87nsm0JQ7gx4SI5p5zyVyrqURjvYjT8m9zzA0bg4E7P4vZ2zkfQu0mLfyOzMv+Bx2VsjZYPFITvYZj5X5R9NYNsvHrjsXlh+9RgLoLBYk0t1X3W6+qth0ClKUClKUClKUClKUClKUClKUClKUHxlBFjqDvFYFt3gVJC/H4LNdbnIptInSEJ0ZfyD9O6s+pQaa2jjsBjmKbRwqNMNDKt8NiBbxgbZvObdVWTFdxzZ8uuHx0sP5M0XGDyZ0yj01vPaWxYMQLTwxyW3ZlDEeQnUearDL3NsJe8Zlh+Y5I7JA1BpWbuE4gnvONwUg65GQ9mU+mosncI2oPBWB/mzLr+1at5f0EYbsSSPy4w/oYV9HA9x8g3ljy/bQaEbuH7YH+yg+SaH268f8Asntj8U/+2D/UroJeDLj8FAf1mHojqovB5vkYP3j/AOnQc9DuJbY/FB+9g9uqsfcL2sd8Ea+WaL+DGugxwf8A9xB+25/yVUXg8PkMN5wW9Kig0CncHx34SbBx/OmOnYhq44PuHRj7/tKLrWCNpz5iCPRW8o9iEblwy+SG/wBOYVX+5bEWaZh1IqIPpBP00Gqdn9znZmF5Qw0+KYa5sSwiiHXkABI6mU1LxeBx20ssMWSPDrYWReLwyAcwO+UjoXT5tbLTg/Be7JnPTITJ5wGJA81XACgs/BbgvFgYeLjuSdZJD4UjdJ6B0Dm7SbzSlApSlApSlApSlApSlApSlApSlApSlApSlApSlApSlApSlApSlApSlApSlApSlApSlApSlA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2068" name="AutoShape 20" descr="data:image/jpeg;base64,/9j/4AAQSkZJRgABAQAAAQABAAD/2wCEAAkGBhMSERUUEhMVFRUSFBUVFBQYGBcUFhQXFRQVFRgVFxYXGyceGBkkGRUWHy8gIygpLCwtFh4xNTAqNSYtLCkBCQoKDgwOFw8PGiwcHyQpKSwtNCwqLCwsLCkpLyoxKSwpLCwpKSwqLCwsLCkqLCksLSksLC0pLC0pKiwpLCkpKf/AABEIAOEA4QMBIgACEQEDEQH/xAAcAAEAAQUBAQAAAAAAAAAAAAAABAMFBgcIAgH/xABVEAACAQIDAgcJCQwHBwUAAAABAgMAEQQSIQUxBhMiQVFhkQcjMlJxgbGy0hQ0NUJTcqGz0RUzQ1Ric3WCkpPBwxYkJYOiwtNEY2WElOLwCBd0o+H/xAAaAQEBAQEBAQEAAAAAAAAAAAAAAQIDBAUG/8QALREBAQACAQIEBAQHAAAAAAAAAAECEQMSIQQxQaETUWGxUnHB8BQygZHR4fH/2gAMAwEAAhEDEQA/AN40pSgUpSgUpSgUqDtnbUWFiMsxso0AAzM7HciKNWY23dRO4E1o3hT/AOoHEmVo8LGIVUlbsA0lxob3uo15reeg6AqnLOqi7MFHSSAPprk3aHdOx83h4iTXmzuB+yCF+irQdq4mU73cnoUE9tiaDrifhXg08LFQDq41L9gNQJ+6Ls9N+KT9UO/qqa5ei2VjZN0cx8pYD+FSo+BGNffEPO//AHVFdGN3WNmD/aG80GI/068Huu7M+Wk/cT/6dc/x9zbGH4kY/WH21VHcuxvix9ops034vdc2Yfw7/uMR/p1Xh7qGzWNhie2OZfWjFc+nuW435OM+eqbdzXHL+BHma3+amzTpSLhxgG3YuEeVwvrWq44Xa8En3uaJ/mureg1yo/AzaCbopf1XP8DUSbZ2Pj8KObzqW9Ipsdg0rkDC8LsdhzpJKtuYM8fqEVkeze7ntCEi78Yo+LJZ/wDFYN9NVHTlKwTgH3V4NoBFdTDM9woN+LdhvVH8bnynW3TzZ3QKUpQKUpQKUpQKUpQKUpQKUpQKUpQas4W4xJ8bJx5YwwERKimx3KXI6y5Ck9CCuf8AGYlBLJaMHvj2zFjpmNtARzV0ltTYEb7RhQg5ZjO720uQzn+Arn6fAxB3JFznfnPjmgtq7ZZfBWNfIgv2m9VBt/EndI3mAHoFTQ8a7kUeYV8OP6KgoptXGH48x7RVZcbjfGl88jD/ADV4OPPTVOTF336i4JB3MAQSp6juoK42ni/lz/1H/fXsbUxn4wf+oPt1cP6UwfiUfavs0/pVB+JR/wCH2aCJHt/HLuxTjyYk+3UyDhbtUeBiZj5J8/pY18/pTB+JR/4fZq3bS2wkjq0cKw5QQctuVe2+wG61NKv8XdE2wn4SRvKkUnpQ1Nw3de2kCFeKNySAM8AFyTbehWsLG0m6ar4bbbIyte+VgbX32N6aTbO5e7BZimK2fh2ItcAum8X+MHFUZeFmxMQO+4F4ieeMow+goforENpbe46QuVFjbQ2bcAN9qgvxTb0A8mnopo22LsPZ+Clw8yYWSVWTEh4SbiyiOFiddzLJmsfJW9ODuOabCxPJ4ZQB7bi68liOokE+etFdznZaLgZZwTycVxQHU0cJ9JNbv4JrbCqOt/WJqi8UpSgUpSgUpSgUpSgUpSgUpSgUpSgxHGfCeE8mJ9Mlc0Y6NuNk/OSeu1dL434TwnkxP8yuesTh3zsc0QBd7Zgb+Gd5vQWQwNXw4dqu/Ev48PYfar77nfx4ew+1QWX3M1XrYkeHyOs6crlEOc50IVAqhPjAsz66cga8xe538eHsPtV9ED+PD2H26C5w8GsC8GYTZJHaTKGlQBRnmVAwIvoBCxJy3DG1+bwOB+EEgBxoyHe/e7L3rNZgrlyc5tdVK6WuDuhCJ/Hh7G9uvvEt8pD2N7dBcH4IYIxrbFhGEZZ7tG5JtHoAGsCC7i17nizYEHNVvxXBSFYpHXElzEFvZRldmaaNUQhjqWiD6/g2zbxavJibx4exvbryYX8eHsPt0Fh9yNT3K1XswP48XYfarwYX8eLsPtUFn9zNX33O1XbiH8eLsPtV84h/Hi7D9tBn/c9W2x5v0gv1UNbn4Ke9l8resa09wLjK7JmDWv8AdBN2g+9Q9Nbh4Ke9l8resaC8UpSgUpSgUpSgUpSgUpSgUpSgUpSgxLHD+0sH/wAz/MrnTF7QyTqygExSyGx1BOc6EdFdG4/4Swf/ADPoeuY5FJxE9rm0r+bltXXhm84l8mRYrhROUYNh4LFbHvYOUE5eUOY9R6axcR1POe1rEA77C19b3qmMK3insNfRmGvRz3FXCcH5pFZ0S6IAzNdQADmtvPPkYeUWqDxdXSDEToCEeVQwykKXAI1FiBvFmPaemo4wreKew1Jjlu78vRq3HU0p4PZ/GZuUq5EZ9c2oQXNsoOtrnXoqZ/R48bxfGJfLmU8rXvYlswy5o7K2pcACx10NTMHHEpBBmRsgBIW9yU5Q3HTNfToHNe9SXm5bkTORKr5yYluxLC1wEsblEY8+47waWVNxj+M2cYyBowKo4YBrWkRXHhAG9mFRuLrJHK2VeMnZLqrKQVXIq2G4HdlXS3N5xaDhW8Vuw1ZKbiDxdXqVZYIImeGPLKvIewLEAg6+YW/aqF7lbxT2GqkzSsqqxcrHoim9lv0Vbim1KPHgMC0SOFZiqG+QZiDbKDqBbcfPeqOKxXGTGQqq3YHKosotYaDzV7OGbxT2GqU2HYKdDoDzHorNw7HZs/gbLm2RMf8AiCfVQ1tzgdKTAR4sjAdit6WNaZ7nh/sST9Ir9XDW6uCY/qw+c3pr5TqvNKUoFKUoFKUoFKUoFKUoFKUoFKUoMUx/wjg/+Z9D1zpstL4nFfnT68ldG4/4RwflxHoeufNgQZsTi+qU+vJXq8Jdc2P9fs5cv8lTlhr2IauSYA1WXZxr7nXPm8PdahDXoQVeF2YaqLsw1m8kakqyDD199z1kC7JPRXr7kHorPxZ82+iscOHr5xNZC+yT0VSbZZ6K1OSfNzssWIw14MNXs7NNU22cavXE7rKYaiY+Hvb/ADG9U1kDbPPRUHamCIhkPRG/qmmWc6b3am9+S5dzz4Dk/SK/Vw1uzgp72X5z+sa0n3PPgOT9Ir9VDW7OCnvZfnP6xr80+ivFKUoFKUoFKUoFKUoFKUoFKUoFKUoMXx/whg/LiPQ9aF4J4mNMTjTIbd903n8JL0VvWUk43B3N+Vidf3tct7VmZcTPlNu/Seu1Sy2drprCyXdm422m1oz4CO/WBp215ba8muXDMOi9mv5kN61ENqz+O/aa9ja2J5nk7TXLo5vTL2/29PxOD8NbZi2sWcK0qxklgqFCsjWW68lwNCTbS+460wsjNOyyYjkJGjtlIVlLXJv0iw36eetVfdTEsMrNIw6DqOw6UGPxJ3FyBbQi4uNOcb/sFamHLJ3v3T4nF6T7NsxQGQ96aWVWt3wsIkXTWzMtnF+dVbz1Pg4M3HfcQPIgO7oLuxB8yCtQptjG38KU1dsG+KcXaSRPnG9+wE/RXL+G8Tl5ZSfnK6Tl8P6y+3+WzG4M4U75ZD/en0Cw5uio82wIR4GLmjP5xG+iRTWvzFiflvpb2KjTQ4g73zef7Y63j4TxE885/ZjLk8N+G+zOMVhMXELx4iPEAcxCI/7Pgt+0tRxwjYA3RHKmxTlQyeEFF0a9t/TasBmws9tAL+UeyKq7NweObOI7AAKXBK2IzqBcHQ2JGld7x8+E3lluflr3cscuLPLWOPvv2bBl4RwI2WYGJvyrMv7S3FU9r4mJsNKUZWBiksQQR4DVrzGe645XVmAcMQ9iLE311UWNQXWYBjmsCDmANgdNdN1YnDzZSZTK/o6ZZ8WNsuLZnc9+ApP0iPqoa3bwV97D5z+sa0n3PfgJ/wBJD6qKt2cFve4+c/rGtPKu9KUoFKUoFKUoFKUoFKUoFKUoFKUoMSYD3Xg7bs2K6+eWubo4s2KxOn4Z/XeumMatsbhLeNiPRJXOGCjY4jEiPIHbFCNS4uqhnmJJFj4vQefS9axm668Oc485lVUYQdH0CvS4YdFTNl4d5Z1iOLwwzakiA6La+a7xKpFue9ufdUPHyOiyqxUtFMEDqgTMpVm8Gw8XovqeqrcvPHfd7viY5zq6e1ejAL7quSRrkFwPBOW9yL50vcD8nPVt4jRgZmDrk1IGTlg8mygm+7lEqNDpuNUMRi5EDoz3MZK3G7RrEjT01ytyuM38/wBK5ceeM6p84yOIQ8YCE5PLuBfnjAUi9tRJmI0GmW4A5InOITqFZbjdyjbk9HxtbfGGt+a1Y5Dg3Fs2NgQm2ZSzXS9jY2jtexqnPipYy6tIG5CsrLylIbKQymw5m5xXK5ZWvN1Y77MmWOEnnuTpe4UDIfCY7xmtrod+m6o2JWGxy5r5dCb6m40tYDp1vutperPhsPMyhmnyXGYDKzHLa4ZsinKCOnq6ReFPiJo2ZXY3CkjcQegqbaj/AMOtbm3j5u97J0p6qlbHY3ksN6r661YxHIAplcxiQXQtYXWzHNYAtYlcoNrE+Q19wWKdbtd9QRygNeSWBFvJ9NfY5uWZcHT9I34PHo5scqq7fB90y3t4Zq1YnwW3bj6KliIO+aaUqHLZbAM7EAgELcALnFrki9iBe2lvxcTL8YMrqSrDcdCCLEXBB3g+ggnz8XJJx44/SO3Nerkyy+tbH7nnwE/6SH1UVbq4KuDh7A7ncHqOa9j5iO2tK9zz4Cf9JD6qKtvcCFtHP14hvqoR/CvGyySlKUClKUClKUClKUClKUClKUClKUGNY337hfnT+h65wweLWLE4h5DZFxqZja9hmxAvbn310hjPfuF+dP6JK5ixjtHiJyrgZpZQwIBBtIxsVYEGtY3V2lVVEAsBi48g0tlnzdZDcXdTfWw0uBoef3tTEo0b8U2ZFfDoGsVzcXhshNjrqVO+ovu9/Hi/dxexVKfEM4AaRbC5AAVRc7zZQBfQa9VdOrEm4uhKXZuNiPGGM2uOSFXnDaFrm1t3Sat+PxGZpSDcM5IPSCxN6i5fy17B9lff117B9lY3Naal0vq4k3Yq8dnYNrKFsOLKEZSLg8o38gqJj5xmtcNlhiQlTcXUIDY+araB+UvYPsr6CfGXsH2VjUTbIPukri4kVBYBkbKu4MOccsXI6TVux20A7WXVUQqNLA3NybW0BJt5AN1W/wDWXsH2V8zHx17B9lJMY55S1f4sUkhbNKAC+dFO9i78qNgfB0Y8o3XTrq2zYolyCVNgwzLqGsrC9zvFtB1VBv8AlL2D7KByNzL2D7K9F5MenTWM1lKusc/HMhDRrJHGyAMEjUhQxDZgACbE79bi+tzaFisUOKWJSrBM7lgoF2ZQCAxGYqAo37zzWAqKdfjL2CvhH5S1zmUjV3W0e538BN+kx9VFW3+BfgT/APyG+qirUnABLbEYf8TX6qKtzcGYAsTECxeV2brN8t+xVHmrmLvSlKBSlKBSlKBSlKBSlKBSlKBSlKDHMX78w3z5/Q9aFfZzM8jCd1zSynKFQgd9fpF633i/fmG+fP6Hrn2QYlXkZYXePjZTnjHGhRxjnlcXcoeprGpS/RX+47/jD/sR+zUTF4KRHiUTueMcqeTHpZS2nJ6q+wcIlPPr0c/ZXjHbSVpIDfdIT/gYVnuzOr1Sjsl/xh/2Y/Zrz9y3/GH/AGY/ZqsNpLV9xHCuJ0u5uWMrZOVIFcqqR34xgDyQeULkVW2ODZbfLydkfs0OziApOIyBwGTjZIYi6nc6pxbMEPMz5Qd4JGtfHxqlWB1BU3A3sLaqOsi489VtpbZjixM/HKO+s0sb2LLNFIxMbxnxchUDoy25rUFCbZbqSDLKrC11IiPhDMpBVSrKRqGUkEbjVBsC3yz9kfs1MxmJCQwggqwSQ5W0ZYpJVeFWHNuncDmWZT8aoeD23kkBDIvW6CRR15SrfQL0RTOCb5Z/2U9mouLjdclpWOZ1U6JuN+rqqVtPbMdlAZGYFszonFrY5cq2yrcizG9h4QGtWXF7TBy6+C4bsBqi5+5m+VfsT2a8vhnG+Rx5VUf5agrwh3A3yjmGl/L01VwaYrE3GHgmkW97KrOB1sQLDymp3ddYdO9/v9/8bL4GD+x3F722mNTbniibm6ya3JsD71/eSeua09wOwjx7IdJQA42muYKyuBeCE2zISL23i+m41uPYY70fzknrmtOS4UpSgUpSgUpSgUpSgUpSgUpSgUpSgx3E++8P8+b+ZXPU2ykLyOjOJhPKTbQKmdvjLygb84PPXQuI994f5838ytERbWWN5kWSG7ySBlk4yFlOaReTJZom0dvCZd+4b6Cx4fbWJmLguJQpbKs6JiCABe2aZGYHzivmIxEYKCTCQ5mue9tNCy2G/SRk7Eq7bA2UY3eSWGSSNndgYhx6WKm15ICyizW56hbT4qXHRcUVCnOtiQCuVWIzAnQnX0VFRmig5V48VHlFzaaKUAdQaJL9pqn7nw5tbEYkX3Xw8TX864j+FXnhLgVGFuGzMVzPa3Js27T8mpWythloQWygLCkov8bMgYAddgeyptdTuxw7PiDEDGOCp1zYdwQevKzVcsJjXiXIm0Qi3JCmDE2DHUlBxZCMd91seevPB7ZzOcTcBjxqxXO8FmuDoCfiW05iahbdw3FShdDlkyki9jYMDa4FVl4nwCSkscaXzEksIMQ2YnexZhdj1k3qiuxsKTb3VMxtfk4bmO498mWr1HhOLiDcnLIGRV5xlYXNraWsP2xv1tE4L4XjY83JAjXlZr6gaX5JB0sefoHPQQ22Xgk0Jxkh0FssEPhXtrxknQeaq7QYSMDLhMxLBby4l3tfnKwxRemqLOfdDADfGDbosf8A9qrwkOUZRJmCSBUN94BOo13c9BIwcjgFkiw8WW18kUbMtzYWafOx81fMLjXxWU4ueaRLeCzM6qR0J4KjduGlT4MMJo1GHhmlceG0cckg578pbra+W26wBve9R9k4KXCIySSYeBnBVs8okkAJBIEWHEjgm1tVHmoM64KIo2UwTRfumuXQDTiYraCtwbGHez+ck9c1qHgqq/cpsrFx900sxQx37xF8RiSBfp1PQN1bf2R4DfnJPXNUTqUpQKUpQKUpQKUpQKUpQKUpQKUpQY5N78g+fN/MrRB2aJHktGMySzOZB4Vs5362sOat7Se/IfnzfzK0FLtUJLKmWdCZZBnjdXVu+OAWilA1sT4MijXdQWPZWC4x5GLFWDtyl0INtLEagXqfidrYlJI4ePke4JIkPHKbXtZZgwG7oqVsuaGJ2ZJ4mYyZysglwzKw+LfK8e/X75VSfAyT4lJljzqDJn4l4sRbMDawhkZrXPOKi7QcZiGjDGWPCsFGneI0LfueLIr3FjnKqfcqZSBbLLi1AFhze6CAPNzVN4SwR+5yvEypLlF2kikjJsxa12Gvxei2Xrr1s7F4ZYlzTJcQpZc6g57LcEE6W5XZU7r27rfhNpKGkEeHcnNyzHiZRmKgm+qtuF9ao4zFwnLngluTp/WdQbHU3w9S+CixB5w0qoDKBe6nvbXJI+gaVD4TRJx6ZGBUm1wb/FvvsOckbuaqyrQYhGBPESEAEm+JbQX38mHTeO2qODxMWgjwihSAQWxGII5XMAjJr01OkWJYgVkGdtGXk2UXY7z5E+nzWjg/iIxHeSRVKq2QEgEtuUeQHU3toKCXLjQHKrhcJmXLdmWeU2N7/fp3BtboqvNtueFVKPHFmYC8UGGhYC5HhJEGBuN5NQMM4fGBuVIhC58gLluUCRyd5tftq57Z4OYiYHicJOqFgRnjeJVUDneWwJ67679NwCg8ryqfdE8szC1hIzyg3OujMQoA6qi8G4VZb8U7kLY5NNxGpsDpr9NXaWHRFeTCxGNSus4mY8pm1jwolIN2P0Vb8HHhohkWWefS/e0XDIwJ+VmzsR/dA0GxeCnwUbC19qLp0d6j0rb+yvBb87J65rUXBVgdlXVMgO01sudpLd5iGrvqSd/MOgAaVt/Zg5LfnJPXNUS6UpQKUpQKUpQKUpQKUpQKUpQKUpQYyx/rsXz5f89aSLR3mGUM3GzAnN4PLbQgbiDW5+N/r6DoeT6VY/xrTWLwLNJJcxvlnxChZIwcuWeRQFljKSqNN2a1SjHeD2z8zSqRciVl1tz6c9U9p7NAxUcRUWs3Q2oDXF+e1qukGMELyWSaIo655IpFmXMyXBCzIHHJ/wB5VD3RFJKknHjMmY2kglS+YEG5hMw57+ai79FPHxPho3eKSVd2XLI6ZbkC/JYX1qXDPi2jRvdc5zAEhpHbeAdMxI+ive1Mfx8HFCTDWAOW04TUkG548JzjzXNSsFissPFiNWbIi5kmwr6qtiBaUkg7+Y6Cou5bbpa9m4zEYgygTACPNbPHE1wBexvGTcmoW0doSxFVJQs183ecORbmt3rqq8bBhaGSUvBIyvKHAAVrrrmGhNt9Rds4KSWZHWCUBS1xxbaKRoB01WXnBzzco5lXKub7zh+kC33nfyvorzgdu4p8re6GUMF8AJFZjvuUUWFXOTDO8SqmEmzLcs/Fm7XJsL9Go39FRdgbMnghdHwt2e/Kd4UyaMAQZHHjX81BExW2cS0jRNjMSQMptx8rAi5DWGa1jpULa0KoiuVucwvmBJtdha7XzDT/AMtU+LZjriBNnwq5Qtg+Lwu9WB1CSsbaVI246YnKJsZhgRawiXEzHQsxACwhL3Y/GoKEOF4uNeRZWzZD02NienQ9vmqFwdkXIDICQp0UWs1iNGJOgtfUXq7cbFlUF8VKEvlVY4MKovqeVI8rannyX0HRUXCYyIIDDhoYwRdTLnxbjryy2hv/AHdTS27bB4HMDsgWIP8Aaa6jUfeo63Fs8clvzknrtWpeCcrybMRnYuX2oNSFGixItgFAUAZbAAAC1bbwHgn85J9Y1aRJpSlApSlApSlApSlApSlApSlApSlBgG3MeIdqKG0DGJx5GHFn6VNa44XN7m2hi4jpedpV61nAmuP1ncfqmtj91vg+0kKYmIHPhic9t5ja1z+qwB8hasJ4V7IfbGETE4b39hEEeIh3NNGCSGUc5BJI6czDeACGHRbURJnLmySqnKPgh0utm6LgjU9FT9rmORCYmuSp1A0BtpY+W48lq19LipVYq11ZSQQRYgjQgg7jVMYxt+nlsAe0WNTQzfYmFV8JGHUErnHWO+Md9W3hBg1RFyKLF1Dc56tTzVYoNsyILKzAdAZra6nQkivc23JGFmZiOvLzG/iU0tu16bYAJOQJa5FrLcdW6rieA9t82G5+jxgo5ufU+bmrEvuu+ZmDMC5u1iBc+QAV6+7Unjv20Rkj7ARCARE91BuALC/xdRvFWnGwIJlXItnDLoAN1tdPIe2oP3bfxmqi+0WJB1ut7eDpf9WgzCPCIq6SLewsqq3ksTzVa8E546S4BCyXFxffv82lWU7Xk8Zu23oAqM2JJv16m9zc9JuaaGY7bx8K34t8zFSLEWObcD5LWuTzgnnrHBtQKAovYaDzc9W4uT9nN2Vl/c87nsm0JQ7gx4SI5p5zyVyrqURjvYjT8m9zzA0bg4E7P4vZ2zkfQu0mLfyOzMv+Bx2VsjZYPFITvYZj5X5R9NYNsvHrjsXlh+9RgLoLBYk0t1X3W6+qth0ClKUClKUClKUClKUClKUClKUClKUHxlBFjqDvFYFt3gVJC/H4LNdbnIptInSEJ0ZfyD9O6s+pQaa2jjsBjmKbRwqNMNDKt8NiBbxgbZvObdVWTFdxzZ8uuHx0sP5M0XGDyZ0yj01vPaWxYMQLTwxyW3ZlDEeQnUearDL3NsJe8Zlh+Y5I7JA1BpWbuE4gnvONwUg65GQ9mU+mosncI2oPBWB/mzLr+1at5f0EYbsSSPy4w/oYV9HA9x8g3ljy/bQaEbuH7YH+yg+SaH268f8Asntj8U/+2D/UroJeDLj8FAf1mHojqovB5vkYP3j/AOnQc9DuJbY/FB+9g9uqsfcL2sd8Ea+WaL+DGugxwf8A9xB+25/yVUXg8PkMN5wW9Kig0CncHx34SbBx/OmOnYhq44PuHRj7/tKLrWCNpz5iCPRW8o9iEblwy+SG/wBOYVX+5bEWaZh1IqIPpBP00Gqdn9znZmF5Qw0+KYa5sSwiiHXkABI6mU1LxeBx20ssMWSPDrYWReLwyAcwO+UjoXT5tbLTg/Be7JnPTITJ5wGJA81XACgs/BbgvFgYeLjuSdZJD4UjdJ6B0Dm7SbzSlApSlApSlApSlApSlApSlApSlApSlApSlApSlApSlApSlApSlApSlApSlApSlApSlApSlA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2070" name="AutoShape 22" descr="data:image/jpeg;base64,/9j/4AAQSkZJRgABAQAAAQABAAD/2wCEAAkGBhMSERUUEhMVFRUSFBUVFBQYGBcUFhQXFRQVFRgVFxYXGyceGBkkGRUWHy8gIygpLCwtFh4xNTAqNSYtLCkBCQoKDgwOFw8PGiwcHyQpKSwtNCwqLCwsLCkpLyoxKSwpLCwpKSwqLCwsLCkqLCksLSksLC0pLC0pKiwpLCkpKf/AABEIAOEA4QMBIgACEQEDEQH/xAAcAAEAAQUBAQAAAAAAAAAAAAAABAMFBgcIAgH/xABVEAACAQIDAgcJCQwHBwUAAAABAgMAEQQSIQUxBhMiQVFhkQcjMlJxgbGy0hQ0NUJTcqGz0RUzQ1Ric3WCkpPBwxYkJYOiwtNEY2WElOLwCBd0o+H/xAAaAQEBAQEBAQEAAAAAAAAAAAAAAQIDBAUG/8QALREBAQACAQIEBAQHAAAAAAAAAAECEQMSIQQxQaETUWGxUnHB8BQygZHR4fH/2gAMAwEAAhEDEQA/AN40pSgUpSgUpSgUqDtnbUWFiMsxso0AAzM7HciKNWY23dRO4E1o3hT/AOoHEmVo8LGIVUlbsA0lxob3uo15reeg6AqnLOqi7MFHSSAPprk3aHdOx83h4iTXmzuB+yCF+irQdq4mU73cnoUE9tiaDrifhXg08LFQDq41L9gNQJ+6Ls9N+KT9UO/qqa5ei2VjZN0cx8pYD+FSo+BGNffEPO//AHVFdGN3WNmD/aG80GI/068Huu7M+Wk/cT/6dc/x9zbGH4kY/WH21VHcuxvix9ops034vdc2Yfw7/uMR/p1Xh7qGzWNhie2OZfWjFc+nuW435OM+eqbdzXHL+BHma3+amzTpSLhxgG3YuEeVwvrWq44Xa8En3uaJ/mureg1yo/AzaCbopf1XP8DUSbZ2Pj8KObzqW9Ipsdg0rkDC8LsdhzpJKtuYM8fqEVkeze7ntCEi78Yo+LJZ/wDFYN9NVHTlKwTgH3V4NoBFdTDM9woN+LdhvVH8bnynW3TzZ3QKUpQKUpQKUpQKUpQKUpQKUpQKUpQas4W4xJ8bJx5YwwERKimx3KXI6y5Ck9CCuf8AGYlBLJaMHvj2zFjpmNtARzV0ltTYEb7RhQg5ZjO720uQzn+Arn6fAxB3JFznfnPjmgtq7ZZfBWNfIgv2m9VBt/EndI3mAHoFTQ8a7kUeYV8OP6KgoptXGH48x7RVZcbjfGl88jD/ADV4OPPTVOTF336i4JB3MAQSp6juoK42ni/lz/1H/fXsbUxn4wf+oPt1cP6UwfiUfavs0/pVB+JR/wCH2aCJHt/HLuxTjyYk+3UyDhbtUeBiZj5J8/pY18/pTB+JR/4fZq3bS2wkjq0cKw5QQctuVe2+wG61NKv8XdE2wn4SRvKkUnpQ1Nw3de2kCFeKNySAM8AFyTbehWsLG0m6ar4bbbIyte+VgbX32N6aTbO5e7BZimK2fh2ItcAum8X+MHFUZeFmxMQO+4F4ieeMow+goforENpbe46QuVFjbQ2bcAN9qgvxTb0A8mnopo22LsPZ+Clw8yYWSVWTEh4SbiyiOFiddzLJmsfJW9ODuOabCxPJ4ZQB7bi68liOokE+etFdznZaLgZZwTycVxQHU0cJ9JNbv4JrbCqOt/WJqi8UpSgUpSgUpSgUpSgUpSgUpSgUpSgxHGfCeE8mJ9Mlc0Y6NuNk/OSeu1dL434TwnkxP8yuesTh3zsc0QBd7Zgb+Gd5vQWQwNXw4dqu/Ev48PYfar77nfx4ew+1QWX3M1XrYkeHyOs6crlEOc50IVAqhPjAsz66cga8xe538eHsPtV9ED+PD2H26C5w8GsC8GYTZJHaTKGlQBRnmVAwIvoBCxJy3DG1+bwOB+EEgBxoyHe/e7L3rNZgrlyc5tdVK6WuDuhCJ/Hh7G9uvvEt8pD2N7dBcH4IYIxrbFhGEZZ7tG5JtHoAGsCC7i17nizYEHNVvxXBSFYpHXElzEFvZRldmaaNUQhjqWiD6/g2zbxavJibx4exvbryYX8eHsPt0Fh9yNT3K1XswP48XYfarwYX8eLsPtUFn9zNX33O1XbiH8eLsPtV84h/Hi7D9tBn/c9W2x5v0gv1UNbn4Ke9l8resa09wLjK7JmDWv8AdBN2g+9Q9Nbh4Ke9l8resaC8UpSgUpSgUpSgUpSgUpSgUpSgUpSgxLHD+0sH/wAz/MrnTF7QyTqygExSyGx1BOc6EdFdG4/4Swf/ADPoeuY5FJxE9rm0r+bltXXhm84l8mRYrhROUYNh4LFbHvYOUE5eUOY9R6axcR1POe1rEA77C19b3qmMK3insNfRmGvRz3FXCcH5pFZ0S6IAzNdQADmtvPPkYeUWqDxdXSDEToCEeVQwykKXAI1FiBvFmPaemo4wreKew1Jjlu78vRq3HU0p4PZ/GZuUq5EZ9c2oQXNsoOtrnXoqZ/R48bxfGJfLmU8rXvYlswy5o7K2pcACx10NTMHHEpBBmRsgBIW9yU5Q3HTNfToHNe9SXm5bkTORKr5yYluxLC1wEsblEY8+47waWVNxj+M2cYyBowKo4YBrWkRXHhAG9mFRuLrJHK2VeMnZLqrKQVXIq2G4HdlXS3N5xaDhW8Vuw1ZKbiDxdXqVZYIImeGPLKvIewLEAg6+YW/aqF7lbxT2GqkzSsqqxcrHoim9lv0Vbim1KPHgMC0SOFZiqG+QZiDbKDqBbcfPeqOKxXGTGQqq3YHKosotYaDzV7OGbxT2GqU2HYKdDoDzHorNw7HZs/gbLm2RMf8AiCfVQ1tzgdKTAR4sjAdit6WNaZ7nh/sST9Ir9XDW6uCY/qw+c3pr5TqvNKUoFKUoFKUoFKUoFKUoFKUoFKUoMUx/wjg/+Z9D1zpstL4nFfnT68ldG4/4RwflxHoeufNgQZsTi+qU+vJXq8Jdc2P9fs5cv8lTlhr2IauSYA1WXZxr7nXPm8PdahDXoQVeF2YaqLsw1m8kakqyDD199z1kC7JPRXr7kHorPxZ82+iscOHr5xNZC+yT0VSbZZ6K1OSfNzssWIw14MNXs7NNU22cavXE7rKYaiY+Hvb/ADG9U1kDbPPRUHamCIhkPRG/qmmWc6b3am9+S5dzz4Dk/SK/Vw1uzgp72X5z+sa0n3PPgOT9Ir9VDW7OCnvZfnP6xr80+ivFKUoFKUoFKUoFKUoFKUoFKUoFKUoMXx/whg/LiPQ9aF4J4mNMTjTIbd903n8JL0VvWUk43B3N+Vidf3tct7VmZcTPlNu/Seu1Sy2drprCyXdm422m1oz4CO/WBp215ba8muXDMOi9mv5kN61ENqz+O/aa9ja2J5nk7TXLo5vTL2/29PxOD8NbZi2sWcK0qxklgqFCsjWW68lwNCTbS+460wsjNOyyYjkJGjtlIVlLXJv0iw36eetVfdTEsMrNIw6DqOw6UGPxJ3FyBbQi4uNOcb/sFamHLJ3v3T4nF6T7NsxQGQ96aWVWt3wsIkXTWzMtnF+dVbz1Pg4M3HfcQPIgO7oLuxB8yCtQptjG38KU1dsG+KcXaSRPnG9+wE/RXL+G8Tl5ZSfnK6Tl8P6y+3+WzG4M4U75ZD/en0Cw5uio82wIR4GLmjP5xG+iRTWvzFiflvpb2KjTQ4g73zef7Y63j4TxE885/ZjLk8N+G+zOMVhMXELx4iPEAcxCI/7Pgt+0tRxwjYA3RHKmxTlQyeEFF0a9t/TasBmws9tAL+UeyKq7NweObOI7AAKXBK2IzqBcHQ2JGld7x8+E3lluflr3cscuLPLWOPvv2bBl4RwI2WYGJvyrMv7S3FU9r4mJsNKUZWBiksQQR4DVrzGe645XVmAcMQ9iLE311UWNQXWYBjmsCDmANgdNdN1YnDzZSZTK/o6ZZ8WNsuLZnc9+ApP0iPqoa3bwV97D5z+sa0n3PfgJ/wBJD6qKt2cFve4+c/rGtPKu9KUoFKUoFKUoFKUoFKUoFKUoFKUoMSYD3Xg7bs2K6+eWubo4s2KxOn4Z/XeumMatsbhLeNiPRJXOGCjY4jEiPIHbFCNS4uqhnmJJFj4vQefS9axm668Oc485lVUYQdH0CvS4YdFTNl4d5Z1iOLwwzakiA6La+a7xKpFue9ufdUPHyOiyqxUtFMEDqgTMpVm8Gw8XovqeqrcvPHfd7viY5zq6e1ejAL7quSRrkFwPBOW9yL50vcD8nPVt4jRgZmDrk1IGTlg8mygm+7lEqNDpuNUMRi5EDoz3MZK3G7RrEjT01ytyuM38/wBK5ceeM6p84yOIQ8YCE5PLuBfnjAUi9tRJmI0GmW4A5InOITqFZbjdyjbk9HxtbfGGt+a1Y5Dg3Fs2NgQm2ZSzXS9jY2jtexqnPipYy6tIG5CsrLylIbKQymw5m5xXK5ZWvN1Y77MmWOEnnuTpe4UDIfCY7xmtrod+m6o2JWGxy5r5dCb6m40tYDp1vutperPhsPMyhmnyXGYDKzHLa4ZsinKCOnq6ReFPiJo2ZXY3CkjcQegqbaj/AMOtbm3j5u97J0p6qlbHY3ksN6r661YxHIAplcxiQXQtYXWzHNYAtYlcoNrE+Q19wWKdbtd9QRygNeSWBFvJ9NfY5uWZcHT9I34PHo5scqq7fB90y3t4Zq1YnwW3bj6KliIO+aaUqHLZbAM7EAgELcALnFrki9iBe2lvxcTL8YMrqSrDcdCCLEXBB3g+ggnz8XJJx44/SO3Nerkyy+tbH7nnwE/6SH1UVbq4KuDh7A7ncHqOa9j5iO2tK9zz4Cf9JD6qKtvcCFtHP14hvqoR/CvGyySlKUClKUClKUClKUClKUClKUClKUGNY337hfnT+h65wweLWLE4h5DZFxqZja9hmxAvbn310hjPfuF+dP6JK5ixjtHiJyrgZpZQwIBBtIxsVYEGtY3V2lVVEAsBi48g0tlnzdZDcXdTfWw0uBoef3tTEo0b8U2ZFfDoGsVzcXhshNjrqVO+ovu9/Hi/dxexVKfEM4AaRbC5AAVRc7zZQBfQa9VdOrEm4uhKXZuNiPGGM2uOSFXnDaFrm1t3Sat+PxGZpSDcM5IPSCxN6i5fy17B9lff117B9lY3Naal0vq4k3Yq8dnYNrKFsOLKEZSLg8o38gqJj5xmtcNlhiQlTcXUIDY+araB+UvYPsr6CfGXsH2VjUTbIPukri4kVBYBkbKu4MOccsXI6TVux20A7WXVUQqNLA3NybW0BJt5AN1W/wDWXsH2V8zHx17B9lJMY55S1f4sUkhbNKAC+dFO9i78qNgfB0Y8o3XTrq2zYolyCVNgwzLqGsrC9zvFtB1VBv8AlL2D7KByNzL2D7K9F5MenTWM1lKusc/HMhDRrJHGyAMEjUhQxDZgACbE79bi+tzaFisUOKWJSrBM7lgoF2ZQCAxGYqAo37zzWAqKdfjL2CvhH5S1zmUjV3W0e538BN+kx9VFW3+BfgT/APyG+qirUnABLbEYf8TX6qKtzcGYAsTECxeV2brN8t+xVHmrmLvSlKBSlKBSlKBSlKBSlKBSlKBSlKDHMX78w3z5/Q9aFfZzM8jCd1zSynKFQgd9fpF633i/fmG+fP6Hrn2QYlXkZYXePjZTnjHGhRxjnlcXcoeprGpS/RX+47/jD/sR+zUTF4KRHiUTueMcqeTHpZS2nJ6q+wcIlPPr0c/ZXjHbSVpIDfdIT/gYVnuzOr1Sjsl/xh/2Y/Zrz9y3/GH/AGY/ZqsNpLV9xHCuJ0u5uWMrZOVIFcqqR34xgDyQeULkVW2ODZbfLydkfs0OziApOIyBwGTjZIYi6nc6pxbMEPMz5Qd4JGtfHxqlWB1BU3A3sLaqOsi489VtpbZjixM/HKO+s0sb2LLNFIxMbxnxchUDoy25rUFCbZbqSDLKrC11IiPhDMpBVSrKRqGUkEbjVBsC3yz9kfs1MxmJCQwggqwSQ5W0ZYpJVeFWHNuncDmWZT8aoeD23kkBDIvW6CRR15SrfQL0RTOCb5Z/2U9mouLjdclpWOZ1U6JuN+rqqVtPbMdlAZGYFszonFrY5cq2yrcizG9h4QGtWXF7TBy6+C4bsBqi5+5m+VfsT2a8vhnG+Rx5VUf5agrwh3A3yjmGl/L01VwaYrE3GHgmkW97KrOB1sQLDymp3ddYdO9/v9/8bL4GD+x3F722mNTbniibm6ya3JsD71/eSeua09wOwjx7IdJQA42muYKyuBeCE2zISL23i+m41uPYY70fzknrmtOS4UpSgUpSgUpSgUpSgUpSgUpSgUpSgx3E++8P8+b+ZXPU2ykLyOjOJhPKTbQKmdvjLygb84PPXQuI994f5838ytERbWWN5kWSG7ySBlk4yFlOaReTJZom0dvCZd+4b6Cx4fbWJmLguJQpbKs6JiCABe2aZGYHzivmIxEYKCTCQ5mue9tNCy2G/SRk7Eq7bA2UY3eSWGSSNndgYhx6WKm15ICyizW56hbT4qXHRcUVCnOtiQCuVWIzAnQnX0VFRmig5V48VHlFzaaKUAdQaJL9pqn7nw5tbEYkX3Xw8TX864j+FXnhLgVGFuGzMVzPa3Js27T8mpWythloQWygLCkov8bMgYAddgeyptdTuxw7PiDEDGOCp1zYdwQevKzVcsJjXiXIm0Qi3JCmDE2DHUlBxZCMd91seevPB7ZzOcTcBjxqxXO8FmuDoCfiW05iahbdw3FShdDlkyki9jYMDa4FVl4nwCSkscaXzEksIMQ2YnexZhdj1k3qiuxsKTb3VMxtfk4bmO498mWr1HhOLiDcnLIGRV5xlYXNraWsP2xv1tE4L4XjY83JAjXlZr6gaX5JB0sefoHPQQ22Xgk0Jxkh0FssEPhXtrxknQeaq7QYSMDLhMxLBby4l3tfnKwxRemqLOfdDADfGDbosf8A9qrwkOUZRJmCSBUN94BOo13c9BIwcjgFkiw8WW18kUbMtzYWafOx81fMLjXxWU4ueaRLeCzM6qR0J4KjduGlT4MMJo1GHhmlceG0cckg578pbra+W26wBve9R9k4KXCIySSYeBnBVs8okkAJBIEWHEjgm1tVHmoM64KIo2UwTRfumuXQDTiYraCtwbGHez+ck9c1qHgqq/cpsrFx900sxQx37xF8RiSBfp1PQN1bf2R4DfnJPXNUTqUpQKUpQKUpQKUpQKUpQKUpQKUpQY5N78g+fN/MrRB2aJHktGMySzOZB4Vs5362sOat7Se/IfnzfzK0FLtUJLKmWdCZZBnjdXVu+OAWilA1sT4MijXdQWPZWC4x5GLFWDtyl0INtLEagXqfidrYlJI4ePke4JIkPHKbXtZZgwG7oqVsuaGJ2ZJ4mYyZysglwzKw+LfK8e/X75VSfAyT4lJljzqDJn4l4sRbMDawhkZrXPOKi7QcZiGjDGWPCsFGneI0LfueLIr3FjnKqfcqZSBbLLi1AFhze6CAPNzVN4SwR+5yvEypLlF2kikjJsxa12Gvxei2Xrr1s7F4ZYlzTJcQpZc6g57LcEE6W5XZU7r27rfhNpKGkEeHcnNyzHiZRmKgm+qtuF9ao4zFwnLngluTp/WdQbHU3w9S+CixB5w0qoDKBe6nvbXJI+gaVD4TRJx6ZGBUm1wb/FvvsOckbuaqyrQYhGBPESEAEm+JbQX38mHTeO2qODxMWgjwihSAQWxGII5XMAjJr01OkWJYgVkGdtGXk2UXY7z5E+nzWjg/iIxHeSRVKq2QEgEtuUeQHU3toKCXLjQHKrhcJmXLdmWeU2N7/fp3BtboqvNtueFVKPHFmYC8UGGhYC5HhJEGBuN5NQMM4fGBuVIhC58gLluUCRyd5tftq57Z4OYiYHicJOqFgRnjeJVUDneWwJ67679NwCg8ryqfdE8szC1hIzyg3OujMQoA6qi8G4VZb8U7kLY5NNxGpsDpr9NXaWHRFeTCxGNSus4mY8pm1jwolIN2P0Vb8HHhohkWWefS/e0XDIwJ+VmzsR/dA0GxeCnwUbC19qLp0d6j0rb+yvBb87J65rUXBVgdlXVMgO01sudpLd5iGrvqSd/MOgAaVt/Zg5LfnJPXNUS6UpQKUpQKUpQKUpQKUpQKUpQKUpQYyx/rsXz5f89aSLR3mGUM3GzAnN4PLbQgbiDW5+N/r6DoeT6VY/xrTWLwLNJJcxvlnxChZIwcuWeRQFljKSqNN2a1SjHeD2z8zSqRciVl1tz6c9U9p7NAxUcRUWs3Q2oDXF+e1qukGMELyWSaIo655IpFmXMyXBCzIHHJ/wB5VD3RFJKknHjMmY2kglS+YEG5hMw57+ai79FPHxPho3eKSVd2XLI6ZbkC/JYX1qXDPi2jRvdc5zAEhpHbeAdMxI+ive1Mfx8HFCTDWAOW04TUkG548JzjzXNSsFissPFiNWbIi5kmwr6qtiBaUkg7+Y6Cou5bbpa9m4zEYgygTACPNbPHE1wBexvGTcmoW0doSxFVJQs183ecORbmt3rqq8bBhaGSUvBIyvKHAAVrrrmGhNt9Rds4KSWZHWCUBS1xxbaKRoB01WXnBzzco5lXKub7zh+kC33nfyvorzgdu4p8re6GUMF8AJFZjvuUUWFXOTDO8SqmEmzLcs/Fm7XJsL9Go39FRdgbMnghdHwt2e/Kd4UyaMAQZHHjX81BExW2cS0jRNjMSQMptx8rAi5DWGa1jpULa0KoiuVucwvmBJtdha7XzDT/AMtU+LZjriBNnwq5Qtg+Lwu9WB1CSsbaVI246YnKJsZhgRawiXEzHQsxACwhL3Y/GoKEOF4uNeRZWzZD02NienQ9vmqFwdkXIDICQp0UWs1iNGJOgtfUXq7cbFlUF8VKEvlVY4MKovqeVI8rannyX0HRUXCYyIIDDhoYwRdTLnxbjryy2hv/AHdTS27bB4HMDsgWIP8Aaa6jUfeo63Fs8clvzknrtWpeCcrybMRnYuX2oNSFGixItgFAUAZbAAAC1bbwHgn85J9Y1aRJpSlApSlApSlApSlApSlApSlApSlBgG3MeIdqKG0DGJx5GHFn6VNa44XN7m2hi4jpedpV61nAmuP1ncfqmtj91vg+0kKYmIHPhic9t5ja1z+qwB8hasJ4V7IfbGETE4b39hEEeIh3NNGCSGUc5BJI6czDeACGHRbURJnLmySqnKPgh0utm6LgjU9FT9rmORCYmuSp1A0BtpY+W48lq19LipVYq11ZSQQRYgjQgg7jVMYxt+nlsAe0WNTQzfYmFV8JGHUErnHWO+Md9W3hBg1RFyKLF1Dc56tTzVYoNsyILKzAdAZra6nQkivc23JGFmZiOvLzG/iU0tu16bYAJOQJa5FrLcdW6rieA9t82G5+jxgo5ufU+bmrEvuu+ZmDMC5u1iBc+QAV6+7Unjv20Rkj7ARCARE91BuALC/xdRvFWnGwIJlXItnDLoAN1tdPIe2oP3bfxmqi+0WJB1ut7eDpf9WgzCPCIq6SLewsqq3ksTzVa8E546S4BCyXFxffv82lWU7Xk8Zu23oAqM2JJv16m9zc9JuaaGY7bx8K34t8zFSLEWObcD5LWuTzgnnrHBtQKAovYaDzc9W4uT9nN2Vl/c87nsm0JQ7gx4SI5p5zyVyrqURjvYjT8m9zzA0bg4E7P4vZ2zkfQu0mLfyOzMv+Bx2VsjZYPFITvYZj5X5R9NYNsvHrjsXlh+9RgLoLBYk0t1X3W6+qth0ClKUClKUClKUClKUClKUClKUClKUHxlBFjqDvFYFt3gVJC/H4LNdbnIptInSEJ0ZfyD9O6s+pQaa2jjsBjmKbRwqNMNDKt8NiBbxgbZvObdVWTFdxzZ8uuHx0sP5M0XGDyZ0yj01vPaWxYMQLTwxyW3ZlDEeQnUearDL3NsJe8Zlh+Y5I7JA1BpWbuE4gnvONwUg65GQ9mU+mosncI2oPBWB/mzLr+1at5f0EYbsSSPy4w/oYV9HA9x8g3ljy/bQaEbuH7YH+yg+SaH268f8Asntj8U/+2D/UroJeDLj8FAf1mHojqovB5vkYP3j/AOnQc9DuJbY/FB+9g9uqsfcL2sd8Ea+WaL+DGugxwf8A9xB+25/yVUXg8PkMN5wW9Kig0CncHx34SbBx/OmOnYhq44PuHRj7/tKLrWCNpz5iCPRW8o9iEblwy+SG/wBOYVX+5bEWaZh1IqIPpBP00Gqdn9znZmF5Qw0+KYa5sSwiiHXkABI6mU1LxeBx20ssMWSPDrYWReLwyAcwO+UjoXT5tbLTg/Be7JnPTITJ5wGJA81XACgs/BbgvFgYeLjuSdZJD4UjdJ6B0Dm7SbzSlApSlApSlApSlApSlApSlApSlApSlApSlApSlApSlApSlApSlApSlApSlApSlApSlApSlApSlApSl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pic>
        <p:nvPicPr>
          <p:cNvPr id="2072" name="Picture 24" descr="http://diszkontgsm.hu/images/Blackberry_9700__4b1d19220999a.jpg"/>
          <p:cNvPicPr>
            <a:picLocks noChangeAspect="1" noChangeArrowheads="1"/>
          </p:cNvPicPr>
          <p:nvPr/>
        </p:nvPicPr>
        <p:blipFill rotWithShape="1">
          <a:blip r:embed="rId11" cstate="print"/>
          <a:srcRect l="17689" r="18678"/>
          <a:stretch/>
        </p:blipFill>
        <p:spPr bwMode="auto">
          <a:xfrm>
            <a:off x="7523750" y="3915075"/>
            <a:ext cx="1289786" cy="2026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692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803"/>
            <a:ext cx="8726607" cy="876053"/>
          </a:xfrm>
        </p:spPr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Selenium 1 vs. </a:t>
            </a:r>
            <a:r>
              <a:rPr lang="en-US" sz="2600" dirty="0" err="1" smtClean="0">
                <a:solidFill>
                  <a:schemeClr val="bg1"/>
                </a:solidFill>
              </a:rPr>
              <a:t>WebDriver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533400"/>
            <a:ext cx="8701114" cy="53339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hu-HU" sz="3200" b="1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The </a:t>
            </a:r>
            <a:r>
              <a:rPr lang="en-US" sz="3200" b="1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difference…</a:t>
            </a:r>
            <a:endParaRPr lang="en-US" sz="3200" b="1" dirty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38086" y="6248400"/>
            <a:ext cx="2605114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dirty="0" smtClean="0">
                <a:solidFill>
                  <a:schemeClr val="bg1"/>
                </a:solidFill>
                <a:latin typeface="Helvetica LT Std"/>
              </a:rPr>
              <a:t>Selenium 1 vs. </a:t>
            </a:r>
            <a:r>
              <a:rPr lang="en-US" sz="1200" dirty="0" err="1" smtClean="0">
                <a:solidFill>
                  <a:schemeClr val="bg1"/>
                </a:solidFill>
                <a:latin typeface="Helvetica LT Std"/>
              </a:rPr>
              <a:t>WebDriver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 LT Std"/>
              <a:ea typeface="+mn-ea"/>
              <a:cs typeface="+mn-cs"/>
            </a:endParaRPr>
          </a:p>
        </p:txBody>
      </p:sp>
      <p:sp>
        <p:nvSpPr>
          <p:cNvPr id="5" name="Footer Placeholder 22"/>
          <p:cNvSpPr txBox="1">
            <a:spLocks/>
          </p:cNvSpPr>
          <p:nvPr/>
        </p:nvSpPr>
        <p:spPr>
          <a:xfrm>
            <a:off x="1468438" y="6400800"/>
            <a:ext cx="6207125" cy="56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201</a:t>
            </a:r>
            <a:r>
              <a:rPr lang="hu-HU" dirty="0" smtClean="0"/>
              <a:t>2</a:t>
            </a:r>
            <a:r>
              <a:rPr lang="en-US" dirty="0" smtClean="0"/>
              <a:t> © EPAM Systems</a:t>
            </a:r>
            <a:endParaRPr lang="en-US" dirty="0">
              <a:latin typeface="+mn-lt"/>
            </a:endParaRPr>
          </a:p>
        </p:txBody>
      </p:sp>
      <p:graphicFrame>
        <p:nvGraphicFramePr>
          <p:cNvPr id="9" name="Táblázat 8"/>
          <p:cNvGraphicFramePr>
            <a:graphicFrameLocks noGrp="1"/>
          </p:cNvGraphicFramePr>
          <p:nvPr/>
        </p:nvGraphicFramePr>
        <p:xfrm>
          <a:off x="76200" y="1356360"/>
          <a:ext cx="8991600" cy="4053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0772"/>
                <a:gridCol w="4650828"/>
              </a:tblGrid>
              <a:tr h="4834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Selenium</a:t>
                      </a:r>
                      <a:r>
                        <a:rPr lang="en-US" sz="2000" baseline="0" dirty="0" smtClean="0"/>
                        <a:t> 1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Selenium</a:t>
                      </a:r>
                      <a:r>
                        <a:rPr lang="en-US" sz="2000" baseline="0" dirty="0" smtClean="0"/>
                        <a:t> 2 /</a:t>
                      </a:r>
                      <a:r>
                        <a:rPr lang="en-US" sz="2000" baseline="0" dirty="0" err="1" smtClean="0"/>
                        <a:t>WebDriver</a:t>
                      </a:r>
                      <a:endParaRPr lang="cs-CZ" sz="2000" dirty="0"/>
                    </a:p>
                  </a:txBody>
                  <a:tcPr/>
                </a:tc>
              </a:tr>
              <a:tr h="446294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isElementPresent</a:t>
                      </a:r>
                      <a:r>
                        <a:rPr lang="en-US" sz="2000" dirty="0" smtClean="0"/>
                        <a:t>(“</a:t>
                      </a:r>
                      <a:r>
                        <a:rPr lang="en-US" sz="2000" dirty="0" err="1" smtClean="0"/>
                        <a:t>xpath</a:t>
                      </a:r>
                      <a:r>
                        <a:rPr lang="en-US" sz="2000" dirty="0" smtClean="0"/>
                        <a:t>”) </a:t>
                      </a:r>
                      <a:endParaRPr lang="cs-CZ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findElements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By.xpath</a:t>
                      </a:r>
                      <a:r>
                        <a:rPr lang="en-US" sz="2000" dirty="0" smtClean="0"/>
                        <a:t>(“</a:t>
                      </a:r>
                      <a:r>
                        <a:rPr lang="en-US" sz="2000" dirty="0" err="1" smtClean="0"/>
                        <a:t>xpath</a:t>
                      </a:r>
                      <a:r>
                        <a:rPr lang="en-US" sz="2000" dirty="0" smtClean="0"/>
                        <a:t>”)).size() &gt; 0</a:t>
                      </a:r>
                      <a:endParaRPr lang="cs-CZ" sz="2000" dirty="0"/>
                    </a:p>
                  </a:txBody>
                  <a:tcPr anchor="ctr"/>
                </a:tc>
              </a:tr>
              <a:tr h="446294"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getXpathCount</a:t>
                      </a:r>
                      <a:r>
                        <a:rPr lang="en-GB" sz="2000" dirty="0" smtClean="0"/>
                        <a:t>(</a:t>
                      </a:r>
                      <a:r>
                        <a:rPr lang="en-US" sz="2000" dirty="0" smtClean="0"/>
                        <a:t>“</a:t>
                      </a:r>
                      <a:r>
                        <a:rPr lang="en-US" sz="2000" dirty="0" err="1" smtClean="0"/>
                        <a:t>xpath</a:t>
                      </a:r>
                      <a:r>
                        <a:rPr lang="en-US" sz="2000" dirty="0" smtClean="0"/>
                        <a:t>”</a:t>
                      </a:r>
                      <a:r>
                        <a:rPr lang="en-GB" sz="2000" dirty="0" smtClean="0"/>
                        <a:t>) </a:t>
                      </a:r>
                      <a:endParaRPr lang="cs-CZ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findElements</a:t>
                      </a:r>
                      <a:r>
                        <a:rPr lang="en-GB" sz="2000" dirty="0" smtClean="0"/>
                        <a:t>(</a:t>
                      </a:r>
                      <a:r>
                        <a:rPr lang="en-GB" sz="2000" dirty="0" err="1" smtClean="0"/>
                        <a:t>By.xpath</a:t>
                      </a:r>
                      <a:r>
                        <a:rPr lang="en-GB" sz="2000" dirty="0" smtClean="0"/>
                        <a:t>(“</a:t>
                      </a:r>
                      <a:r>
                        <a:rPr lang="en-GB" sz="2000" dirty="0" err="1" smtClean="0"/>
                        <a:t>xpath</a:t>
                      </a:r>
                      <a:r>
                        <a:rPr lang="en-GB" sz="2000" dirty="0" smtClean="0"/>
                        <a:t>”)).size()</a:t>
                      </a:r>
                      <a:endParaRPr lang="cs-CZ" sz="2000" dirty="0"/>
                    </a:p>
                  </a:txBody>
                  <a:tcPr anchor="ctr"/>
                </a:tc>
              </a:tr>
              <a:tr h="446294">
                <a:tc>
                  <a:txBody>
                    <a:bodyPr/>
                    <a:lstStyle/>
                    <a:p>
                      <a:r>
                        <a:rPr lang="cs-CZ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isVisible(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element</a:t>
                      </a:r>
                      <a:r>
                        <a:rPr lang="cs-CZ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cs-CZ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findElement(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element</a:t>
                      </a:r>
                      <a:r>
                        <a:rPr lang="cs-CZ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)).isDisplayed()</a:t>
                      </a:r>
                      <a:endParaRPr lang="cs-CZ" sz="2000" dirty="0"/>
                    </a:p>
                  </a:txBody>
                  <a:tcPr anchor="ctr"/>
                </a:tc>
              </a:tr>
              <a:tr h="446294"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cs-CZ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etText(locator);</a:t>
                      </a:r>
                      <a:endParaRPr lang="cs-CZ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findElement(location).getText();</a:t>
                      </a:r>
                      <a:endParaRPr lang="cs-CZ" sz="2000" dirty="0"/>
                    </a:p>
                  </a:txBody>
                  <a:tcPr anchor="ctr"/>
                </a:tc>
              </a:tr>
              <a:tr h="446294"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cs-CZ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ype(locator, text);</a:t>
                      </a:r>
                      <a:endParaRPr lang="cs-CZ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cs-CZ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indElement(location).sendkeys(text);</a:t>
                      </a:r>
                      <a:endParaRPr lang="cs-CZ" sz="2000" dirty="0"/>
                    </a:p>
                  </a:txBody>
                  <a:tcPr anchor="ctr"/>
                </a:tc>
              </a:tr>
              <a:tr h="446294">
                <a:tc>
                  <a:txBody>
                    <a:bodyPr/>
                    <a:lstStyle/>
                    <a:p>
                      <a:r>
                        <a:rPr lang="cs-CZ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select(location,"value=" + optionValue);</a:t>
                      </a:r>
                      <a:endParaRPr lang="cs-CZ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selectByValue(optionValue);</a:t>
                      </a:r>
                      <a:endParaRPr lang="cs-CZ" sz="2000" dirty="0"/>
                    </a:p>
                  </a:txBody>
                  <a:tcPr anchor="ctr"/>
                </a:tc>
              </a:tr>
              <a:tr h="446294">
                <a:tc>
                  <a:txBody>
                    <a:bodyPr/>
                    <a:lstStyle/>
                    <a:p>
                      <a:r>
                        <a:rPr lang="cs-CZ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select(locator,"label=" + optionLabel);</a:t>
                      </a:r>
                      <a:endParaRPr lang="cs-CZ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selectByVisibleText(optionLabel);</a:t>
                      </a:r>
                      <a:endParaRPr lang="cs-CZ" sz="2000" dirty="0"/>
                    </a:p>
                  </a:txBody>
                  <a:tcPr anchor="ctr"/>
                </a:tc>
              </a:tr>
              <a:tr h="446294">
                <a:tc>
                  <a:txBody>
                    <a:bodyPr/>
                    <a:lstStyle/>
                    <a:p>
                      <a:r>
                        <a:rPr lang="cs-CZ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selectWindow("name=windowName");</a:t>
                      </a:r>
                      <a:endParaRPr lang="cs-CZ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switchTo().window("windowName");</a:t>
                      </a:r>
                      <a:endParaRPr lang="cs-CZ" sz="2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92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803"/>
            <a:ext cx="8726607" cy="876053"/>
          </a:xfrm>
        </p:spPr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Element Locator Management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1"/>
            <a:ext cx="9144000" cy="2666999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Roy </a:t>
            </a:r>
            <a:r>
              <a:rPr lang="en-US" b="1" dirty="0" err="1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Osherove</a:t>
            </a:r>
            <a:r>
              <a:rPr lang="en-US" b="1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: </a:t>
            </a:r>
            <a:r>
              <a:rPr lang="en-US" b="1" i="1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The Art of Unit Testing</a:t>
            </a:r>
            <a:endParaRPr lang="en-US" b="1" dirty="0" smtClean="0">
              <a:solidFill>
                <a:schemeClr val="accent1"/>
              </a:solidFill>
              <a:latin typeface="Helvetica LT Std"/>
              <a:ea typeface="+mj-ea"/>
              <a:cs typeface="+mj-cs"/>
            </a:endParaRPr>
          </a:p>
          <a:p>
            <a:pPr lvl="1">
              <a:buFont typeface="Arial" pitchFamily="34" charset="0"/>
              <a:buChar char="•"/>
            </a:pPr>
            <a:endParaRPr lang="en-US" b="1" dirty="0" smtClean="0">
              <a:solidFill>
                <a:schemeClr val="accent1"/>
              </a:solidFill>
              <a:latin typeface="Helvetica LT Std"/>
              <a:ea typeface="+mj-ea"/>
              <a:cs typeface="+mj-cs"/>
            </a:endParaRP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ea typeface="+mj-ea"/>
                <a:cs typeface="Courier New" pitchFamily="49" charset="0"/>
              </a:rPr>
              <a:t>if (</a:t>
            </a:r>
            <a:r>
              <a:rPr lang="en-US" b="1" dirty="0" err="1" smtClean="0">
                <a:latin typeface="Courier New" pitchFamily="49" charset="0"/>
                <a:ea typeface="+mj-ea"/>
                <a:cs typeface="Courier New" pitchFamily="49" charset="0"/>
              </a:rPr>
              <a:t>time.maintaining_existing_automated_test</a:t>
            </a:r>
            <a:r>
              <a:rPr lang="en-US" b="1" dirty="0" smtClean="0">
                <a:latin typeface="Courier New" pitchFamily="49" charset="0"/>
                <a:ea typeface="+mj-ea"/>
                <a:cs typeface="Courier New" pitchFamily="49" charset="0"/>
              </a:rPr>
              <a:t> &gt; </a:t>
            </a:r>
            <a:r>
              <a:rPr lang="en-US" b="1" dirty="0" err="1" smtClean="0">
                <a:latin typeface="Courier New" pitchFamily="49" charset="0"/>
                <a:ea typeface="+mj-ea"/>
                <a:cs typeface="Courier New" pitchFamily="49" charset="0"/>
              </a:rPr>
              <a:t>time.creating_new_test</a:t>
            </a:r>
            <a:r>
              <a:rPr lang="en-US" b="1" dirty="0" smtClean="0">
                <a:latin typeface="Courier New" pitchFamily="49" charset="0"/>
                <a:ea typeface="+mj-ea"/>
                <a:cs typeface="Courier New" pitchFamily="49" charset="0"/>
              </a:rPr>
              <a:t>){</a:t>
            </a:r>
          </a:p>
          <a:p>
            <a:pPr lvl="2">
              <a:buNone/>
            </a:pPr>
            <a:r>
              <a:rPr lang="en-US" b="1" dirty="0" err="1" smtClean="0">
                <a:latin typeface="Courier New" pitchFamily="49" charset="0"/>
                <a:ea typeface="+mj-ea"/>
                <a:cs typeface="Courier New" pitchFamily="49" charset="0"/>
              </a:rPr>
              <a:t>Project.fail</a:t>
            </a:r>
            <a:r>
              <a:rPr lang="en-US" b="1" dirty="0" smtClean="0">
                <a:latin typeface="Courier New" pitchFamily="49" charset="0"/>
                <a:ea typeface="+mj-ea"/>
                <a:cs typeface="Courier New" pitchFamily="49" charset="0"/>
              </a:rPr>
              <a:t>();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ea typeface="+mj-ea"/>
                <a:cs typeface="Courier New" pitchFamily="49" charset="0"/>
              </a:rPr>
              <a:t>}</a:t>
            </a:r>
          </a:p>
          <a:p>
            <a:pPr lvl="2">
              <a:buNone/>
            </a:pPr>
            <a:endParaRPr lang="en-US" sz="2200" dirty="0" smtClean="0">
              <a:solidFill>
                <a:srgbClr val="21438F"/>
              </a:solidFill>
              <a:latin typeface="Helvetica LT Std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  <a:p>
            <a:pPr lvl="2"/>
            <a:endParaRPr lang="en-US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  <a:p>
            <a:pPr marL="457200" lvl="1" indent="0">
              <a:buNone/>
            </a:pPr>
            <a:endParaRPr lang="en-US" dirty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38086" y="6248400"/>
            <a:ext cx="2605114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dirty="0" smtClean="0">
                <a:solidFill>
                  <a:schemeClr val="bg1"/>
                </a:solidFill>
                <a:latin typeface="Helvetica LT Std"/>
              </a:rPr>
              <a:t>Element Locator Management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 LT Std"/>
              <a:ea typeface="+mn-ea"/>
              <a:cs typeface="+mn-cs"/>
            </a:endParaRPr>
          </a:p>
        </p:txBody>
      </p:sp>
      <p:sp>
        <p:nvSpPr>
          <p:cNvPr id="5" name="Footer Placeholder 22"/>
          <p:cNvSpPr txBox="1">
            <a:spLocks/>
          </p:cNvSpPr>
          <p:nvPr/>
        </p:nvSpPr>
        <p:spPr>
          <a:xfrm>
            <a:off x="1468438" y="6400800"/>
            <a:ext cx="6207125" cy="56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201</a:t>
            </a:r>
            <a:r>
              <a:rPr lang="hu-HU" dirty="0" smtClean="0"/>
              <a:t>2</a:t>
            </a:r>
            <a:r>
              <a:rPr lang="en-US" dirty="0" smtClean="0"/>
              <a:t> © EPAM Systems</a:t>
            </a:r>
            <a:endParaRPr lang="en-US" dirty="0">
              <a:latin typeface="+mn-lt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228600" y="3733800"/>
            <a:ext cx="876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Helvetica LT Std"/>
              </a:rPr>
              <a:t>One of the reason: “</a:t>
            </a:r>
            <a:r>
              <a:rPr lang="en-US" sz="2400" b="1" i="1" dirty="0" smtClean="0">
                <a:solidFill>
                  <a:schemeClr val="accent1"/>
                </a:solidFill>
                <a:latin typeface="Helvetica LT Std"/>
              </a:rPr>
              <a:t>poor element locator management</a:t>
            </a:r>
            <a:r>
              <a:rPr lang="en-US" sz="2400" b="1" dirty="0" smtClean="0">
                <a:solidFill>
                  <a:schemeClr val="accent1"/>
                </a:solidFill>
                <a:latin typeface="Helvetica LT Std"/>
              </a:rPr>
              <a:t>”</a:t>
            </a:r>
          </a:p>
          <a:p>
            <a:pPr marL="342900" lvl="2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1"/>
                </a:solidFill>
                <a:latin typeface="Helvetica LT Std"/>
              </a:rPr>
              <a:t>We have the methodology…</a:t>
            </a:r>
          </a:p>
        </p:txBody>
      </p:sp>
    </p:spTree>
    <p:extLst>
      <p:ext uri="{BB962C8B-B14F-4D97-AF65-F5344CB8AC3E}">
        <p14:creationId xmlns:p14="http://schemas.microsoft.com/office/powerpoint/2010/main" val="73692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803"/>
            <a:ext cx="8726607" cy="876053"/>
          </a:xfrm>
        </p:spPr>
        <p:txBody>
          <a:bodyPr/>
          <a:lstStyle/>
          <a:p>
            <a:r>
              <a:rPr lang="en-US" sz="2600" dirty="0" smtClean="0">
                <a:solidFill>
                  <a:schemeClr val="bg1"/>
                </a:solidFill>
              </a:rPr>
              <a:t>Element Locator Management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638800"/>
          </a:xfrm>
        </p:spPr>
        <p:txBody>
          <a:bodyPr>
            <a:normAutofit/>
          </a:bodyPr>
          <a:lstStyle/>
          <a:p>
            <a:pPr marL="180000" lvl="1">
              <a:spcBef>
                <a:spcPts val="600"/>
              </a:spcBef>
              <a:buNone/>
            </a:pPr>
            <a:r>
              <a:rPr lang="en-US" b="1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Choosing Good Locator Strategy</a:t>
            </a:r>
            <a:endParaRPr lang="hu-HU" b="1" dirty="0" smtClean="0">
              <a:solidFill>
                <a:schemeClr val="accent1"/>
              </a:solidFill>
              <a:latin typeface="Helvetica LT Std"/>
              <a:ea typeface="+mj-ea"/>
              <a:cs typeface="+mj-cs"/>
            </a:endParaRPr>
          </a:p>
          <a:p>
            <a:pPr marL="180000" lvl="1">
              <a:spcBef>
                <a:spcPts val="600"/>
              </a:spcBef>
              <a:buNone/>
            </a:pPr>
            <a:r>
              <a:rPr lang="en-US" sz="2000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The most common locator types:</a:t>
            </a:r>
          </a:p>
          <a:p>
            <a:pPr marL="540000" lvl="2" indent="0">
              <a:spcBef>
                <a:spcPts val="6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 the element’s ID</a:t>
            </a:r>
            <a:r>
              <a:rPr lang="en-US" sz="2000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: </a:t>
            </a:r>
            <a:endParaRPr lang="cs-CZ" sz="2000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  <a:p>
            <a:pPr marL="792000" lvl="3" indent="0">
              <a:spcBef>
                <a:spcPts val="300"/>
              </a:spcBef>
              <a:buFont typeface="Courier New" pitchFamily="49" charset="0"/>
              <a:buChar char="o"/>
            </a:pPr>
            <a:r>
              <a:rPr lang="cs-CZ" sz="1600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 </a:t>
            </a:r>
            <a:r>
              <a:rPr lang="en-US" sz="1600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IDs are unique on the page</a:t>
            </a:r>
            <a:endParaRPr lang="cs-CZ" sz="1600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  <a:p>
            <a:pPr marL="792000" lvl="3" indent="0">
              <a:spcBef>
                <a:spcPts val="300"/>
              </a:spcBef>
              <a:buFont typeface="Courier New" pitchFamily="49" charset="0"/>
              <a:buChar char="o"/>
            </a:pPr>
            <a:r>
              <a:rPr lang="cs-CZ" sz="1600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 t</a:t>
            </a:r>
            <a:r>
              <a:rPr lang="en-US" sz="1600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he </a:t>
            </a:r>
            <a:r>
              <a:rPr lang="en-US" sz="1600" u="sng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fastest</a:t>
            </a:r>
            <a:r>
              <a:rPr lang="en-US" sz="1600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 and the </a:t>
            </a:r>
            <a:r>
              <a:rPr lang="en-US" sz="1600" u="sng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best</a:t>
            </a:r>
            <a:r>
              <a:rPr lang="en-US" sz="1600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. Use it!</a:t>
            </a:r>
          </a:p>
          <a:p>
            <a:pPr marL="540000" lvl="2" indent="0">
              <a:spcBef>
                <a:spcPts val="6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 text/link</a:t>
            </a:r>
            <a:r>
              <a:rPr lang="en-US" sz="2000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: </a:t>
            </a:r>
            <a:endParaRPr lang="cs-CZ" sz="2000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  <a:p>
            <a:pPr marL="792000" lvl="3" indent="0">
              <a:spcBef>
                <a:spcPts val="300"/>
              </a:spcBef>
              <a:buFont typeface="Courier New" pitchFamily="49" charset="0"/>
              <a:buChar char="o"/>
            </a:pPr>
            <a:r>
              <a:rPr lang="en-US" sz="1600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 helpful when testing links on page</a:t>
            </a:r>
          </a:p>
          <a:p>
            <a:pPr marL="540000" lvl="2" indent="0">
              <a:spcBef>
                <a:spcPts val="6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 CSS selectors</a:t>
            </a:r>
            <a:r>
              <a:rPr lang="en-US" sz="2000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: </a:t>
            </a:r>
            <a:endParaRPr lang="cs-CZ" sz="2000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  <a:p>
            <a:pPr marL="792000" lvl="3" indent="0">
              <a:spcBef>
                <a:spcPts val="300"/>
              </a:spcBef>
              <a:buFont typeface="Courier New" pitchFamily="49" charset="0"/>
              <a:buChar char="o"/>
            </a:pPr>
            <a:r>
              <a:rPr lang="en-US" sz="1600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 fast to resolve </a:t>
            </a:r>
            <a:endParaRPr lang="cs-CZ" sz="1600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  <a:p>
            <a:pPr marL="792000" lvl="3" indent="0">
              <a:spcBef>
                <a:spcPts val="300"/>
              </a:spcBef>
              <a:buFont typeface="Courier New" pitchFamily="49" charset="0"/>
              <a:buChar char="o"/>
            </a:pPr>
            <a:r>
              <a:rPr lang="en-US" sz="1600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 uniqueness is not guaranteed on the page (same as </a:t>
            </a:r>
            <a:r>
              <a:rPr lang="en-US" sz="1600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text/link</a:t>
            </a:r>
            <a:r>
              <a:rPr lang="en-US" sz="1600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)</a:t>
            </a:r>
          </a:p>
          <a:p>
            <a:pPr marL="540000" lvl="2" indent="0">
              <a:spcBef>
                <a:spcPts val="600"/>
              </a:spcBef>
            </a:pPr>
            <a:r>
              <a:rPr lang="en-US" sz="2000" b="1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 </a:t>
            </a:r>
            <a:r>
              <a:rPr lang="en-US" sz="2000" b="1" dirty="0" err="1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XPath</a:t>
            </a:r>
            <a:r>
              <a:rPr lang="en-US" sz="2000" b="1" dirty="0" smtClean="0">
                <a:solidFill>
                  <a:schemeClr val="accent1"/>
                </a:solidFill>
                <a:latin typeface="Helvetica LT Std"/>
                <a:ea typeface="+mj-ea"/>
                <a:cs typeface="+mj-cs"/>
              </a:rPr>
              <a:t> statement</a:t>
            </a:r>
            <a:r>
              <a:rPr lang="en-US" sz="2000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: </a:t>
            </a:r>
            <a:endParaRPr lang="cs-CZ" sz="2000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  <a:p>
            <a:pPr marL="792000" lvl="3" indent="0">
              <a:spcBef>
                <a:spcPts val="300"/>
              </a:spcBef>
              <a:buFont typeface="Courier New" pitchFamily="49" charset="0"/>
              <a:buChar char="o"/>
            </a:pPr>
            <a:r>
              <a:rPr lang="en-US" sz="1600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 is extremely slow in IE(7); </a:t>
            </a:r>
            <a:endParaRPr lang="cs-CZ" sz="1600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  <a:p>
            <a:pPr marL="792000" lvl="3" indent="0">
              <a:spcBef>
                <a:spcPts val="300"/>
              </a:spcBef>
              <a:buFont typeface="Courier New" pitchFamily="49" charset="0"/>
              <a:buChar char="o"/>
            </a:pPr>
            <a:r>
              <a:rPr lang="en-US" sz="1600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 </a:t>
            </a:r>
            <a:r>
              <a:rPr lang="cs-CZ" sz="1600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l</a:t>
            </a:r>
            <a:r>
              <a:rPr lang="en-US" sz="1600" dirty="0" err="1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ocate</a:t>
            </a:r>
            <a:r>
              <a:rPr lang="en-US" sz="1600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 an object with respect to another object on the page; </a:t>
            </a:r>
            <a:r>
              <a:rPr lang="cs-CZ" sz="1600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extraordinarily brittle. </a:t>
            </a:r>
            <a:endParaRPr lang="en-US" sz="1600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  <a:p>
            <a:pPr marL="792000" lvl="3" indent="0">
              <a:spcBef>
                <a:spcPts val="300"/>
              </a:spcBef>
              <a:buFont typeface="Courier New" pitchFamily="49" charset="0"/>
              <a:buChar char="o"/>
            </a:pPr>
            <a:r>
              <a:rPr lang="en-US" sz="1600" b="1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 Bad XPATH</a:t>
            </a:r>
            <a:r>
              <a:rPr lang="en-US" sz="1600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: //table[5]/</a:t>
            </a:r>
            <a:r>
              <a:rPr lang="en-US" sz="1600" dirty="0" err="1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tbody</a:t>
            </a:r>
            <a:r>
              <a:rPr lang="en-US" sz="1600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/</a:t>
            </a:r>
            <a:r>
              <a:rPr lang="en-US" sz="1600" dirty="0" err="1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tr</a:t>
            </a:r>
            <a:r>
              <a:rPr lang="en-US" sz="1600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/td[2]/div/a/b</a:t>
            </a:r>
          </a:p>
          <a:p>
            <a:pPr marL="1249200" lvl="5" indent="0">
              <a:spcBef>
                <a:spcPts val="300"/>
              </a:spcBef>
              <a:buFont typeface="Courier New" pitchFamily="49" charset="0"/>
              <a:buChar char="o"/>
            </a:pPr>
            <a:r>
              <a:rPr lang="en-US" sz="1600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 Ugly, breaks easily if the HTML structure changes</a:t>
            </a:r>
          </a:p>
          <a:p>
            <a:pPr marL="792000" lvl="3" indent="0">
              <a:spcBef>
                <a:spcPts val="300"/>
              </a:spcBef>
              <a:buFont typeface="Courier New" pitchFamily="49" charset="0"/>
              <a:buChar char="o"/>
            </a:pPr>
            <a:r>
              <a:rPr lang="en-US" sz="1600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 „</a:t>
            </a:r>
            <a:r>
              <a:rPr lang="en-US" sz="1600" b="1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Good“ XPATH</a:t>
            </a:r>
            <a:r>
              <a:rPr lang="en-US" sz="1600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: //div[@id = '</a:t>
            </a:r>
            <a:r>
              <a:rPr lang="en-US" sz="1600" dirty="0" err="1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foo</a:t>
            </a:r>
            <a:r>
              <a:rPr lang="en-US" sz="1600" dirty="0" smtClean="0">
                <a:solidFill>
                  <a:srgbClr val="21438F"/>
                </a:solidFill>
                <a:latin typeface="Helvetica LT Std"/>
                <a:ea typeface="+mj-ea"/>
                <a:cs typeface="+mj-cs"/>
              </a:rPr>
              <a:t>']//a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  <a:p>
            <a:pPr lvl="2">
              <a:buNone/>
            </a:pPr>
            <a:endParaRPr lang="en-US" dirty="0" smtClean="0">
              <a:solidFill>
                <a:srgbClr val="21438F"/>
              </a:solidFill>
              <a:latin typeface="Helvetica LT Std"/>
              <a:ea typeface="+mj-ea"/>
              <a:cs typeface="+mj-cs"/>
            </a:endParaRPr>
          </a:p>
        </p:txBody>
      </p:sp>
      <p:sp>
        <p:nvSpPr>
          <p:cNvPr id="4" name="Text Placeholder 5"/>
          <p:cNvSpPr txBox="1">
            <a:spLocks/>
          </p:cNvSpPr>
          <p:nvPr/>
        </p:nvSpPr>
        <p:spPr bwMode="auto">
          <a:xfrm>
            <a:off x="138086" y="6248400"/>
            <a:ext cx="2605114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200" noProof="0" dirty="0" smtClean="0">
                <a:solidFill>
                  <a:schemeClr val="bg1"/>
                </a:solidFill>
                <a:latin typeface="Helvetica LT Std"/>
              </a:rPr>
              <a:t>Locator Types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 LT Std"/>
              <a:ea typeface="+mn-ea"/>
              <a:cs typeface="+mn-cs"/>
            </a:endParaRPr>
          </a:p>
        </p:txBody>
      </p:sp>
      <p:sp>
        <p:nvSpPr>
          <p:cNvPr id="5" name="Footer Placeholder 22"/>
          <p:cNvSpPr txBox="1">
            <a:spLocks/>
          </p:cNvSpPr>
          <p:nvPr/>
        </p:nvSpPr>
        <p:spPr>
          <a:xfrm>
            <a:off x="1468438" y="6400800"/>
            <a:ext cx="6207125" cy="56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LTStd-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/>
              <a:t>201</a:t>
            </a:r>
            <a:r>
              <a:rPr lang="hu-HU" dirty="0" smtClean="0"/>
              <a:t>2</a:t>
            </a:r>
            <a:r>
              <a:rPr lang="en-US" dirty="0" smtClean="0"/>
              <a:t> © EPAM Systems</a:t>
            </a:r>
            <a:endParaRPr lang="en-US" dirty="0">
              <a:latin typeface="+mn-lt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5638800" y="1676400"/>
            <a:ext cx="3276600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cs-CZ" sz="1600" dirty="0" smtClean="0">
                <a:solidFill>
                  <a:schemeClr val="bg1"/>
                </a:solidFill>
              </a:rPr>
              <a:t>driver.findElement(</a:t>
            </a:r>
            <a:r>
              <a:rPr lang="cs-CZ" sz="1600" b="1" dirty="0" smtClean="0">
                <a:solidFill>
                  <a:schemeClr val="bg1"/>
                </a:solidFill>
              </a:rPr>
              <a:t>By.</a:t>
            </a:r>
            <a:r>
              <a:rPr lang="cs-CZ" sz="1600" b="1" i="1" dirty="0" smtClean="0">
                <a:solidFill>
                  <a:schemeClr val="bg1"/>
                </a:solidFill>
              </a:rPr>
              <a:t>id</a:t>
            </a:r>
            <a:r>
              <a:rPr lang="cs-CZ" b="1" i="1" dirty="0" smtClean="0">
                <a:solidFill>
                  <a:schemeClr val="bg1"/>
                </a:solidFill>
              </a:rPr>
              <a:t>(</a:t>
            </a:r>
            <a:r>
              <a:rPr lang="hu-HU" b="1" i="1" dirty="0" smtClean="0">
                <a:solidFill>
                  <a:schemeClr val="bg1"/>
                </a:solidFill>
              </a:rPr>
              <a:t>”</a:t>
            </a:r>
            <a:r>
              <a:rPr lang="hu-HU" b="1" i="1" dirty="0" err="1" smtClean="0">
                <a:solidFill>
                  <a:schemeClr val="bg1"/>
                </a:solidFill>
              </a:rPr>
              <a:t>card-id</a:t>
            </a:r>
            <a:r>
              <a:rPr lang="hu-HU" b="1" i="1" dirty="0" smtClean="0">
                <a:solidFill>
                  <a:schemeClr val="bg1"/>
                </a:solidFill>
              </a:rPr>
              <a:t>”</a:t>
            </a:r>
            <a:r>
              <a:rPr lang="cs-CZ" b="1" i="1" dirty="0" smtClean="0">
                <a:solidFill>
                  <a:schemeClr val="bg1"/>
                </a:solidFill>
              </a:rPr>
              <a:t>))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4724400" y="2590800"/>
            <a:ext cx="4191000" cy="33855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cs-CZ" sz="1600" dirty="0" smtClean="0">
                <a:solidFill>
                  <a:schemeClr val="bg1"/>
                </a:solidFill>
              </a:rPr>
              <a:t>driver.findElement(</a:t>
            </a:r>
            <a:r>
              <a:rPr lang="cs-CZ" sz="1600" b="1" dirty="0" smtClean="0">
                <a:solidFill>
                  <a:schemeClr val="bg1"/>
                </a:solidFill>
              </a:rPr>
              <a:t>By.linkText</a:t>
            </a:r>
            <a:r>
              <a:rPr lang="cs-CZ" sz="1600" dirty="0" smtClean="0">
                <a:solidFill>
                  <a:schemeClr val="bg1"/>
                </a:solidFill>
              </a:rPr>
              <a:t>("Next Page"))</a:t>
            </a:r>
            <a:endParaRPr lang="cs-CZ" sz="1600" dirty="0">
              <a:solidFill>
                <a:schemeClr val="bg1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3429000" y="3299796"/>
            <a:ext cx="5486400" cy="33855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cs-CZ" sz="1600" dirty="0" smtClean="0">
                <a:solidFill>
                  <a:schemeClr val="bg1"/>
                </a:solidFill>
              </a:rPr>
              <a:t>driver.findElement(</a:t>
            </a:r>
            <a:r>
              <a:rPr lang="cs-CZ" sz="1600" b="1" dirty="0" smtClean="0">
                <a:solidFill>
                  <a:schemeClr val="bg1"/>
                </a:solidFill>
              </a:rPr>
              <a:t>By.</a:t>
            </a:r>
            <a:r>
              <a:rPr lang="cs-CZ" sz="1600" b="1" i="1" dirty="0" smtClean="0">
                <a:solidFill>
                  <a:schemeClr val="bg1"/>
                </a:solidFill>
              </a:rPr>
              <a:t>cssSelector(“</a:t>
            </a:r>
            <a:r>
              <a:rPr lang="cs-CZ" sz="1600" dirty="0" smtClean="0">
                <a:solidFill>
                  <a:schemeClr val="bg1"/>
                </a:solidFill>
              </a:rPr>
              <a:t>fbEventHeadline.fsxl“</a:t>
            </a:r>
            <a:r>
              <a:rPr lang="cs-CZ" sz="1600" b="1" i="1" dirty="0" smtClean="0">
                <a:solidFill>
                  <a:schemeClr val="bg1"/>
                </a:solidFill>
              </a:rPr>
              <a:t>))</a:t>
            </a:r>
            <a:endParaRPr lang="cs-CZ" sz="1600" dirty="0">
              <a:solidFill>
                <a:schemeClr val="bg1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2743200" y="5867400"/>
            <a:ext cx="6172200" cy="33855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cs-CZ" sz="1600" dirty="0" smtClean="0">
                <a:solidFill>
                  <a:schemeClr val="bg1"/>
                </a:solidFill>
              </a:rPr>
              <a:t>driver.findElement(</a:t>
            </a:r>
            <a:r>
              <a:rPr lang="cs-CZ" sz="1600" b="1" dirty="0" smtClean="0">
                <a:solidFill>
                  <a:schemeClr val="bg1"/>
                </a:solidFill>
              </a:rPr>
              <a:t>By.</a:t>
            </a:r>
            <a:r>
              <a:rPr lang="cs-CZ" sz="1600" b="1" i="1" dirty="0" smtClean="0">
                <a:solidFill>
                  <a:schemeClr val="bg1"/>
                </a:solidFill>
              </a:rPr>
              <a:t>xpath(</a:t>
            </a:r>
            <a:r>
              <a:rPr lang="en-US" sz="1600" dirty="0" smtClean="0">
                <a:solidFill>
                  <a:schemeClr val="bg1"/>
                </a:solidFill>
              </a:rPr>
              <a:t> "//*[@name='search' and @type='text']"</a:t>
            </a:r>
            <a:r>
              <a:rPr lang="cs-CZ" sz="1600" b="1" i="1" dirty="0" smtClean="0">
                <a:solidFill>
                  <a:schemeClr val="bg1"/>
                </a:solidFill>
              </a:rPr>
              <a:t>))</a:t>
            </a:r>
            <a:endParaRPr lang="cs-CZ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92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3476</TotalTime>
  <Words>2991</Words>
  <Application>Microsoft Office PowerPoint</Application>
  <PresentationFormat>On-screen Show (4:3)</PresentationFormat>
  <Paragraphs>843</Paragraphs>
  <Slides>58</Slides>
  <Notes>58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Test Automation in Practice</vt:lpstr>
      <vt:lpstr>Presentation.contains()</vt:lpstr>
      <vt:lpstr>Environment</vt:lpstr>
      <vt:lpstr>Environment</vt:lpstr>
      <vt:lpstr>Environment</vt:lpstr>
      <vt:lpstr>Which browsers does WebDriver support?</vt:lpstr>
      <vt:lpstr>Selenium 1 vs. WebDriver</vt:lpstr>
      <vt:lpstr>Element Locator Management</vt:lpstr>
      <vt:lpstr>Element Locator Management</vt:lpstr>
      <vt:lpstr>Element Locator Management</vt:lpstr>
      <vt:lpstr>Techniques</vt:lpstr>
      <vt:lpstr>Techniques</vt:lpstr>
      <vt:lpstr>Techniques</vt:lpstr>
      <vt:lpstr>Techniques</vt:lpstr>
      <vt:lpstr>Techniques</vt:lpstr>
      <vt:lpstr>Techniques</vt:lpstr>
      <vt:lpstr>Techniques</vt:lpstr>
      <vt:lpstr>Challenge</vt:lpstr>
      <vt:lpstr>Challenge</vt:lpstr>
      <vt:lpstr>Find Open Positions @EPAM, Hungary</vt:lpstr>
      <vt:lpstr>Find Open Positions @EPAM, Hungary</vt:lpstr>
      <vt:lpstr>Find Open Positions @EPAM, Hungary</vt:lpstr>
      <vt:lpstr>Find Open Positions @EPAM, Hungary</vt:lpstr>
      <vt:lpstr>Find Open Positions @EPAM, Hungary</vt:lpstr>
      <vt:lpstr>Find Open Positions @EPAM, Hungary</vt:lpstr>
      <vt:lpstr>PowerPoint Presentation</vt:lpstr>
      <vt:lpstr>Let’s have a party!</vt:lpstr>
      <vt:lpstr>Let’s have a party!</vt:lpstr>
      <vt:lpstr>Find Open Positions @EPAM, Hungary</vt:lpstr>
      <vt:lpstr>Let’s have a party!</vt:lpstr>
      <vt:lpstr>Let’s have a party!</vt:lpstr>
      <vt:lpstr>Let’s have a party!</vt:lpstr>
      <vt:lpstr>Let’s have a party!</vt:lpstr>
      <vt:lpstr>Let’s have a party!</vt:lpstr>
      <vt:lpstr>Let’s have a party!</vt:lpstr>
      <vt:lpstr>Let’s have a party!</vt:lpstr>
      <vt:lpstr>PowerPoint Presentation</vt:lpstr>
      <vt:lpstr>Let’s have a party!</vt:lpstr>
      <vt:lpstr>Let’s have a party!</vt:lpstr>
      <vt:lpstr>Let’s have a party!</vt:lpstr>
      <vt:lpstr>Let’s have a party!</vt:lpstr>
      <vt:lpstr>Let’s have a party!</vt:lpstr>
      <vt:lpstr>Let’s have a party!</vt:lpstr>
      <vt:lpstr>Let’s have a party!</vt:lpstr>
      <vt:lpstr>PowerPoint Presentation</vt:lpstr>
      <vt:lpstr>PowerPoint Presentation</vt:lpstr>
      <vt:lpstr>Challenges</vt:lpstr>
      <vt:lpstr>Challenges</vt:lpstr>
      <vt:lpstr>Let’s have a party!</vt:lpstr>
      <vt:lpstr>Let’s have a party!</vt:lpstr>
      <vt:lpstr>Let’s have a party!</vt:lpstr>
      <vt:lpstr>Let’s have a party!</vt:lpstr>
      <vt:lpstr>Let’s have a party!</vt:lpstr>
      <vt:lpstr>Let’s have a party!</vt:lpstr>
      <vt:lpstr>Let’s have a party!</vt:lpstr>
      <vt:lpstr>Thank You!</vt:lpstr>
      <vt:lpstr>Questions?</vt:lpstr>
      <vt:lpstr>Literature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EPAM Systems</dc:title>
  <dc:creator>Benkó Adrián</dc:creator>
  <cp:lastModifiedBy>Adrian Benko</cp:lastModifiedBy>
  <cp:revision>372</cp:revision>
  <cp:lastPrinted>2012-02-08T12:10:21Z</cp:lastPrinted>
  <dcterms:created xsi:type="dcterms:W3CDTF">2011-04-06T08:51:29Z</dcterms:created>
  <dcterms:modified xsi:type="dcterms:W3CDTF">2012-11-08T14:48:15Z</dcterms:modified>
</cp:coreProperties>
</file>