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402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54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66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463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54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236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92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376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5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9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41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89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79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691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5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21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89D0-69D3-4EBB-903F-0CF365954B6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3DC9-1115-48F5-A34F-A6A18C31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062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21D5-79C8-4BEC-9AA6-F42BFCA0A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  <a:effectLst/>
              </a:rPr>
              <a:t>A program For Photographers Event</a:t>
            </a:r>
            <a:endParaRPr lang="en-IN" sz="54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7BB-D477-4C56-9ECB-3D3A35041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– Vivek </a:t>
            </a:r>
          </a:p>
        </p:txBody>
      </p:sp>
    </p:spTree>
    <p:extLst>
      <p:ext uri="{BB962C8B-B14F-4D97-AF65-F5344CB8AC3E}">
        <p14:creationId xmlns:p14="http://schemas.microsoft.com/office/powerpoint/2010/main" val="316382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305E-0248-423E-9A92-D32DD4D6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07- Search for Cafeteria &amp; clean </a:t>
            </a:r>
            <a:r>
              <a:rPr lang="en-US" dirty="0" err="1">
                <a:solidFill>
                  <a:schemeClr val="accent1"/>
                </a:solidFill>
                <a:effectLst/>
              </a:rPr>
              <a:t>dataframe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5B98-B7BD-4DB0-85F1-F149245D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Searched Cafeteria in 10000 m radius by using Foursquare API and cleaned the Cafeteria </a:t>
            </a:r>
            <a:r>
              <a:rPr lang="en-IN" dirty="0" err="1"/>
              <a:t>Dataframe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F4903C-774E-4681-BF88-2582B6000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2238"/>
              </p:ext>
            </p:extLst>
          </p:nvPr>
        </p:nvGraphicFramePr>
        <p:xfrm>
          <a:off x="913794" y="2910293"/>
          <a:ext cx="10353760" cy="3359357"/>
        </p:xfrm>
        <a:graphic>
          <a:graphicData uri="http://schemas.openxmlformats.org/drawingml/2006/table">
            <a:tbl>
              <a:tblPr/>
              <a:tblGrid>
                <a:gridCol w="1294220">
                  <a:extLst>
                    <a:ext uri="{9D8B030D-6E8A-4147-A177-3AD203B41FA5}">
                      <a16:colId xmlns:a16="http://schemas.microsoft.com/office/drawing/2014/main" val="2994197080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val="2196517538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val="3821127667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val="2002001539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val="1617689940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val="3920017314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val="2505892543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val="762197148"/>
                    </a:ext>
                  </a:extLst>
                </a:gridCol>
              </a:tblGrid>
              <a:tr h="452851"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1400" b="1" dirty="0">
                          <a:effectLst/>
                        </a:rPr>
                      </a:b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name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categories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address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 err="1">
                          <a:effectLst/>
                        </a:rPr>
                        <a:t>lat</a:t>
                      </a: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lng</a:t>
                      </a: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postalCode</a:t>
                      </a: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</a:rPr>
                        <a:t>state</a:t>
                      </a:r>
                    </a:p>
                  </a:txBody>
                  <a:tcPr marL="47381" marR="47381" marT="23690" marB="23690">
                    <a:lnL>
                      <a:noFill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23216"/>
                  </a:ext>
                </a:extLst>
              </a:tr>
              <a:tr h="45285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1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Stay Cafeteria </a:t>
                      </a:r>
                      <a:r>
                        <a:rPr lang="ja-JP" altLang="en-US" sz="1200" dirty="0">
                          <a:effectLst/>
                        </a:rPr>
                        <a:t>慢走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Asian Restaurant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388 Spadina Ave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43.655454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-79.399163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ON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M5T 2G5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24877"/>
                  </a:ext>
                </a:extLst>
              </a:tr>
              <a:tr h="65071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9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De La Salle College Cafeteria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College Cafeteria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131 Farnham Avenue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43.683003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-79.397815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ON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M4V 1H7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698980"/>
                  </a:ext>
                </a:extLst>
              </a:tr>
              <a:tr h="31006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19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Marketeria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Restaurant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30 Bond St.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43.653585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-79.378843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ON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M5B 1W8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480408"/>
                  </a:ext>
                </a:extLst>
              </a:tr>
              <a:tr h="45285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21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The Hub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College Cafeteria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350 Victoria St.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43.658585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-79.380622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ON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M5B 2K3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533885"/>
                  </a:ext>
                </a:extLst>
              </a:tr>
              <a:tr h="31006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24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Innis College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Student Center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 Sussex Ave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43.665556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-79.399298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ON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M5S 1J5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445773"/>
                  </a:ext>
                </a:extLst>
              </a:tr>
              <a:tr h="70871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effectLst/>
                        </a:rPr>
                        <a:t>27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6th Floor Cafeteria 12 Concorde Place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Café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12 Concorde Place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43.721861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-79.329339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ON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m3c 3k7</a:t>
                      </a:r>
                    </a:p>
                  </a:txBody>
                  <a:tcPr marL="52796" marR="52796" marT="26398" marB="26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72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22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A761-B193-4164-8E00-3B7C4C6A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08- Search for Shopping Stores &amp; clean </a:t>
            </a:r>
            <a:r>
              <a:rPr lang="en-US" dirty="0" err="1">
                <a:solidFill>
                  <a:schemeClr val="accent1"/>
                </a:solidFill>
                <a:effectLst/>
              </a:rPr>
              <a:t>dataframe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0D8D-05B6-4307-886A-070FEFA4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Searched Shopping Stores in 1000 m radius by using Foursquare API and cleaned the Shopping Stores </a:t>
            </a:r>
            <a:r>
              <a:rPr lang="en-IN" dirty="0" err="1"/>
              <a:t>Dataframe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A909EA-1BFD-4263-A03E-EAC762415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831276"/>
              </p:ext>
            </p:extLst>
          </p:nvPr>
        </p:nvGraphicFramePr>
        <p:xfrm>
          <a:off x="924533" y="3027018"/>
          <a:ext cx="10353672" cy="1723780"/>
        </p:xfrm>
        <a:graphic>
          <a:graphicData uri="http://schemas.openxmlformats.org/drawingml/2006/table">
            <a:tbl>
              <a:tblPr/>
              <a:tblGrid>
                <a:gridCol w="1294209">
                  <a:extLst>
                    <a:ext uri="{9D8B030D-6E8A-4147-A177-3AD203B41FA5}">
                      <a16:colId xmlns:a16="http://schemas.microsoft.com/office/drawing/2014/main" val="3443087947"/>
                    </a:ext>
                  </a:extLst>
                </a:gridCol>
                <a:gridCol w="1294209">
                  <a:extLst>
                    <a:ext uri="{9D8B030D-6E8A-4147-A177-3AD203B41FA5}">
                      <a16:colId xmlns:a16="http://schemas.microsoft.com/office/drawing/2014/main" val="2443058205"/>
                    </a:ext>
                  </a:extLst>
                </a:gridCol>
                <a:gridCol w="1294209">
                  <a:extLst>
                    <a:ext uri="{9D8B030D-6E8A-4147-A177-3AD203B41FA5}">
                      <a16:colId xmlns:a16="http://schemas.microsoft.com/office/drawing/2014/main" val="3268716837"/>
                    </a:ext>
                  </a:extLst>
                </a:gridCol>
                <a:gridCol w="1294209">
                  <a:extLst>
                    <a:ext uri="{9D8B030D-6E8A-4147-A177-3AD203B41FA5}">
                      <a16:colId xmlns:a16="http://schemas.microsoft.com/office/drawing/2014/main" val="2929857885"/>
                    </a:ext>
                  </a:extLst>
                </a:gridCol>
                <a:gridCol w="1294209">
                  <a:extLst>
                    <a:ext uri="{9D8B030D-6E8A-4147-A177-3AD203B41FA5}">
                      <a16:colId xmlns:a16="http://schemas.microsoft.com/office/drawing/2014/main" val="3990542298"/>
                    </a:ext>
                  </a:extLst>
                </a:gridCol>
                <a:gridCol w="1294209">
                  <a:extLst>
                    <a:ext uri="{9D8B030D-6E8A-4147-A177-3AD203B41FA5}">
                      <a16:colId xmlns:a16="http://schemas.microsoft.com/office/drawing/2014/main" val="1633701639"/>
                    </a:ext>
                  </a:extLst>
                </a:gridCol>
                <a:gridCol w="1294209">
                  <a:extLst>
                    <a:ext uri="{9D8B030D-6E8A-4147-A177-3AD203B41FA5}">
                      <a16:colId xmlns:a16="http://schemas.microsoft.com/office/drawing/2014/main" val="2020194215"/>
                    </a:ext>
                  </a:extLst>
                </a:gridCol>
                <a:gridCol w="1294209">
                  <a:extLst>
                    <a:ext uri="{9D8B030D-6E8A-4147-A177-3AD203B41FA5}">
                      <a16:colId xmlns:a16="http://schemas.microsoft.com/office/drawing/2014/main" val="2216199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1400" b="1" dirty="0">
                          <a:effectLst/>
                        </a:rPr>
                      </a:b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name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categories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address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 err="1">
                          <a:effectLst/>
                        </a:rPr>
                        <a:t>lat</a:t>
                      </a: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lng</a:t>
                      </a: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postalCode</a:t>
                      </a: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</a:rPr>
                        <a:t>state</a:t>
                      </a:r>
                    </a:p>
                  </a:txBody>
                  <a:tcPr marL="47381" marR="47381" marT="23690" marB="23690">
                    <a:lnL>
                      <a:noFill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46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TD Centre Shopping Concourse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Shopping 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66 Wellington St 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43.647184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-79.380932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M5K 1A1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9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CF Toronto Eaton Centre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Shopping 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220 Yonge 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43.654540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-79.380677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M5B 2H1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69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37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6F24-207D-462F-A852-E3FA4775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09- Generate map to visualize hotels, shopping stores and Cafeteria and how they cluster together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FA9D3E-CDBB-4CCA-9923-D3678BA3C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095500"/>
            <a:ext cx="10353761" cy="45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6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B1DE-5654-4BDA-AD2A-BDEEA649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10- Generate map to visualize Park, Restaurant and Cafeteria and how they cluster together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6A25CE-003C-49FC-B86D-E81BCA9D0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095500"/>
            <a:ext cx="10353761" cy="43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4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86AD-7EAE-4D8B-8B13-7E6D1EC84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656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76DB-B707-491B-998C-4B3F2317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Introduction</a:t>
            </a:r>
            <a:r>
              <a:rPr lang="en-IN" dirty="0"/>
              <a:t>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35BA-AAD4-4B82-BC1B-6C47F61E8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ABC is a company based in Toronto for organizing events, currently it works on a project to organize an event for 5 days for a group of photographers from all over the world.</a:t>
            </a:r>
          </a:p>
          <a:p>
            <a:r>
              <a:rPr lang="en-US" dirty="0">
                <a:effectLst/>
              </a:rPr>
              <a:t>The company has to put a good program, including a hotel of residence, a hall for meetings, places of landscape to visit, stores for shopping, restaurants and cafes. </a:t>
            </a:r>
          </a:p>
          <a:p>
            <a:r>
              <a:rPr lang="en-US" dirty="0">
                <a:effectLst/>
              </a:rPr>
              <a:t>So the company’s purpose is to make a list of places of landscape in Toronto, including the nearest restaurants, cafes, and shopping stores for each place.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84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8135-FF93-41B8-9E3C-21910720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effectLst/>
              </a:rPr>
              <a:t>Data</a:t>
            </a:r>
            <a:r>
              <a:rPr lang="en-IN" dirty="0">
                <a:effectLst/>
              </a:rPr>
              <a:t> </a:t>
            </a:r>
            <a:r>
              <a:rPr lang="en-IN" dirty="0">
                <a:solidFill>
                  <a:schemeClr val="accent1"/>
                </a:solidFill>
                <a:effectLst/>
              </a:rPr>
              <a:t>Description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70E6-FA8B-414F-9C55-CA8EB771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data used in this project is provided by Foursquare location data. </a:t>
            </a:r>
          </a:p>
          <a:p>
            <a:r>
              <a:rPr lang="en-US" dirty="0">
                <a:effectLst/>
              </a:rPr>
              <a:t>The data are grouped by landscape area, and each area included the information about this area and all information about restaurants, cafes, and stores which in this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36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2723-9AB8-45BE-B884-0E6B1133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effectLst/>
              </a:rPr>
              <a:t>01- Import Libraries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21C4-48CB-4058-9FC9-082F66B2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import requests </a:t>
            </a:r>
            <a:r>
              <a:rPr lang="en-IN" dirty="0">
                <a:solidFill>
                  <a:schemeClr val="accent1"/>
                </a:solidFill>
              </a:rPr>
              <a:t># to handle requests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import pandas as pd </a:t>
            </a:r>
            <a:r>
              <a:rPr lang="en-IN" dirty="0">
                <a:solidFill>
                  <a:schemeClr val="accent1"/>
                </a:solidFill>
              </a:rPr>
              <a:t># for data </a:t>
            </a:r>
            <a:r>
              <a:rPr lang="en-IN" dirty="0" err="1">
                <a:solidFill>
                  <a:schemeClr val="accent1"/>
                </a:solidFill>
              </a:rPr>
              <a:t>analsysis</a:t>
            </a:r>
            <a:endParaRPr lang="en-IN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 </a:t>
            </a:r>
            <a:r>
              <a:rPr lang="en-IN" dirty="0">
                <a:solidFill>
                  <a:schemeClr val="accent1"/>
                </a:solidFill>
              </a:rPr>
              <a:t># to handle data in a vectorized manner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from </a:t>
            </a:r>
            <a:r>
              <a:rPr lang="en-IN" dirty="0" err="1"/>
              <a:t>geopy.geocoders</a:t>
            </a:r>
            <a:r>
              <a:rPr lang="en-IN" dirty="0"/>
              <a:t> import </a:t>
            </a:r>
            <a:r>
              <a:rPr lang="en-IN" dirty="0" err="1"/>
              <a:t>Nominatim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# module to convert an address into latitude and longitude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from </a:t>
            </a:r>
            <a:r>
              <a:rPr lang="en-IN" dirty="0" err="1"/>
              <a:t>IPython.display</a:t>
            </a:r>
            <a:r>
              <a:rPr lang="en-IN" dirty="0"/>
              <a:t> import Image </a:t>
            </a:r>
            <a:r>
              <a:rPr lang="en-IN" dirty="0">
                <a:solidFill>
                  <a:schemeClr val="accent1"/>
                </a:solidFill>
              </a:rPr>
              <a:t># libraries for displaying images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from </a:t>
            </a:r>
            <a:r>
              <a:rPr lang="en-IN" dirty="0" err="1"/>
              <a:t>IPython.core.display</a:t>
            </a:r>
            <a:r>
              <a:rPr lang="en-IN" dirty="0"/>
              <a:t> import HTML   </a:t>
            </a:r>
            <a:r>
              <a:rPr lang="en-IN" dirty="0">
                <a:solidFill>
                  <a:schemeClr val="accent1"/>
                </a:solidFill>
              </a:rPr>
              <a:t># libraries for displaying images</a:t>
            </a: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from </a:t>
            </a:r>
            <a:r>
              <a:rPr lang="en-IN" dirty="0" err="1"/>
              <a:t>pandas.io.json</a:t>
            </a:r>
            <a:r>
              <a:rPr lang="en-IN" dirty="0"/>
              <a:t> import </a:t>
            </a:r>
            <a:r>
              <a:rPr lang="en-IN" dirty="0" err="1"/>
              <a:t>json_normalize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# </a:t>
            </a:r>
            <a:r>
              <a:rPr lang="en-IN" dirty="0" err="1">
                <a:solidFill>
                  <a:schemeClr val="accent1"/>
                </a:solidFill>
              </a:rPr>
              <a:t>tranforming</a:t>
            </a:r>
            <a:r>
              <a:rPr lang="en-IN" dirty="0">
                <a:solidFill>
                  <a:schemeClr val="accent1"/>
                </a:solidFill>
              </a:rPr>
              <a:t> json file into a pandas </a:t>
            </a:r>
            <a:r>
              <a:rPr lang="en-IN" dirty="0" err="1">
                <a:solidFill>
                  <a:schemeClr val="accent1"/>
                </a:solidFill>
              </a:rPr>
              <a:t>dataframe</a:t>
            </a:r>
            <a:r>
              <a:rPr lang="en-IN" dirty="0">
                <a:solidFill>
                  <a:schemeClr val="accent1"/>
                </a:solidFill>
              </a:rPr>
              <a:t> library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import folium </a:t>
            </a:r>
            <a:r>
              <a:rPr lang="en-IN" dirty="0">
                <a:solidFill>
                  <a:schemeClr val="accent1"/>
                </a:solidFill>
              </a:rPr>
              <a:t># plotting library</a:t>
            </a:r>
          </a:p>
        </p:txBody>
      </p:sp>
    </p:spTree>
    <p:extLst>
      <p:ext uri="{BB962C8B-B14F-4D97-AF65-F5344CB8AC3E}">
        <p14:creationId xmlns:p14="http://schemas.microsoft.com/office/powerpoint/2010/main" val="22311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37E4-B678-49C2-B06C-A456482A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effectLst/>
              </a:rPr>
              <a:t>02- Define Foursquare Credentials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BBBE-E3F2-439A-86A5-69D8A39A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Credentials</a:t>
            </a:r>
            <a:r>
              <a:rPr lang="en-IN" dirty="0"/>
              <a:t>:</a:t>
            </a:r>
          </a:p>
          <a:p>
            <a:r>
              <a:rPr lang="en-IN" dirty="0" err="1"/>
              <a:t>Foursquare_ID</a:t>
            </a:r>
            <a:r>
              <a:rPr lang="en-IN" dirty="0"/>
              <a:t>: MKBS33KBHGHJVC1M0PW0RWACML2BFOZWGO2510DRO4WHPQSD</a:t>
            </a:r>
          </a:p>
          <a:p>
            <a:r>
              <a:rPr lang="en-IN" dirty="0" err="1"/>
              <a:t>Foursquare_Secret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US0VTVDIKKB253MYPLRG5KOITMAOGXQ2SRNYKL5B1HYQN05M</a:t>
            </a:r>
          </a:p>
          <a:p>
            <a:r>
              <a:rPr lang="en-IN" dirty="0">
                <a:solidFill>
                  <a:schemeClr val="accent1"/>
                </a:solidFill>
              </a:rPr>
              <a:t>Version</a:t>
            </a:r>
            <a:r>
              <a:rPr lang="en-IN" dirty="0"/>
              <a:t> : 20200525</a:t>
            </a:r>
          </a:p>
        </p:txBody>
      </p:sp>
    </p:spTree>
    <p:extLst>
      <p:ext uri="{BB962C8B-B14F-4D97-AF65-F5344CB8AC3E}">
        <p14:creationId xmlns:p14="http://schemas.microsoft.com/office/powerpoint/2010/main" val="253920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10FE-CD25-4CDC-AF60-3696C901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03- Define the city and get its latitude &amp; longitude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9AA7A-F478-4199-863B-848EEEDD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city = 'Toronto’</a:t>
            </a:r>
          </a:p>
          <a:p>
            <a:r>
              <a:rPr lang="en-IN" dirty="0"/>
              <a:t>Latitude = 43.6534817</a:t>
            </a:r>
          </a:p>
          <a:p>
            <a:r>
              <a:rPr lang="en-IN" dirty="0"/>
              <a:t>Longitude = -79.3839347</a:t>
            </a:r>
          </a:p>
        </p:txBody>
      </p:sp>
    </p:spTree>
    <p:extLst>
      <p:ext uri="{BB962C8B-B14F-4D97-AF65-F5344CB8AC3E}">
        <p14:creationId xmlns:p14="http://schemas.microsoft.com/office/powerpoint/2010/main" val="38342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3A5C-EE54-4A19-9DDC-8560F2BB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04- Search for Hotels &amp; clean </a:t>
            </a:r>
            <a:r>
              <a:rPr lang="en-US" dirty="0" err="1">
                <a:solidFill>
                  <a:schemeClr val="accent1"/>
                </a:solidFill>
                <a:effectLst/>
              </a:rPr>
              <a:t>dataframe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FCF1-78D8-4D52-BB8A-B9313612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Searched Hotels in 500 m radius by using Foursquare API and cleaned the Hotel </a:t>
            </a:r>
            <a:r>
              <a:rPr lang="en-IN" dirty="0" err="1"/>
              <a:t>Dataframe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7E3092-359E-4346-8461-A7B34C6B7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61350"/>
              </p:ext>
            </p:extLst>
          </p:nvPr>
        </p:nvGraphicFramePr>
        <p:xfrm>
          <a:off x="913794" y="2923504"/>
          <a:ext cx="10353760" cy="3531844"/>
        </p:xfrm>
        <a:graphic>
          <a:graphicData uri="http://schemas.openxmlformats.org/drawingml/2006/table">
            <a:tbl>
              <a:tblPr/>
              <a:tblGrid>
                <a:gridCol w="1294220">
                  <a:extLst>
                    <a:ext uri="{9D8B030D-6E8A-4147-A177-3AD203B41FA5}">
                      <a16:colId xmlns:a16="http://schemas.microsoft.com/office/drawing/2014/main" val="1667667246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val="3108992865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val="1301406363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val="2322298246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val="2710581036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val="3296427432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val="4186852870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val="3716968281"/>
                    </a:ext>
                  </a:extLst>
                </a:gridCol>
              </a:tblGrid>
              <a:tr h="384351"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1200" b="1" dirty="0">
                          <a:effectLst/>
                        </a:rPr>
                      </a:br>
                      <a:endParaRPr lang="en-IN" sz="12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name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categories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address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err="1">
                          <a:effectLst/>
                        </a:rPr>
                        <a:t>lat</a:t>
                      </a:r>
                      <a:endParaRPr lang="en-IN" sz="12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err="1">
                          <a:effectLst/>
                        </a:rPr>
                        <a:t>lng</a:t>
                      </a:r>
                      <a:endParaRPr lang="en-IN" sz="12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err="1">
                          <a:effectLst/>
                        </a:rPr>
                        <a:t>postalCode</a:t>
                      </a:r>
                      <a:endParaRPr lang="en-IN" sz="12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</a:rPr>
                        <a:t>state</a:t>
                      </a:r>
                    </a:p>
                  </a:txBody>
                  <a:tcPr marL="47381" marR="47381" marT="23690" marB="2369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338427"/>
                  </a:ext>
                </a:extLst>
              </a:tr>
              <a:tr h="5710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0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Chelsea Hotel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Hotel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33 Gerrard Street West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43.658498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-79.383097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M5G 1Z4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ON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940837"/>
                  </a:ext>
                </a:extLst>
              </a:tr>
              <a:tr h="5710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Sheraton Centre Toronto Hotel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Hotel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123 Queen Street West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43.650594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-79.384530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M5H 2M9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ON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886640"/>
                  </a:ext>
                </a:extLst>
              </a:tr>
              <a:tr h="4392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2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Pantages Hotel &amp; Spa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Hotel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200 Victoria St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43.654498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-79.379035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NaN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ON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836581"/>
                  </a:ext>
                </a:extLst>
              </a:tr>
              <a:tr h="70280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Crew Room Eaton Chelsea Hotel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Hotel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33 Gerrard Street West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43.658094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-79.382711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err="1">
                          <a:effectLst/>
                        </a:rPr>
                        <a:t>NaN</a:t>
                      </a:r>
                      <a:endParaRPr lang="en-IN" sz="1200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ON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481395"/>
                  </a:ext>
                </a:extLst>
              </a:tr>
              <a:tr h="8345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4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>
                          <a:effectLst/>
                        </a:rPr>
                        <a:t>Cosmopolitan Toronto Centre Hotel &amp; Spa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Hotel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8 Colborne St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43.649064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-79.377598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M5E 1E1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ON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0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75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18EE-848F-40A5-A28B-B98E4D79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05- Search for Parks &amp; clean </a:t>
            </a:r>
            <a:r>
              <a:rPr lang="en-US" dirty="0" err="1">
                <a:solidFill>
                  <a:schemeClr val="accent1"/>
                </a:solidFill>
                <a:effectLst/>
              </a:rPr>
              <a:t>dataframe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7831-89B8-4286-A935-8C35E526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Searched Parks in 10000 m radius by using Foursquare API and cleaned the Parks </a:t>
            </a:r>
            <a:r>
              <a:rPr lang="en-IN" dirty="0" err="1"/>
              <a:t>Dataframe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C94D9A-5612-4D90-914F-A66B264B0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90685"/>
              </p:ext>
            </p:extLst>
          </p:nvPr>
        </p:nvGraphicFramePr>
        <p:xfrm>
          <a:off x="913796" y="2846231"/>
          <a:ext cx="10353763" cy="3558187"/>
        </p:xfrm>
        <a:graphic>
          <a:graphicData uri="http://schemas.openxmlformats.org/drawingml/2006/table">
            <a:tbl>
              <a:tblPr/>
              <a:tblGrid>
                <a:gridCol w="1314285">
                  <a:extLst>
                    <a:ext uri="{9D8B030D-6E8A-4147-A177-3AD203B41FA5}">
                      <a16:colId xmlns:a16="http://schemas.microsoft.com/office/drawing/2014/main" val="2636505985"/>
                    </a:ext>
                  </a:extLst>
                </a:gridCol>
                <a:gridCol w="1291354">
                  <a:extLst>
                    <a:ext uri="{9D8B030D-6E8A-4147-A177-3AD203B41FA5}">
                      <a16:colId xmlns:a16="http://schemas.microsoft.com/office/drawing/2014/main" val="1100279137"/>
                    </a:ext>
                  </a:extLst>
                </a:gridCol>
                <a:gridCol w="1291354">
                  <a:extLst>
                    <a:ext uri="{9D8B030D-6E8A-4147-A177-3AD203B41FA5}">
                      <a16:colId xmlns:a16="http://schemas.microsoft.com/office/drawing/2014/main" val="1572950332"/>
                    </a:ext>
                  </a:extLst>
                </a:gridCol>
                <a:gridCol w="1291354">
                  <a:extLst>
                    <a:ext uri="{9D8B030D-6E8A-4147-A177-3AD203B41FA5}">
                      <a16:colId xmlns:a16="http://schemas.microsoft.com/office/drawing/2014/main" val="70248178"/>
                    </a:ext>
                  </a:extLst>
                </a:gridCol>
                <a:gridCol w="1291354">
                  <a:extLst>
                    <a:ext uri="{9D8B030D-6E8A-4147-A177-3AD203B41FA5}">
                      <a16:colId xmlns:a16="http://schemas.microsoft.com/office/drawing/2014/main" val="541889535"/>
                    </a:ext>
                  </a:extLst>
                </a:gridCol>
                <a:gridCol w="1291354">
                  <a:extLst>
                    <a:ext uri="{9D8B030D-6E8A-4147-A177-3AD203B41FA5}">
                      <a16:colId xmlns:a16="http://schemas.microsoft.com/office/drawing/2014/main" val="4291268237"/>
                    </a:ext>
                  </a:extLst>
                </a:gridCol>
                <a:gridCol w="1291354">
                  <a:extLst>
                    <a:ext uri="{9D8B030D-6E8A-4147-A177-3AD203B41FA5}">
                      <a16:colId xmlns:a16="http://schemas.microsoft.com/office/drawing/2014/main" val="4048925258"/>
                    </a:ext>
                  </a:extLst>
                </a:gridCol>
                <a:gridCol w="1291354">
                  <a:extLst>
                    <a:ext uri="{9D8B030D-6E8A-4147-A177-3AD203B41FA5}">
                      <a16:colId xmlns:a16="http://schemas.microsoft.com/office/drawing/2014/main" val="2054083123"/>
                    </a:ext>
                  </a:extLst>
                </a:gridCol>
              </a:tblGrid>
              <a:tr h="496431"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1400" b="1" dirty="0">
                          <a:effectLst/>
                        </a:rPr>
                      </a:b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name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categories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address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 err="1">
                          <a:effectLst/>
                        </a:rPr>
                        <a:t>lat</a:t>
                      </a: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lng</a:t>
                      </a: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postalCode</a:t>
                      </a: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</a:rPr>
                        <a:t>state</a:t>
                      </a:r>
                    </a:p>
                  </a:txBody>
                  <a:tcPr marL="47381" marR="47381" marT="23690" marB="23690">
                    <a:lnL>
                      <a:noFill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046343"/>
                  </a:ext>
                </a:extLst>
              </a:tr>
              <a:tr h="49643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8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Queen's Park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Park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University Ave.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43.663946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-79.392180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M5R 2E8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ON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821252"/>
                  </a:ext>
                </a:extLst>
              </a:tr>
              <a:tr h="70861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13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Trinity Bellwoods Park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Park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1053 Dundas St. W.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43.647072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-79.413756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M5H 2N2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ON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53136"/>
                  </a:ext>
                </a:extLst>
              </a:tr>
              <a:tr h="63830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16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Riverdale Park West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Park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500 Gerrard St.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43.666048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-79.360941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M5A 2H3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ON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407766"/>
                  </a:ext>
                </a:extLst>
              </a:tr>
              <a:tr h="49643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22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Barbara Hall Park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Park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519 Church St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43.666879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-79.381068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M4Y 2K9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ON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13497"/>
                  </a:ext>
                </a:extLst>
              </a:tr>
              <a:tr h="70861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25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Riverdale Park East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Park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550 Broadview Ave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43.669951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-79.355493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M4K 2P1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ON</a:t>
                      </a:r>
                    </a:p>
                  </a:txBody>
                  <a:tcPr marL="72465" marR="72465" marT="36232" marB="3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93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5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31BD-6860-45F3-A144-26716456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06- Search for Restaurants &amp; clean </a:t>
            </a:r>
            <a:r>
              <a:rPr lang="en-US" dirty="0" err="1">
                <a:solidFill>
                  <a:schemeClr val="accent1"/>
                </a:solidFill>
                <a:effectLst/>
              </a:rPr>
              <a:t>dataframe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F809-847E-4E97-BC8F-775A1565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Searched Restaurant in 10000 m radius by using Foursquare API and cleaned the Restaurant </a:t>
            </a:r>
            <a:r>
              <a:rPr lang="en-IN" dirty="0" err="1"/>
              <a:t>Dataframe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B5DC5E-3816-45D1-9E87-DA61FA59A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60382"/>
              </p:ext>
            </p:extLst>
          </p:nvPr>
        </p:nvGraphicFramePr>
        <p:xfrm>
          <a:off x="811368" y="2923503"/>
          <a:ext cx="10456184" cy="3336647"/>
        </p:xfrm>
        <a:graphic>
          <a:graphicData uri="http://schemas.openxmlformats.org/drawingml/2006/table">
            <a:tbl>
              <a:tblPr/>
              <a:tblGrid>
                <a:gridCol w="1307023">
                  <a:extLst>
                    <a:ext uri="{9D8B030D-6E8A-4147-A177-3AD203B41FA5}">
                      <a16:colId xmlns:a16="http://schemas.microsoft.com/office/drawing/2014/main" val="575884247"/>
                    </a:ext>
                  </a:extLst>
                </a:gridCol>
                <a:gridCol w="1307023">
                  <a:extLst>
                    <a:ext uri="{9D8B030D-6E8A-4147-A177-3AD203B41FA5}">
                      <a16:colId xmlns:a16="http://schemas.microsoft.com/office/drawing/2014/main" val="1038901013"/>
                    </a:ext>
                  </a:extLst>
                </a:gridCol>
                <a:gridCol w="1307023">
                  <a:extLst>
                    <a:ext uri="{9D8B030D-6E8A-4147-A177-3AD203B41FA5}">
                      <a16:colId xmlns:a16="http://schemas.microsoft.com/office/drawing/2014/main" val="2884190657"/>
                    </a:ext>
                  </a:extLst>
                </a:gridCol>
                <a:gridCol w="1307023">
                  <a:extLst>
                    <a:ext uri="{9D8B030D-6E8A-4147-A177-3AD203B41FA5}">
                      <a16:colId xmlns:a16="http://schemas.microsoft.com/office/drawing/2014/main" val="3006765485"/>
                    </a:ext>
                  </a:extLst>
                </a:gridCol>
                <a:gridCol w="1307023">
                  <a:extLst>
                    <a:ext uri="{9D8B030D-6E8A-4147-A177-3AD203B41FA5}">
                      <a16:colId xmlns:a16="http://schemas.microsoft.com/office/drawing/2014/main" val="1209353756"/>
                    </a:ext>
                  </a:extLst>
                </a:gridCol>
                <a:gridCol w="1307023">
                  <a:extLst>
                    <a:ext uri="{9D8B030D-6E8A-4147-A177-3AD203B41FA5}">
                      <a16:colId xmlns:a16="http://schemas.microsoft.com/office/drawing/2014/main" val="3245225000"/>
                    </a:ext>
                  </a:extLst>
                </a:gridCol>
                <a:gridCol w="1307023">
                  <a:extLst>
                    <a:ext uri="{9D8B030D-6E8A-4147-A177-3AD203B41FA5}">
                      <a16:colId xmlns:a16="http://schemas.microsoft.com/office/drawing/2014/main" val="1596212929"/>
                    </a:ext>
                  </a:extLst>
                </a:gridCol>
                <a:gridCol w="1307023">
                  <a:extLst>
                    <a:ext uri="{9D8B030D-6E8A-4147-A177-3AD203B41FA5}">
                      <a16:colId xmlns:a16="http://schemas.microsoft.com/office/drawing/2014/main" val="2545569342"/>
                    </a:ext>
                  </a:extLst>
                </a:gridCol>
              </a:tblGrid>
              <a:tr h="462350"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1400" b="1" dirty="0">
                          <a:effectLst/>
                        </a:rPr>
                      </a:b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name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categories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address</a:t>
                      </a: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 err="1">
                          <a:effectLst/>
                        </a:rPr>
                        <a:t>lat</a:t>
                      </a: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lng</a:t>
                      </a: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postalCode</a:t>
                      </a:r>
                      <a:endParaRPr lang="en-IN" sz="1400" b="1" dirty="0">
                        <a:effectLst/>
                      </a:endParaRPr>
                    </a:p>
                  </a:txBody>
                  <a:tcPr marL="47381" marR="47381" marT="23690" marB="23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</a:rPr>
                        <a:t>state</a:t>
                      </a:r>
                    </a:p>
                  </a:txBody>
                  <a:tcPr marL="47381" marR="47381" marT="23690" marB="23690">
                    <a:lnL>
                      <a:noFill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99224"/>
                  </a:ext>
                </a:extLst>
              </a:tr>
              <a:tr h="72390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+mn-lt"/>
                        </a:rPr>
                        <a:t>Hemispheres Restaurant &amp; Bistro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+mn-lt"/>
                        </a:rPr>
                        <a:t>American Restaurant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+mn-lt"/>
                        </a:rPr>
                        <a:t>110 Chestnut Street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43.654884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-79.385931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M5G 1R3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ON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70"/>
                  </a:ext>
                </a:extLst>
              </a:tr>
              <a:tr h="46235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Victoria's Restaurant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Restaurant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+mn-lt"/>
                        </a:rPr>
                        <a:t>37 King Street East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+mn-lt"/>
                        </a:rPr>
                        <a:t>43.649298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+mn-lt"/>
                        </a:rPr>
                        <a:t>-79.376431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M5C 1E9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ON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78119"/>
                  </a:ext>
                </a:extLst>
              </a:tr>
              <a:tr h="6570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Rol San Restaurant </a:t>
                      </a:r>
                      <a:r>
                        <a:rPr lang="ja-JP" altLang="en-US" sz="1200">
                          <a:effectLst/>
                          <a:latin typeface="+mn-lt"/>
                        </a:rPr>
                        <a:t>龍笙棧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Dim Sum Restaurant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323 Spadina Ave.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43.654318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+mn-lt"/>
                        </a:rPr>
                        <a:t>-79.398650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+mn-lt"/>
                        </a:rPr>
                        <a:t>M5T 2E9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ON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7398"/>
                  </a:ext>
                </a:extLst>
              </a:tr>
              <a:tr h="46235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Studio Restaurant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Breakfast Spot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389 Church St.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43.661500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-79.379319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+mn-lt"/>
                        </a:rPr>
                        <a:t>M5B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ON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675138"/>
                  </a:ext>
                </a:extLst>
              </a:tr>
              <a:tr h="55685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Victor Restaurant &amp; Bar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Bar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30 Mercer Street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43.645634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  <a:latin typeface="+mn-lt"/>
                        </a:rPr>
                        <a:t>-79.391125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+mn-lt"/>
                        </a:rPr>
                        <a:t>M5V 1H3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  <a:latin typeface="+mn-lt"/>
                        </a:rPr>
                        <a:t>ON</a:t>
                      </a:r>
                    </a:p>
                  </a:txBody>
                  <a:tcPr marL="68439" marR="68439" marT="34219" marB="342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02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893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103</TotalTime>
  <Words>831</Words>
  <Application>Microsoft Office PowerPoint</Application>
  <PresentationFormat>Widescreen</PresentationFormat>
  <Paragraphs>264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Rockwell</vt:lpstr>
      <vt:lpstr>Wingdings</vt:lpstr>
      <vt:lpstr>Damask</vt:lpstr>
      <vt:lpstr>A program For Photographers Event</vt:lpstr>
      <vt:lpstr>Introduction  </vt:lpstr>
      <vt:lpstr>Data Description</vt:lpstr>
      <vt:lpstr>01- Import Libraries</vt:lpstr>
      <vt:lpstr>02- Define Foursquare Credentials</vt:lpstr>
      <vt:lpstr>03- Define the city and get its latitude &amp; longitude</vt:lpstr>
      <vt:lpstr>04- Search for Hotels &amp; clean dataframe</vt:lpstr>
      <vt:lpstr>05- Search for Parks &amp; clean dataframe</vt:lpstr>
      <vt:lpstr>06- Search for Restaurants &amp; clean dataframe</vt:lpstr>
      <vt:lpstr>07- Search for Cafeteria &amp; clean dataframe</vt:lpstr>
      <vt:lpstr>08- Search for Shopping Stores &amp; clean dataframe</vt:lpstr>
      <vt:lpstr>09- Generate map to visualize hotels, shopping stores and Cafeteria and how they cluster together</vt:lpstr>
      <vt:lpstr>10- Generate map to visualize Park, Restaurant and Cafeteria and how they cluster together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program For Photographers Event</dc:title>
  <dc:creator>Vivek Prajapat</dc:creator>
  <cp:lastModifiedBy>Vivek Prajapat</cp:lastModifiedBy>
  <cp:revision>6</cp:revision>
  <dcterms:created xsi:type="dcterms:W3CDTF">2020-05-25T08:53:21Z</dcterms:created>
  <dcterms:modified xsi:type="dcterms:W3CDTF">2020-05-25T10:54:09Z</dcterms:modified>
</cp:coreProperties>
</file>