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2" r:id="rId10"/>
    <p:sldId id="263" r:id="rId11"/>
    <p:sldId id="264" r:id="rId12"/>
    <p:sldId id="266" r:id="rId13"/>
    <p:sldId id="268" r:id="rId14"/>
    <p:sldId id="271" r:id="rId15"/>
    <p:sldId id="279" r:id="rId16"/>
    <p:sldId id="270" r:id="rId17"/>
    <p:sldId id="273" r:id="rId18"/>
    <p:sldId id="277" r:id="rId19"/>
    <p:sldId id="275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0" r:id="rId32"/>
    <p:sldId id="27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23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939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654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3912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433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272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772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498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4953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479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52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586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97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3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006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0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05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4405-E940-4BBB-BA3D-9DC2B67DB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833" y="585990"/>
            <a:ext cx="9985418" cy="2420547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 Insurance </a:t>
            </a:r>
            <a:b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 Status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4480F-3855-422A-84D2-C7A473ED3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7634" y="4178467"/>
            <a:ext cx="3026534" cy="1777285"/>
          </a:xfrm>
        </p:spPr>
        <p:txBody>
          <a:bodyPr/>
          <a:lstStyle/>
          <a:p>
            <a:r>
              <a:rPr lang="en-US" kern="0" cap="none" dirty="0">
                <a:solidFill>
                  <a:schemeClr val="bg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Supervised By :-       </a:t>
            </a:r>
            <a:br>
              <a:rPr lang="en-US" kern="0" cap="none" dirty="0">
                <a:solidFill>
                  <a:schemeClr val="bg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</a:br>
            <a:r>
              <a:rPr lang="en-US" u="sng" kern="0" cap="none" dirty="0">
                <a:solidFill>
                  <a:schemeClr val="bg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Dr. Devlina Chatterjee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44;p1">
            <a:extLst>
              <a:ext uri="{FF2B5EF4-FFF2-40B4-BE49-F238E27FC236}">
                <a16:creationId xmlns:a16="http://schemas.microsoft.com/office/drawing/2014/main" id="{318980C5-F053-4F55-88E8-E7C725F185FA}"/>
              </a:ext>
            </a:extLst>
          </p:cNvPr>
          <p:cNvSpPr txBox="1">
            <a:spLocks/>
          </p:cNvSpPr>
          <p:nvPr/>
        </p:nvSpPr>
        <p:spPr>
          <a:xfrm>
            <a:off x="523742" y="3952703"/>
            <a:ext cx="4876800" cy="22288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0"/>
              </a:spcBef>
              <a:buSzPts val="1440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:- Group – 03 </a:t>
            </a:r>
          </a:p>
          <a:p>
            <a:pPr>
              <a:spcBef>
                <a:spcPts val="0"/>
              </a:spcBef>
              <a:buSzPts val="1440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</a:t>
            </a:r>
          </a:p>
          <a:p>
            <a:pPr>
              <a:spcBef>
                <a:spcPts val="0"/>
              </a:spcBef>
              <a:buSzPts val="1440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Vivek Prajapat (19114019)                                          Ashish Ubana (18114005)</a:t>
            </a:r>
            <a:b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Saurabh Kumar Gupta (19114010)</a:t>
            </a:r>
            <a:b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Pradnesh Lachake (19114007)</a:t>
            </a:r>
          </a:p>
        </p:txBody>
      </p:sp>
    </p:spTree>
    <p:extLst>
      <p:ext uri="{BB962C8B-B14F-4D97-AF65-F5344CB8AC3E}">
        <p14:creationId xmlns:p14="http://schemas.microsoft.com/office/powerpoint/2010/main" val="216048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9985-15C2-4E19-B30E-0FECBBEC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CF126-64CE-49CF-A664-B94E3E40C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column have 45107 missing values out of 63326 observations. So, we dropped this feature in analysis.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36D7CB5-FB08-4439-A7E7-7DA2F124B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32" y="2890099"/>
            <a:ext cx="47625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34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F5B4-0300-4E7E-921B-381EC95F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Claim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(Dependent Variable)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153A-D043-4EB5-99AB-16D3E506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    0.9854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    0.0146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Data is highly imbalanced.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			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B0D57EB7-DFC9-43CF-B59C-255FDEBA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1599674"/>
            <a:ext cx="6268158" cy="464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27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D4EE-3162-445A-83F9-80692FFF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43625"/>
            <a:ext cx="9404723" cy="140053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 for Duration, Net Sales, Commission, and Age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3B8046A-E6A7-4B9F-AC69-DDA7EE2BC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544155"/>
            <a:ext cx="110109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33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10D5-6106-4280-B6CD-99AE1E78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67425"/>
            <a:ext cx="9404723" cy="137673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of Age, Commission, Duration, and Net Sales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1ED422E-0C27-42AF-A257-34BE8A3F6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9763"/>
            <a:ext cx="11125200" cy="375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3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57FB-910F-4679-8E0C-E5B59414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Agency and their Net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CEC18E-9520-4195-8658-A20C9E8880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8648" y="2075741"/>
            <a:ext cx="2032701" cy="3891928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127723F-F0EF-4C5D-8373-E2BB3382071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57" y="1638128"/>
            <a:ext cx="5884795" cy="47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09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5401-1572-4318-90D3-72A3BA4B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05472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 top 10 Agencies with the Maximum Claims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D6E89DA-87E0-46C9-8237-10C5081D27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0017" y="2099256"/>
            <a:ext cx="6046759" cy="430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23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664D-B837-4B84-926C-81FFA8F0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17867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between Travel Agency, Travel claim acceptance percentages, and mean commission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6AC62E8-3BB7-4EAB-861A-49667BDAF5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5161" y="1836377"/>
            <a:ext cx="8276466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D29230-EEF6-4354-BC0B-31EC11BB2CE5}"/>
              </a:ext>
            </a:extLst>
          </p:cNvPr>
          <p:cNvSpPr txBox="1">
            <a:spLocks/>
          </p:cNvSpPr>
          <p:nvPr/>
        </p:nvSpPr>
        <p:spPr>
          <a:xfrm>
            <a:off x="490373" y="1518397"/>
            <a:ext cx="3114511" cy="48317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C2B company having mean commission is more than 70 and it’s claim acceptance percentage is around 2 percent.</a:t>
            </a:r>
          </a:p>
          <a:p>
            <a:r>
              <a:rPr lang="en-US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CWT company having mean commission is less than 10 and claim acceptance percentage is more than 3 percent.</a:t>
            </a:r>
          </a:p>
          <a:p>
            <a:r>
              <a:rPr lang="en-US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LWC company having mean commission is more than 50 and claim acceptance percentage is more than 6 percent.</a:t>
            </a:r>
          </a:p>
          <a:p>
            <a:r>
              <a:rPr lang="en-US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TTW company having mean commission is more than 40 and claim acceptance percentage is less than 1 percent.  				</a:t>
            </a:r>
          </a:p>
          <a:p>
            <a:pPr marL="0" indent="0">
              <a:buFont typeface="Wingdings 3" charset="2"/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7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DFF7-3B1A-4BF0-99A8-D3701DFF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 and Agency Type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640D56-85A1-4E94-BD9C-CC9A69205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630730"/>
              </p:ext>
            </p:extLst>
          </p:nvPr>
        </p:nvGraphicFramePr>
        <p:xfrm>
          <a:off x="1103313" y="2052638"/>
          <a:ext cx="4112631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877">
                  <a:extLst>
                    <a:ext uri="{9D8B030D-6E8A-4147-A177-3AD203B41FA5}">
                      <a16:colId xmlns:a16="http://schemas.microsoft.com/office/drawing/2014/main" val="717894266"/>
                    </a:ext>
                  </a:extLst>
                </a:gridCol>
                <a:gridCol w="1370877">
                  <a:extLst>
                    <a:ext uri="{9D8B030D-6E8A-4147-A177-3AD203B41FA5}">
                      <a16:colId xmlns:a16="http://schemas.microsoft.com/office/drawing/2014/main" val="804270992"/>
                    </a:ext>
                  </a:extLst>
                </a:gridCol>
                <a:gridCol w="1370877">
                  <a:extLst>
                    <a:ext uri="{9D8B030D-6E8A-4147-A177-3AD203B41FA5}">
                      <a16:colId xmlns:a16="http://schemas.microsoft.com/office/drawing/2014/main" val="6832357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Agency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55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Claim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2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solidFill>
                            <a:schemeClr val="bg1"/>
                          </a:solidFill>
                          <a:effectLst/>
                        </a:rPr>
                        <a:t>Agency Type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1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solidFill>
                            <a:schemeClr val="bg1"/>
                          </a:solidFill>
                          <a:effectLst/>
                        </a:rPr>
                        <a:t>Airlines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0" dirty="0">
                          <a:solidFill>
                            <a:schemeClr val="bg1"/>
                          </a:solidFill>
                          <a:effectLst/>
                        </a:rPr>
                        <a:t>16866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0" dirty="0">
                          <a:solidFill>
                            <a:schemeClr val="bg1"/>
                          </a:solidFill>
                          <a:effectLst/>
                        </a:rPr>
                        <a:t>591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24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Travel Agency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0">
                          <a:solidFill>
                            <a:schemeClr val="bg1"/>
                          </a:solidFill>
                          <a:effectLst/>
                        </a:rPr>
                        <a:t>45533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0" dirty="0">
                          <a:solidFill>
                            <a:schemeClr val="bg1"/>
                          </a:solidFill>
                          <a:effectLst/>
                        </a:rPr>
                        <a:t>336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433251"/>
                  </a:ext>
                </a:extLst>
              </a:tr>
            </a:tbl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id="{6D0EDE41-B8FB-4758-AFD4-0180D464B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15" y="1853248"/>
            <a:ext cx="6259133" cy="45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704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DFF7-3B1A-4BF0-99A8-D3701DFF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Multicollinearity 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06BED40F-8C93-487E-A94B-46B05E7B3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846733"/>
              </p:ext>
            </p:extLst>
          </p:nvPr>
        </p:nvGraphicFramePr>
        <p:xfrm>
          <a:off x="1736035" y="2146849"/>
          <a:ext cx="8083825" cy="4161186"/>
        </p:xfrm>
        <a:graphic>
          <a:graphicData uri="http://schemas.openxmlformats.org/drawingml/2006/table">
            <a:tbl>
              <a:tblPr/>
              <a:tblGrid>
                <a:gridCol w="2663223">
                  <a:extLst>
                    <a:ext uri="{9D8B030D-6E8A-4147-A177-3AD203B41FA5}">
                      <a16:colId xmlns:a16="http://schemas.microsoft.com/office/drawing/2014/main" val="239713433"/>
                    </a:ext>
                  </a:extLst>
                </a:gridCol>
                <a:gridCol w="2730477">
                  <a:extLst>
                    <a:ext uri="{9D8B030D-6E8A-4147-A177-3AD203B41FA5}">
                      <a16:colId xmlns:a16="http://schemas.microsoft.com/office/drawing/2014/main" val="2906844876"/>
                    </a:ext>
                  </a:extLst>
                </a:gridCol>
                <a:gridCol w="2690125">
                  <a:extLst>
                    <a:ext uri="{9D8B030D-6E8A-4147-A177-3AD203B41FA5}">
                      <a16:colId xmlns:a16="http://schemas.microsoft.com/office/drawing/2014/main" val="2624447190"/>
                    </a:ext>
                  </a:extLst>
                </a:gridCol>
              </a:tblGrid>
              <a:tr h="4623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800" b="1" i="0" u="none" strike="noStrike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718891"/>
                  </a:ext>
                </a:extLst>
              </a:tr>
              <a:tr h="4623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 Channel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9.64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29184"/>
                  </a:ext>
                </a:extLst>
              </a:tr>
              <a:tr h="4623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Agency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8.08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952262"/>
                  </a:ext>
                </a:extLst>
              </a:tr>
              <a:tr h="4623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Sales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527880"/>
                  </a:ext>
                </a:extLst>
              </a:tr>
              <a:tr h="4623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6153"/>
                  </a:ext>
                </a:extLst>
              </a:tr>
              <a:tr h="4623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Agency Type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3.97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121390"/>
                  </a:ext>
                </a:extLst>
              </a:tr>
              <a:tr h="4623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Commision (in value)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504443"/>
                  </a:ext>
                </a:extLst>
              </a:tr>
              <a:tr h="4623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3.06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946079"/>
                  </a:ext>
                </a:extLst>
              </a:tr>
              <a:tr h="4623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Group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12075"/>
                  </a:ext>
                </a:extLst>
              </a:tr>
            </a:tbl>
          </a:graphicData>
        </a:graphic>
      </p:graphicFrame>
      <p:sp>
        <p:nvSpPr>
          <p:cNvPr id="17" name="Rectangle 4">
            <a:extLst>
              <a:ext uri="{FF2B5EF4-FFF2-40B4-BE49-F238E27FC236}">
                <a16:creationId xmlns:a16="http://schemas.microsoft.com/office/drawing/2014/main" id="{196723B3-1D48-4D97-8BBC-6618CF8F9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84185" y="-233065"/>
            <a:ext cx="172168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40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DFF7-3B1A-4BF0-99A8-D3701DFF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399A4A6-4FA1-430E-9DFD-4571FF1326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081932" y="1862860"/>
            <a:ext cx="6028136" cy="481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87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C03E-4F09-4802-AFFD-6216ABF3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F289-0520-44AD-A049-B1291F384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 companies take risks over customers. Risk management is a very              important aspect of the insurance industry.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Insurers consider every quantifiable factor to develop profiles of high and low insurance risks. Insurers collect vast amounts of information about policyholders and analyze the data.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we'll have to analyze the available data and predict whether the insurance is claimed or not using different machine learning classifier models.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625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DFF7-3B1A-4BF0-99A8-D3701DFF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 –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720D-2C65-4AA5-86A2-76BA68F64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7496"/>
            <a:ext cx="8946541" cy="475090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- 0.755* '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DistributionChannel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'-  0.4738* ‘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AgencyType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- 0.1131* 'Agency' -0.0802'Age Group'  +0.0039* 'Net Sales' +0.0033* '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Commision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 value)' -0.0011* 'ProductName' -0.0004 'Duration’ + 0.4678 (const)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Prob(Claim = 1 / X) =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(Z)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CF68DF-C14A-4A44-8762-EA0DAEA43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60870"/>
              </p:ext>
            </p:extLst>
          </p:nvPr>
        </p:nvGraphicFramePr>
        <p:xfrm>
          <a:off x="1103313" y="3038129"/>
          <a:ext cx="8946540" cy="3427070"/>
        </p:xfrm>
        <a:graphic>
          <a:graphicData uri="http://schemas.openxmlformats.org/drawingml/2006/table">
            <a:tbl>
              <a:tblPr/>
              <a:tblGrid>
                <a:gridCol w="2236635">
                  <a:extLst>
                    <a:ext uri="{9D8B030D-6E8A-4147-A177-3AD203B41FA5}">
                      <a16:colId xmlns:a16="http://schemas.microsoft.com/office/drawing/2014/main" val="2494238433"/>
                    </a:ext>
                  </a:extLst>
                </a:gridCol>
                <a:gridCol w="2236635">
                  <a:extLst>
                    <a:ext uri="{9D8B030D-6E8A-4147-A177-3AD203B41FA5}">
                      <a16:colId xmlns:a16="http://schemas.microsoft.com/office/drawing/2014/main" val="1358100501"/>
                    </a:ext>
                  </a:extLst>
                </a:gridCol>
                <a:gridCol w="2236635">
                  <a:extLst>
                    <a:ext uri="{9D8B030D-6E8A-4147-A177-3AD203B41FA5}">
                      <a16:colId xmlns:a16="http://schemas.microsoft.com/office/drawing/2014/main" val="2769517561"/>
                    </a:ext>
                  </a:extLst>
                </a:gridCol>
                <a:gridCol w="2236635">
                  <a:extLst>
                    <a:ext uri="{9D8B030D-6E8A-4147-A177-3AD203B41FA5}">
                      <a16:colId xmlns:a16="http://schemas.microsoft.com/office/drawing/2014/main" val="782363235"/>
                    </a:ext>
                  </a:extLst>
                </a:gridCol>
              </a:tblGrid>
              <a:tr h="4017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Dep. Variable: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Claim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Observations: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74399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412414"/>
                  </a:ext>
                </a:extLst>
              </a:tr>
              <a:tr h="4017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Probit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 Residuals: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74390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372198"/>
                  </a:ext>
                </a:extLst>
              </a:tr>
              <a:tr h="4017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Method: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 Model: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622514"/>
                  </a:ext>
                </a:extLst>
              </a:tr>
              <a:tr h="4017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Date: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Sat, 13 Jun 2020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Pseudo R-squ.: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443164"/>
                  </a:ext>
                </a:extLst>
              </a:tr>
              <a:tr h="4017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Time: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01:00:06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Log-Likelihood: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-26790.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146712"/>
                  </a:ext>
                </a:extLst>
              </a:tr>
              <a:tr h="4017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converged: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LL-Null: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-32870.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94481"/>
                  </a:ext>
                </a:extLst>
              </a:tr>
              <a:tr h="61038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Covariance Type: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nonrobust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LLR p-value: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284355"/>
                  </a:ext>
                </a:extLst>
              </a:tr>
              <a:tr h="4017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Dep. Variable: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Claim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Observations: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74399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359779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731A5F3-D186-48A5-A161-4FC6C2724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2469" y="2662915"/>
            <a:ext cx="190320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087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DFF7-3B1A-4BF0-99A8-D3701DFF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DBC37D-481D-4438-9DFE-44E6FBBE7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474187"/>
              </p:ext>
            </p:extLst>
          </p:nvPr>
        </p:nvGraphicFramePr>
        <p:xfrm>
          <a:off x="1170109" y="1609668"/>
          <a:ext cx="8663004" cy="4795614"/>
        </p:xfrm>
        <a:graphic>
          <a:graphicData uri="http://schemas.openxmlformats.org/drawingml/2006/table">
            <a:tbl>
              <a:tblPr/>
              <a:tblGrid>
                <a:gridCol w="1237572">
                  <a:extLst>
                    <a:ext uri="{9D8B030D-6E8A-4147-A177-3AD203B41FA5}">
                      <a16:colId xmlns:a16="http://schemas.microsoft.com/office/drawing/2014/main" val="1915314049"/>
                    </a:ext>
                  </a:extLst>
                </a:gridCol>
                <a:gridCol w="1237572">
                  <a:extLst>
                    <a:ext uri="{9D8B030D-6E8A-4147-A177-3AD203B41FA5}">
                      <a16:colId xmlns:a16="http://schemas.microsoft.com/office/drawing/2014/main" val="2998139743"/>
                    </a:ext>
                  </a:extLst>
                </a:gridCol>
                <a:gridCol w="1237572">
                  <a:extLst>
                    <a:ext uri="{9D8B030D-6E8A-4147-A177-3AD203B41FA5}">
                      <a16:colId xmlns:a16="http://schemas.microsoft.com/office/drawing/2014/main" val="2851755263"/>
                    </a:ext>
                  </a:extLst>
                </a:gridCol>
                <a:gridCol w="1237572">
                  <a:extLst>
                    <a:ext uri="{9D8B030D-6E8A-4147-A177-3AD203B41FA5}">
                      <a16:colId xmlns:a16="http://schemas.microsoft.com/office/drawing/2014/main" val="4171412276"/>
                    </a:ext>
                  </a:extLst>
                </a:gridCol>
                <a:gridCol w="1237572">
                  <a:extLst>
                    <a:ext uri="{9D8B030D-6E8A-4147-A177-3AD203B41FA5}">
                      <a16:colId xmlns:a16="http://schemas.microsoft.com/office/drawing/2014/main" val="2448482261"/>
                    </a:ext>
                  </a:extLst>
                </a:gridCol>
                <a:gridCol w="1237572">
                  <a:extLst>
                    <a:ext uri="{9D8B030D-6E8A-4147-A177-3AD203B41FA5}">
                      <a16:colId xmlns:a16="http://schemas.microsoft.com/office/drawing/2014/main" val="2754525827"/>
                    </a:ext>
                  </a:extLst>
                </a:gridCol>
                <a:gridCol w="1237572">
                  <a:extLst>
                    <a:ext uri="{9D8B030D-6E8A-4147-A177-3AD203B41FA5}">
                      <a16:colId xmlns:a16="http://schemas.microsoft.com/office/drawing/2014/main" val="2589661284"/>
                    </a:ext>
                  </a:extLst>
                </a:gridCol>
              </a:tblGrid>
              <a:tr h="3249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 err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P&gt;|z|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[0.025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0.975]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55981"/>
                  </a:ext>
                </a:extLst>
              </a:tr>
              <a:tr h="3249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0.4678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0.054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8.679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812825"/>
                  </a:ext>
                </a:extLst>
              </a:tr>
              <a:tr h="3249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Agency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-0.1131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-43.228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-0.118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-0.108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660505"/>
                  </a:ext>
                </a:extLst>
              </a:tr>
              <a:tr h="3249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Agency Type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-0.4738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-29.910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-0.505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-0.443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187222"/>
                  </a:ext>
                </a:extLst>
              </a:tr>
              <a:tr h="49373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 Channel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-0.7550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0.046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-16.396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-0.845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-0.665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072833"/>
                  </a:ext>
                </a:extLst>
              </a:tr>
              <a:tr h="72653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  <a:endParaRPr lang="en-IN" sz="16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-0.0011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-0.939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0.348</a:t>
                      </a:r>
                      <a:endParaRPr lang="en-IN" sz="16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507543"/>
                  </a:ext>
                </a:extLst>
              </a:tr>
              <a:tr h="3249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-0.0004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9.76e-05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-4.213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368664"/>
                  </a:ext>
                </a:extLst>
              </a:tr>
              <a:tr h="3249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Sales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0.0039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21.030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670976"/>
                  </a:ext>
                </a:extLst>
              </a:tr>
              <a:tr h="49373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Commision (in value)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7.849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974651"/>
                  </a:ext>
                </a:extLst>
              </a:tr>
              <a:tr h="3249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Group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-0.0802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-9.021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-0.098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-0.063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48666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555E44F-1127-45B7-A58E-37258A2CC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37603" y="-233065"/>
            <a:ext cx="184288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31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DFF7-3B1A-4BF0-99A8-D3701DFF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2: Logit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720D-2C65-4AA5-86A2-76BA68F64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1070"/>
            <a:ext cx="8946541" cy="476732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- 1.293* '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DistributionChannel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- 0.8496* ‘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AgencyType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- 0.2082* 'Agency' -0.1415* 'Age Group'  + 0.0067* 'Net Sales' + 0.007* '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Commision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 value)' - 0.0039* 'ProductName' - 0.0013 'Duration’ + 0.9276 (const)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Prob(Claim = 1 / X) =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(Z)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F(z) = 1 / (1 + e^-z)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618825-2812-435A-9F6B-D547F6891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91091"/>
              </p:ext>
            </p:extLst>
          </p:nvPr>
        </p:nvGraphicFramePr>
        <p:xfrm>
          <a:off x="1590752" y="3454400"/>
          <a:ext cx="8459592" cy="3366797"/>
        </p:xfrm>
        <a:graphic>
          <a:graphicData uri="http://schemas.openxmlformats.org/drawingml/2006/table">
            <a:tbl>
              <a:tblPr/>
              <a:tblGrid>
                <a:gridCol w="2114898">
                  <a:extLst>
                    <a:ext uri="{9D8B030D-6E8A-4147-A177-3AD203B41FA5}">
                      <a16:colId xmlns:a16="http://schemas.microsoft.com/office/drawing/2014/main" val="2047227033"/>
                    </a:ext>
                  </a:extLst>
                </a:gridCol>
                <a:gridCol w="2114898">
                  <a:extLst>
                    <a:ext uri="{9D8B030D-6E8A-4147-A177-3AD203B41FA5}">
                      <a16:colId xmlns:a16="http://schemas.microsoft.com/office/drawing/2014/main" val="2891217708"/>
                    </a:ext>
                  </a:extLst>
                </a:gridCol>
                <a:gridCol w="2114898">
                  <a:extLst>
                    <a:ext uri="{9D8B030D-6E8A-4147-A177-3AD203B41FA5}">
                      <a16:colId xmlns:a16="http://schemas.microsoft.com/office/drawing/2014/main" val="3689862814"/>
                    </a:ext>
                  </a:extLst>
                </a:gridCol>
                <a:gridCol w="2114898">
                  <a:extLst>
                    <a:ext uri="{9D8B030D-6E8A-4147-A177-3AD203B41FA5}">
                      <a16:colId xmlns:a16="http://schemas.microsoft.com/office/drawing/2014/main" val="806905240"/>
                    </a:ext>
                  </a:extLst>
                </a:gridCol>
              </a:tblGrid>
              <a:tr h="48097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Dep. Variable: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Claim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Observations: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74399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015681"/>
                  </a:ext>
                </a:extLst>
              </a:tr>
              <a:tr h="48097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 Residuals: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74390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815955"/>
                  </a:ext>
                </a:extLst>
              </a:tr>
              <a:tr h="48097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 Model: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298681"/>
                  </a:ext>
                </a:extLst>
              </a:tr>
              <a:tr h="48097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Date: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Sat, 13 Jun 2020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Pseudo R-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977585"/>
                  </a:ext>
                </a:extLst>
              </a:tr>
              <a:tr h="48097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Time: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01:00:07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Log-Likelihood: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-26786.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027660"/>
                  </a:ext>
                </a:extLst>
              </a:tr>
              <a:tr h="48097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converged: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LL-Null: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-32870.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755956"/>
                  </a:ext>
                </a:extLst>
              </a:tr>
              <a:tr h="48097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Covariance Type: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nonrobust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LLR p-value: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65509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4F929AE-872B-4A0A-9FC4-BA7226454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225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00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AE311-7828-4AC2-A1A2-9245BA647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414256"/>
              </p:ext>
            </p:extLst>
          </p:nvPr>
        </p:nvGraphicFramePr>
        <p:xfrm>
          <a:off x="1104293" y="457200"/>
          <a:ext cx="8710786" cy="4439920"/>
        </p:xfrm>
        <a:graphic>
          <a:graphicData uri="http://schemas.openxmlformats.org/drawingml/2006/table">
            <a:tbl>
              <a:tblPr/>
              <a:tblGrid>
                <a:gridCol w="1244398">
                  <a:extLst>
                    <a:ext uri="{9D8B030D-6E8A-4147-A177-3AD203B41FA5}">
                      <a16:colId xmlns:a16="http://schemas.microsoft.com/office/drawing/2014/main" val="2767493044"/>
                    </a:ext>
                  </a:extLst>
                </a:gridCol>
                <a:gridCol w="1244398">
                  <a:extLst>
                    <a:ext uri="{9D8B030D-6E8A-4147-A177-3AD203B41FA5}">
                      <a16:colId xmlns:a16="http://schemas.microsoft.com/office/drawing/2014/main" val="2903791578"/>
                    </a:ext>
                  </a:extLst>
                </a:gridCol>
                <a:gridCol w="1244398">
                  <a:extLst>
                    <a:ext uri="{9D8B030D-6E8A-4147-A177-3AD203B41FA5}">
                      <a16:colId xmlns:a16="http://schemas.microsoft.com/office/drawing/2014/main" val="3760090850"/>
                    </a:ext>
                  </a:extLst>
                </a:gridCol>
                <a:gridCol w="1244398">
                  <a:extLst>
                    <a:ext uri="{9D8B030D-6E8A-4147-A177-3AD203B41FA5}">
                      <a16:colId xmlns:a16="http://schemas.microsoft.com/office/drawing/2014/main" val="1834600481"/>
                    </a:ext>
                  </a:extLst>
                </a:gridCol>
                <a:gridCol w="1244398">
                  <a:extLst>
                    <a:ext uri="{9D8B030D-6E8A-4147-A177-3AD203B41FA5}">
                      <a16:colId xmlns:a16="http://schemas.microsoft.com/office/drawing/2014/main" val="3221442781"/>
                    </a:ext>
                  </a:extLst>
                </a:gridCol>
                <a:gridCol w="1244398">
                  <a:extLst>
                    <a:ext uri="{9D8B030D-6E8A-4147-A177-3AD203B41FA5}">
                      <a16:colId xmlns:a16="http://schemas.microsoft.com/office/drawing/2014/main" val="2066336378"/>
                    </a:ext>
                  </a:extLst>
                </a:gridCol>
                <a:gridCol w="1244398">
                  <a:extLst>
                    <a:ext uri="{9D8B030D-6E8A-4147-A177-3AD203B41FA5}">
                      <a16:colId xmlns:a16="http://schemas.microsoft.com/office/drawing/2014/main" val="1160473876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 err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P&gt;|z|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[0.025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0.975]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825285"/>
                  </a:ext>
                </a:extLst>
              </a:tr>
              <a:tr h="33912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0.9276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9.541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0.737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969662"/>
                  </a:ext>
                </a:extLst>
              </a:tr>
              <a:tr h="33912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Agency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-0.2082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-41.885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-0.218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-0.198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700046"/>
                  </a:ext>
                </a:extLst>
              </a:tr>
              <a:tr h="33912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Agency Type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-0.8496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-28.393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-0.908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-0.791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52517"/>
                  </a:ext>
                </a:extLst>
              </a:tr>
              <a:tr h="5529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 Channel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-1.2930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-15.164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-1.460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-1.126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826623"/>
                  </a:ext>
                </a:extLst>
              </a:tr>
              <a:tr h="5529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  <a:endParaRPr lang="en-IN" sz="16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-0.0039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-1.731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0.083</a:t>
                      </a:r>
                      <a:endParaRPr lang="en-IN" sz="16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-0.008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148300"/>
                  </a:ext>
                </a:extLst>
              </a:tr>
              <a:tr h="33912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-0.0013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-6.837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-0.002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225833"/>
                  </a:ext>
                </a:extLst>
              </a:tr>
              <a:tr h="33912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Sales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0.0067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19.025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239822"/>
                  </a:ext>
                </a:extLst>
              </a:tr>
              <a:tr h="5529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Commision (in value)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9.077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532304"/>
                  </a:ext>
                </a:extLst>
              </a:tr>
              <a:tr h="33912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Group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-0.1415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-8.719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-0.173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-0.110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97319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EB58EC-D399-4651-9916-1F158B6F2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B46926-4891-4FD8-A8B6-FD2023496253}"/>
              </a:ext>
            </a:extLst>
          </p:cNvPr>
          <p:cNvSpPr txBox="1">
            <a:spLocks/>
          </p:cNvSpPr>
          <p:nvPr/>
        </p:nvSpPr>
        <p:spPr>
          <a:xfrm>
            <a:off x="1104293" y="5226449"/>
            <a:ext cx="8946541" cy="4830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 value of variable 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Name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greater than 0.05(critical value),  which shows this variable is statistically insignificant.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we decided to drop this variable in further analysis. </a:t>
            </a:r>
          </a:p>
        </p:txBody>
      </p:sp>
    </p:spTree>
    <p:extLst>
      <p:ext uri="{BB962C8B-B14F-4D97-AF65-F5344CB8AC3E}">
        <p14:creationId xmlns:p14="http://schemas.microsoft.com/office/powerpoint/2010/main" val="2394587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DFF7-3B1A-4BF0-99A8-D3701DFF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Model3: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720D-2C65-4AA5-86A2-76BA68F64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7888"/>
            <a:ext cx="8946541" cy="49605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- 0.7483* '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DistributionChannel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'-  0.469* ‘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AgencyType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- 0.1134* 'Agency' -0.0808*'Age Group'  + 0.0039* 'Net Sales' + 0.0031* '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Commision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 value)' -0.0004 'Duration’ + 0.4482 (const)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Prob(Claim = 1 / X) =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(Z)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8B7A7D-141D-4F11-AEA2-5541AC1AF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3236"/>
              </p:ext>
            </p:extLst>
          </p:nvPr>
        </p:nvGraphicFramePr>
        <p:xfrm>
          <a:off x="1497495" y="3074504"/>
          <a:ext cx="8362124" cy="3591336"/>
        </p:xfrm>
        <a:graphic>
          <a:graphicData uri="http://schemas.openxmlformats.org/drawingml/2006/table">
            <a:tbl>
              <a:tblPr/>
              <a:tblGrid>
                <a:gridCol w="2090531">
                  <a:extLst>
                    <a:ext uri="{9D8B030D-6E8A-4147-A177-3AD203B41FA5}">
                      <a16:colId xmlns:a16="http://schemas.microsoft.com/office/drawing/2014/main" val="1272295643"/>
                    </a:ext>
                  </a:extLst>
                </a:gridCol>
                <a:gridCol w="2090531">
                  <a:extLst>
                    <a:ext uri="{9D8B030D-6E8A-4147-A177-3AD203B41FA5}">
                      <a16:colId xmlns:a16="http://schemas.microsoft.com/office/drawing/2014/main" val="564399051"/>
                    </a:ext>
                  </a:extLst>
                </a:gridCol>
                <a:gridCol w="2090531">
                  <a:extLst>
                    <a:ext uri="{9D8B030D-6E8A-4147-A177-3AD203B41FA5}">
                      <a16:colId xmlns:a16="http://schemas.microsoft.com/office/drawing/2014/main" val="4044681235"/>
                    </a:ext>
                  </a:extLst>
                </a:gridCol>
                <a:gridCol w="2090531">
                  <a:extLst>
                    <a:ext uri="{9D8B030D-6E8A-4147-A177-3AD203B41FA5}">
                      <a16:colId xmlns:a16="http://schemas.microsoft.com/office/drawing/2014/main" val="3151598926"/>
                    </a:ext>
                  </a:extLst>
                </a:gridCol>
              </a:tblGrid>
              <a:tr h="5130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Dep. Variable: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Claim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Observations: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74399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903672"/>
                  </a:ext>
                </a:extLst>
              </a:tr>
              <a:tr h="5130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Probit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 Residuals: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74391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38052"/>
                  </a:ext>
                </a:extLst>
              </a:tr>
              <a:tr h="5130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 Model: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764192"/>
                  </a:ext>
                </a:extLst>
              </a:tr>
              <a:tr h="5130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Sat, 13 Jun 2020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Pseudo R-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.: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0.1850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16997"/>
                  </a:ext>
                </a:extLst>
              </a:tr>
              <a:tr h="5130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01:00:07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Log-Likelihood: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-26790.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030052"/>
                  </a:ext>
                </a:extLst>
              </a:tr>
              <a:tr h="5130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converged: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LL-Null: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-32870.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202389"/>
                  </a:ext>
                </a:extLst>
              </a:tr>
              <a:tr h="5130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Covariance Type: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nonrobust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LLR p-value: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11268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3C23835-AC4D-4F87-B969-C419ED487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225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53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DFF7-3B1A-4BF0-99A8-D3701DFF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6CF4BC-FC1E-4831-9AFD-D1C01199C9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953229"/>
              </p:ext>
            </p:extLst>
          </p:nvPr>
        </p:nvGraphicFramePr>
        <p:xfrm>
          <a:off x="1325217" y="2027582"/>
          <a:ext cx="8725619" cy="4518994"/>
        </p:xfrm>
        <a:graphic>
          <a:graphicData uri="http://schemas.openxmlformats.org/drawingml/2006/table">
            <a:tbl>
              <a:tblPr/>
              <a:tblGrid>
                <a:gridCol w="1246517">
                  <a:extLst>
                    <a:ext uri="{9D8B030D-6E8A-4147-A177-3AD203B41FA5}">
                      <a16:colId xmlns:a16="http://schemas.microsoft.com/office/drawing/2014/main" val="3862866063"/>
                    </a:ext>
                  </a:extLst>
                </a:gridCol>
                <a:gridCol w="1246517">
                  <a:extLst>
                    <a:ext uri="{9D8B030D-6E8A-4147-A177-3AD203B41FA5}">
                      <a16:colId xmlns:a16="http://schemas.microsoft.com/office/drawing/2014/main" val="433157373"/>
                    </a:ext>
                  </a:extLst>
                </a:gridCol>
                <a:gridCol w="1246517">
                  <a:extLst>
                    <a:ext uri="{9D8B030D-6E8A-4147-A177-3AD203B41FA5}">
                      <a16:colId xmlns:a16="http://schemas.microsoft.com/office/drawing/2014/main" val="4095429249"/>
                    </a:ext>
                  </a:extLst>
                </a:gridCol>
                <a:gridCol w="1246517">
                  <a:extLst>
                    <a:ext uri="{9D8B030D-6E8A-4147-A177-3AD203B41FA5}">
                      <a16:colId xmlns:a16="http://schemas.microsoft.com/office/drawing/2014/main" val="2852419198"/>
                    </a:ext>
                  </a:extLst>
                </a:gridCol>
                <a:gridCol w="1246517">
                  <a:extLst>
                    <a:ext uri="{9D8B030D-6E8A-4147-A177-3AD203B41FA5}">
                      <a16:colId xmlns:a16="http://schemas.microsoft.com/office/drawing/2014/main" val="3402391958"/>
                    </a:ext>
                  </a:extLst>
                </a:gridCol>
                <a:gridCol w="1246517">
                  <a:extLst>
                    <a:ext uri="{9D8B030D-6E8A-4147-A177-3AD203B41FA5}">
                      <a16:colId xmlns:a16="http://schemas.microsoft.com/office/drawing/2014/main" val="1165613665"/>
                    </a:ext>
                  </a:extLst>
                </a:gridCol>
                <a:gridCol w="1246517">
                  <a:extLst>
                    <a:ext uri="{9D8B030D-6E8A-4147-A177-3AD203B41FA5}">
                      <a16:colId xmlns:a16="http://schemas.microsoft.com/office/drawing/2014/main" val="958938680"/>
                    </a:ext>
                  </a:extLst>
                </a:gridCol>
              </a:tblGrid>
              <a:tr h="45016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 err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P&gt;|z|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[0.025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0.975]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557171"/>
                  </a:ext>
                </a:extLst>
              </a:tr>
              <a:tr h="45016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0.4482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9.027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059097"/>
                  </a:ext>
                </a:extLst>
              </a:tr>
              <a:tr h="45016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Agency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-0.1134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-43.573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-0.118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-0.108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885607"/>
                  </a:ext>
                </a:extLst>
              </a:tr>
              <a:tr h="45016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Agency Type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-0.4690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0.015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-31.292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-0.498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-0.440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511377"/>
                  </a:ext>
                </a:extLst>
              </a:tr>
              <a:tr h="6839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 Channel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-0.7483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-16.462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-0.837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-0.659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338664"/>
                  </a:ext>
                </a:extLst>
              </a:tr>
              <a:tr h="45016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-0.0004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9.38e-05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-4.115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572937"/>
                  </a:ext>
                </a:extLst>
              </a:tr>
              <a:tr h="45016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Sales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0.0039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22.030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908257"/>
                  </a:ext>
                </a:extLst>
              </a:tr>
              <a:tr h="6839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Commision (in value)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8.360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28060"/>
                  </a:ext>
                </a:extLst>
              </a:tr>
              <a:tr h="45016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Group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-0.0808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-9.118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-0.063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43851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E9ACAD2-E00D-4900-8338-07BB269EC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381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DFF7-3B1A-4BF0-99A8-D3701DFF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4: Logit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720D-2C65-4AA5-86A2-76BA68F64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803" y="1267792"/>
            <a:ext cx="8946541" cy="483041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- 1.2745* '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DistributionChannel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- 0.8346* ‘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AgencyType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- 0.2086* 'Agency' -0.1441* 'Age Group'  + 0.0068* 'Net Sales' + 0.0064* '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Commision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 value)' - 0.0012* 'Duration’ + 0.8626 (const)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Prob(Claim = 1 / X) =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(Z)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F(z) = 1 / (1 + e^-z)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CAEFA1-C57B-42EA-B3EC-EB5435041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3504"/>
              </p:ext>
            </p:extLst>
          </p:nvPr>
        </p:nvGraphicFramePr>
        <p:xfrm>
          <a:off x="1405220" y="3205770"/>
          <a:ext cx="8645124" cy="3597965"/>
        </p:xfrm>
        <a:graphic>
          <a:graphicData uri="http://schemas.openxmlformats.org/drawingml/2006/table">
            <a:tbl>
              <a:tblPr/>
              <a:tblGrid>
                <a:gridCol w="2161281">
                  <a:extLst>
                    <a:ext uri="{9D8B030D-6E8A-4147-A177-3AD203B41FA5}">
                      <a16:colId xmlns:a16="http://schemas.microsoft.com/office/drawing/2014/main" val="1252637670"/>
                    </a:ext>
                  </a:extLst>
                </a:gridCol>
                <a:gridCol w="2161281">
                  <a:extLst>
                    <a:ext uri="{9D8B030D-6E8A-4147-A177-3AD203B41FA5}">
                      <a16:colId xmlns:a16="http://schemas.microsoft.com/office/drawing/2014/main" val="1916117141"/>
                    </a:ext>
                  </a:extLst>
                </a:gridCol>
                <a:gridCol w="2161281">
                  <a:extLst>
                    <a:ext uri="{9D8B030D-6E8A-4147-A177-3AD203B41FA5}">
                      <a16:colId xmlns:a16="http://schemas.microsoft.com/office/drawing/2014/main" val="3069005274"/>
                    </a:ext>
                  </a:extLst>
                </a:gridCol>
                <a:gridCol w="2161281">
                  <a:extLst>
                    <a:ext uri="{9D8B030D-6E8A-4147-A177-3AD203B41FA5}">
                      <a16:colId xmlns:a16="http://schemas.microsoft.com/office/drawing/2014/main" val="726274905"/>
                    </a:ext>
                  </a:extLst>
                </a:gridCol>
              </a:tblGrid>
              <a:tr h="5139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Dep. Variable: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Claim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Observations: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74399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253304"/>
                  </a:ext>
                </a:extLst>
              </a:tr>
              <a:tr h="5139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Logit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 Residuals: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74391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073050"/>
                  </a:ext>
                </a:extLst>
              </a:tr>
              <a:tr h="5139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Method: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 Model: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812222"/>
                  </a:ext>
                </a:extLst>
              </a:tr>
              <a:tr h="5139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Sat, 13 Jun 2020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Pseudo R-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.: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0.1850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70309"/>
                  </a:ext>
                </a:extLst>
              </a:tr>
              <a:tr h="5139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01:00:08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Log-Likelihood: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-26788.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24371"/>
                  </a:ext>
                </a:extLst>
              </a:tr>
              <a:tr h="5139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converged: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LL-Null: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-32870.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750983"/>
                  </a:ext>
                </a:extLst>
              </a:tr>
              <a:tr h="5139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Covariance Type: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nonrobust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LLR p-value: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90499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4AEFA39-5EE0-411E-A96E-B7700E45B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225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938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DFF7-3B1A-4BF0-99A8-D3701DFF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2F913B-B6DF-4150-BF26-D91DF89EC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066592"/>
              </p:ext>
            </p:extLst>
          </p:nvPr>
        </p:nvGraphicFramePr>
        <p:xfrm>
          <a:off x="1020417" y="2080591"/>
          <a:ext cx="9030420" cy="4324686"/>
        </p:xfrm>
        <a:graphic>
          <a:graphicData uri="http://schemas.openxmlformats.org/drawingml/2006/table">
            <a:tbl>
              <a:tblPr/>
              <a:tblGrid>
                <a:gridCol w="1290060">
                  <a:extLst>
                    <a:ext uri="{9D8B030D-6E8A-4147-A177-3AD203B41FA5}">
                      <a16:colId xmlns:a16="http://schemas.microsoft.com/office/drawing/2014/main" val="1840725048"/>
                    </a:ext>
                  </a:extLst>
                </a:gridCol>
                <a:gridCol w="1290060">
                  <a:extLst>
                    <a:ext uri="{9D8B030D-6E8A-4147-A177-3AD203B41FA5}">
                      <a16:colId xmlns:a16="http://schemas.microsoft.com/office/drawing/2014/main" val="1965344177"/>
                    </a:ext>
                  </a:extLst>
                </a:gridCol>
                <a:gridCol w="1290060">
                  <a:extLst>
                    <a:ext uri="{9D8B030D-6E8A-4147-A177-3AD203B41FA5}">
                      <a16:colId xmlns:a16="http://schemas.microsoft.com/office/drawing/2014/main" val="2942689425"/>
                    </a:ext>
                  </a:extLst>
                </a:gridCol>
                <a:gridCol w="1290060">
                  <a:extLst>
                    <a:ext uri="{9D8B030D-6E8A-4147-A177-3AD203B41FA5}">
                      <a16:colId xmlns:a16="http://schemas.microsoft.com/office/drawing/2014/main" val="588935227"/>
                    </a:ext>
                  </a:extLst>
                </a:gridCol>
                <a:gridCol w="1290060">
                  <a:extLst>
                    <a:ext uri="{9D8B030D-6E8A-4147-A177-3AD203B41FA5}">
                      <a16:colId xmlns:a16="http://schemas.microsoft.com/office/drawing/2014/main" val="3046626554"/>
                    </a:ext>
                  </a:extLst>
                </a:gridCol>
                <a:gridCol w="1290060">
                  <a:extLst>
                    <a:ext uri="{9D8B030D-6E8A-4147-A177-3AD203B41FA5}">
                      <a16:colId xmlns:a16="http://schemas.microsoft.com/office/drawing/2014/main" val="2586748935"/>
                    </a:ext>
                  </a:extLst>
                </a:gridCol>
                <a:gridCol w="1290060">
                  <a:extLst>
                    <a:ext uri="{9D8B030D-6E8A-4147-A177-3AD203B41FA5}">
                      <a16:colId xmlns:a16="http://schemas.microsoft.com/office/drawing/2014/main" val="3208477828"/>
                    </a:ext>
                  </a:extLst>
                </a:gridCol>
              </a:tblGrid>
              <a:tr h="40962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 err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P&gt;|z|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[0.025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0.975]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991419"/>
                  </a:ext>
                </a:extLst>
              </a:tr>
              <a:tr h="40962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0.8626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9.627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0.687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216678"/>
                  </a:ext>
                </a:extLst>
              </a:tr>
              <a:tr h="40962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Agency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-0.2086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-42.122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-0.218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-0.199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900448"/>
                  </a:ext>
                </a:extLst>
              </a:tr>
              <a:tr h="6223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Agency Type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-0.8346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0.029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-29.173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-0.891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-0.779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343239"/>
                  </a:ext>
                </a:extLst>
              </a:tr>
              <a:tr h="6223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 Channel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-1.2745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0.084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-15.088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-1.440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-1.109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676940"/>
                  </a:ext>
                </a:extLst>
              </a:tr>
              <a:tr h="40962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-0.0012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-6.632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85260"/>
                  </a:ext>
                </a:extLst>
              </a:tr>
              <a:tr h="40962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Sales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19.853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239159"/>
                  </a:ext>
                </a:extLst>
              </a:tr>
              <a:tr h="6223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Commision (in value)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0.0064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9.248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562032"/>
                  </a:ext>
                </a:extLst>
              </a:tr>
              <a:tr h="40962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Group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-0.1441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-8.922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-0.176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-0.112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49043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15017DF-23C1-42DF-B480-BEEEB514E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304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1918-3697-42B1-9658-677E85BA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2089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and ROC curve for Model 2             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(F1 Score = 0.8201574159740981)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4B3A1CA4-8BD7-4E7B-A4EA-5BBB41D82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90" y="1893195"/>
            <a:ext cx="6176380" cy="462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4" name="Picture 8">
            <a:extLst>
              <a:ext uri="{FF2B5EF4-FFF2-40B4-BE49-F238E27FC236}">
                <a16:creationId xmlns:a16="http://schemas.microsoft.com/office/drawing/2014/main" id="{C5CD7842-9ECF-485E-A9C2-8E625A0846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49" y="2107072"/>
            <a:ext cx="502134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367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AFE1-6464-44D6-8902-898B256E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and ROC curve for Model 4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(F1 Score = 0.8198684099306207)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D058379E-978E-4851-AE6C-AC5CB041B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21" y="1853248"/>
            <a:ext cx="6493426" cy="455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>
            <a:extLst>
              <a:ext uri="{FF2B5EF4-FFF2-40B4-BE49-F238E27FC236}">
                <a16:creationId xmlns:a16="http://schemas.microsoft.com/office/drawing/2014/main" id="{F755A0BA-F701-4C89-9378-A3AE12027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396160"/>
            <a:ext cx="42291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97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C2F4-3A22-4C99-9CC8-E896CA61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7AF0-8761-4115-9F31-0BAA7F2D9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94161"/>
            <a:ext cx="8946541" cy="342792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determine if we can predict the claim status (Yes or No) from the various travel insurance-related attributes, such as Age, Duration of Travel, Destination of Travel, Amount of Sales of Travel Insurance Policies, etc.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will help to setup a new Travel Insurance company in competitive market based on various attributes.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76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C347-B847-475A-B510-0EA3391B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7F8B966-5C86-4FE9-A26D-52EFBAA2C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5704"/>
            <a:ext cx="8946541" cy="50026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exploratory data analysis we have found that our data is highly imbalanced, So we have used F1 score to check the model performance.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the classification models Probit and Logit have almost the same performance.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found ‘Product names’ is statistically insignificant.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final model following are the features listed in their decreasing order of their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DistributionChannel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 </a:t>
            </a:r>
          </a:p>
          <a:p>
            <a:pPr lvl="1" fontAlgn="base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AgencyType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lvl="1" fontAlgn="base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'Agency'</a:t>
            </a:r>
          </a:p>
          <a:p>
            <a:pPr lvl="1" fontAlgn="base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'Age Group' </a:t>
            </a:r>
          </a:p>
          <a:p>
            <a:pPr lvl="1" fontAlgn="base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'Net Sales'</a:t>
            </a:r>
          </a:p>
          <a:p>
            <a:pPr lvl="1" fontAlgn="base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Commision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 value)''Duration’ </a:t>
            </a:r>
          </a:p>
          <a:p>
            <a:pPr lvl="1"/>
            <a:endParaRPr lang="en-IN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4364BF0-B19A-4967-BF88-0BB98FB13E8F}"/>
              </a:ext>
            </a:extLst>
          </p:cNvPr>
          <p:cNvSpPr txBox="1">
            <a:spLocks/>
          </p:cNvSpPr>
          <p:nvPr/>
        </p:nvSpPr>
        <p:spPr>
          <a:xfrm>
            <a:off x="6615417" y="609601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503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AFFC-0974-4D63-A1D8-257D6AD6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Omitted Variable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1AD9-BA83-417F-BD9B-5FBE8E80E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History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Travelling (Adventure Sports, etc)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formal proofs of stolen personal belonging.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Consumption of Alcohol and any other stuff.</a:t>
            </a:r>
          </a:p>
        </p:txBody>
      </p:sp>
    </p:spTree>
    <p:extLst>
      <p:ext uri="{BB962C8B-B14F-4D97-AF65-F5344CB8AC3E}">
        <p14:creationId xmlns:p14="http://schemas.microsoft.com/office/powerpoint/2010/main" val="3078233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CF8-55AD-4C2D-9670-7CCA2BFF2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3308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B98A-E8FF-4888-9667-58F4D298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4BC1-7A77-419C-B4BF-C011D004B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methodology for this project is as follows: 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dataset, dataset inspection and data cleaning.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Data Visualization.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categorical variables by using one-hot encoding, binning of age into child, adult, and senior.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imbalance in the data, Oversampling and Under sampling the dataset for training and testing.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a Probit and Logit model to do the prediction.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Confusion Matrix and ROC Curve.</a:t>
            </a:r>
          </a:p>
        </p:txBody>
      </p:sp>
    </p:spTree>
    <p:extLst>
      <p:ext uri="{BB962C8B-B14F-4D97-AF65-F5344CB8AC3E}">
        <p14:creationId xmlns:p14="http://schemas.microsoft.com/office/powerpoint/2010/main" val="136894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B06E-A0E2-467D-A89C-410DD686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363A-FA96-4E0E-B17A-21CA0819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09801"/>
            <a:ext cx="8946541" cy="419548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 involve detection of relations between claims, detection of the missing observations, etc. In this way, the individual customer’s portfolio is made.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 the upcoming claims helps to charge competitive premiums that are not too high and not too low.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contributes to the improvement of the pricing models. This helps the insurance company to be one step ahead of its competitor.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33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5F1B-8C5D-442C-BB8E-55629781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FF11-D10C-4508-B010-29CF4586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31283"/>
            <a:ext cx="8946541" cy="419548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 –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"Travel Insurance" data is provided by a third-party travel insurance servicing company based in Singapore.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–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dependent variable is of object type is denoted by “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in the data set which represents  whether the insurance claim would be expected or not. There are 10 independent variables shown below.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9DB3BF-4693-4D41-A567-7726AAC6E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447" y="3629024"/>
            <a:ext cx="6701190" cy="292632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6280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5870-6E63-4267-86F7-7EBBA5CC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F3C1-BB38-4F51-84CE-3FEE94709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403798"/>
            <a:ext cx="9941302" cy="5228822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Target: Claim Status (Claim. Status) – Yes, No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agency (Agency) – LWC, TTW, CTB, etc.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travel insurance agencies (Agency. Type) – Airlines, Travel 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channel of travel insurance agencies (Distribution. Channel) – Online, Offline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travel insurance products (Product. Name) – Gold, Silver, etc.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of travel (Duration) – in days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of travel (Destination) - Location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of sales of travel insurance policies (Net. Sales)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Commission received for travel insurance agency (Commission)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of insured (Gender)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of insured (Age)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77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C5EC-0F09-422D-AA91-AEE07D5C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</a:t>
            </a:r>
          </a:p>
        </p:txBody>
      </p:sp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311EC24A-13F5-4F26-9834-E6A484A3A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143339"/>
              </p:ext>
            </p:extLst>
          </p:nvPr>
        </p:nvGraphicFramePr>
        <p:xfrm>
          <a:off x="646111" y="1853248"/>
          <a:ext cx="11314068" cy="4403364"/>
        </p:xfrm>
        <a:graphic>
          <a:graphicData uri="http://schemas.openxmlformats.org/drawingml/2006/table">
            <a:tbl>
              <a:tblPr/>
              <a:tblGrid>
                <a:gridCol w="796323">
                  <a:extLst>
                    <a:ext uri="{9D8B030D-6E8A-4147-A177-3AD203B41FA5}">
                      <a16:colId xmlns:a16="http://schemas.microsoft.com/office/drawing/2014/main" val="10835183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164823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10620964"/>
                    </a:ext>
                  </a:extLst>
                </a:gridCol>
                <a:gridCol w="1146233">
                  <a:extLst>
                    <a:ext uri="{9D8B030D-6E8A-4147-A177-3AD203B41FA5}">
                      <a16:colId xmlns:a16="http://schemas.microsoft.com/office/drawing/2014/main" val="3634195408"/>
                    </a:ext>
                  </a:extLst>
                </a:gridCol>
                <a:gridCol w="942839">
                  <a:extLst>
                    <a:ext uri="{9D8B030D-6E8A-4147-A177-3AD203B41FA5}">
                      <a16:colId xmlns:a16="http://schemas.microsoft.com/office/drawing/2014/main" val="2884413590"/>
                    </a:ext>
                  </a:extLst>
                </a:gridCol>
                <a:gridCol w="942839">
                  <a:extLst>
                    <a:ext uri="{9D8B030D-6E8A-4147-A177-3AD203B41FA5}">
                      <a16:colId xmlns:a16="http://schemas.microsoft.com/office/drawing/2014/main" val="3216676936"/>
                    </a:ext>
                  </a:extLst>
                </a:gridCol>
                <a:gridCol w="942839">
                  <a:extLst>
                    <a:ext uri="{9D8B030D-6E8A-4147-A177-3AD203B41FA5}">
                      <a16:colId xmlns:a16="http://schemas.microsoft.com/office/drawing/2014/main" val="2967101895"/>
                    </a:ext>
                  </a:extLst>
                </a:gridCol>
                <a:gridCol w="942839">
                  <a:extLst>
                    <a:ext uri="{9D8B030D-6E8A-4147-A177-3AD203B41FA5}">
                      <a16:colId xmlns:a16="http://schemas.microsoft.com/office/drawing/2014/main" val="1628322438"/>
                    </a:ext>
                  </a:extLst>
                </a:gridCol>
                <a:gridCol w="942839">
                  <a:extLst>
                    <a:ext uri="{9D8B030D-6E8A-4147-A177-3AD203B41FA5}">
                      <a16:colId xmlns:a16="http://schemas.microsoft.com/office/drawing/2014/main" val="864773818"/>
                    </a:ext>
                  </a:extLst>
                </a:gridCol>
                <a:gridCol w="942839">
                  <a:extLst>
                    <a:ext uri="{9D8B030D-6E8A-4147-A177-3AD203B41FA5}">
                      <a16:colId xmlns:a16="http://schemas.microsoft.com/office/drawing/2014/main" val="2078110806"/>
                    </a:ext>
                  </a:extLst>
                </a:gridCol>
                <a:gridCol w="942839">
                  <a:extLst>
                    <a:ext uri="{9D8B030D-6E8A-4147-A177-3AD203B41FA5}">
                      <a16:colId xmlns:a16="http://schemas.microsoft.com/office/drawing/2014/main" val="1028685038"/>
                    </a:ext>
                  </a:extLst>
                </a:gridCol>
                <a:gridCol w="942839">
                  <a:extLst>
                    <a:ext uri="{9D8B030D-6E8A-4147-A177-3AD203B41FA5}">
                      <a16:colId xmlns:a16="http://schemas.microsoft.com/office/drawing/2014/main" val="3265562889"/>
                    </a:ext>
                  </a:extLst>
                </a:gridCol>
              </a:tblGrid>
              <a:tr h="539322">
                <a:tc>
                  <a:txBody>
                    <a:bodyPr/>
                    <a:lstStyle/>
                    <a:p>
                      <a:pPr algn="ctr" fontAlgn="ctr"/>
                      <a:b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Agency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Agency Type</a:t>
                      </a:r>
                    </a:p>
                    <a:p>
                      <a:pPr algn="ctr" fontAlgn="ctr"/>
                      <a:endParaRPr lang="en-I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 Channel</a:t>
                      </a:r>
                    </a:p>
                    <a:p>
                      <a:pPr algn="ctr" fontAlgn="ctr"/>
                      <a:endParaRPr lang="en-I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</a:p>
                    <a:p>
                      <a:pPr algn="ctr" fontAlgn="ctr"/>
                      <a:endParaRPr lang="en-I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Claim</a:t>
                      </a:r>
                    </a:p>
                    <a:p>
                      <a:pPr algn="ctr" fontAlgn="ctr"/>
                      <a:endParaRPr lang="en-I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 algn="ctr" fontAlgn="ctr"/>
                      <a:endParaRPr lang="en-I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</a:p>
                    <a:p>
                      <a:pPr algn="ctr" fontAlgn="ctr"/>
                      <a:endParaRPr lang="en-I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Sales</a:t>
                      </a:r>
                    </a:p>
                    <a:p>
                      <a:pPr algn="ctr" fontAlgn="ctr"/>
                      <a:endParaRPr lang="en-I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Commision</a:t>
                      </a: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 value)</a:t>
                      </a:r>
                    </a:p>
                    <a:p>
                      <a:pPr algn="ctr" fontAlgn="ctr"/>
                      <a:endParaRPr lang="en-I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80" marR="31080" marT="15540" marB="15540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474648"/>
                  </a:ext>
                </a:extLst>
              </a:tr>
              <a:tr h="5393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CBH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Agency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Comprehensive Plan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MALAYSIA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-29.0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9.57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304402"/>
                  </a:ext>
                </a:extLst>
              </a:tr>
              <a:tr h="5393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CBH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Agency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Comprehensive Plan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MALAYSIA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-29.0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9.57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840713"/>
                  </a:ext>
                </a:extLst>
              </a:tr>
              <a:tr h="7745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CWT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Agency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Rental Vehicle Excess Insurance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AUSTRALIA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-49.5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29.70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330870"/>
                  </a:ext>
                </a:extLst>
              </a:tr>
              <a:tr h="7745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CWT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Agency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Rental Vehicle Excess Insurance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AUSTRALIA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-39.6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23.76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137901"/>
                  </a:ext>
                </a:extLst>
              </a:tr>
              <a:tr h="7745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CWT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Agency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Rental Vehicle Excess Insurance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ITALY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-19.8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11.88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31080" marR="31080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899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80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48C7-72A6-4D28-A553-852786A7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Statistical Summary of Data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C6A7E8-BA7C-419D-A09F-345AFD760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86103"/>
              </p:ext>
            </p:extLst>
          </p:nvPr>
        </p:nvGraphicFramePr>
        <p:xfrm>
          <a:off x="645740" y="2367439"/>
          <a:ext cx="10404335" cy="3840480"/>
        </p:xfrm>
        <a:graphic>
          <a:graphicData uri="http://schemas.openxmlformats.org/drawingml/2006/table">
            <a:tbl>
              <a:tblPr/>
              <a:tblGrid>
                <a:gridCol w="2080867">
                  <a:extLst>
                    <a:ext uri="{9D8B030D-6E8A-4147-A177-3AD203B41FA5}">
                      <a16:colId xmlns:a16="http://schemas.microsoft.com/office/drawing/2014/main" val="2439554754"/>
                    </a:ext>
                  </a:extLst>
                </a:gridCol>
                <a:gridCol w="2080867">
                  <a:extLst>
                    <a:ext uri="{9D8B030D-6E8A-4147-A177-3AD203B41FA5}">
                      <a16:colId xmlns:a16="http://schemas.microsoft.com/office/drawing/2014/main" val="584578255"/>
                    </a:ext>
                  </a:extLst>
                </a:gridCol>
                <a:gridCol w="2080867">
                  <a:extLst>
                    <a:ext uri="{9D8B030D-6E8A-4147-A177-3AD203B41FA5}">
                      <a16:colId xmlns:a16="http://schemas.microsoft.com/office/drawing/2014/main" val="371669485"/>
                    </a:ext>
                  </a:extLst>
                </a:gridCol>
                <a:gridCol w="2080867">
                  <a:extLst>
                    <a:ext uri="{9D8B030D-6E8A-4147-A177-3AD203B41FA5}">
                      <a16:colId xmlns:a16="http://schemas.microsoft.com/office/drawing/2014/main" val="2582957546"/>
                    </a:ext>
                  </a:extLst>
                </a:gridCol>
                <a:gridCol w="2080867">
                  <a:extLst>
                    <a:ext uri="{9D8B030D-6E8A-4147-A177-3AD203B41FA5}">
                      <a16:colId xmlns:a16="http://schemas.microsoft.com/office/drawing/2014/main" val="17643957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b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sz="1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Sales</a:t>
                      </a:r>
                    </a:p>
                    <a:p>
                      <a:pPr algn="ctr" fontAlgn="ctr"/>
                      <a:endParaRPr lang="en-IN" sz="1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Commision</a:t>
                      </a: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 value)</a:t>
                      </a:r>
                    </a:p>
                    <a:p>
                      <a:pPr algn="ctr" fontAlgn="ctr"/>
                      <a:endParaRPr lang="en-IN" sz="1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  <a:p>
                      <a:pPr algn="ctr"/>
                      <a:endParaRPr lang="en-IN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778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63326.000000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63326.000000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63326.000000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63326.000000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170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49.317074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40.702018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9.809992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39.969981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920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101.791566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48.845637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19.804388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14.017010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87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-389.000000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87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699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26.530000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857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11.550000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774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4881.000000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283.500000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735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875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1536</TotalTime>
  <Words>2072</Words>
  <Application>Microsoft Office PowerPoint</Application>
  <PresentationFormat>Widescreen</PresentationFormat>
  <Paragraphs>655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Century Gothic</vt:lpstr>
      <vt:lpstr>Times New Roman</vt:lpstr>
      <vt:lpstr>Wingdings 3</vt:lpstr>
      <vt:lpstr>Ion</vt:lpstr>
      <vt:lpstr>Travel Insurance  Claim Status</vt:lpstr>
      <vt:lpstr>Introduction of Problem</vt:lpstr>
      <vt:lpstr>Objective</vt:lpstr>
      <vt:lpstr>Methodology</vt:lpstr>
      <vt:lpstr>Economic Theory</vt:lpstr>
      <vt:lpstr>Description of Data</vt:lpstr>
      <vt:lpstr>Description of Data</vt:lpstr>
      <vt:lpstr>Sample Data </vt:lpstr>
      <vt:lpstr> Statistical Summary of Data </vt:lpstr>
      <vt:lpstr>Missing Values </vt:lpstr>
      <vt:lpstr>Distribution of Claim (Dependent Variable)</vt:lpstr>
      <vt:lpstr>Box plots for Duration, Net Sales, Commission, and Age</vt:lpstr>
      <vt:lpstr>Histograms of Age, Commission, Duration, and Net Sales </vt:lpstr>
      <vt:lpstr>Travel Agency and their Net Sales</vt:lpstr>
      <vt:lpstr>Plotting  top 10 Agencies with the Maximum Claims</vt:lpstr>
      <vt:lpstr>Plot between Travel Agency, Travel claim acceptance percentages, and mean commission </vt:lpstr>
      <vt:lpstr>Claim and Agency Type</vt:lpstr>
      <vt:lpstr>Check for Multicollinearity </vt:lpstr>
      <vt:lpstr>Correlation Matrix </vt:lpstr>
      <vt:lpstr>Model 1 – Probit Regression </vt:lpstr>
      <vt:lpstr>Table</vt:lpstr>
      <vt:lpstr>Model 2: Logit Regression </vt:lpstr>
      <vt:lpstr>PowerPoint Presentation</vt:lpstr>
      <vt:lpstr>Model3: Probit Regression</vt:lpstr>
      <vt:lpstr>Table</vt:lpstr>
      <vt:lpstr>Model 4: Logit Regression</vt:lpstr>
      <vt:lpstr>Table</vt:lpstr>
      <vt:lpstr>Confusion matrix and ROC curve for Model 2              (F1 Score = 0.8201574159740981)</vt:lpstr>
      <vt:lpstr>Confusion matrix and ROC curve for Model 4                      (F1 Score = 0.8198684099306207)</vt:lpstr>
      <vt:lpstr>Conclusion </vt:lpstr>
      <vt:lpstr>Omitted Variable Bias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Insurance Claim Status</dc:title>
  <dc:creator>Vivek Prajapat</dc:creator>
  <cp:lastModifiedBy>Vivek Prajapat</cp:lastModifiedBy>
  <cp:revision>42</cp:revision>
  <dcterms:created xsi:type="dcterms:W3CDTF">2020-06-12T07:48:36Z</dcterms:created>
  <dcterms:modified xsi:type="dcterms:W3CDTF">2020-06-13T09:40:28Z</dcterms:modified>
</cp:coreProperties>
</file>