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6325d914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6325d914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6325d914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6325d914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631326e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631326e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631326e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631326e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631326e9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631326e9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631326e9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631326e9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631326e9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631326e9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631326e9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631326e9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631326e9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631326e9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6325d914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6325d914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553375"/>
            <a:ext cx="8867400" cy="140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</a:t>
            </a:r>
            <a:r>
              <a:rPr lang="en"/>
              <a:t>Market Volatility Pattern Analysis"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349250" y="3893650"/>
            <a:ext cx="26592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By Vivek Kumar</a:t>
            </a:r>
            <a:endParaRPr sz="1500"/>
          </a:p>
        </p:txBody>
      </p:sp>
      <p:sp>
        <p:nvSpPr>
          <p:cNvPr id="56" name="Google Shape;56;p13"/>
          <p:cNvSpPr txBox="1"/>
          <p:nvPr/>
        </p:nvSpPr>
        <p:spPr>
          <a:xfrm>
            <a:off x="1844600" y="2055425"/>
            <a:ext cx="49539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Data Cleaning, Key Findings, and Insights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268300" cy="30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 analysis provided key insights into </a:t>
            </a:r>
            <a:r>
              <a:rPr b="1" lang="en" sz="1400">
                <a:solidFill>
                  <a:schemeClr val="dk1"/>
                </a:solidFill>
              </a:rPr>
              <a:t>AAPL's</a:t>
            </a:r>
            <a:r>
              <a:rPr lang="en" sz="1400">
                <a:solidFill>
                  <a:schemeClr val="dk1"/>
                </a:solidFill>
              </a:rPr>
              <a:t> stock performance, focusing on intraday price movements and trading volume.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 data cleaning process ensured the data was suitable for statistical analysis, leading to actionable insights.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Future analysis could incorporate additional features such as </a:t>
            </a:r>
            <a:r>
              <a:rPr b="1" lang="en" sz="1400">
                <a:solidFill>
                  <a:schemeClr val="dk1"/>
                </a:solidFill>
              </a:rPr>
              <a:t>market sentiment</a:t>
            </a:r>
            <a:r>
              <a:rPr lang="en" sz="1400">
                <a:solidFill>
                  <a:schemeClr val="dk1"/>
                </a:solidFill>
              </a:rPr>
              <a:t> or </a:t>
            </a:r>
            <a:r>
              <a:rPr b="1" lang="en" sz="1400">
                <a:solidFill>
                  <a:schemeClr val="dk1"/>
                </a:solidFill>
              </a:rPr>
              <a:t>technical indicators</a:t>
            </a:r>
            <a:r>
              <a:rPr lang="en" sz="1400">
                <a:solidFill>
                  <a:schemeClr val="dk1"/>
                </a:solidFill>
              </a:rPr>
              <a:t> for a more comprehensive prediction model.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Project Link-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https://drive.google.com/file/d/1OPVbXhfuAGkJ3Cm-Eu_muvkzuyI-yDXA/view?usp=drive_link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2893925" y="2306125"/>
            <a:ext cx="2317500" cy="6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/>
              <a:t>THANK YOU !!</a:t>
            </a:r>
            <a:endParaRPr b="1"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61150"/>
            <a:ext cx="8520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Agenda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830750"/>
            <a:ext cx="8358900" cy="21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1.Data Cleaning Approach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2.Key Findings from Analysis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3.Most Significant Patterns Discovered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4.Technical Challenges Encountered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Cleaning Approach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237400" y="972175"/>
            <a:ext cx="85950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Missing Values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Removed rows with </a:t>
            </a:r>
            <a:r>
              <a:rPr b="1" lang="en" sz="1100">
                <a:solidFill>
                  <a:schemeClr val="dk1"/>
                </a:solidFill>
              </a:rPr>
              <a:t>missing</a:t>
            </a:r>
            <a:r>
              <a:rPr lang="en" sz="1100">
                <a:solidFill>
                  <a:schemeClr val="dk1"/>
                </a:solidFill>
              </a:rPr>
              <a:t> values 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dropna()</a:t>
            </a:r>
            <a:r>
              <a:rPr lang="en" sz="1100">
                <a:solidFill>
                  <a:schemeClr val="dk1"/>
                </a:solidFill>
              </a:rPr>
              <a:t> to ensure no incomplete data skewed the analysis.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Checked for </a:t>
            </a:r>
            <a:r>
              <a:rPr b="1" lang="en" sz="1100">
                <a:solidFill>
                  <a:schemeClr val="dk1"/>
                </a:solidFill>
              </a:rPr>
              <a:t>NaN values</a:t>
            </a:r>
            <a:r>
              <a:rPr lang="en" sz="1100">
                <a:solidFill>
                  <a:schemeClr val="dk1"/>
                </a:solidFill>
              </a:rPr>
              <a:t> in crucial columns and handled them.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Data Type Conversion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Converted columns like </a:t>
            </a:r>
            <a:r>
              <a:rPr b="1" lang="en" sz="1100">
                <a:solidFill>
                  <a:schemeClr val="dk1"/>
                </a:solidFill>
              </a:rPr>
              <a:t>Price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Volume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Close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Open</a:t>
            </a:r>
            <a:r>
              <a:rPr lang="en" sz="1100">
                <a:solidFill>
                  <a:schemeClr val="dk1"/>
                </a:solidFill>
              </a:rPr>
              <a:t>, etc., from </a:t>
            </a:r>
            <a:r>
              <a:rPr b="1" lang="en" sz="1100">
                <a:solidFill>
                  <a:schemeClr val="dk1"/>
                </a:solidFill>
              </a:rPr>
              <a:t>object</a:t>
            </a:r>
            <a:r>
              <a:rPr lang="en" sz="1100">
                <a:solidFill>
                  <a:schemeClr val="dk1"/>
                </a:solidFill>
              </a:rPr>
              <a:t> to </a:t>
            </a:r>
            <a:r>
              <a:rPr b="1" lang="en" sz="1100">
                <a:solidFill>
                  <a:schemeClr val="dk1"/>
                </a:solidFill>
              </a:rPr>
              <a:t>numeric</a:t>
            </a:r>
            <a:r>
              <a:rPr lang="en" sz="1100">
                <a:solidFill>
                  <a:schemeClr val="dk1"/>
                </a:solidFill>
              </a:rPr>
              <a:t> 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pd.to_numeric()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Ensured the data was in the correct format to perform mathematical operations.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Outlier Handling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Used </a:t>
            </a:r>
            <a:r>
              <a:rPr b="1" lang="en" sz="1100">
                <a:solidFill>
                  <a:schemeClr val="dk1"/>
                </a:solidFill>
              </a:rPr>
              <a:t>IQR</a:t>
            </a:r>
            <a:r>
              <a:rPr lang="en" sz="1100">
                <a:solidFill>
                  <a:schemeClr val="dk1"/>
                </a:solidFill>
              </a:rPr>
              <a:t> to identify and highlight outliers in numerical data, such as prices and volumes.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Calculated upper and lower bounds to filter extreme outliers.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Date Conversion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Ensured the </a:t>
            </a:r>
            <a:r>
              <a:rPr b="1" lang="en" sz="1100">
                <a:solidFill>
                  <a:schemeClr val="dk1"/>
                </a:solidFill>
              </a:rPr>
              <a:t>Datetime</a:t>
            </a:r>
            <a:r>
              <a:rPr lang="en" sz="1100">
                <a:solidFill>
                  <a:schemeClr val="dk1"/>
                </a:solidFill>
              </a:rPr>
              <a:t> column was in the correct </a:t>
            </a:r>
            <a:r>
              <a:rPr b="1" lang="en" sz="1100">
                <a:solidFill>
                  <a:schemeClr val="dk1"/>
                </a:solidFill>
              </a:rPr>
              <a:t>datetime</a:t>
            </a:r>
            <a:r>
              <a:rPr lang="en" sz="1100">
                <a:solidFill>
                  <a:schemeClr val="dk1"/>
                </a:solidFill>
              </a:rPr>
              <a:t> format for time series analysis.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Findings from Analysis</a:t>
            </a:r>
            <a:endParaRPr b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Correlation Insights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Strong positive correlation between </a:t>
            </a:r>
            <a:r>
              <a:rPr b="1" lang="en" sz="1100">
                <a:solidFill>
                  <a:schemeClr val="dk1"/>
                </a:solidFill>
              </a:rPr>
              <a:t>Close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Open</a:t>
            </a:r>
            <a:r>
              <a:rPr lang="en" sz="1100">
                <a:solidFill>
                  <a:schemeClr val="dk1"/>
                </a:solidFill>
              </a:rPr>
              <a:t> prices.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Minor negative correlation between </a:t>
            </a:r>
            <a:r>
              <a:rPr b="1" lang="en" sz="1100">
                <a:solidFill>
                  <a:schemeClr val="dk1"/>
                </a:solidFill>
              </a:rPr>
              <a:t>Volume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Price Change</a:t>
            </a:r>
            <a:r>
              <a:rPr lang="en" sz="1100">
                <a:solidFill>
                  <a:schemeClr val="dk1"/>
                </a:solidFill>
              </a:rPr>
              <a:t> (weak relationship).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Price Distribution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Close</a:t>
            </a:r>
            <a:r>
              <a:rPr lang="en" sz="1100">
                <a:solidFill>
                  <a:schemeClr val="dk1"/>
                </a:solidFill>
              </a:rPr>
              <a:t> prices show a slight </a:t>
            </a:r>
            <a:r>
              <a:rPr b="1" lang="en" sz="1100">
                <a:solidFill>
                  <a:schemeClr val="dk1"/>
                </a:solidFill>
              </a:rPr>
              <a:t>right skew</a:t>
            </a:r>
            <a:r>
              <a:rPr lang="en" sz="1100">
                <a:solidFill>
                  <a:schemeClr val="dk1"/>
                </a:solidFill>
              </a:rPr>
              <a:t> (positively skewed).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Volume</a:t>
            </a:r>
            <a:r>
              <a:rPr lang="en" sz="1100">
                <a:solidFill>
                  <a:schemeClr val="dk1"/>
                </a:solidFill>
              </a:rPr>
              <a:t> distribution is also slightly skewed with frequent higher volumes.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Price Fluctuations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There were significant fluctuations in the </a:t>
            </a:r>
            <a:r>
              <a:rPr b="1" lang="en" sz="1100">
                <a:solidFill>
                  <a:schemeClr val="dk1"/>
                </a:solidFill>
              </a:rPr>
              <a:t>Close Price</a:t>
            </a:r>
            <a:r>
              <a:rPr lang="en" sz="1100">
                <a:solidFill>
                  <a:schemeClr val="dk1"/>
                </a:solidFill>
              </a:rPr>
              <a:t> observed at certain times of the day, with sudden increases in </a:t>
            </a:r>
            <a:r>
              <a:rPr b="1" lang="en" sz="1100">
                <a:solidFill>
                  <a:schemeClr val="dk1"/>
                </a:solidFill>
              </a:rPr>
              <a:t>Volume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Statistical Insights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Standard deviation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skewness</a:t>
            </a:r>
            <a:r>
              <a:rPr lang="en" sz="1100">
                <a:solidFill>
                  <a:schemeClr val="dk1"/>
                </a:solidFill>
              </a:rPr>
              <a:t> values helped identify periods of high volatility.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Kurtosis</a:t>
            </a:r>
            <a:r>
              <a:rPr lang="en" sz="1100">
                <a:solidFill>
                  <a:schemeClr val="dk1"/>
                </a:solidFill>
              </a:rPr>
              <a:t> of </a:t>
            </a:r>
            <a:r>
              <a:rPr b="1" lang="en" sz="1100">
                <a:solidFill>
                  <a:schemeClr val="dk1"/>
                </a:solidFill>
              </a:rPr>
              <a:t>Close Price</a:t>
            </a:r>
            <a:r>
              <a:rPr lang="en" sz="1100">
                <a:solidFill>
                  <a:schemeClr val="dk1"/>
                </a:solidFill>
              </a:rPr>
              <a:t> distribution indicates heavy tails, pointing to occasional extreme price changes.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Most Significant Patterns Discovered</a:t>
            </a:r>
            <a:endParaRPr b="1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Volume vs. Price Change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No strong linear correlation, suggesting that </a:t>
            </a:r>
            <a:r>
              <a:rPr b="1" lang="en" sz="1100">
                <a:solidFill>
                  <a:schemeClr val="dk1"/>
                </a:solidFill>
              </a:rPr>
              <a:t>Volume</a:t>
            </a:r>
            <a:r>
              <a:rPr lang="en" sz="1100">
                <a:solidFill>
                  <a:schemeClr val="dk1"/>
                </a:solidFill>
              </a:rPr>
              <a:t> doesn't directly predict </a:t>
            </a:r>
            <a:r>
              <a:rPr b="1" lang="en" sz="1100">
                <a:solidFill>
                  <a:schemeClr val="dk1"/>
                </a:solidFill>
              </a:rPr>
              <a:t>Price Change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However, large </a:t>
            </a:r>
            <a:r>
              <a:rPr b="1" lang="en" sz="1100">
                <a:solidFill>
                  <a:schemeClr val="dk1"/>
                </a:solidFill>
              </a:rPr>
              <a:t>Volume spikes</a:t>
            </a:r>
            <a:r>
              <a:rPr lang="en" sz="1100">
                <a:solidFill>
                  <a:schemeClr val="dk1"/>
                </a:solidFill>
              </a:rPr>
              <a:t> occasionally coincide with large price changes.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Open vs. Close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Consistent relationship between </a:t>
            </a:r>
            <a:r>
              <a:rPr b="1" lang="en" sz="1100">
                <a:solidFill>
                  <a:schemeClr val="dk1"/>
                </a:solidFill>
              </a:rPr>
              <a:t>Open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Close</a:t>
            </a:r>
            <a:r>
              <a:rPr lang="en" sz="1100">
                <a:solidFill>
                  <a:schemeClr val="dk1"/>
                </a:solidFill>
              </a:rPr>
              <a:t> prices.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Scatter plot</a:t>
            </a:r>
            <a:r>
              <a:rPr lang="en" sz="1100">
                <a:solidFill>
                  <a:schemeClr val="dk1"/>
                </a:solidFill>
              </a:rPr>
              <a:t> indicates a </a:t>
            </a:r>
            <a:r>
              <a:rPr b="1" lang="en" sz="1100">
                <a:solidFill>
                  <a:schemeClr val="dk1"/>
                </a:solidFill>
              </a:rPr>
              <a:t>linear</a:t>
            </a:r>
            <a:r>
              <a:rPr lang="en" sz="1100">
                <a:solidFill>
                  <a:schemeClr val="dk1"/>
                </a:solidFill>
              </a:rPr>
              <a:t> relationship, confirming the high correlation between the two.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Price Change and Volume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Scatter plots showed no clear trend between </a:t>
            </a:r>
            <a:r>
              <a:rPr b="1" lang="en" sz="1100">
                <a:solidFill>
                  <a:schemeClr val="dk1"/>
                </a:solidFill>
              </a:rPr>
              <a:t>Price Change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Volume</a:t>
            </a:r>
            <a:r>
              <a:rPr lang="en" sz="1100">
                <a:solidFill>
                  <a:schemeClr val="dk1"/>
                </a:solidFill>
              </a:rPr>
              <a:t>, although there were outliers during periods of high volatility.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Visualizing the Insights</a:t>
            </a:r>
            <a:endParaRPr sz="21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441300" cy="24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Pair Plot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Displays correlations between </a:t>
            </a:r>
            <a:r>
              <a:rPr b="1" lang="en" sz="1100">
                <a:solidFill>
                  <a:schemeClr val="dk1"/>
                </a:solidFill>
              </a:rPr>
              <a:t>Volume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Close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High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chemeClr val="dk1"/>
                </a:solidFill>
              </a:rPr>
              <a:t>Low</a:t>
            </a:r>
            <a:r>
              <a:rPr lang="en" sz="1100">
                <a:solidFill>
                  <a:schemeClr val="dk1"/>
                </a:solidFill>
              </a:rPr>
              <a:t>, and </a:t>
            </a:r>
            <a:r>
              <a:rPr b="1" lang="en" sz="1100">
                <a:solidFill>
                  <a:schemeClr val="dk1"/>
                </a:solidFill>
              </a:rPr>
              <a:t>Open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Clear relationship between </a:t>
            </a:r>
            <a:r>
              <a:rPr b="1" lang="en" sz="1100">
                <a:solidFill>
                  <a:schemeClr val="dk1"/>
                </a:solidFill>
              </a:rPr>
              <a:t>Open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Close</a:t>
            </a:r>
            <a:r>
              <a:rPr lang="en" sz="1100">
                <a:solidFill>
                  <a:schemeClr val="dk1"/>
                </a:solidFill>
              </a:rPr>
              <a:t> prices.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-37343" t="0"/>
          <a:stretch/>
        </p:blipFill>
        <p:spPr>
          <a:xfrm>
            <a:off x="3802425" y="760900"/>
            <a:ext cx="5139325" cy="41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Visualizing the Insights</a:t>
            </a:r>
            <a:endParaRPr sz="370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893050"/>
            <a:ext cx="2593500" cy="39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Correlation Heatmap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Strong correlations observed between </a:t>
            </a:r>
            <a:r>
              <a:rPr b="1" lang="en" sz="1100">
                <a:solidFill>
                  <a:schemeClr val="dk1"/>
                </a:solidFill>
              </a:rPr>
              <a:t>Close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Open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Minimal correlation between </a:t>
            </a:r>
            <a:r>
              <a:rPr b="1" lang="en" sz="1100">
                <a:solidFill>
                  <a:schemeClr val="dk1"/>
                </a:solidFill>
              </a:rPr>
              <a:t>Volume</a:t>
            </a:r>
            <a:r>
              <a:rPr lang="en" sz="1100">
                <a:solidFill>
                  <a:schemeClr val="dk1"/>
                </a:solidFill>
              </a:rPr>
              <a:t> and other variables.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075" y="1017713"/>
            <a:ext cx="425974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Visualizing the Insights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893400" cy="32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Scatter Plot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Volume vs </a:t>
            </a:r>
            <a:r>
              <a:rPr b="1" lang="en" sz="1100">
                <a:solidFill>
                  <a:schemeClr val="dk1"/>
                </a:solidFill>
              </a:rPr>
              <a:t>Price Change</a:t>
            </a:r>
            <a:r>
              <a:rPr lang="en" sz="1100">
                <a:solidFill>
                  <a:schemeClr val="dk1"/>
                </a:solidFill>
              </a:rPr>
              <a:t> shows no strong relationship.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7075" y="881488"/>
            <a:ext cx="41517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Challenges Encountered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Data Quality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Inconsistent </a:t>
            </a:r>
            <a:r>
              <a:rPr b="1" lang="en" sz="1100">
                <a:solidFill>
                  <a:schemeClr val="dk1"/>
                </a:solidFill>
              </a:rPr>
              <a:t>data types</a:t>
            </a:r>
            <a:r>
              <a:rPr lang="en" sz="1100">
                <a:solidFill>
                  <a:schemeClr val="dk1"/>
                </a:solidFill>
              </a:rPr>
              <a:t> in the original dataset.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Handling </a:t>
            </a:r>
            <a:r>
              <a:rPr b="1" lang="en" sz="1100">
                <a:solidFill>
                  <a:schemeClr val="dk1"/>
                </a:solidFill>
              </a:rPr>
              <a:t>missing</a:t>
            </a:r>
            <a:r>
              <a:rPr lang="en" sz="1100">
                <a:solidFill>
                  <a:schemeClr val="dk1"/>
                </a:solidFill>
              </a:rPr>
              <a:t> or </a:t>
            </a:r>
            <a:r>
              <a:rPr b="1" lang="en" sz="1100">
                <a:solidFill>
                  <a:schemeClr val="dk1"/>
                </a:solidFill>
              </a:rPr>
              <a:t>NaN</a:t>
            </a:r>
            <a:r>
              <a:rPr lang="en" sz="1100">
                <a:solidFill>
                  <a:schemeClr val="dk1"/>
                </a:solidFill>
              </a:rPr>
              <a:t> values for accurate analysis.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Time Series Data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Properly converting and handling </a:t>
            </a:r>
            <a:r>
              <a:rPr b="1" lang="en" sz="1100">
                <a:solidFill>
                  <a:schemeClr val="dk1"/>
                </a:solidFill>
              </a:rPr>
              <a:t>datetime</a:t>
            </a:r>
            <a:r>
              <a:rPr lang="en" sz="1100">
                <a:solidFill>
                  <a:schemeClr val="dk1"/>
                </a:solidFill>
              </a:rPr>
              <a:t> format was challenging.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Working with </a:t>
            </a:r>
            <a:r>
              <a:rPr b="1" lang="en" sz="1100">
                <a:solidFill>
                  <a:schemeClr val="dk1"/>
                </a:solidFill>
              </a:rPr>
              <a:t>intraday data</a:t>
            </a:r>
            <a:r>
              <a:rPr lang="en" sz="1100">
                <a:solidFill>
                  <a:schemeClr val="dk1"/>
                </a:solidFill>
              </a:rPr>
              <a:t> and ensuring correct indexing.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Outlier Detection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Identifying meaningful </a:t>
            </a:r>
            <a:r>
              <a:rPr b="1" lang="en" sz="1100">
                <a:solidFill>
                  <a:schemeClr val="dk1"/>
                </a:solidFill>
              </a:rPr>
              <a:t>outliers</a:t>
            </a:r>
            <a:r>
              <a:rPr lang="en" sz="1100">
                <a:solidFill>
                  <a:schemeClr val="dk1"/>
                </a:solidFill>
              </a:rPr>
              <a:t> without distorting the overall dataset.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Data Conversion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Converting </a:t>
            </a:r>
            <a:r>
              <a:rPr b="1" lang="en" sz="1100">
                <a:solidFill>
                  <a:schemeClr val="dk1"/>
                </a:solidFill>
              </a:rPr>
              <a:t>object columns</a:t>
            </a:r>
            <a:r>
              <a:rPr lang="en" sz="1100">
                <a:solidFill>
                  <a:schemeClr val="dk1"/>
                </a:solidFill>
              </a:rPr>
              <a:t> to </a:t>
            </a:r>
            <a:r>
              <a:rPr b="1" lang="en" sz="1100">
                <a:solidFill>
                  <a:schemeClr val="dk1"/>
                </a:solidFill>
              </a:rPr>
              <a:t>numeric</a:t>
            </a:r>
            <a:r>
              <a:rPr lang="en" sz="1100">
                <a:solidFill>
                  <a:schemeClr val="dk1"/>
                </a:solidFill>
              </a:rPr>
              <a:t> types without affecting data integrity.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High Volume Data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Large volumes of data with fine-grained intervals (15-minute intervals) made visualization and analysis computationally intensive.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