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2" r:id="rId1"/>
  </p:sldMasterIdLst>
  <p:notesMasterIdLst>
    <p:notesMasterId r:id="rId11"/>
  </p:notesMasterIdLst>
  <p:sldIdLst>
    <p:sldId id="256" r:id="rId2"/>
    <p:sldId id="259" r:id="rId3"/>
    <p:sldId id="257" r:id="rId4"/>
    <p:sldId id="258" r:id="rId5"/>
    <p:sldId id="260" r:id="rId6"/>
    <p:sldId id="261" r:id="rId7"/>
    <p:sldId id="262" r:id="rId8"/>
    <p:sldId id="263" r:id="rId9"/>
    <p:sldId id="264" r:id="rId10"/>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871eb9afb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871eb9afb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871eb9afb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871eb9afb_0_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577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6489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87192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97280" y="286560"/>
            <a:ext cx="10058100" cy="1450500"/>
          </a:xfrm>
          <a:prstGeom prst="rect">
            <a:avLst/>
          </a:prstGeom>
          <a:noFill/>
          <a:ln>
            <a:noFill/>
          </a:ln>
        </p:spPr>
        <p:txBody>
          <a:bodyPr spcFirstLastPara="1" wrap="square" lIns="0" tIns="0" rIns="0" bIns="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13"/>
          <p:cNvSpPr txBox="1">
            <a:spLocks noGrp="1"/>
          </p:cNvSpPr>
          <p:nvPr>
            <p:ph type="subTitle" idx="1"/>
          </p:nvPr>
        </p:nvSpPr>
        <p:spPr>
          <a:xfrm>
            <a:off x="1097280" y="1845720"/>
            <a:ext cx="10058100" cy="4023000"/>
          </a:xfrm>
          <a:prstGeom prst="rect">
            <a:avLst/>
          </a:prstGeom>
          <a:noFill/>
          <a:ln>
            <a:noFill/>
          </a:ln>
        </p:spPr>
        <p:txBody>
          <a:bodyPr spcFirstLastPara="1" wrap="square" lIns="0" tIns="0" rIns="0" bIns="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65670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6953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0543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82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3964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4677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2398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10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60828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9CAD897-D46E-4AD2-BD9B-49DD3E640873}" type="datetimeFigureOut">
              <a:rPr lang="en-US" smtClean="0"/>
              <a:t>8/19/2021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0630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624D31-43A5-475A-80CF-332C9F6DCF35}" type="datetimeFigureOut">
              <a:rPr lang="en-US" smtClean="0"/>
              <a:t>8/19/2021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7533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633960" y="1205640"/>
            <a:ext cx="11367540" cy="1628640"/>
          </a:xfrm>
          <a:prstGeom prst="rect">
            <a:avLst/>
          </a:prstGeom>
          <a:noFill/>
          <a:ln>
            <a:noFill/>
          </a:ln>
        </p:spPr>
        <p:txBody>
          <a:bodyPr spcFirstLastPara="1" wrap="square" lIns="91425" tIns="45700" rIns="91425" bIns="45700" anchor="b" anchorCtr="0">
            <a:normAutofit lnSpcReduction="10000"/>
          </a:bodyPr>
          <a:lstStyle/>
          <a:p>
            <a:pPr marL="254160" marR="0" lvl="0" indent="-6119" algn="l" rtl="0">
              <a:lnSpc>
                <a:spcPct val="106000"/>
              </a:lnSpc>
              <a:spcBef>
                <a:spcPts val="0"/>
              </a:spcBef>
              <a:spcAft>
                <a:spcPts val="0"/>
              </a:spcAft>
              <a:buClr>
                <a:srgbClr val="000000"/>
              </a:buClr>
              <a:buSzPts val="3200"/>
              <a:buFont typeface="Arial"/>
              <a:buNone/>
            </a:pPr>
            <a:r>
              <a:rPr lang="en-US" sz="3200" b="0" i="0" u="none" strike="noStrike" cap="none" dirty="0">
                <a:solidFill>
                  <a:srgbClr val="000000"/>
                </a:solidFill>
                <a:latin typeface="Arial"/>
                <a:ea typeface="Arial"/>
                <a:cs typeface="Arial"/>
                <a:sym typeface="Arial"/>
              </a:rPr>
              <a:t>INDIAN INSTITUTE OF INFORMATION TECHNOLOGY,          				   					DHARWAD  </a:t>
            </a:r>
            <a:br>
              <a:rPr lang="en-US" sz="1800" b="0" i="0" u="none" strike="noStrike" cap="none" dirty="0">
                <a:solidFill>
                  <a:srgbClr val="000000"/>
                </a:solidFill>
                <a:latin typeface="Arial"/>
                <a:ea typeface="Arial"/>
                <a:cs typeface="Arial"/>
                <a:sym typeface="Arial"/>
              </a:rPr>
            </a:br>
            <a:endParaRPr sz="3200" b="0" i="0" u="none" strike="noStrike" cap="none" dirty="0">
              <a:solidFill>
                <a:srgbClr val="000000"/>
              </a:solidFill>
              <a:latin typeface="Calibri"/>
              <a:ea typeface="Calibri"/>
              <a:cs typeface="Calibri"/>
              <a:sym typeface="Calibri"/>
            </a:endParaRPr>
          </a:p>
        </p:txBody>
      </p:sp>
      <p:sp>
        <p:nvSpPr>
          <p:cNvPr id="58" name="Google Shape;58;p14"/>
          <p:cNvSpPr txBox="1"/>
          <p:nvPr/>
        </p:nvSpPr>
        <p:spPr>
          <a:xfrm>
            <a:off x="387720" y="2834280"/>
            <a:ext cx="10635120" cy="9774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0000"/>
              </a:buClr>
              <a:buSzPts val="2400"/>
              <a:buFont typeface="Arial"/>
              <a:buNone/>
            </a:pPr>
            <a:r>
              <a:rPr lang="en-US" sz="2400" b="1" i="0" u="sng" strike="noStrike" cap="none" dirty="0">
                <a:solidFill>
                  <a:srgbClr val="000000"/>
                </a:solidFill>
                <a:latin typeface="Arial"/>
                <a:ea typeface="Arial"/>
                <a:cs typeface="Arial"/>
                <a:sym typeface="Arial"/>
              </a:rPr>
              <a:t>TITLE</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a:latin typeface="Arial"/>
                <a:ea typeface="Arial"/>
                <a:cs typeface="Arial"/>
                <a:sym typeface="Arial"/>
              </a:rPr>
              <a:t>IMPROVING HEALTHCARE USING SMART PILL BOX FOR MEDICINE REMINDER</a:t>
            </a:r>
            <a:r>
              <a:rPr lang="en-US" sz="2400" b="0" i="0" u="none" strike="noStrike" cap="none" dirty="0">
                <a:solidFill>
                  <a:srgbClr val="505050"/>
                </a:solidFill>
                <a:latin typeface="Arial"/>
                <a:ea typeface="Arial"/>
                <a:cs typeface="Arial"/>
                <a:sym typeface="Arial"/>
              </a:rPr>
              <a:t>.</a:t>
            </a:r>
            <a:endParaRPr sz="2400" b="0" i="0" u="none" strike="noStrike" cap="none" dirty="0">
              <a:solidFill>
                <a:srgbClr val="000000"/>
              </a:solidFill>
              <a:latin typeface="Arial"/>
              <a:ea typeface="Arial"/>
              <a:cs typeface="Arial"/>
              <a:sym typeface="Arial"/>
            </a:endParaRPr>
          </a:p>
        </p:txBody>
      </p:sp>
      <p:pic>
        <p:nvPicPr>
          <p:cNvPr id="59" name="Google Shape;59;p14"/>
          <p:cNvPicPr preferRelativeResize="0"/>
          <p:nvPr/>
        </p:nvPicPr>
        <p:blipFill rotWithShape="1">
          <a:blip r:embed="rId3">
            <a:alphaModFix/>
          </a:blip>
          <a:srcRect/>
          <a:stretch/>
        </p:blipFill>
        <p:spPr>
          <a:xfrm>
            <a:off x="5370480" y="194040"/>
            <a:ext cx="1080360" cy="1097640"/>
          </a:xfrm>
          <a:prstGeom prst="rect">
            <a:avLst/>
          </a:prstGeom>
          <a:noFill/>
          <a:ln>
            <a:noFill/>
          </a:ln>
        </p:spPr>
      </p:pic>
      <p:sp>
        <p:nvSpPr>
          <p:cNvPr id="60" name="Google Shape;60;p14"/>
          <p:cNvSpPr/>
          <p:nvPr/>
        </p:nvSpPr>
        <p:spPr>
          <a:xfrm>
            <a:off x="6451200" y="4329720"/>
            <a:ext cx="457776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dirty="0">
                <a:solidFill>
                  <a:srgbClr val="000000"/>
                </a:solidFill>
                <a:latin typeface="Times New Roman"/>
                <a:ea typeface="Times New Roman"/>
                <a:cs typeface="Times New Roman"/>
                <a:sym typeface="Times New Roman"/>
              </a:rPr>
              <a:t>Submitted</a:t>
            </a:r>
            <a:r>
              <a:rPr lang="en-US" sz="1800" b="1" i="0" u="none" strike="noStrike" cap="none" dirty="0">
                <a:solidFill>
                  <a:srgbClr val="000000"/>
                </a:solidFill>
                <a:latin typeface="Times New Roman"/>
                <a:ea typeface="Times New Roman"/>
                <a:cs typeface="Times New Roman"/>
                <a:sym typeface="Times New Roman"/>
              </a:rPr>
              <a:t> </a:t>
            </a:r>
            <a:r>
              <a:rPr lang="en-US" sz="1800" b="1" i="0" u="sng" strike="noStrike" cap="none" dirty="0">
                <a:solidFill>
                  <a:srgbClr val="000000"/>
                </a:solidFill>
                <a:latin typeface="Times New Roman"/>
                <a:ea typeface="Times New Roman"/>
                <a:cs typeface="Times New Roman"/>
                <a:sym typeface="Times New Roman"/>
              </a:rPr>
              <a:t>By</a:t>
            </a:r>
            <a:r>
              <a:rPr lang="en-US" sz="1800" b="1" i="0" u="none" strike="noStrike" cap="none" dirty="0">
                <a:solidFill>
                  <a:srgbClr val="000000"/>
                </a:solidFill>
                <a:latin typeface="Times New Roman"/>
                <a:ea typeface="Times New Roman"/>
                <a:cs typeface="Times New Roman"/>
                <a:sym typeface="Times New Roman"/>
              </a:rPr>
              <a:t>:</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	Bhargava H.S (18BCS018)</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Palshini</a:t>
            </a:r>
            <a:r>
              <a:rPr lang="en-US" sz="1800" b="0" i="0" u="none" strike="noStrike" cap="none" dirty="0">
                <a:solidFill>
                  <a:srgbClr val="000000"/>
                </a:solidFill>
                <a:latin typeface="Times New Roman"/>
                <a:ea typeface="Times New Roman"/>
                <a:cs typeface="Times New Roman"/>
                <a:sym typeface="Times New Roman"/>
              </a:rPr>
              <a:t> B (18BCS062)</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	Raghu prasad J N (18BCS073)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	Vivek S (18BCS111)</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p:txBody>
      </p:sp>
      <p:sp>
        <p:nvSpPr>
          <p:cNvPr id="61" name="Google Shape;61;p14"/>
          <p:cNvSpPr/>
          <p:nvPr/>
        </p:nvSpPr>
        <p:spPr>
          <a:xfrm>
            <a:off x="633960" y="4329720"/>
            <a:ext cx="27568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0000"/>
                </a:solidFill>
                <a:latin typeface="Times New Roman"/>
                <a:ea typeface="Times New Roman"/>
                <a:cs typeface="Times New Roman"/>
                <a:sym typeface="Times New Roman"/>
              </a:rPr>
              <a:t>Submitted To:</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r>
              <a:rPr lang="en-US" sz="1800" b="0" i="0" u="none" strike="noStrike" cap="none">
                <a:solidFill>
                  <a:srgbClr val="000000"/>
                </a:solidFill>
                <a:latin typeface="Times New Roman"/>
                <a:ea typeface="Times New Roman"/>
                <a:cs typeface="Times New Roman"/>
                <a:sym typeface="Times New Roman"/>
              </a:rPr>
              <a:t>Dr. Uma 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			HOD Cse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473027" y="153235"/>
            <a:ext cx="2672862" cy="836045"/>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000000"/>
              </a:buClr>
              <a:buSzPts val="4800"/>
              <a:buFont typeface="Arial"/>
              <a:buNone/>
            </a:pPr>
            <a:r>
              <a:rPr lang="en-US" sz="4800" b="1" i="0" u="sng" strike="noStrike" cap="none" dirty="0">
                <a:latin typeface="Arial"/>
                <a:ea typeface="Arial"/>
                <a:cs typeface="Arial"/>
                <a:sym typeface="Arial"/>
              </a:rPr>
              <a:t>Abstract</a:t>
            </a:r>
            <a:endParaRPr sz="4800" b="0" i="0" u="none" strike="noStrike" cap="none" dirty="0">
              <a:latin typeface="Calibri"/>
              <a:ea typeface="Calibri"/>
              <a:cs typeface="Calibri"/>
              <a:sym typeface="Calibri"/>
            </a:endParaRPr>
          </a:p>
        </p:txBody>
      </p:sp>
      <p:sp>
        <p:nvSpPr>
          <p:cNvPr id="79" name="Google Shape;79;p17"/>
          <p:cNvSpPr txBox="1"/>
          <p:nvPr/>
        </p:nvSpPr>
        <p:spPr>
          <a:xfrm>
            <a:off x="473027" y="1415562"/>
            <a:ext cx="11352627" cy="4796058"/>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rgbClr val="E48312"/>
              </a:buClr>
              <a:buSzPts val="2000"/>
              <a:buFont typeface="Calibri"/>
              <a:buChar char=" "/>
            </a:pPr>
            <a:r>
              <a:rPr lang="en-US" sz="2000" b="0" i="0" u="none" strike="noStrike" cap="none" dirty="0">
                <a:solidFill>
                  <a:srgbClr val="404040"/>
                </a:solidFill>
                <a:latin typeface="Calibri"/>
                <a:ea typeface="Calibri"/>
                <a:cs typeface="Calibri"/>
                <a:sym typeface="Calibri"/>
              </a:rPr>
              <a:t>Many medical errors are due to the fact that people in charge of patient or elder's medication have to deal with sorting huge amounts of pills each day.</a:t>
            </a:r>
            <a:r>
              <a:rPr lang="en-US" sz="2000" b="0" i="0" u="none" strike="noStrike" cap="none" dirty="0">
                <a:solidFill>
                  <a:srgbClr val="2E2E2E"/>
                </a:solidFill>
                <a:latin typeface="Arial"/>
                <a:ea typeface="Arial"/>
                <a:cs typeface="Arial"/>
                <a:sym typeface="Arial"/>
              </a:rPr>
              <a:t> </a:t>
            </a:r>
            <a:endParaRPr sz="2000" b="0" i="0" u="none" strike="noStrike" cap="none" dirty="0">
              <a:solidFill>
                <a:srgbClr val="404040"/>
              </a:solidFill>
              <a:latin typeface="Calibri"/>
              <a:ea typeface="Calibri"/>
              <a:cs typeface="Calibri"/>
              <a:sym typeface="Calibri"/>
            </a:endParaRPr>
          </a:p>
          <a:p>
            <a:pPr marL="91440" marR="0" lvl="0" indent="-91440" algn="l" rtl="0">
              <a:lnSpc>
                <a:spcPct val="90000"/>
              </a:lnSpc>
              <a:spcBef>
                <a:spcPts val="1400"/>
              </a:spcBef>
              <a:spcAft>
                <a:spcPts val="0"/>
              </a:spcAft>
              <a:buClr>
                <a:srgbClr val="E48312"/>
              </a:buClr>
              <a:buSzPts val="2000"/>
              <a:buFont typeface="Calibri"/>
              <a:buChar char=" "/>
            </a:pPr>
            <a:r>
              <a:rPr lang="en-US" sz="2000" b="0" i="0" u="none" strike="noStrike" cap="none" dirty="0">
                <a:solidFill>
                  <a:srgbClr val="2E2E2E"/>
                </a:solidFill>
                <a:latin typeface="Arial"/>
                <a:ea typeface="Arial"/>
                <a:cs typeface="Arial"/>
                <a:sym typeface="Arial"/>
              </a:rPr>
              <a:t>This medication pill box is focused on patients who frequently take medications or vitamin supplements, or attendants who deal with the more seasoned or patients. </a:t>
            </a:r>
            <a:endParaRPr sz="2000" b="0" i="0" u="none" strike="noStrike" cap="none" dirty="0">
              <a:solidFill>
                <a:srgbClr val="404040"/>
              </a:solidFill>
              <a:latin typeface="Calibri"/>
              <a:ea typeface="Calibri"/>
              <a:cs typeface="Calibri"/>
              <a:sym typeface="Calibri"/>
            </a:endParaRPr>
          </a:p>
          <a:p>
            <a:pPr marL="91440" marR="0" lvl="0" indent="-91440" algn="l" rtl="0">
              <a:lnSpc>
                <a:spcPct val="90000"/>
              </a:lnSpc>
              <a:spcBef>
                <a:spcPts val="1400"/>
              </a:spcBef>
              <a:spcAft>
                <a:spcPts val="0"/>
              </a:spcAft>
              <a:buClr>
                <a:srgbClr val="E48312"/>
              </a:buClr>
              <a:buSzPts val="2000"/>
              <a:buFont typeface="Calibri"/>
              <a:buChar char=" "/>
            </a:pPr>
            <a:r>
              <a:rPr lang="en-US" sz="2000" b="0" i="0" u="none" strike="noStrike" cap="none" dirty="0">
                <a:solidFill>
                  <a:srgbClr val="2E2E2E"/>
                </a:solidFill>
                <a:latin typeface="Arial"/>
                <a:ea typeface="Arial"/>
                <a:cs typeface="Arial"/>
                <a:sym typeface="Arial"/>
              </a:rPr>
              <a:t>Our smart pill box is programmable that enables medical caretakers or clients to determine the pill amount and timing to take pills, and the service times for every day.</a:t>
            </a:r>
            <a:endParaRPr sz="2000" b="0" i="0" u="none" strike="noStrike" cap="none" dirty="0">
              <a:solidFill>
                <a:srgbClr val="404040"/>
              </a:solidFill>
              <a:latin typeface="Calibri"/>
              <a:ea typeface="Calibri"/>
              <a:cs typeface="Calibri"/>
              <a:sym typeface="Calibri"/>
            </a:endParaRPr>
          </a:p>
          <a:p>
            <a:pPr marL="91440" marR="0" lvl="0" indent="-91440" algn="l" rtl="0">
              <a:lnSpc>
                <a:spcPct val="90000"/>
              </a:lnSpc>
              <a:spcBef>
                <a:spcPts val="1400"/>
              </a:spcBef>
              <a:spcAft>
                <a:spcPts val="0"/>
              </a:spcAft>
              <a:buClr>
                <a:srgbClr val="E48312"/>
              </a:buClr>
              <a:buSzPts val="2000"/>
              <a:buFont typeface="Calibri"/>
              <a:buChar char=" "/>
            </a:pPr>
            <a:r>
              <a:rPr lang="en-US" sz="2000" b="0" i="0" u="none" strike="noStrike" cap="none" dirty="0">
                <a:solidFill>
                  <a:srgbClr val="2E2E2E"/>
                </a:solidFill>
                <a:latin typeface="Arial"/>
                <a:ea typeface="Arial"/>
                <a:cs typeface="Arial"/>
                <a:sym typeface="Arial"/>
              </a:rPr>
              <a:t>The pillbox will remind clients or patients to take pills utilizing sound and light. The warning of pills should be taken will be shown by an android application which is held by the patient.</a:t>
            </a:r>
            <a:endParaRPr sz="2000" b="0" i="0" u="none" strike="noStrike" cap="none" dirty="0">
              <a:solidFill>
                <a:srgbClr val="40404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65062" y="593626"/>
            <a:ext cx="4096449" cy="738928"/>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000000"/>
              </a:buClr>
              <a:buSzPts val="4800"/>
              <a:buFont typeface="Arial"/>
              <a:buNone/>
            </a:pPr>
            <a:r>
              <a:rPr lang="en-US" sz="4800" b="0" i="0" u="sng" strike="noStrike" cap="none" dirty="0">
                <a:latin typeface="Arial"/>
                <a:ea typeface="Arial"/>
                <a:cs typeface="Arial"/>
                <a:sym typeface="Arial"/>
              </a:rPr>
              <a:t>Introduction</a:t>
            </a:r>
            <a:endParaRPr sz="4800" b="0" i="0" u="none" strike="noStrike" cap="none" dirty="0">
              <a:latin typeface="Calibri"/>
              <a:ea typeface="Calibri"/>
              <a:cs typeface="Calibri"/>
              <a:sym typeface="Calibri"/>
            </a:endParaRPr>
          </a:p>
        </p:txBody>
      </p:sp>
      <p:sp>
        <p:nvSpPr>
          <p:cNvPr id="67" name="Google Shape;67;p15"/>
          <p:cNvSpPr txBox="1"/>
          <p:nvPr/>
        </p:nvSpPr>
        <p:spPr>
          <a:xfrm>
            <a:off x="451220" y="1727864"/>
            <a:ext cx="11607369" cy="3253154"/>
          </a:xfrm>
          <a:prstGeom prst="rect">
            <a:avLst/>
          </a:prstGeom>
          <a:noFill/>
          <a:ln>
            <a:noFill/>
          </a:ln>
        </p:spPr>
        <p:txBody>
          <a:bodyPr spcFirstLastPara="1" wrap="square" lIns="0" tIns="45700" rIns="0" bIns="45700" anchor="t" anchorCtr="0">
            <a:normAutofit/>
          </a:bodyPr>
          <a:lstStyle/>
          <a:p>
            <a:pPr marL="91440" marR="0" lvl="0" indent="-91440" algn="l" rtl="0">
              <a:lnSpc>
                <a:spcPct val="90000"/>
              </a:lnSpc>
              <a:spcBef>
                <a:spcPts val="0"/>
              </a:spcBef>
              <a:spcAft>
                <a:spcPts val="0"/>
              </a:spcAft>
              <a:buClr>
                <a:srgbClr val="E48312"/>
              </a:buClr>
              <a:buSzPts val="2000"/>
              <a:buFont typeface="Calibri"/>
              <a:buChar char=" "/>
            </a:pPr>
            <a:r>
              <a:rPr lang="en-US" sz="2000" b="0" i="0" u="none" strike="noStrike" cap="none" dirty="0">
                <a:solidFill>
                  <a:srgbClr val="000000"/>
                </a:solidFill>
                <a:latin typeface="Arial"/>
                <a:ea typeface="Arial"/>
                <a:cs typeface="Arial"/>
                <a:sym typeface="Arial"/>
              </a:rPr>
              <a:t>There can be a lot of individuals out there who need constant help  may it be our elderly people, family members, the ones who have special needs. Elders are more affected by the timing of taking a certain drug than others, in order to prevent any dysfunction or illness timing is a must.</a:t>
            </a:r>
            <a:endParaRPr lang="en-US" sz="2000" b="0" i="0" u="none" strike="noStrike" cap="none" dirty="0">
              <a:solidFill>
                <a:srgbClr val="404040"/>
              </a:solidFill>
              <a:latin typeface="Calibri"/>
              <a:ea typeface="Calibri"/>
              <a:cs typeface="Calibri"/>
              <a:sym typeface="Calibri"/>
            </a:endParaRPr>
          </a:p>
          <a:p>
            <a:pPr marL="91440" marR="0" lvl="0" indent="-91440" algn="l" rtl="0">
              <a:lnSpc>
                <a:spcPct val="90000"/>
              </a:lnSpc>
              <a:spcBef>
                <a:spcPts val="1400"/>
              </a:spcBef>
              <a:spcAft>
                <a:spcPts val="0"/>
              </a:spcAft>
              <a:buClr>
                <a:srgbClr val="E48312"/>
              </a:buClr>
              <a:buSzPts val="2000"/>
              <a:buFont typeface="Calibri"/>
              <a:buChar char=" "/>
            </a:pPr>
            <a:r>
              <a:rPr lang="en-US" sz="2000" b="0" i="0" u="none" strike="noStrike" cap="none" dirty="0">
                <a:solidFill>
                  <a:srgbClr val="000000"/>
                </a:solidFill>
                <a:latin typeface="Arial"/>
                <a:ea typeface="Arial"/>
                <a:cs typeface="Arial"/>
                <a:sym typeface="Arial"/>
              </a:rPr>
              <a:t>Some people may forget to take the medicines at the correct time and can forget the medicines which they have to take. In order to eliminate the factors of always needed observation like nurses or taking a risk of a missed dose, we had to find an easy, portable and efficient solution.</a:t>
            </a:r>
            <a:endParaRPr sz="2000" b="0" i="0" u="none" strike="noStrike" cap="none" dirty="0">
              <a:solidFill>
                <a:srgbClr val="404040"/>
              </a:solidFill>
              <a:latin typeface="Calibri"/>
              <a:ea typeface="Calibri"/>
              <a:cs typeface="Calibri"/>
              <a:sym typeface="Calibri"/>
            </a:endParaRPr>
          </a:p>
          <a:p>
            <a:pPr marL="91440" marR="0" lvl="0" indent="-91440" algn="l" rtl="0">
              <a:lnSpc>
                <a:spcPct val="90000"/>
              </a:lnSpc>
              <a:spcBef>
                <a:spcPts val="1400"/>
              </a:spcBef>
              <a:spcAft>
                <a:spcPts val="0"/>
              </a:spcAft>
              <a:buClr>
                <a:srgbClr val="E48312"/>
              </a:buClr>
              <a:buSzPts val="2000"/>
              <a:buFont typeface="Calibri"/>
              <a:buChar char=" "/>
            </a:pPr>
            <a:r>
              <a:rPr lang="en-US" sz="2000" b="0" i="0" u="none" strike="noStrike" cap="none" dirty="0">
                <a:solidFill>
                  <a:srgbClr val="000000"/>
                </a:solidFill>
                <a:latin typeface="Arial"/>
                <a:ea typeface="Arial"/>
                <a:cs typeface="Arial"/>
                <a:sym typeface="Arial"/>
              </a:rPr>
              <a:t>In order to make a really useful smart pillbox it had to be easily integrated with the recent sweeping smart technologies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439614" y="386860"/>
            <a:ext cx="5890848" cy="681923"/>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000000"/>
              </a:buClr>
              <a:buSzPts val="4800"/>
              <a:buFont typeface="Arial"/>
              <a:buNone/>
            </a:pPr>
            <a:r>
              <a:rPr lang="en-US" sz="4800" b="1" i="0" u="sng" strike="noStrike" cap="none" dirty="0">
                <a:latin typeface="Arial" panose="020B0604020202020204" pitchFamily="34" charset="0"/>
                <a:ea typeface="Calibri"/>
                <a:cs typeface="Arial" panose="020B0604020202020204" pitchFamily="34" charset="0"/>
                <a:sym typeface="Calibri"/>
              </a:rPr>
              <a:t>Problem Statement</a:t>
            </a:r>
            <a:endParaRPr sz="4800" b="0" i="0" u="none" strike="noStrike" cap="none" dirty="0">
              <a:latin typeface="Arial" panose="020B0604020202020204" pitchFamily="34" charset="0"/>
              <a:ea typeface="Calibri"/>
              <a:cs typeface="Arial" panose="020B0604020202020204" pitchFamily="34" charset="0"/>
              <a:sym typeface="Calibri"/>
            </a:endParaRPr>
          </a:p>
        </p:txBody>
      </p:sp>
      <p:sp>
        <p:nvSpPr>
          <p:cNvPr id="73" name="Google Shape;73;p16"/>
          <p:cNvSpPr txBox="1"/>
          <p:nvPr/>
        </p:nvSpPr>
        <p:spPr>
          <a:xfrm>
            <a:off x="545122" y="1415562"/>
            <a:ext cx="10610198" cy="4453158"/>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dirty="0">
                <a:solidFill>
                  <a:srgbClr val="2E2E2E"/>
                </a:solidFill>
                <a:latin typeface="Arial"/>
                <a:ea typeface="Arial"/>
                <a:cs typeface="Arial"/>
                <a:sym typeface="Arial"/>
              </a:rPr>
              <a:t>As pills have taken such an important role in everyday life there has been the past years an increase in the number of medical neglect cases related to incorrect medication given to patients, </a:t>
            </a:r>
            <a:endParaRPr sz="2000" b="0" i="0" u="none" strike="noStrike" cap="non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000"/>
              <a:buFont typeface="Arial"/>
              <a:buNone/>
            </a:pPr>
            <a:r>
              <a:rPr lang="en-US" sz="2000" b="0" i="0" u="none" strike="noStrike" cap="none" dirty="0">
                <a:solidFill>
                  <a:srgbClr val="2E2E2E"/>
                </a:solidFill>
                <a:latin typeface="Arial"/>
                <a:ea typeface="Arial"/>
                <a:cs typeface="Arial"/>
                <a:sym typeface="Arial"/>
              </a:rPr>
              <a:t>Several problems related to the high amount of pills nowadays are prescribed to patients are found in hospitals or in retirement homes. In these places one of the main jobs is to give out to its patient the correct pills. Managing, sorting and giving out the pills to each one of the patients can sometimes have a high chance of error, with a patient or resident receiving one or more incorrect pills.</a:t>
            </a:r>
            <a:endParaRPr sz="2000" b="0" i="0" u="none" strike="noStrike" cap="none" dirty="0">
              <a:solidFill>
                <a:srgbClr val="404040"/>
              </a:solidFill>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000"/>
              <a:buFont typeface="Arial"/>
              <a:buNone/>
            </a:pPr>
            <a:r>
              <a:rPr lang="en-US" sz="2000" b="0" i="0" u="none" strike="noStrike" cap="none" dirty="0">
                <a:solidFill>
                  <a:srgbClr val="2E2E2E"/>
                </a:solidFill>
                <a:latin typeface="Arial"/>
                <a:ea typeface="Arial"/>
                <a:cs typeface="Arial"/>
                <a:sym typeface="Arial"/>
              </a:rPr>
              <a:t>Finally there are situation where taking an incorrect amount of pills is a matter of the patient's inexperience and/or ignorance. No matter the cause, it has been proven that there is a significant risk of people ending up swallowing the incorrect medication or dose.</a:t>
            </a:r>
            <a:endParaRPr sz="2000" b="0" i="0" u="none" strike="noStrike" cap="none" dirty="0">
              <a:solidFill>
                <a:srgbClr val="40404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15600" y="384417"/>
            <a:ext cx="5932446"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u="sng" dirty="0">
                <a:latin typeface="Arial" panose="020B0604020202020204" pitchFamily="34" charset="0"/>
                <a:cs typeface="Arial" panose="020B0604020202020204" pitchFamily="34" charset="0"/>
              </a:rPr>
              <a:t>BLOCK DIAGRAM</a:t>
            </a:r>
            <a:endParaRPr sz="4800" dirty="0">
              <a:latin typeface="Arial" panose="020B0604020202020204" pitchFamily="34" charset="0"/>
              <a:cs typeface="Arial" panose="020B0604020202020204" pitchFamily="34" charset="0"/>
            </a:endParaRPr>
          </a:p>
        </p:txBody>
      </p:sp>
      <p:sp>
        <p:nvSpPr>
          <p:cNvPr id="85" name="Google Shape;85;p18"/>
          <p:cNvSpPr txBox="1">
            <a:spLocks noGrp="1"/>
          </p:cNvSpPr>
          <p:nvPr>
            <p:ph type="body" idx="1"/>
          </p:nvPr>
        </p:nvSpPr>
        <p:spPr>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r>
              <a:rPr lang="en-US"/>
              <a:t> </a:t>
            </a:r>
            <a:endParaRPr/>
          </a:p>
        </p:txBody>
      </p:sp>
      <p:pic>
        <p:nvPicPr>
          <p:cNvPr id="3" name="Picture 2">
            <a:extLst>
              <a:ext uri="{FF2B5EF4-FFF2-40B4-BE49-F238E27FC236}">
                <a16:creationId xmlns:a16="http://schemas.microsoft.com/office/drawing/2014/main" id="{2F8D7632-BEDF-4806-87D4-21A5729CEA05}"/>
              </a:ext>
            </a:extLst>
          </p:cNvPr>
          <p:cNvPicPr>
            <a:picLocks noChangeAspect="1"/>
          </p:cNvPicPr>
          <p:nvPr/>
        </p:nvPicPr>
        <p:blipFill rotWithShape="1">
          <a:blip r:embed="rId3"/>
          <a:srcRect t="12961" b="19883"/>
          <a:stretch/>
        </p:blipFill>
        <p:spPr>
          <a:xfrm>
            <a:off x="1248508" y="1379609"/>
            <a:ext cx="8924192" cy="4555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u="sng" dirty="0">
                <a:latin typeface="Arial" panose="020B0604020202020204" pitchFamily="34" charset="0"/>
                <a:cs typeface="Arial" panose="020B0604020202020204" pitchFamily="34" charset="0"/>
              </a:rPr>
              <a:t>Working</a:t>
            </a:r>
            <a:endParaRPr sz="4800" u="sng" dirty="0">
              <a:latin typeface="Arial" panose="020B0604020202020204" pitchFamily="34" charset="0"/>
              <a:cs typeface="Arial" panose="020B0604020202020204" pitchFamily="34" charset="0"/>
            </a:endParaRPr>
          </a:p>
        </p:txBody>
      </p:sp>
      <p:sp>
        <p:nvSpPr>
          <p:cNvPr id="92" name="Google Shape;92;p19"/>
          <p:cNvSpPr txBox="1">
            <a:spLocks noGrp="1"/>
          </p:cNvSpPr>
          <p:nvPr>
            <p:ph type="body" idx="1"/>
          </p:nvPr>
        </p:nvSpPr>
        <p:spPr>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dirty="0"/>
              <a:t>Steps:</a:t>
            </a:r>
            <a:endParaRPr dirty="0"/>
          </a:p>
          <a:p>
            <a:pPr marL="457200" lvl="0" indent="-381000" algn="l" rtl="0">
              <a:spcBef>
                <a:spcPts val="1600"/>
              </a:spcBef>
              <a:spcAft>
                <a:spcPts val="0"/>
              </a:spcAft>
              <a:buSzPts val="2400"/>
              <a:buAutoNum type="arabicParenR"/>
            </a:pPr>
            <a:r>
              <a:rPr lang="en-US" dirty="0"/>
              <a:t>When it is time for the patient to take the pills, our device (mobile application) sends data to the </a:t>
            </a:r>
            <a:r>
              <a:rPr lang="en-US" dirty="0" err="1"/>
              <a:t>arduino</a:t>
            </a:r>
            <a:r>
              <a:rPr lang="en-US" dirty="0"/>
              <a:t> containing name of the pills and timing via Bluetooth.</a:t>
            </a:r>
            <a:endParaRPr dirty="0"/>
          </a:p>
          <a:p>
            <a:pPr marL="457200" lvl="0" indent="-381000" algn="l" rtl="0">
              <a:spcBef>
                <a:spcPts val="0"/>
              </a:spcBef>
              <a:spcAft>
                <a:spcPts val="0"/>
              </a:spcAft>
              <a:buSzPts val="2400"/>
              <a:buAutoNum type="arabicParenR"/>
            </a:pPr>
            <a:r>
              <a:rPr lang="en-US" dirty="0"/>
              <a:t>This triggers the buzzer on the particular box which contains the right pills and the buzzer starts ringing and the LED on the box starts blinking. Pill name is displayed on the LED.</a:t>
            </a:r>
            <a:endParaRPr dirty="0"/>
          </a:p>
          <a:p>
            <a:pPr marL="457200" lvl="0" indent="-381000" algn="l" rtl="0">
              <a:spcBef>
                <a:spcPts val="0"/>
              </a:spcBef>
              <a:spcAft>
                <a:spcPts val="0"/>
              </a:spcAft>
              <a:buSzPts val="2400"/>
              <a:buAutoNum type="arabicParenR"/>
            </a:pPr>
            <a:r>
              <a:rPr lang="en-US" dirty="0"/>
              <a:t>When the patient opens the box, a signal is sent from the sensor on the box to the </a:t>
            </a:r>
            <a:r>
              <a:rPr lang="en-US" dirty="0" err="1"/>
              <a:t>arduino</a:t>
            </a:r>
            <a:r>
              <a:rPr lang="en-US" dirty="0"/>
              <a:t> which in turn makes the buzzer and LED stop.</a:t>
            </a:r>
            <a:endParaRPr dirty="0"/>
          </a:p>
          <a:p>
            <a:pPr marL="457200" lvl="0" indent="-381000" algn="l" rtl="0">
              <a:spcBef>
                <a:spcPts val="0"/>
              </a:spcBef>
              <a:spcAft>
                <a:spcPts val="0"/>
              </a:spcAft>
              <a:buSzPts val="2400"/>
              <a:buAutoNum type="arabicParenR"/>
            </a:pPr>
            <a:r>
              <a:rPr lang="en-US" b="1" dirty="0"/>
              <a:t>Innovative Part: </a:t>
            </a:r>
            <a:r>
              <a:rPr lang="en-US" dirty="0"/>
              <a:t>A message is sent to the mobile application saying that the patient has taken the right pills at the right time.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903849" y="356234"/>
            <a:ext cx="4688058" cy="738928"/>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000000"/>
              </a:buClr>
              <a:buSzPts val="4800"/>
              <a:buFont typeface="Arial"/>
              <a:buNone/>
            </a:pPr>
            <a:r>
              <a:rPr lang="en-US" sz="4800" b="1" i="0" u="sng" strike="noStrike" cap="none" dirty="0">
                <a:latin typeface="Arial" panose="020B0604020202020204" pitchFamily="34" charset="0"/>
                <a:ea typeface="Calibri"/>
                <a:cs typeface="Arial" panose="020B0604020202020204" pitchFamily="34" charset="0"/>
                <a:sym typeface="Calibri"/>
              </a:rPr>
              <a:t>                              PROCESS </a:t>
            </a:r>
            <a:endParaRPr sz="4800" b="1" i="0" u="sng" strike="noStrike" cap="none" dirty="0">
              <a:latin typeface="Arial" panose="020B0604020202020204" pitchFamily="34" charset="0"/>
              <a:ea typeface="Calibri"/>
              <a:cs typeface="Arial" panose="020B0604020202020204" pitchFamily="34" charset="0"/>
              <a:sym typeface="Calibri"/>
            </a:endParaRPr>
          </a:p>
        </p:txBody>
      </p:sp>
      <p:sp>
        <p:nvSpPr>
          <p:cNvPr id="98" name="Google Shape;98;p20"/>
          <p:cNvSpPr txBox="1"/>
          <p:nvPr/>
        </p:nvSpPr>
        <p:spPr>
          <a:xfrm>
            <a:off x="395654" y="1485899"/>
            <a:ext cx="10735407" cy="4536831"/>
          </a:xfrm>
          <a:prstGeom prst="rect">
            <a:avLst/>
          </a:prstGeom>
          <a:noFill/>
          <a:ln>
            <a:noFill/>
          </a:ln>
        </p:spPr>
        <p:txBody>
          <a:bodyPr spcFirstLastPara="1" wrap="square" lIns="0" tIns="45700" rIns="0" bIns="45700" anchor="t" anchorCtr="0">
            <a:normAutofit fontScale="92500" lnSpcReduction="10000"/>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latin typeface="Calibri"/>
                <a:ea typeface="Calibri"/>
                <a:cs typeface="Calibri"/>
                <a:sym typeface="Calibri"/>
              </a:rPr>
              <a:t>         </a:t>
            </a:r>
            <a:r>
              <a:rPr lang="en-US" sz="3000" b="1" i="0" u="none" strike="noStrike" cap="none" dirty="0">
                <a:latin typeface="Algerian" panose="04020705040A02060702" pitchFamily="82" charset="0"/>
                <a:ea typeface="Calibri"/>
                <a:cs typeface="Calibri"/>
                <a:sym typeface="Calibri"/>
              </a:rPr>
              <a:t>EVENT                                                                </a:t>
            </a:r>
            <a:r>
              <a:rPr lang="en-US" sz="3000" b="1" i="0" u="sng" strike="noStrike" cap="none" dirty="0">
                <a:latin typeface="Algerian" panose="04020705040A02060702" pitchFamily="82" charset="0"/>
                <a:ea typeface="Calibri"/>
                <a:cs typeface="Calibri"/>
                <a:sym typeface="Calibri"/>
              </a:rPr>
              <a:t>DATE </a:t>
            </a:r>
            <a:endParaRPr sz="3000" b="1" i="0" u="none" strike="noStrike" cap="none" dirty="0">
              <a:latin typeface="Algerian" panose="04020705040A02060702" pitchFamily="82" charset="0"/>
              <a:ea typeface="Calibri"/>
              <a:cs typeface="Calibri"/>
              <a:sym typeface="Calibri"/>
            </a:endParaRPr>
          </a:p>
          <a:p>
            <a:pPr marL="0" marR="0" lvl="0" indent="0" algn="l" rtl="0">
              <a:lnSpc>
                <a:spcPct val="90000"/>
              </a:lnSpc>
              <a:spcBef>
                <a:spcPts val="1400"/>
              </a:spcBef>
              <a:spcAft>
                <a:spcPts val="0"/>
              </a:spcAft>
              <a:buClr>
                <a:srgbClr val="000000"/>
              </a:buClr>
              <a:buSzPts val="2800"/>
              <a:buFont typeface="Arial"/>
              <a:buNone/>
            </a:pPr>
            <a:endParaRPr lang="en-US" sz="2800" b="0" i="0" u="none" strike="noStrike" cap="none" dirty="0">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800"/>
              <a:buFont typeface="Arial"/>
              <a:buNone/>
            </a:pPr>
            <a:r>
              <a:rPr lang="en-US" sz="2800" b="0" i="0" u="none" strike="noStrike" cap="none" dirty="0">
                <a:latin typeface="Calibri"/>
                <a:ea typeface="Calibri"/>
                <a:cs typeface="Calibri"/>
                <a:sym typeface="Calibri"/>
              </a:rPr>
              <a:t>1) Synopsis Presentation                                                      20/08/21</a:t>
            </a:r>
            <a:endParaRPr sz="2800" b="0" i="0" u="none" strike="noStrike" cap="none" dirty="0">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800"/>
              <a:buFont typeface="Arial"/>
              <a:buNone/>
            </a:pPr>
            <a:r>
              <a:rPr lang="en-US" sz="2800" b="0" i="0" u="none" strike="noStrike" cap="none" dirty="0">
                <a:latin typeface="Calibri"/>
                <a:ea typeface="Calibri"/>
                <a:cs typeface="Calibri"/>
                <a:sym typeface="Calibri"/>
              </a:rPr>
              <a:t> </a:t>
            </a:r>
            <a:r>
              <a:rPr lang="en-US" sz="2800" dirty="0">
                <a:latin typeface="Calibri"/>
                <a:ea typeface="Calibri"/>
                <a:cs typeface="Calibri"/>
                <a:sym typeface="Calibri"/>
              </a:rPr>
              <a:t>2</a:t>
            </a:r>
            <a:r>
              <a:rPr lang="en-US" sz="2800" b="0" i="0" u="none" strike="noStrike" cap="none" dirty="0">
                <a:latin typeface="Calibri"/>
                <a:ea typeface="Calibri"/>
                <a:cs typeface="Calibri"/>
                <a:sym typeface="Calibri"/>
              </a:rPr>
              <a:t>) Project Setup and Model Preparing                             25/08/21</a:t>
            </a:r>
            <a:endParaRPr sz="2800" b="0" i="0" u="none" strike="noStrike" cap="none" dirty="0">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800"/>
              <a:buFont typeface="Arial"/>
              <a:buNone/>
            </a:pPr>
            <a:r>
              <a:rPr lang="en-US" sz="2800" b="0" i="0" u="none" strike="noStrike" cap="none" dirty="0">
                <a:latin typeface="Calibri"/>
                <a:ea typeface="Calibri"/>
                <a:cs typeface="Calibri"/>
                <a:sym typeface="Calibri"/>
              </a:rPr>
              <a:t> </a:t>
            </a:r>
            <a:r>
              <a:rPr lang="en-US" sz="2800" dirty="0">
                <a:latin typeface="Calibri"/>
                <a:ea typeface="Calibri"/>
                <a:cs typeface="Calibri"/>
                <a:sym typeface="Calibri"/>
              </a:rPr>
              <a:t>3</a:t>
            </a:r>
            <a:r>
              <a:rPr lang="en-US" sz="2800" b="0" i="0" u="none" strike="noStrike" cap="none" dirty="0">
                <a:latin typeface="Calibri"/>
                <a:ea typeface="Calibri"/>
                <a:cs typeface="Calibri"/>
                <a:sym typeface="Calibri"/>
              </a:rPr>
              <a:t>) </a:t>
            </a:r>
            <a:r>
              <a:rPr lang="en-US" sz="2800" b="0" i="0" u="none" strike="noStrike" cap="none" dirty="0" err="1">
                <a:latin typeface="Calibri"/>
                <a:ea typeface="Calibri"/>
                <a:cs typeface="Calibri"/>
                <a:sym typeface="Calibri"/>
              </a:rPr>
              <a:t>Midsem</a:t>
            </a:r>
            <a:r>
              <a:rPr lang="en-US" sz="2800" b="0" i="0" u="none" strike="noStrike" cap="none" dirty="0">
                <a:latin typeface="Calibri"/>
                <a:ea typeface="Calibri"/>
                <a:cs typeface="Calibri"/>
                <a:sym typeface="Calibri"/>
              </a:rPr>
              <a:t> </a:t>
            </a:r>
            <a:r>
              <a:rPr lang="en-US" sz="2800" dirty="0">
                <a:latin typeface="Calibri"/>
                <a:ea typeface="Calibri"/>
                <a:cs typeface="Calibri"/>
                <a:sym typeface="Calibri"/>
              </a:rPr>
              <a:t>PPT										            20/09/21						</a:t>
            </a:r>
            <a:endParaRPr lang="en-US" sz="2800" b="0" i="0" u="none" strike="noStrike" cap="none" dirty="0">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800"/>
              <a:buFont typeface="Arial"/>
              <a:buNone/>
            </a:pPr>
            <a:r>
              <a:rPr lang="en-US" sz="2800" b="0" i="0" u="none" strike="noStrike" cap="none" dirty="0">
                <a:latin typeface="Calibri"/>
                <a:ea typeface="Calibri"/>
                <a:cs typeface="Calibri"/>
                <a:sym typeface="Calibri"/>
              </a:rPr>
              <a:t> </a:t>
            </a:r>
            <a:r>
              <a:rPr lang="en-US" sz="2800" dirty="0">
                <a:latin typeface="Calibri"/>
                <a:ea typeface="Calibri"/>
                <a:cs typeface="Calibri"/>
                <a:sym typeface="Calibri"/>
              </a:rPr>
              <a:t>4</a:t>
            </a:r>
            <a:r>
              <a:rPr lang="en-US" sz="2800" b="0" i="0" u="none" strike="noStrike" cap="none" dirty="0">
                <a:latin typeface="Calibri"/>
                <a:ea typeface="Calibri"/>
                <a:cs typeface="Calibri"/>
                <a:sym typeface="Calibri"/>
              </a:rPr>
              <a:t>) </a:t>
            </a:r>
            <a:r>
              <a:rPr lang="en-US" sz="2800" dirty="0">
                <a:latin typeface="Calibri"/>
                <a:ea typeface="Calibri"/>
                <a:cs typeface="Calibri"/>
                <a:sym typeface="Calibri"/>
              </a:rPr>
              <a:t>Project Setup and Model Preparing                              01/11/21</a:t>
            </a:r>
          </a:p>
          <a:p>
            <a:pPr marL="0" marR="0" lvl="0" indent="0" algn="l" rtl="0">
              <a:lnSpc>
                <a:spcPct val="90000"/>
              </a:lnSpc>
              <a:spcBef>
                <a:spcPts val="1400"/>
              </a:spcBef>
              <a:spcAft>
                <a:spcPts val="0"/>
              </a:spcAft>
              <a:buClr>
                <a:srgbClr val="000000"/>
              </a:buClr>
              <a:buSzPts val="2800"/>
              <a:buFont typeface="Arial"/>
              <a:buNone/>
            </a:pPr>
            <a:r>
              <a:rPr lang="en-US" sz="2800" dirty="0">
                <a:latin typeface="Calibri"/>
                <a:ea typeface="Calibri"/>
                <a:cs typeface="Calibri"/>
                <a:sym typeface="Calibri"/>
              </a:rPr>
              <a:t> 5) Prototype Testing                                                             10/11/21</a:t>
            </a:r>
            <a:endParaRPr sz="2800" dirty="0">
              <a:latin typeface="Calibri"/>
              <a:ea typeface="Calibri"/>
              <a:cs typeface="Calibri"/>
              <a:sym typeface="Calibri"/>
            </a:endParaRPr>
          </a:p>
          <a:p>
            <a:pPr marL="0" marR="0" lvl="0" indent="0" algn="l" rtl="0">
              <a:lnSpc>
                <a:spcPct val="90000"/>
              </a:lnSpc>
              <a:spcBef>
                <a:spcPts val="1400"/>
              </a:spcBef>
              <a:spcAft>
                <a:spcPts val="0"/>
              </a:spcAft>
              <a:buClr>
                <a:srgbClr val="000000"/>
              </a:buClr>
              <a:buSzPts val="2800"/>
              <a:buFont typeface="Arial"/>
              <a:buNone/>
            </a:pPr>
            <a:r>
              <a:rPr lang="en-US" sz="2800" b="0" i="0" u="none" strike="noStrike" cap="none" dirty="0">
                <a:latin typeface="Calibri"/>
                <a:ea typeface="Calibri"/>
                <a:cs typeface="Calibri"/>
                <a:sym typeface="Calibri"/>
              </a:rPr>
              <a:t> </a:t>
            </a:r>
            <a:r>
              <a:rPr lang="en-US" sz="2800" dirty="0">
                <a:latin typeface="Calibri"/>
                <a:ea typeface="Calibri"/>
                <a:cs typeface="Calibri"/>
                <a:sym typeface="Calibri"/>
              </a:rPr>
              <a:t>6</a:t>
            </a:r>
            <a:r>
              <a:rPr lang="en-US" sz="2800" b="0" i="0" u="none" strike="noStrike" cap="none" dirty="0">
                <a:latin typeface="Calibri"/>
                <a:ea typeface="Calibri"/>
                <a:cs typeface="Calibri"/>
                <a:sym typeface="Calibri"/>
              </a:rPr>
              <a:t>) </a:t>
            </a:r>
            <a:r>
              <a:rPr lang="en-US" sz="2800" b="0" i="0" u="none" strike="noStrike" cap="none" dirty="0" err="1">
                <a:latin typeface="Calibri"/>
                <a:ea typeface="Calibri"/>
                <a:cs typeface="Calibri"/>
                <a:sym typeface="Calibri"/>
              </a:rPr>
              <a:t>Endsem</a:t>
            </a:r>
            <a:r>
              <a:rPr lang="en-US" sz="2800" b="0" i="0" u="none" strike="noStrike" cap="none" dirty="0">
                <a:latin typeface="Calibri"/>
                <a:ea typeface="Calibri"/>
                <a:cs typeface="Calibri"/>
                <a:sym typeface="Calibri"/>
              </a:rPr>
              <a:t> Evaluation and Report Submission                 20/11/21 </a:t>
            </a:r>
            <a:endParaRPr sz="2800" b="0" i="0" u="none" strike="noStrike" cap="none"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5BA8E2-2030-4050-82EC-FB28732D0D97}"/>
              </a:ext>
            </a:extLst>
          </p:cNvPr>
          <p:cNvSpPr>
            <a:spLocks noGrp="1"/>
          </p:cNvSpPr>
          <p:nvPr>
            <p:ph type="title"/>
          </p:nvPr>
        </p:nvSpPr>
        <p:spPr/>
        <p:txBody>
          <a:bodyPr>
            <a:normAutofit/>
          </a:bodyPr>
          <a:lstStyle/>
          <a:p>
            <a:r>
              <a:rPr lang="en-US" sz="4400" dirty="0"/>
              <a:t>Conclusion</a:t>
            </a:r>
            <a:endParaRPr lang="en-IN" sz="4400" dirty="0"/>
          </a:p>
        </p:txBody>
      </p:sp>
      <p:sp>
        <p:nvSpPr>
          <p:cNvPr id="5" name="Subtitle 4">
            <a:extLst>
              <a:ext uri="{FF2B5EF4-FFF2-40B4-BE49-F238E27FC236}">
                <a16:creationId xmlns:a16="http://schemas.microsoft.com/office/drawing/2014/main" id="{581DA5A2-15AD-47B2-9022-49E28B6AB9F3}"/>
              </a:ext>
            </a:extLst>
          </p:cNvPr>
          <p:cNvSpPr>
            <a:spLocks noGrp="1"/>
          </p:cNvSpPr>
          <p:nvPr>
            <p:ph type="subTitle" idx="1"/>
          </p:nvPr>
        </p:nvSpPr>
        <p:spPr>
          <a:xfrm>
            <a:off x="888022" y="1916723"/>
            <a:ext cx="10709032" cy="2711848"/>
          </a:xfrm>
        </p:spPr>
        <p:txBody>
          <a:bodyPr/>
          <a:lstStyle/>
          <a:p>
            <a:r>
              <a:rPr lang="en-US" dirty="0">
                <a:solidFill>
                  <a:srgbClr val="000000"/>
                </a:solidFill>
                <a:latin typeface="Arial"/>
                <a:ea typeface="Arial"/>
                <a:cs typeface="Arial"/>
                <a:sym typeface="Arial"/>
              </a:rPr>
              <a:t>	</a:t>
            </a:r>
            <a:r>
              <a:rPr lang="en-US" sz="2000" b="0" i="0" u="none" strike="noStrike" cap="none" dirty="0">
                <a:solidFill>
                  <a:srgbClr val="000000"/>
                </a:solidFill>
                <a:latin typeface="Arial"/>
                <a:ea typeface="Arial"/>
                <a:cs typeface="Arial"/>
                <a:sym typeface="Arial"/>
              </a:rPr>
              <a:t>The aim of this study is to build a Smart Pill Box for Medicine Reminder and Monitoring System. When the pill time has been set, the pillbox will remind clients or patients to take pills utilizing sound and light. The warning of pills should be taken will be shown by an android application which is held by the patient. Contrasted and the conventional pill box that requires clients or attendants to stack the crate each day or consistently. This model can aid in help elders to take their medication.</a:t>
            </a:r>
            <a:endParaRPr lang="en-US" sz="2000" b="0" i="0" u="none" strike="noStrike" cap="none" dirty="0">
              <a:solidFill>
                <a:srgbClr val="404040"/>
              </a:solidFill>
              <a:latin typeface="Calibri"/>
              <a:ea typeface="Calibri"/>
              <a:cs typeface="Calibri"/>
              <a:sym typeface="Calibri"/>
            </a:endParaRPr>
          </a:p>
          <a:p>
            <a:endParaRPr lang="en-IN" dirty="0"/>
          </a:p>
        </p:txBody>
      </p:sp>
    </p:spTree>
    <p:extLst>
      <p:ext uri="{BB962C8B-B14F-4D97-AF65-F5344CB8AC3E}">
        <p14:creationId xmlns:p14="http://schemas.microsoft.com/office/powerpoint/2010/main" val="316061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201627-2F2C-4FB2-9D50-78445F947F5B}"/>
              </a:ext>
            </a:extLst>
          </p:cNvPr>
          <p:cNvSpPr>
            <a:spLocks noGrp="1"/>
          </p:cNvSpPr>
          <p:nvPr>
            <p:ph type="title"/>
          </p:nvPr>
        </p:nvSpPr>
        <p:spPr>
          <a:xfrm>
            <a:off x="1294362" y="1288096"/>
            <a:ext cx="9603275" cy="1049235"/>
          </a:xfrm>
        </p:spPr>
        <p:txBody>
          <a:bodyPr/>
          <a:lstStyle/>
          <a:p>
            <a:r>
              <a:rPr lang="en-US" dirty="0"/>
              <a:t>Thank  you</a:t>
            </a:r>
            <a:endParaRPr lang="en-IN" dirty="0"/>
          </a:p>
        </p:txBody>
      </p:sp>
    </p:spTree>
    <p:extLst>
      <p:ext uri="{BB962C8B-B14F-4D97-AF65-F5344CB8AC3E}">
        <p14:creationId xmlns:p14="http://schemas.microsoft.com/office/powerpoint/2010/main" val="40336555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TotalTime>
  <Words>793</Words>
  <Application>Microsoft Office PowerPoint</Application>
  <PresentationFormat>Widescreen</PresentationFormat>
  <Paragraphs>44</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Gill Sans MT</vt:lpstr>
      <vt:lpstr>Times New Roman</vt:lpstr>
      <vt:lpstr>Gallery</vt:lpstr>
      <vt:lpstr>PowerPoint Presentation</vt:lpstr>
      <vt:lpstr>PowerPoint Presentation</vt:lpstr>
      <vt:lpstr>PowerPoint Presentation</vt:lpstr>
      <vt:lpstr>PowerPoint Presentation</vt:lpstr>
      <vt:lpstr>BLOCK DIAGRAM</vt:lpstr>
      <vt:lpstr>Working</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Raghu Bharadwaj</cp:lastModifiedBy>
  <cp:revision>3</cp:revision>
  <dcterms:modified xsi:type="dcterms:W3CDTF">2021-08-19T07:48:52Z</dcterms:modified>
</cp:coreProperties>
</file>