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4" name="Shape 114"/>
          <p:cNvSpPr/>
          <p:nvPr>
            <p:ph type="sldImg"/>
          </p:nvPr>
        </p:nvSpPr>
        <p:spPr>
          <a:xfrm>
            <a:off x="1143000" y="685800"/>
            <a:ext cx="4572000" cy="3429000"/>
          </a:xfrm>
          <a:prstGeom prst="rect">
            <a:avLst/>
          </a:prstGeom>
        </p:spPr>
        <p:txBody>
          <a:bodyPr/>
          <a:lstStyle/>
          <a:p>
            <a:pPr/>
          </a:p>
        </p:txBody>
      </p:sp>
      <p:sp>
        <p:nvSpPr>
          <p:cNvPr id="115" name="Shape 1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5" name="Rectangle 6"/>
          <p:cNvSpPr/>
          <p:nvPr/>
        </p:nvSpPr>
        <p:spPr>
          <a:xfrm>
            <a:off x="446533" y="3085763"/>
            <a:ext cx="11298933" cy="3338150"/>
          </a:xfrm>
          <a:prstGeom prst="rect">
            <a:avLst/>
          </a:prstGeom>
          <a:solidFill>
            <a:srgbClr val="465359"/>
          </a:solidFill>
          <a:ln w="12700">
            <a:miter lim="400000"/>
          </a:ln>
        </p:spPr>
        <p:txBody>
          <a:bodyPr lIns="45719" rIns="45719"/>
          <a:lstStyle/>
          <a:p>
            <a:pPr/>
          </a:p>
        </p:txBody>
      </p:sp>
      <p:sp>
        <p:nvSpPr>
          <p:cNvPr id="16" name="Title Text"/>
          <p:cNvSpPr txBox="1"/>
          <p:nvPr>
            <p:ph type="title"/>
          </p:nvPr>
        </p:nvSpPr>
        <p:spPr>
          <a:xfrm>
            <a:off x="581190" y="1020431"/>
            <a:ext cx="10993551" cy="1475013"/>
          </a:xfrm>
          <a:prstGeom prst="rect">
            <a:avLst/>
          </a:prstGeom>
        </p:spPr>
        <p:txBody>
          <a:bodyPr/>
          <a:lstStyle>
            <a:lvl1pPr>
              <a:defRPr sz="3600"/>
            </a:lvl1pPr>
          </a:lstStyle>
          <a:p>
            <a:pPr/>
            <a:r>
              <a:t>Title Text</a:t>
            </a:r>
          </a:p>
        </p:txBody>
      </p:sp>
      <p:sp>
        <p:nvSpPr>
          <p:cNvPr id="17" name="Body Level One…"/>
          <p:cNvSpPr txBox="1"/>
          <p:nvPr>
            <p:ph type="body" sz="quarter" idx="1"/>
          </p:nvPr>
        </p:nvSpPr>
        <p:spPr>
          <a:xfrm>
            <a:off x="581193" y="2495444"/>
            <a:ext cx="10993548" cy="590322"/>
          </a:xfrm>
          <a:prstGeom prst="rect">
            <a:avLst/>
          </a:prstGeom>
        </p:spPr>
        <p:txBody>
          <a:bodyPr anchor="t"/>
          <a:lstStyle>
            <a:lvl1pPr>
              <a:buClrTx/>
              <a:buFontTx/>
              <a:defRPr cap="all" sz="1600">
                <a:solidFill>
                  <a:schemeClr val="accent1"/>
                </a:solidFill>
              </a:defRPr>
            </a:lvl1pPr>
            <a:lvl2pPr indent="457200">
              <a:buClrTx/>
              <a:buFontTx/>
              <a:defRPr cap="all" sz="1600">
                <a:solidFill>
                  <a:schemeClr val="accent1"/>
                </a:solidFill>
              </a:defRPr>
            </a:lvl2pPr>
            <a:lvl3pPr indent="914400">
              <a:buClrTx/>
              <a:buFontTx/>
              <a:defRPr cap="all" sz="1600">
                <a:solidFill>
                  <a:schemeClr val="accent1"/>
                </a:solidFill>
              </a:defRPr>
            </a:lvl3pPr>
            <a:lvl4pPr indent="1371600">
              <a:buClrTx/>
              <a:buFontTx/>
              <a:defRPr cap="all" sz="1600">
                <a:solidFill>
                  <a:schemeClr val="accent1"/>
                </a:solidFill>
              </a:defRPr>
            </a:lvl4pPr>
            <a:lvl5pPr indent="1828800">
              <a:buClrTx/>
              <a:buFontTx/>
              <a:defRPr cap="all"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4"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5"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36"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37"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38" name="Rectangle 7"/>
          <p:cNvSpPr/>
          <p:nvPr/>
        </p:nvSpPr>
        <p:spPr>
          <a:xfrm>
            <a:off x="447816" y="5141974"/>
            <a:ext cx="11290862" cy="1258828"/>
          </a:xfrm>
          <a:prstGeom prst="rect">
            <a:avLst/>
          </a:prstGeom>
          <a:solidFill>
            <a:srgbClr val="465359"/>
          </a:solidFill>
          <a:ln w="12700">
            <a:miter lim="400000"/>
          </a:ln>
        </p:spPr>
        <p:txBody>
          <a:bodyPr lIns="45719" rIns="45719"/>
          <a:lstStyle/>
          <a:p>
            <a:pPr/>
          </a:p>
        </p:txBody>
      </p:sp>
      <p:sp>
        <p:nvSpPr>
          <p:cNvPr id="39" name="Title Text"/>
          <p:cNvSpPr txBox="1"/>
          <p:nvPr>
            <p:ph type="title"/>
          </p:nvPr>
        </p:nvSpPr>
        <p:spPr>
          <a:xfrm>
            <a:off x="581193" y="2393950"/>
            <a:ext cx="11029616" cy="2147467"/>
          </a:xfrm>
          <a:prstGeom prst="rect">
            <a:avLst/>
          </a:prstGeom>
        </p:spPr>
        <p:txBody>
          <a:bodyPr/>
          <a:lstStyle>
            <a:lvl1pPr>
              <a:defRPr sz="3600"/>
            </a:lvl1pPr>
          </a:lstStyle>
          <a:p>
            <a:pPr/>
            <a:r>
              <a:t>Title Text</a:t>
            </a:r>
          </a:p>
        </p:txBody>
      </p:sp>
      <p:sp>
        <p:nvSpPr>
          <p:cNvPr id="40" name="Body Level One…"/>
          <p:cNvSpPr txBox="1"/>
          <p:nvPr>
            <p:ph type="body" sz="quarter" idx="1"/>
          </p:nvPr>
        </p:nvSpPr>
        <p:spPr>
          <a:xfrm>
            <a:off x="581191" y="4541416"/>
            <a:ext cx="11029617" cy="600557"/>
          </a:xfrm>
          <a:prstGeom prst="rect">
            <a:avLst/>
          </a:prstGeom>
        </p:spPr>
        <p:txBody>
          <a:bodyPr anchor="t"/>
          <a:lstStyle>
            <a:lvl1pPr>
              <a:buClrTx/>
              <a:buFontTx/>
              <a:defRPr cap="all" sz="1800">
                <a:solidFill>
                  <a:schemeClr val="accent1"/>
                </a:solidFill>
              </a:defRPr>
            </a:lvl1pPr>
            <a:lvl2pPr indent="457200">
              <a:buClrTx/>
              <a:buFontTx/>
              <a:defRPr cap="all" sz="1800">
                <a:solidFill>
                  <a:schemeClr val="accent1"/>
                </a:solidFill>
              </a:defRPr>
            </a:lvl2pPr>
            <a:lvl3pPr indent="914400">
              <a:buClrTx/>
              <a:buFontTx/>
              <a:defRPr cap="all" sz="1800">
                <a:solidFill>
                  <a:schemeClr val="accent1"/>
                </a:solidFill>
              </a:defRPr>
            </a:lvl3pPr>
            <a:lvl4pPr indent="1371600">
              <a:buClrTx/>
              <a:buFontTx/>
              <a:defRPr cap="all" sz="1800">
                <a:solidFill>
                  <a:schemeClr val="accent1"/>
                </a:solidFill>
              </a:defRPr>
            </a:lvl4pPr>
            <a:lvl5pPr indent="1828800">
              <a:buClrTx/>
              <a:buFontTx/>
              <a:defRPr cap="all"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8"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49"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50"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51"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52" name="Title Text"/>
          <p:cNvSpPr txBox="1"/>
          <p:nvPr>
            <p:ph type="title"/>
          </p:nvPr>
        </p:nvSpPr>
        <p:spPr>
          <a:xfrm>
            <a:off x="581193" y="729657"/>
            <a:ext cx="11029616" cy="492856"/>
          </a:xfrm>
          <a:prstGeom prst="rect">
            <a:avLst/>
          </a:prstGeom>
        </p:spPr>
        <p:txBody>
          <a:bodyPr/>
          <a:lstStyle/>
          <a:p>
            <a:pPr/>
            <a:r>
              <a:t>Title Text</a:t>
            </a:r>
          </a:p>
        </p:txBody>
      </p:sp>
      <p:sp>
        <p:nvSpPr>
          <p:cNvPr id="53" name="Body Level One…"/>
          <p:cNvSpPr txBox="1"/>
          <p:nvPr>
            <p:ph type="body" sz="half" idx="1"/>
          </p:nvPr>
        </p:nvSpPr>
        <p:spPr>
          <a:xfrm>
            <a:off x="581193" y="1391479"/>
            <a:ext cx="5194768" cy="44695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61"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62"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63"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64"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5" name="Title Text"/>
          <p:cNvSpPr txBox="1"/>
          <p:nvPr>
            <p:ph type="title"/>
          </p:nvPr>
        </p:nvSpPr>
        <p:spPr>
          <a:xfrm>
            <a:off x="581193" y="729657"/>
            <a:ext cx="11029616" cy="988334"/>
          </a:xfrm>
          <a:prstGeom prst="rect">
            <a:avLst/>
          </a:prstGeom>
        </p:spPr>
        <p:txBody>
          <a:bodyPr/>
          <a:lstStyle/>
          <a:p>
            <a:pPr/>
            <a:r>
              <a:t>Title Text</a:t>
            </a:r>
          </a:p>
        </p:txBody>
      </p:sp>
      <p:sp>
        <p:nvSpPr>
          <p:cNvPr id="66" name="Body Level One…"/>
          <p:cNvSpPr txBox="1"/>
          <p:nvPr>
            <p:ph type="body" sz="quarter" idx="1"/>
          </p:nvPr>
        </p:nvSpPr>
        <p:spPr>
          <a:xfrm>
            <a:off x="581190" y="2250891"/>
            <a:ext cx="5194770" cy="557785"/>
          </a:xfrm>
          <a:prstGeom prst="rect">
            <a:avLst/>
          </a:prstGeom>
        </p:spPr>
        <p:txBody>
          <a:bodyPr/>
          <a:lstStyle>
            <a:lvl1pPr>
              <a:buClrTx/>
              <a:buFontTx/>
              <a:defRPr sz="2000"/>
            </a:lvl1pPr>
            <a:lvl2pPr indent="457200">
              <a:buClrTx/>
              <a:buFontTx/>
              <a:defRPr sz="2000"/>
            </a:lvl2pPr>
            <a:lvl3pPr indent="914400">
              <a:buClrTx/>
              <a:buFontTx/>
              <a:defRPr sz="2000"/>
            </a:lvl3pPr>
            <a:lvl4pPr indent="1371600">
              <a:buClrTx/>
              <a:buFontTx/>
              <a:defRPr sz="2000"/>
            </a:lvl4pPr>
            <a:lvl5pPr indent="1828800">
              <a:buClrTx/>
              <a:buFontTx/>
              <a:defRPr sz="2000"/>
            </a:lvl5pPr>
          </a:lstStyle>
          <a:p>
            <a:pPr/>
            <a:r>
              <a:t>Body Level One</a:t>
            </a:r>
          </a:p>
          <a:p>
            <a:pPr lvl="1"/>
            <a:r>
              <a:t>Body Level Two</a:t>
            </a:r>
          </a:p>
          <a:p>
            <a:pPr lvl="2"/>
            <a:r>
              <a:t>Body Level Three</a:t>
            </a:r>
          </a:p>
          <a:p>
            <a:pPr lvl="3"/>
            <a:r>
              <a:t>Body Level Four</a:t>
            </a:r>
          </a:p>
          <a:p>
            <a:pPr lvl="4"/>
            <a:r>
              <a:t>Body Level Five</a:t>
            </a:r>
          </a:p>
        </p:txBody>
      </p:sp>
      <p:sp>
        <p:nvSpPr>
          <p:cNvPr id="67" name="Text Placeholder 4"/>
          <p:cNvSpPr/>
          <p:nvPr>
            <p:ph type="body" sz="quarter" idx="21"/>
          </p:nvPr>
        </p:nvSpPr>
        <p:spPr>
          <a:xfrm>
            <a:off x="6416038" y="2250892"/>
            <a:ext cx="5194772" cy="553374"/>
          </a:xfrm>
          <a:prstGeom prst="rect">
            <a:avLst/>
          </a:prstGeom>
        </p:spPr>
        <p:txBody>
          <a:bodyPr/>
          <a:lstStyle/>
          <a:p>
            <a:pPr>
              <a:lnSpc>
                <a:spcPct val="100000"/>
              </a:lnSpc>
              <a:buClrTx/>
              <a:buFontTx/>
              <a:defRPr sz="2000"/>
            </a:pPr>
          </a:p>
        </p:txBody>
      </p:sp>
      <p:sp>
        <p:nvSpPr>
          <p:cNvPr id="6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5" name="Title Text"/>
          <p:cNvSpPr txBox="1"/>
          <p:nvPr>
            <p:ph type="title"/>
          </p:nvPr>
        </p:nvSpPr>
        <p:spPr>
          <a:xfrm>
            <a:off x="575894" y="729657"/>
            <a:ext cx="11029616" cy="592248"/>
          </a:xfrm>
          <a:prstGeom prst="rect">
            <a:avLst/>
          </a:prstGeom>
        </p:spPr>
        <p:txBody>
          <a:bodyPr/>
          <a:lstStyle/>
          <a:p>
            <a:pPr/>
            <a:r>
              <a:t>Title Text</a:t>
            </a:r>
          </a:p>
        </p:txBody>
      </p:sp>
      <p:sp>
        <p:nvSpPr>
          <p:cNvPr id="76"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3"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0"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91"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92"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93"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94" name="Rectangle 8"/>
          <p:cNvSpPr/>
          <p:nvPr/>
        </p:nvSpPr>
        <p:spPr>
          <a:xfrm>
            <a:off x="447817" y="601199"/>
            <a:ext cx="3682723" cy="5815477"/>
          </a:xfrm>
          <a:prstGeom prst="rect">
            <a:avLst/>
          </a:prstGeom>
          <a:solidFill>
            <a:srgbClr val="465359"/>
          </a:solidFill>
          <a:ln w="12700">
            <a:miter lim="400000"/>
          </a:ln>
        </p:spPr>
        <p:txBody>
          <a:bodyPr lIns="45719" rIns="45719"/>
          <a:lstStyle/>
          <a:p>
            <a:pPr/>
          </a:p>
        </p:txBody>
      </p:sp>
      <p:sp>
        <p:nvSpPr>
          <p:cNvPr id="95" name="Title Text"/>
          <p:cNvSpPr txBox="1"/>
          <p:nvPr>
            <p:ph type="title"/>
          </p:nvPr>
        </p:nvSpPr>
        <p:spPr>
          <a:xfrm>
            <a:off x="767857" y="933450"/>
            <a:ext cx="3031852" cy="1722420"/>
          </a:xfrm>
          <a:prstGeom prst="rect">
            <a:avLst/>
          </a:prstGeom>
        </p:spPr>
        <p:txBody>
          <a:bodyPr/>
          <a:lstStyle>
            <a:lvl1pPr>
              <a:defRPr sz="2400">
                <a:solidFill>
                  <a:srgbClr val="FFFFFF"/>
                </a:solidFill>
              </a:defRPr>
            </a:lvl1pPr>
          </a:lstStyle>
          <a:p>
            <a:pPr/>
            <a:r>
              <a:t>Title Text</a:t>
            </a:r>
          </a:p>
        </p:txBody>
      </p:sp>
      <p:sp>
        <p:nvSpPr>
          <p:cNvPr id="96" name="Body Level One…"/>
          <p:cNvSpPr txBox="1"/>
          <p:nvPr>
            <p:ph type="body" sz="half" idx="1"/>
          </p:nvPr>
        </p:nvSpPr>
        <p:spPr>
          <a:xfrm>
            <a:off x="4900927" y="1179828"/>
            <a:ext cx="6650992" cy="4658218"/>
          </a:xfrm>
          <a:prstGeom prst="rect">
            <a:avLst/>
          </a:prstGeom>
        </p:spPr>
        <p:txBody>
          <a:bodyPr/>
          <a:lstStyle>
            <a:lvl1pPr>
              <a:defRPr sz="2000">
                <a:solidFill>
                  <a:srgbClr val="335B74"/>
                </a:solidFill>
              </a:defRPr>
            </a:lvl1pPr>
            <a:lvl2pPr>
              <a:defRPr sz="2000">
                <a:solidFill>
                  <a:srgbClr val="335B74"/>
                </a:solidFill>
              </a:defRPr>
            </a:lvl2pPr>
            <a:lvl3pPr>
              <a:defRPr sz="2000">
                <a:solidFill>
                  <a:srgbClr val="335B74"/>
                </a:solidFill>
              </a:defRPr>
            </a:lvl3pPr>
            <a:lvl4pPr>
              <a:defRPr sz="2000">
                <a:solidFill>
                  <a:srgbClr val="335B74"/>
                </a:solidFill>
              </a:defRPr>
            </a:lvl4pPr>
            <a:lvl5pPr>
              <a:defRPr sz="2000">
                <a:solidFill>
                  <a:srgbClr val="335B74"/>
                </a:solidFill>
              </a:defRPr>
            </a:lvl5pPr>
          </a:lstStyle>
          <a:p>
            <a:pPr/>
            <a:r>
              <a:t>Body Level One</a:t>
            </a:r>
          </a:p>
          <a:p>
            <a:pPr lvl="1"/>
            <a:r>
              <a:t>Body Level Two</a:t>
            </a:r>
          </a:p>
          <a:p>
            <a:pPr lvl="2"/>
            <a:r>
              <a:t>Body Level Three</a:t>
            </a:r>
          </a:p>
          <a:p>
            <a:pPr lvl="3"/>
            <a:r>
              <a:t>Body Level Four</a:t>
            </a:r>
          </a:p>
          <a:p>
            <a:pPr lvl="4"/>
            <a:r>
              <a:t>Body Level Five</a:t>
            </a:r>
          </a:p>
        </p:txBody>
      </p:sp>
      <p:sp>
        <p:nvSpPr>
          <p:cNvPr id="97" name="Text Placeholder 3"/>
          <p:cNvSpPr/>
          <p:nvPr>
            <p:ph type="body" sz="quarter" idx="21"/>
          </p:nvPr>
        </p:nvSpPr>
        <p:spPr>
          <a:xfrm>
            <a:off x="767857" y="2836653"/>
            <a:ext cx="3031852" cy="3001393"/>
          </a:xfrm>
          <a:prstGeom prst="rect">
            <a:avLst/>
          </a:prstGeom>
        </p:spPr>
        <p:txBody>
          <a:bodyPr anchor="t"/>
          <a:lstStyle/>
          <a:p>
            <a:pPr>
              <a:buClrTx/>
              <a:buFontTx/>
              <a:defRPr sz="1600">
                <a:solidFill>
                  <a:srgbClr val="FFFFFF"/>
                </a:solidFill>
              </a:defRPr>
            </a:pPr>
          </a:p>
        </p:txBody>
      </p:sp>
      <p:sp>
        <p:nvSpPr>
          <p:cNvPr id="98" name="Slide Number"/>
          <p:cNvSpPr txBox="1"/>
          <p:nvPr>
            <p:ph type="sldNum" sz="quarter" idx="2"/>
          </p:nvPr>
        </p:nvSpPr>
        <p:spPr>
          <a:xfrm>
            <a:off x="11379568" y="6525508"/>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5" name="Title Text"/>
          <p:cNvSpPr txBox="1"/>
          <p:nvPr>
            <p:ph type="title"/>
          </p:nvPr>
        </p:nvSpPr>
        <p:spPr>
          <a:xfrm>
            <a:off x="581193" y="4693389"/>
            <a:ext cx="11029616" cy="566739"/>
          </a:xfrm>
          <a:prstGeom prst="rect">
            <a:avLst/>
          </a:prstGeom>
        </p:spPr>
        <p:txBody>
          <a:bodyPr/>
          <a:lstStyle>
            <a:lvl1pPr>
              <a:defRPr sz="2400"/>
            </a:lvl1pPr>
          </a:lstStyle>
          <a:p>
            <a:pPr/>
            <a:r>
              <a:t>Title Text</a:t>
            </a:r>
          </a:p>
        </p:txBody>
      </p:sp>
      <p:sp>
        <p:nvSpPr>
          <p:cNvPr id="106" name="Picture Placeholder 2"/>
          <p:cNvSpPr/>
          <p:nvPr>
            <p:ph type="pic" idx="21"/>
          </p:nvPr>
        </p:nvSpPr>
        <p:spPr>
          <a:xfrm>
            <a:off x="447816" y="641350"/>
            <a:ext cx="11290860" cy="3651249"/>
          </a:xfrm>
          <a:prstGeom prst="rect">
            <a:avLst/>
          </a:prstGeom>
        </p:spPr>
        <p:txBody>
          <a:bodyPr lIns="91439" rIns="91439" anchor="t">
            <a:noAutofit/>
          </a:bodyPr>
          <a:lstStyle/>
          <a:p>
            <a:pPr/>
          </a:p>
        </p:txBody>
      </p:sp>
      <p:sp>
        <p:nvSpPr>
          <p:cNvPr id="107" name="Body Level One…"/>
          <p:cNvSpPr txBox="1"/>
          <p:nvPr>
            <p:ph type="body" sz="quarter" idx="1"/>
          </p:nvPr>
        </p:nvSpPr>
        <p:spPr>
          <a:xfrm>
            <a:off x="581191" y="5260126"/>
            <a:ext cx="11029618" cy="998149"/>
          </a:xfrm>
          <a:prstGeom prst="rect">
            <a:avLst/>
          </a:prstGeom>
        </p:spPr>
        <p:txBody>
          <a:bodyPr anchor="t"/>
          <a:lstStyle>
            <a:lvl1pPr>
              <a:buClrTx/>
              <a:buFontTx/>
              <a:defRPr sz="1600"/>
            </a:lvl1pPr>
            <a:lvl2pPr indent="457200">
              <a:buClrTx/>
              <a:buFontTx/>
              <a:defRPr sz="1600"/>
            </a:lvl2pPr>
            <a:lvl3pPr indent="914400">
              <a:buClrTx/>
              <a:buFontTx/>
              <a:defRPr sz="1600"/>
            </a:lvl3pPr>
            <a:lvl4pPr indent="1371600">
              <a:buClrTx/>
              <a:buFontTx/>
              <a:defRPr sz="1600"/>
            </a:lvl4pPr>
            <a:lvl5pPr indent="1828800">
              <a:buClrTx/>
              <a:buFontTx/>
              <a:defRPr sz="1600"/>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4"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5"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 name="Title Text"/>
          <p:cNvSpPr txBox="1"/>
          <p:nvPr>
            <p:ph type="title"/>
          </p:nvPr>
        </p:nvSpPr>
        <p:spPr>
          <a:xfrm>
            <a:off x="581191" y="702155"/>
            <a:ext cx="11029617" cy="53029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7" name="Body Level One…"/>
          <p:cNvSpPr txBox="1"/>
          <p:nvPr>
            <p:ph type="body" idx="1"/>
          </p:nvPr>
        </p:nvSpPr>
        <p:spPr>
          <a:xfrm>
            <a:off x="581191" y="1302025"/>
            <a:ext cx="11029617" cy="46733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900">
                <a:solidFill>
                  <a:srgbClr val="40404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1pPr>
      <a:lvl2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2pPr>
      <a:lvl3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3pPr>
      <a:lvl4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4pPr>
      <a:lvl5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5pPr>
      <a:lvl6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6pPr>
      <a:lvl7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7pPr>
      <a:lvl8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8pPr>
      <a:lvl9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9pPr>
    </p:titleStyle>
    <p:bodyStyle>
      <a:lvl1pPr marL="0" marR="0" indent="0"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1pPr>
      <a:lvl2pPr marL="0" marR="0" indent="324000"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2pPr>
      <a:lvl3pPr marL="0" marR="0" indent="630000"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3pPr>
      <a:lvl4pPr marL="0" marR="0" indent="1007999"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4pPr>
      <a:lvl5pPr marL="0" marR="0" indent="1368000"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5pPr>
      <a:lvl6pPr marL="0" marR="0" indent="1671399"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6pPr>
      <a:lvl7pPr marL="0" marR="0" indent="1971400"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7pPr>
      <a:lvl8pPr marL="0" marR="0" indent="2271399"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8pPr>
      <a:lvl9pPr marL="0" marR="0" indent="2571400"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ctrTitle"/>
          </p:nvPr>
        </p:nvSpPr>
        <p:spPr>
          <a:xfrm>
            <a:off x="1524000" y="1679454"/>
            <a:ext cx="9144001" cy="977779"/>
          </a:xfrm>
          <a:prstGeom prst="rect">
            <a:avLst/>
          </a:prstGeom>
        </p:spPr>
        <p:txBody>
          <a:bodyPr/>
          <a:lstStyle/>
          <a:p>
            <a:pPr lvl="8" indent="1828800">
              <a:defRPr b="0" cap="none" sz="4600">
                <a:solidFill>
                  <a:srgbClr val="000000"/>
                </a:solidFill>
                <a:latin typeface="Times Roman"/>
                <a:ea typeface="Times Roman"/>
                <a:cs typeface="Times Roman"/>
                <a:sym typeface="Times Roman"/>
              </a:defRPr>
            </a:pPr>
            <a:r>
              <a:t>    </a:t>
            </a:r>
            <a:r>
              <a:rPr>
                <a:solidFill>
                  <a:srgbClr val="E235E4"/>
                </a:solidFill>
              </a:rPr>
              <a:t> Nutrition Agent</a:t>
            </a:r>
          </a:p>
        </p:txBody>
      </p:sp>
      <p:sp>
        <p:nvSpPr>
          <p:cNvPr id="118" name="TextBox 2"/>
          <p:cNvSpPr txBox="1"/>
          <p:nvPr/>
        </p:nvSpPr>
        <p:spPr>
          <a:xfrm>
            <a:off x="-284062" y="1034320"/>
            <a:ext cx="12635208" cy="5480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200">
                <a:solidFill>
                  <a:srgbClr val="1482AC"/>
                </a:solidFill>
                <a:latin typeface="Arial"/>
                <a:ea typeface="Arial"/>
                <a:cs typeface="Arial"/>
                <a:sym typeface="Arial"/>
              </a:defRPr>
            </a:lvl1pPr>
          </a:lstStyle>
          <a:p>
            <a:pPr/>
            <a:r>
              <a:t>CAPSTONE PROJECT</a:t>
            </a:r>
          </a:p>
        </p:txBody>
      </p:sp>
      <p:sp>
        <p:nvSpPr>
          <p:cNvPr id="119" name="TextBox 3"/>
          <p:cNvSpPr txBox="1"/>
          <p:nvPr/>
        </p:nvSpPr>
        <p:spPr>
          <a:xfrm>
            <a:off x="983065" y="3784489"/>
            <a:ext cx="10100954" cy="16198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1482AC"/>
                </a:solidFill>
                <a:latin typeface="Arial"/>
                <a:ea typeface="Arial"/>
                <a:cs typeface="Arial"/>
                <a:sym typeface="Arial"/>
              </a:defRPr>
            </a:pPr>
            <a:r>
              <a:t>Presented By:</a:t>
            </a:r>
          </a:p>
          <a:p>
            <a:pPr lvl="4">
              <a:defRPr b="1" sz="2000">
                <a:solidFill>
                  <a:srgbClr val="3E8FA8"/>
                </a:solidFill>
                <a:latin typeface="Arial"/>
                <a:ea typeface="Arial"/>
                <a:cs typeface="Arial"/>
                <a:sym typeface="Arial"/>
              </a:defRPr>
            </a:pPr>
            <a:r>
              <a:t>  </a:t>
            </a:r>
            <a:r>
              <a:rPr sz="2600">
                <a:solidFill>
                  <a:schemeClr val="accent1">
                    <a:lumOff val="-10039"/>
                  </a:schemeClr>
                </a:solidFill>
              </a:rPr>
              <a:t>Vivek Kumar</a:t>
            </a:r>
            <a:r>
              <a:rPr sz="2400">
                <a:solidFill>
                  <a:schemeClr val="accent1">
                    <a:lumOff val="-10039"/>
                  </a:schemeClr>
                </a:solidFill>
              </a:rPr>
              <a:t> </a:t>
            </a:r>
            <a:endParaRPr>
              <a:solidFill>
                <a:schemeClr val="accent1">
                  <a:lumOff val="-10039"/>
                </a:schemeClr>
              </a:solidFill>
            </a:endParaRPr>
          </a:p>
          <a:p>
            <a:pPr lvl="5">
              <a:defRPr b="1" sz="2000">
                <a:solidFill>
                  <a:schemeClr val="accent1">
                    <a:lumOff val="-10039"/>
                  </a:schemeClr>
                </a:solidFill>
                <a:latin typeface="Arial"/>
                <a:ea typeface="Arial"/>
                <a:cs typeface="Arial"/>
                <a:sym typeface="Arial"/>
              </a:defRPr>
            </a:pPr>
            <a:r>
              <a:t>    </a:t>
            </a:r>
            <a:r>
              <a:rPr sz="1900"/>
              <a:t>National Institute Of Technology Manipur</a:t>
            </a:r>
            <a:endParaRPr sz="1900"/>
          </a:p>
          <a:p>
            <a:pPr lvl="5">
              <a:defRPr b="1" sz="2000">
                <a:solidFill>
                  <a:schemeClr val="accent1">
                    <a:lumOff val="-10039"/>
                  </a:schemeClr>
                </a:solidFill>
                <a:latin typeface="Arial"/>
                <a:ea typeface="Arial"/>
                <a:cs typeface="Arial"/>
                <a:sym typeface="Arial"/>
              </a:defRPr>
            </a:pPr>
            <a:r>
              <a:t>    </a:t>
            </a:r>
            <a:r>
              <a:rPr sz="1800"/>
              <a:t>Computer Science Engineering</a:t>
            </a:r>
            <a:endParaRPr sz="1800"/>
          </a:p>
          <a:p>
            <a:pPr lvl="5">
              <a:defRPr b="1" sz="2000">
                <a:solidFill>
                  <a:schemeClr val="accent1">
                    <a:lumOff val="-10039"/>
                  </a:schemeClr>
                </a:solidFill>
                <a:latin typeface="Arial"/>
                <a:ea typeface="Arial"/>
                <a:cs typeface="Arial"/>
                <a:sym typeface="Arial"/>
              </a:defRPr>
            </a:pPr>
            <a:r>
              <a:t>    </a:t>
            </a:r>
            <a:r>
              <a:rPr sz="1200"/>
              <a:t>Email-patelvivek8874@gmail.com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Conclusion</a:t>
            </a:r>
          </a:p>
        </p:txBody>
      </p:sp>
      <p:sp>
        <p:nvSpPr>
          <p:cNvPr id="148" name="Content Placeholder 1"/>
          <p:cNvSpPr txBox="1"/>
          <p:nvPr>
            <p:ph type="body" idx="1"/>
          </p:nvPr>
        </p:nvSpPr>
        <p:spPr>
          <a:xfrm>
            <a:off x="581191" y="1302025"/>
            <a:ext cx="11029617" cy="4673325"/>
          </a:xfrm>
          <a:prstGeom prst="rect">
            <a:avLst/>
          </a:prstGeom>
        </p:spPr>
        <p:txBody>
          <a:bodyPr/>
          <a:lstStyle/>
          <a:p>
            <a:pPr>
              <a:lnSpc>
                <a:spcPct val="100000"/>
              </a:lnSpc>
              <a:spcBef>
                <a:spcPts val="1200"/>
              </a:spcBef>
              <a:buClrTx/>
              <a:buFontTx/>
              <a:defRPr sz="1500">
                <a:solidFill>
                  <a:srgbClr val="000000"/>
                </a:solidFill>
                <a:latin typeface="Times Roman"/>
                <a:ea typeface="Times Roman"/>
                <a:cs typeface="Times Roman"/>
                <a:sym typeface="Times Roman"/>
              </a:defRPr>
            </a:pPr>
            <a:r>
              <a:t>The AI-powered </a:t>
            </a:r>
            <a:r>
              <a:rPr b="1"/>
              <a:t>Nutrition Agent</a:t>
            </a:r>
            <a:r>
              <a:t> is a transformative step toward personalized, accessible, and intelligent dietary guidance. By leveraging </a:t>
            </a:r>
            <a:r>
              <a:rPr b="1"/>
              <a:t>IBM Granite</a:t>
            </a:r>
            <a:r>
              <a:t>, </a:t>
            </a:r>
            <a:r>
              <a:rPr b="1"/>
              <a:t>Watsonx</a:t>
            </a:r>
            <a:r>
              <a:t>, and </a:t>
            </a:r>
            <a:r>
              <a:rPr b="1"/>
              <a:t>Agent Lab</a:t>
            </a:r>
            <a:r>
              <a:t>, the system goes beyond generic diet plans to deliver:</a:t>
            </a:r>
          </a:p>
          <a:p>
            <a:pPr marL="457200" indent="-317500">
              <a:lnSpc>
                <a:spcPct val="100000"/>
              </a:lnSpc>
              <a:spcBef>
                <a:spcPts val="1200"/>
              </a:spcBef>
              <a:buClrTx/>
              <a:buSzPct val="100000"/>
              <a:buFont typeface="Times Roman"/>
              <a:buChar char="•"/>
              <a:defRPr b="1" sz="1500">
                <a:solidFill>
                  <a:srgbClr val="000000"/>
                </a:solidFill>
                <a:latin typeface="Times Roman"/>
                <a:ea typeface="Times Roman"/>
                <a:cs typeface="Times Roman"/>
                <a:sym typeface="Times Roman"/>
              </a:defRPr>
            </a:pPr>
            <a:r>
              <a:t>Culturally-aware, health-conscious meal suggestions</a:t>
            </a:r>
            <a:endParaRPr b="0"/>
          </a:p>
          <a:p>
            <a:pPr marL="457200" indent="-317500">
              <a:lnSpc>
                <a:spcPct val="100000"/>
              </a:lnSpc>
              <a:spcBef>
                <a:spcPts val="1200"/>
              </a:spcBef>
              <a:buClrTx/>
              <a:buSzPct val="100000"/>
              <a:buFont typeface="Times Roman"/>
              <a:buChar char="•"/>
              <a:defRPr b="1" sz="1500">
                <a:solidFill>
                  <a:srgbClr val="000000"/>
                </a:solidFill>
                <a:latin typeface="Times Roman"/>
                <a:ea typeface="Times Roman"/>
                <a:cs typeface="Times Roman"/>
                <a:sym typeface="Times Roman"/>
              </a:defRPr>
            </a:pPr>
            <a:r>
              <a:t>Multimodal interaction</a:t>
            </a:r>
            <a:r>
              <a:rPr b="0"/>
              <a:t> (text, voice, image)</a:t>
            </a:r>
            <a:endParaRPr b="0"/>
          </a:p>
          <a:p>
            <a:pPr marL="457200" indent="-317500">
              <a:lnSpc>
                <a:spcPct val="100000"/>
              </a:lnSpc>
              <a:spcBef>
                <a:spcPts val="1200"/>
              </a:spcBef>
              <a:buClrTx/>
              <a:buSzPct val="100000"/>
              <a:buFont typeface="Times Roman"/>
              <a:buChar char="•"/>
              <a:defRPr b="1" sz="1500">
                <a:solidFill>
                  <a:srgbClr val="000000"/>
                </a:solidFill>
                <a:latin typeface="Times Roman"/>
                <a:ea typeface="Times Roman"/>
                <a:cs typeface="Times Roman"/>
                <a:sym typeface="Times Roman"/>
              </a:defRPr>
            </a:pPr>
            <a:r>
              <a:t>Contextual explanations</a:t>
            </a:r>
            <a:r>
              <a:rPr b="0"/>
              <a:t> that educate users</a:t>
            </a:r>
            <a:endParaRPr b="0"/>
          </a:p>
          <a:p>
            <a:pPr marL="457200" indent="-317500">
              <a:lnSpc>
                <a:spcPct val="100000"/>
              </a:lnSpc>
              <a:spcBef>
                <a:spcPts val="1200"/>
              </a:spcBef>
              <a:buClrTx/>
              <a:buSzPct val="100000"/>
              <a:buFont typeface="Times Roman"/>
              <a:buChar char="•"/>
              <a:defRPr sz="1500">
                <a:solidFill>
                  <a:srgbClr val="000000"/>
                </a:solidFill>
                <a:latin typeface="Times Roman"/>
                <a:ea typeface="Times Roman"/>
                <a:cs typeface="Times Roman"/>
                <a:sym typeface="Times Roman"/>
              </a:defRPr>
            </a:pPr>
            <a:r>
              <a:rPr b="1"/>
              <a:t>Continuous adaptation</a:t>
            </a:r>
            <a:r>
              <a:t> based on feedback and health progress</a:t>
            </a:r>
          </a:p>
          <a:p>
            <a:pPr>
              <a:lnSpc>
                <a:spcPct val="100000"/>
              </a:lnSpc>
              <a:spcBef>
                <a:spcPts val="1200"/>
              </a:spcBef>
              <a:buClrTx/>
              <a:buFontTx/>
              <a:defRPr sz="1500">
                <a:solidFill>
                  <a:srgbClr val="000000"/>
                </a:solidFill>
                <a:latin typeface="Times Roman"/>
                <a:ea typeface="Times Roman"/>
                <a:cs typeface="Times Roman"/>
                <a:sym typeface="Times Roman"/>
              </a:defRPr>
            </a:pPr>
            <a:r>
              <a:t>This solution not only bridges the gap between one-size-fits-all apps and professional consultations but also empowers users to make </a:t>
            </a:r>
            <a:r>
              <a:rPr b="1"/>
              <a:t>informed, sustainable</a:t>
            </a:r>
            <a:r>
              <a:t> lifestyle choices—anytime, anywhere.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GitHub Link"/>
          <p:cNvSpPr txBox="1"/>
          <p:nvPr>
            <p:ph type="title"/>
          </p:nvPr>
        </p:nvSpPr>
        <p:spPr>
          <a:prstGeom prst="rect">
            <a:avLst/>
          </a:prstGeom>
        </p:spPr>
        <p:txBody>
          <a:bodyPr/>
          <a:lstStyle>
            <a:lvl1pPr>
              <a:defRPr>
                <a:solidFill>
                  <a:schemeClr val="accent1"/>
                </a:solidFill>
              </a:defRPr>
            </a:lvl1pPr>
          </a:lstStyle>
          <a:p>
            <a:pPr/>
            <a:r>
              <a:t>GitHub Link</a:t>
            </a:r>
          </a:p>
        </p:txBody>
      </p:sp>
      <p:sp>
        <p:nvSpPr>
          <p:cNvPr id="151" name="Double-click to edit"/>
          <p:cNvSpPr txBox="1"/>
          <p:nvPr>
            <p:ph type="body" idx="1"/>
          </p:nvPr>
        </p:nvSpPr>
        <p:spPr>
          <a:prstGeom prst="rect">
            <a:avLst/>
          </a:prstGeom>
        </p:spPr>
        <p:txBody>
          <a:bodyPr/>
          <a:lstStyle/>
          <a:p>
            <a:pPr/>
            <a:r>
              <a: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Future scope"/>
          <p:cNvSpPr txBox="1"/>
          <p:nvPr>
            <p:ph type="title"/>
          </p:nvPr>
        </p:nvSpPr>
        <p:spPr>
          <a:prstGeom prst="rect">
            <a:avLst/>
          </a:prstGeom>
        </p:spPr>
        <p:txBody>
          <a:bodyPr/>
          <a:lstStyle>
            <a:lvl1pPr defTabSz="434340">
              <a:lnSpc>
                <a:spcPct val="80000"/>
              </a:lnSpc>
              <a:defRPr sz="3135">
                <a:solidFill>
                  <a:schemeClr val="accent1"/>
                </a:solidFill>
                <a:latin typeface="Arial"/>
                <a:ea typeface="Arial"/>
                <a:cs typeface="Arial"/>
                <a:sym typeface="Arial"/>
              </a:defRPr>
            </a:lvl1pPr>
          </a:lstStyle>
          <a:p>
            <a:pPr/>
            <a:r>
              <a:t>Future scope</a:t>
            </a:r>
          </a:p>
        </p:txBody>
      </p:sp>
      <p:sp>
        <p:nvSpPr>
          <p:cNvPr id="154" name="Integration with Wearable Devices       Sync with smartwatches and fitness trackers to monitor real-time health metrics (e.g., steps, heart rate, calorie burn).…"/>
          <p:cNvSpPr txBox="1"/>
          <p:nvPr>
            <p:ph type="body" idx="1"/>
          </p:nvPr>
        </p:nvSpPr>
        <p:spPr>
          <a:prstGeom prst="rect">
            <a:avLst/>
          </a:prstGeom>
        </p:spPr>
        <p:txBody>
          <a:bodyPr/>
          <a:lstStyle/>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rPr>
                <a:solidFill>
                  <a:srgbClr val="EA702E"/>
                </a:solidFill>
              </a:rPr>
              <a:t> </a:t>
            </a:r>
            <a:r>
              <a:rPr b="1">
                <a:solidFill>
                  <a:srgbClr val="EA702E"/>
                </a:solidFill>
              </a:rPr>
              <a:t>Integration with Wearable Devices</a:t>
            </a:r>
            <a:br>
              <a:rPr>
                <a:solidFill>
                  <a:srgbClr val="EA702E"/>
                </a:solidFill>
              </a:rPr>
            </a:br>
            <a:r>
              <a:t>      Sync with smartwatches and fitness trackers to monitor real-time health metrics (e.g., steps, heart rate, calorie burn).</a:t>
            </a:r>
          </a:p>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t> </a:t>
            </a:r>
            <a:r>
              <a:rPr b="1">
                <a:solidFill>
                  <a:srgbClr val="E9692C"/>
                </a:solidFill>
              </a:rPr>
              <a:t>Mobile App Deployment</a:t>
            </a:r>
            <a:br/>
            <a:r>
              <a:t>      Build a user-friendly mobile app for iOS and Android with offline capabilities and push notifications.</a:t>
            </a:r>
          </a:p>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t> </a:t>
            </a:r>
            <a:r>
              <a:rPr b="1">
                <a:solidFill>
                  <a:srgbClr val="E8642B"/>
                </a:solidFill>
              </a:rPr>
              <a:t>Deeper Health Data Integration</a:t>
            </a:r>
            <a:br/>
            <a:r>
              <a:t>     Incorporate user’s </a:t>
            </a:r>
            <a:r>
              <a:rPr b="1"/>
              <a:t>blood reports, BMI, medical history</a:t>
            </a:r>
            <a:r>
              <a:t>, and prescription data for ultra-personalized recommendations.</a:t>
            </a:r>
          </a:p>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t> </a:t>
            </a:r>
            <a:r>
              <a:rPr b="1">
                <a:solidFill>
                  <a:srgbClr val="E8662C"/>
                </a:solidFill>
              </a:rPr>
              <a:t>AI-Powered Virtual Dietitian Chatbot</a:t>
            </a:r>
            <a:br/>
            <a:r>
              <a:t>     Enable 24/7 </a:t>
            </a:r>
            <a:r>
              <a:rPr b="1"/>
              <a:t>conversational guidance</a:t>
            </a:r>
            <a:r>
              <a:t> for real-time dietary doubts, motivation, and meal suggestions.</a:t>
            </a:r>
          </a:p>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t> </a:t>
            </a:r>
            <a:r>
              <a:rPr b="1">
                <a:solidFill>
                  <a:srgbClr val="E75128"/>
                </a:solidFill>
              </a:rPr>
              <a:t>Recipe Generator with Grocery List</a:t>
            </a:r>
            <a:br/>
            <a:r>
              <a:t>     Generate healthy recipes and create </a:t>
            </a:r>
            <a:r>
              <a:rPr b="1"/>
              <a:t>auto-generated grocery lists</a:t>
            </a:r>
            <a:r>
              <a:t> for weekly planning.</a:t>
            </a:r>
          </a:p>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t> </a:t>
            </a:r>
            <a:r>
              <a:rPr b="1">
                <a:solidFill>
                  <a:srgbClr val="E64F28"/>
                </a:solidFill>
              </a:rPr>
              <a:t>B2B Use Cases</a:t>
            </a:r>
            <a:br/>
            <a:r>
              <a:t>     Offer the platform to </a:t>
            </a:r>
            <a:r>
              <a:rPr b="1"/>
              <a:t>dietitians, hospitals, gyms</a:t>
            </a:r>
            <a:r>
              <a:t>, and wellness centers to scale personalized care.</a:t>
            </a:r>
          </a:p>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t> </a:t>
            </a:r>
            <a:r>
              <a:rPr b="1">
                <a:solidFill>
                  <a:srgbClr val="E64A27"/>
                </a:solidFill>
              </a:rPr>
              <a:t>Smart Kitchen Integration (IoT)</a:t>
            </a:r>
            <a:br/>
            <a:r>
              <a:t>     Connect with </a:t>
            </a:r>
            <a:r>
              <a:rPr b="1"/>
              <a:t>smart fridges or kitchen scales</a:t>
            </a:r>
            <a:r>
              <a:t> to suggest recipes based on what's available at home.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IBM Certifications"/>
          <p:cNvSpPr txBox="1"/>
          <p:nvPr>
            <p:ph type="title"/>
          </p:nvPr>
        </p:nvSpPr>
        <p:spPr>
          <a:prstGeom prst="rect">
            <a:avLst/>
          </a:prstGeom>
        </p:spPr>
        <p:txBody>
          <a:bodyPr/>
          <a:lstStyle>
            <a:lvl1pPr>
              <a:defRPr>
                <a:solidFill>
                  <a:schemeClr val="accent1"/>
                </a:solidFill>
              </a:defRPr>
            </a:lvl1pPr>
          </a:lstStyle>
          <a:p>
            <a:pPr/>
            <a:r>
              <a:t>IBM Certifications</a:t>
            </a:r>
          </a:p>
        </p:txBody>
      </p:sp>
      <p:sp>
        <p:nvSpPr>
          <p:cNvPr id="157" name="Getting started with AI)"/>
          <p:cNvSpPr txBox="1"/>
          <p:nvPr>
            <p:ph type="body" idx="1"/>
          </p:nvPr>
        </p:nvSpPr>
        <p:spPr>
          <a:prstGeom prst="rect">
            <a:avLst/>
          </a:prstGeom>
        </p:spPr>
        <p:txBody>
          <a:bodyPr/>
          <a:lstStyle>
            <a:lvl1pPr marL="305999" indent="-305999">
              <a:buSzPct val="92000"/>
              <a:buFontTx/>
              <a:buChar char="◼"/>
            </a:lvl1pPr>
          </a:lstStyle>
          <a:p>
            <a:pPr/>
            <a:r>
              <a:t>Getting started with AI)</a:t>
            </a:r>
          </a:p>
        </p:txBody>
      </p:sp>
      <p:pic>
        <p:nvPicPr>
          <p:cNvPr id="158" name="IBMDesign20250716-26-gqmrlu.pdf" descr="IBMDesign20250716-26-gqmrlu.pdf"/>
          <p:cNvPicPr>
            <a:picLocks noChangeAspect="1"/>
          </p:cNvPicPr>
          <p:nvPr/>
        </p:nvPicPr>
        <p:blipFill>
          <a:blip r:embed="rId2">
            <a:extLst/>
          </a:blip>
          <a:stretch>
            <a:fillRect/>
          </a:stretch>
        </p:blipFill>
        <p:spPr>
          <a:xfrm>
            <a:off x="5253547" y="1237168"/>
            <a:ext cx="6471659" cy="500082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IBM Certifications"/>
          <p:cNvSpPr txBox="1"/>
          <p:nvPr>
            <p:ph type="title"/>
          </p:nvPr>
        </p:nvSpPr>
        <p:spPr>
          <a:prstGeom prst="rect">
            <a:avLst/>
          </a:prstGeom>
        </p:spPr>
        <p:txBody>
          <a:bodyPr/>
          <a:lstStyle>
            <a:lvl1pPr>
              <a:defRPr>
                <a:solidFill>
                  <a:schemeClr val="accent1"/>
                </a:solidFill>
              </a:defRPr>
            </a:lvl1pPr>
          </a:lstStyle>
          <a:p>
            <a:pPr/>
            <a:r>
              <a:t>IBM Certifications</a:t>
            </a:r>
          </a:p>
        </p:txBody>
      </p:sp>
      <p:sp>
        <p:nvSpPr>
          <p:cNvPr id="161" name="Retrieval Augmented Generation with LangChain"/>
          <p:cNvSpPr txBox="1"/>
          <p:nvPr>
            <p:ph type="body" idx="1"/>
          </p:nvPr>
        </p:nvSpPr>
        <p:spPr>
          <a:prstGeom prst="rect">
            <a:avLst/>
          </a:prstGeom>
        </p:spPr>
        <p:txBody>
          <a:bodyPr/>
          <a:lstStyle>
            <a:lvl1pPr marL="228600" indent="-228600" defTabSz="12700">
              <a:lnSpc>
                <a:spcPct val="100000"/>
              </a:lnSpc>
              <a:spcBef>
                <a:spcPts val="0"/>
              </a:spcBef>
              <a:buClrTx/>
              <a:buSzPct val="100000"/>
              <a:buFontTx/>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50">
                <a:solidFill>
                  <a:srgbClr val="000000"/>
                </a:solidFill>
                <a:latin typeface="+mj-lt"/>
                <a:ea typeface="+mj-ea"/>
                <a:cs typeface="+mj-cs"/>
                <a:sym typeface="Helvetica"/>
              </a:defRPr>
            </a:lvl1pPr>
          </a:lstStyle>
          <a:p>
            <a:pPr/>
            <a:r>
              <a:t>Retrieval Augmented Generation with LangChain</a:t>
            </a:r>
          </a:p>
        </p:txBody>
      </p:sp>
      <p:pic>
        <p:nvPicPr>
          <p:cNvPr id="162" name="Completion Certificate _ SkillsBuild.pdf" descr="Completion Certificate _ SkillsBuild.pdf"/>
          <p:cNvPicPr>
            <a:picLocks noChangeAspect="1"/>
          </p:cNvPicPr>
          <p:nvPr/>
        </p:nvPicPr>
        <p:blipFill>
          <a:blip r:embed="rId2">
            <a:extLst/>
          </a:blip>
          <a:stretch>
            <a:fillRect/>
          </a:stretch>
        </p:blipFill>
        <p:spPr>
          <a:xfrm>
            <a:off x="4666152" y="1248508"/>
            <a:ext cx="7354706" cy="519735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IBM Certifications"/>
          <p:cNvSpPr txBox="1"/>
          <p:nvPr>
            <p:ph type="title"/>
          </p:nvPr>
        </p:nvSpPr>
        <p:spPr>
          <a:prstGeom prst="rect">
            <a:avLst/>
          </a:prstGeom>
        </p:spPr>
        <p:txBody>
          <a:bodyPr/>
          <a:lstStyle>
            <a:lvl1pPr>
              <a:defRPr>
                <a:solidFill>
                  <a:schemeClr val="accent1"/>
                </a:solidFill>
              </a:defRPr>
            </a:lvl1pPr>
          </a:lstStyle>
          <a:p>
            <a:pPr/>
            <a:r>
              <a:t>IBM Certifications</a:t>
            </a:r>
          </a:p>
        </p:txBody>
      </p:sp>
      <p:sp>
        <p:nvSpPr>
          <p:cNvPr id="165" name="Journey to Cloud"/>
          <p:cNvSpPr txBox="1"/>
          <p:nvPr>
            <p:ph type="body" idx="1"/>
          </p:nvPr>
        </p:nvSpPr>
        <p:spPr>
          <a:prstGeom prst="rect">
            <a:avLst/>
          </a:prstGeom>
        </p:spPr>
        <p:txBody>
          <a:bodyPr/>
          <a:lstStyle>
            <a:lvl1pPr marL="534600" indent="-228600">
              <a:buClr>
                <a:srgbClr val="090308"/>
              </a:buClr>
              <a:buSzPct val="100000"/>
              <a:buFontTx/>
              <a:buChar char="•"/>
            </a:lvl1pPr>
          </a:lstStyle>
          <a:p>
            <a:pPr/>
            <a:r>
              <a:t>Journey to Cloud</a:t>
            </a:r>
          </a:p>
        </p:txBody>
      </p:sp>
      <p:pic>
        <p:nvPicPr>
          <p:cNvPr id="166" name="IBMDesign20250717-27-a2m8ri.pdf" descr="IBMDesign20250717-27-a2m8ri.pdf"/>
          <p:cNvPicPr>
            <a:picLocks noChangeAspect="1"/>
          </p:cNvPicPr>
          <p:nvPr/>
        </p:nvPicPr>
        <p:blipFill>
          <a:blip r:embed="rId2">
            <a:extLst/>
          </a:blip>
          <a:stretch>
            <a:fillRect/>
          </a:stretch>
        </p:blipFill>
        <p:spPr>
          <a:xfrm>
            <a:off x="5473654" y="1257413"/>
            <a:ext cx="6163299" cy="476255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4"/>
          <p:cNvSpPr txBox="1"/>
          <p:nvPr>
            <p:ph type="title"/>
          </p:nvPr>
        </p:nvSpPr>
        <p:spPr>
          <a:xfrm>
            <a:off x="1463041" y="2766217"/>
            <a:ext cx="9298745" cy="1325564"/>
          </a:xfrm>
          <a:prstGeom prst="rect">
            <a:avLst/>
          </a:prstGeom>
        </p:spPr>
        <p:txBody>
          <a:bodyPr/>
          <a:lstStyle>
            <a:lvl1pPr algn="ctr">
              <a:defRPr>
                <a:solidFill>
                  <a:srgbClr val="002060"/>
                </a:solidFill>
                <a:latin typeface="Arial"/>
                <a:ea typeface="Arial"/>
                <a:cs typeface="Arial"/>
                <a:sym typeface="Aria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4"/>
          <p:cNvSpPr txBox="1"/>
          <p:nvPr>
            <p:ph type="title"/>
          </p:nvPr>
        </p:nvSpPr>
        <p:spPr>
          <a:xfrm>
            <a:off x="581192" y="702155"/>
            <a:ext cx="11029616" cy="530297"/>
          </a:xfrm>
          <a:prstGeom prst="rect">
            <a:avLst/>
          </a:prstGeom>
        </p:spPr>
        <p:txBody>
          <a:bodyPr/>
          <a:lstStyle>
            <a:lvl1pPr defTabSz="292607">
              <a:defRPr sz="3135">
                <a:solidFill>
                  <a:schemeClr val="accent1"/>
                </a:solidFill>
                <a:latin typeface="Arial"/>
                <a:ea typeface="Arial"/>
                <a:cs typeface="Arial"/>
                <a:sym typeface="Arial"/>
              </a:defRPr>
            </a:lvl1pPr>
          </a:lstStyle>
          <a:p>
            <a:pPr/>
            <a:r>
              <a:t>Problem Statement</a:t>
            </a:r>
          </a:p>
        </p:txBody>
      </p:sp>
      <p:sp>
        <p:nvSpPr>
          <p:cNvPr id="122" name="Content Placeholder 1"/>
          <p:cNvSpPr txBox="1"/>
          <p:nvPr>
            <p:ph type="body" idx="1"/>
          </p:nvPr>
        </p:nvSpPr>
        <p:spPr>
          <a:xfrm>
            <a:off x="581192" y="1498519"/>
            <a:ext cx="11029616" cy="4673325"/>
          </a:xfrm>
          <a:prstGeom prst="rect">
            <a:avLst/>
          </a:prstGeom>
        </p:spPr>
        <p:txBody>
          <a:bodyPr/>
          <a:lstStyle/>
          <a:p>
            <a:pPr defTabSz="448055">
              <a:lnSpc>
                <a:spcPct val="100000"/>
              </a:lnSpc>
              <a:spcBef>
                <a:spcPts val="0"/>
              </a:spcBef>
              <a:buClrTx/>
              <a:buFontTx/>
              <a:defRPr sz="2254">
                <a:solidFill>
                  <a:srgbClr val="0433FF"/>
                </a:solidFill>
                <a:latin typeface="Times Roman"/>
                <a:ea typeface="Times Roman"/>
                <a:cs typeface="Times Roman"/>
                <a:sym typeface="Times Roman"/>
              </a:defRPr>
            </a:pPr>
            <a:r>
              <a:t>Nutrition Agent -</a:t>
            </a:r>
          </a:p>
          <a:p>
            <a:pPr defTabSz="448055">
              <a:lnSpc>
                <a:spcPct val="100000"/>
              </a:lnSpc>
              <a:spcBef>
                <a:spcPts val="0"/>
              </a:spcBef>
              <a:buClrTx/>
              <a:buFontTx/>
              <a:defRPr sz="2058">
                <a:solidFill>
                  <a:srgbClr val="000000">
                    <a:alpha val="94531"/>
                  </a:srgbClr>
                </a:solidFill>
                <a:latin typeface="Times Roman"/>
                <a:ea typeface="Times Roman"/>
                <a:cs typeface="Times Roman"/>
                <a:sym typeface="Times Roman"/>
              </a:defRPr>
            </a:pPr>
          </a:p>
          <a:p>
            <a:pPr defTabSz="448055">
              <a:lnSpc>
                <a:spcPct val="100000"/>
              </a:lnSpc>
              <a:spcBef>
                <a:spcPts val="1100"/>
              </a:spcBef>
              <a:buClrTx/>
              <a:buFontTx/>
              <a:defRPr sz="2058">
                <a:solidFill>
                  <a:srgbClr val="000000"/>
                </a:solidFill>
                <a:latin typeface="Times Roman"/>
                <a:ea typeface="Times Roman"/>
                <a:cs typeface="Times Roman"/>
                <a:sym typeface="Times Roman"/>
              </a:defRPr>
            </a:pPr>
            <a:r>
              <a:t>In today’s health-conscious world, individuals seek personalized nutrition guidance that aligns with their unique lifestyle, cultural habits, medical conditions, and evolving fitness goals. However, most available nutrition tools offer generic diet plans and lack the intelligence to adapt in real-time. Traditional diet consultations are time-consuming, limited in scalability, and inaccessible to many.</a:t>
            </a:r>
          </a:p>
          <a:p>
            <a:pPr defTabSz="448055">
              <a:lnSpc>
                <a:spcPct val="100000"/>
              </a:lnSpc>
              <a:spcBef>
                <a:spcPts val="1100"/>
              </a:spcBef>
              <a:buClrTx/>
              <a:buFontTx/>
              <a:defRPr sz="2058">
                <a:solidFill>
                  <a:srgbClr val="000000"/>
                </a:solidFill>
                <a:latin typeface="Times Roman"/>
                <a:ea typeface="Times Roman"/>
                <a:cs typeface="Times Roman"/>
                <a:sym typeface="Times Roman"/>
              </a:defRPr>
            </a:pPr>
            <a:r>
              <a:t>There is a pressing need for an intelligent, adaptive AI-driven Nutrition Assistant that can understand diverse user inputs—text, voice, or image—and provide dynamic meal plans, smart food swaps, and contextual nutritional advice. Such a solution must bridge the gap between rigid diet apps and human consultation by delivering real-time, personalized, and explainable recommendations powered by generative AI and large-scale food databases.</a:t>
            </a:r>
          </a:p>
          <a:p>
            <a:pPr defTabSz="448055">
              <a:spcBef>
                <a:spcPts val="700"/>
              </a:spcBef>
              <a:defRPr sz="3136">
                <a:solidFill>
                  <a:srgbClr val="0F0F0F"/>
                </a:solidFill>
              </a:defRPr>
            </a:pPr>
            <a:endParaRPr sz="2352"/>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Proposed Solution</a:t>
            </a:r>
          </a:p>
        </p:txBody>
      </p:sp>
      <p:sp>
        <p:nvSpPr>
          <p:cNvPr id="125" name="Content Placeholder 1"/>
          <p:cNvSpPr txBox="1"/>
          <p:nvPr>
            <p:ph type="body" idx="1"/>
          </p:nvPr>
        </p:nvSpPr>
        <p:spPr>
          <a:xfrm>
            <a:off x="441671" y="1087377"/>
            <a:ext cx="11613485" cy="5563975"/>
          </a:xfrm>
          <a:prstGeom prst="rect">
            <a:avLst/>
          </a:prstGeom>
        </p:spPr>
        <p:txBody>
          <a:bodyPr/>
          <a:lstStyle/>
          <a:p>
            <a:pPr defTabSz="278892">
              <a:spcBef>
                <a:spcPts val="300"/>
              </a:spcBef>
              <a:defRPr b="1" sz="732">
                <a:latin typeface="+mn-lt"/>
                <a:ea typeface="+mn-ea"/>
                <a:cs typeface="+mn-cs"/>
                <a:sym typeface="Calibri"/>
              </a:defRPr>
            </a:pPr>
          </a:p>
          <a:p>
            <a:pPr defTabSz="278892">
              <a:lnSpc>
                <a:spcPct val="100000"/>
              </a:lnSpc>
              <a:spcBef>
                <a:spcPts val="700"/>
              </a:spcBef>
              <a:buClrTx/>
              <a:buFontTx/>
              <a:defRPr sz="1281">
                <a:solidFill>
                  <a:srgbClr val="000000"/>
                </a:solidFill>
                <a:latin typeface="Times Roman"/>
                <a:ea typeface="Times Roman"/>
                <a:cs typeface="Times Roman"/>
                <a:sym typeface="Times Roman"/>
              </a:defRPr>
            </a:pPr>
            <a:r>
              <a:t>We propose developing an </a:t>
            </a:r>
            <a:r>
              <a:rPr b="1"/>
              <a:t>AI-powered Nutrition Agent</a:t>
            </a:r>
            <a:r>
              <a:t> that acts as a personalized virtual dietitian, capable of understanding user needs and delivering tailored nutritional guidance in real time.</a:t>
            </a:r>
          </a:p>
          <a:p>
            <a:pPr defTabSz="278892">
              <a:lnSpc>
                <a:spcPct val="100000"/>
              </a:lnSpc>
              <a:spcBef>
                <a:spcPts val="700"/>
              </a:spcBef>
              <a:buClrTx/>
              <a:buFontTx/>
              <a:defRPr sz="1281">
                <a:solidFill>
                  <a:srgbClr val="000000"/>
                </a:solidFill>
                <a:latin typeface="Times Roman"/>
                <a:ea typeface="Times Roman"/>
                <a:cs typeface="Times Roman"/>
                <a:sym typeface="Times Roman"/>
              </a:defRPr>
            </a:pPr>
            <a:r>
              <a:t>Key components of the solution:</a:t>
            </a:r>
          </a:p>
          <a:p>
            <a:pPr marL="278892" indent="-193675" defTabSz="278892">
              <a:lnSpc>
                <a:spcPct val="100000"/>
              </a:lnSpc>
              <a:spcBef>
                <a:spcPts val="700"/>
              </a:spcBef>
              <a:buSzPct val="92000"/>
              <a:buFont typeface="Times Roman"/>
              <a:buAutoNum type="arabicPeriod" startAt="1"/>
              <a:defRPr b="1" sz="1281">
                <a:solidFill>
                  <a:srgbClr val="0804F1"/>
                </a:solidFill>
                <a:latin typeface="Times Roman"/>
                <a:ea typeface="Times Roman"/>
                <a:cs typeface="Times Roman"/>
                <a:sym typeface="Times Roman"/>
              </a:defRPr>
            </a:pPr>
            <a:r>
              <a:t>Multimodal Input Understanding</a:t>
            </a:r>
            <a:endParaRPr b="0"/>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Accepts </a:t>
            </a:r>
            <a:r>
              <a:rPr b="1"/>
              <a:t>text</a:t>
            </a:r>
            <a:r>
              <a:t>, </a:t>
            </a:r>
            <a:r>
              <a:rPr b="1"/>
              <a:t>voice</a:t>
            </a:r>
            <a:r>
              <a:t>, and </a:t>
            </a:r>
            <a:r>
              <a:rPr b="1"/>
              <a:t>image inputs</a:t>
            </a:r>
            <a:r>
              <a:t> (e.g., food photos, grocery labels).</a:t>
            </a:r>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Uses NLP and computer vision to analyze and interpret user data.</a:t>
            </a:r>
          </a:p>
          <a:p>
            <a:pPr marL="278892" indent="-193675" defTabSz="278892">
              <a:lnSpc>
                <a:spcPct val="100000"/>
              </a:lnSpc>
              <a:spcBef>
                <a:spcPts val="700"/>
              </a:spcBef>
              <a:buSzPct val="92000"/>
              <a:buFont typeface="Times Roman"/>
              <a:buAutoNum type="arabicPeriod" startAt="2"/>
              <a:defRPr b="1" sz="1281">
                <a:solidFill>
                  <a:srgbClr val="0804F1"/>
                </a:solidFill>
                <a:latin typeface="Times Roman"/>
                <a:ea typeface="Times Roman"/>
                <a:cs typeface="Times Roman"/>
                <a:sym typeface="Times Roman"/>
              </a:defRPr>
            </a:pPr>
            <a:r>
              <a:t>Personalized Meal Planning</a:t>
            </a:r>
            <a:endParaRPr b="0"/>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Generates dynamic meal plans based on </a:t>
            </a:r>
            <a:r>
              <a:rPr b="1"/>
              <a:t>user health goals</a:t>
            </a:r>
            <a:r>
              <a:t>, </a:t>
            </a:r>
            <a:r>
              <a:rPr b="1"/>
              <a:t>medical conditions</a:t>
            </a:r>
            <a:r>
              <a:t>, </a:t>
            </a:r>
            <a:r>
              <a:rPr b="1"/>
              <a:t>fitness routines</a:t>
            </a:r>
            <a:r>
              <a:t>, </a:t>
            </a:r>
            <a:r>
              <a:rPr b="1"/>
              <a:t>allergies</a:t>
            </a:r>
            <a:r>
              <a:t>, and </a:t>
            </a:r>
            <a:r>
              <a:rPr b="1"/>
              <a:t>cultural preferences</a:t>
            </a:r>
            <a:r>
              <a:t>.</a:t>
            </a:r>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Offers </a:t>
            </a:r>
            <a:r>
              <a:rPr b="1"/>
              <a:t>real-time food swaps</a:t>
            </a:r>
            <a:r>
              <a:t> and meal alternatives.</a:t>
            </a:r>
          </a:p>
          <a:p>
            <a:pPr marL="278892" indent="-193675" defTabSz="278892">
              <a:lnSpc>
                <a:spcPct val="100000"/>
              </a:lnSpc>
              <a:spcBef>
                <a:spcPts val="700"/>
              </a:spcBef>
              <a:buSzPct val="92000"/>
              <a:buFont typeface="Times Roman"/>
              <a:buAutoNum type="arabicPeriod" startAt="2"/>
              <a:defRPr b="1" sz="1281">
                <a:solidFill>
                  <a:srgbClr val="0804F1"/>
                </a:solidFill>
                <a:latin typeface="Times Roman"/>
                <a:ea typeface="Times Roman"/>
                <a:cs typeface="Times Roman"/>
                <a:sym typeface="Times Roman"/>
              </a:defRPr>
            </a:pPr>
            <a:r>
              <a:t>Contextual Explanations</a:t>
            </a:r>
            <a:endParaRPr b="0"/>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Explains </a:t>
            </a:r>
            <a:r>
              <a:rPr b="1"/>
              <a:t>nutritional decisions</a:t>
            </a:r>
            <a:r>
              <a:t>, like </a:t>
            </a:r>
            <a:r>
              <a:rPr i="1"/>
              <a:t>“Why this food is better for you?”</a:t>
            </a:r>
            <a:r>
              <a:t>, to improve user awareness and trust.</a:t>
            </a:r>
          </a:p>
          <a:p>
            <a:pPr marL="278892" indent="-193675" defTabSz="278892">
              <a:lnSpc>
                <a:spcPct val="100000"/>
              </a:lnSpc>
              <a:spcBef>
                <a:spcPts val="700"/>
              </a:spcBef>
              <a:buSzPct val="92000"/>
              <a:buFont typeface="Times Roman"/>
              <a:buAutoNum type="arabicPeriod" startAt="4"/>
              <a:defRPr b="1" sz="1281">
                <a:solidFill>
                  <a:srgbClr val="0506F1"/>
                </a:solidFill>
                <a:latin typeface="Times Roman"/>
                <a:ea typeface="Times Roman"/>
                <a:cs typeface="Times Roman"/>
                <a:sym typeface="Times Roman"/>
              </a:defRPr>
            </a:pPr>
            <a:r>
              <a:t>Continuous Adaptation</a:t>
            </a:r>
            <a:endParaRPr b="0"/>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Learns from </a:t>
            </a:r>
            <a:r>
              <a:rPr b="1"/>
              <a:t>user feedback</a:t>
            </a:r>
            <a:r>
              <a:t>, evolving needs, and behavior to refine suggestions.</a:t>
            </a:r>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Integrates with </a:t>
            </a:r>
            <a:r>
              <a:rPr b="1"/>
              <a:t>wearables</a:t>
            </a:r>
            <a:r>
              <a:t> or </a:t>
            </a:r>
            <a:r>
              <a:rPr b="1"/>
              <a:t>health apps</a:t>
            </a:r>
            <a:r>
              <a:t> (if available) for deeper insights.</a:t>
            </a:r>
          </a:p>
          <a:p>
            <a:pPr marL="278892" indent="-193675" defTabSz="278892">
              <a:lnSpc>
                <a:spcPct val="100000"/>
              </a:lnSpc>
              <a:spcBef>
                <a:spcPts val="700"/>
              </a:spcBef>
              <a:buSzPct val="92000"/>
              <a:buFont typeface="Times Roman"/>
              <a:buAutoNum type="arabicPeriod" startAt="5"/>
              <a:defRPr b="1" sz="1281">
                <a:solidFill>
                  <a:srgbClr val="060FF2"/>
                </a:solidFill>
                <a:latin typeface="Times Roman"/>
                <a:ea typeface="Times Roman"/>
                <a:cs typeface="Times Roman"/>
                <a:sym typeface="Times Roman"/>
              </a:defRPr>
            </a:pPr>
            <a:r>
              <a:t>Technology Stack</a:t>
            </a:r>
            <a:endParaRPr b="0"/>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Powered by </a:t>
            </a:r>
            <a:r>
              <a:rPr b="1"/>
              <a:t>IBM Granite</a:t>
            </a:r>
            <a:r>
              <a:t> for generative AI capabilities and </a:t>
            </a:r>
            <a:r>
              <a:rPr b="1"/>
              <a:t>IBM Cloud Lite</a:t>
            </a:r>
            <a:r>
              <a:t> for scalable, secure deployment.</a:t>
            </a:r>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Uses dietary databases and health APIs for accurate recommendations.</a:t>
            </a:r>
          </a:p>
          <a:p>
            <a:pPr lvl="1" marL="557784" indent="-359848" defTabSz="278892">
              <a:lnSpc>
                <a:spcPct val="100000"/>
              </a:lnSpc>
              <a:spcBef>
                <a:spcPts val="700"/>
              </a:spcBef>
              <a:tabLst>
                <a:tab pos="355600" algn="l"/>
                <a:tab pos="546100" algn="l"/>
              </a:tabLst>
              <a:defRPr sz="732">
                <a:solidFill>
                  <a:srgbClr val="000000"/>
                </a:solidFill>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4"/>
          <p:cNvSpPr txBox="1"/>
          <p:nvPr>
            <p:ph type="title"/>
          </p:nvPr>
        </p:nvSpPr>
        <p:spPr>
          <a:xfrm>
            <a:off x="581192" y="662571"/>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Technology used</a:t>
            </a:r>
          </a:p>
        </p:txBody>
      </p:sp>
      <p:sp>
        <p:nvSpPr>
          <p:cNvPr id="128" name="Content Placeholder 1"/>
          <p:cNvSpPr txBox="1"/>
          <p:nvPr>
            <p:ph type="body" idx="1"/>
          </p:nvPr>
        </p:nvSpPr>
        <p:spPr>
          <a:xfrm>
            <a:off x="581191" y="1302025"/>
            <a:ext cx="11029617" cy="4673325"/>
          </a:xfrm>
          <a:prstGeom prst="rect">
            <a:avLst/>
          </a:prstGeom>
        </p:spPr>
        <p:txBody>
          <a:bodyPr/>
          <a:lstStyle/>
          <a:p>
            <a:pPr marL="228600" indent="-228600">
              <a:buSzPct val="100000"/>
              <a:buFontTx/>
              <a:buChar char="◼"/>
              <a:defRPr sz="2800">
                <a:solidFill>
                  <a:srgbClr val="000000"/>
                </a:solidFill>
                <a:latin typeface="+mn-lt"/>
                <a:ea typeface="+mn-ea"/>
                <a:cs typeface="+mn-cs"/>
                <a:sym typeface="Calibri"/>
              </a:defRPr>
            </a:pPr>
            <a:r>
              <a:t>IBM cloud lite services</a:t>
            </a:r>
          </a:p>
          <a:p>
            <a:pPr marL="228600" indent="-228600">
              <a:buSzPct val="100000"/>
              <a:buFontTx/>
              <a:buChar char="◼"/>
              <a:defRPr sz="2800">
                <a:solidFill>
                  <a:srgbClr val="000000"/>
                </a:solidFill>
                <a:latin typeface="+mn-lt"/>
                <a:ea typeface="+mn-ea"/>
                <a:cs typeface="+mn-cs"/>
                <a:sym typeface="Calibri"/>
              </a:defRPr>
            </a:pPr>
            <a:r>
              <a:t>Natural Language Processing (NLP)</a:t>
            </a:r>
          </a:p>
          <a:p>
            <a:pPr marL="228600" indent="-228600">
              <a:buSzPct val="100000"/>
              <a:buFontTx/>
              <a:buChar char="◼"/>
              <a:defRPr sz="2800">
                <a:solidFill>
                  <a:srgbClr val="000000"/>
                </a:solidFill>
                <a:latin typeface="+mn-lt"/>
                <a:ea typeface="+mn-ea"/>
                <a:cs typeface="+mn-cs"/>
                <a:sym typeface="Calibri"/>
              </a:defRPr>
            </a:pPr>
            <a:r>
              <a:t>Retrieval Augmented Generation (RAG)</a:t>
            </a:r>
          </a:p>
          <a:p>
            <a:pPr marL="228600" indent="-228600">
              <a:buSzPct val="100000"/>
              <a:buFontTx/>
              <a:buChar char="◼"/>
              <a:defRPr sz="2800">
                <a:solidFill>
                  <a:srgbClr val="000000"/>
                </a:solidFill>
                <a:latin typeface="+mn-lt"/>
                <a:ea typeface="+mn-ea"/>
                <a:cs typeface="+mn-cs"/>
                <a:sym typeface="Calibri"/>
              </a:defRPr>
            </a:pPr>
            <a:r>
              <a:t>IBM Granite model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IBM cloud services used"/>
          <p:cNvSpPr txBox="1"/>
          <p:nvPr>
            <p:ph type="title" idx="4294967295"/>
          </p:nvPr>
        </p:nvSpPr>
        <p:spPr>
          <a:xfrm>
            <a:off x="609600" y="0"/>
            <a:ext cx="10972800" cy="1417638"/>
          </a:xfrm>
          <a:prstGeom prst="rect">
            <a:avLst/>
          </a:prstGeom>
        </p:spPr>
        <p:txBody>
          <a:bodyPr/>
          <a:lstStyle>
            <a:lvl1pPr>
              <a:defRPr>
                <a:solidFill>
                  <a:schemeClr val="accent1"/>
                </a:solidFill>
              </a:defRPr>
            </a:lvl1pPr>
          </a:lstStyle>
          <a:p>
            <a:pPr/>
            <a:r>
              <a:t>IBM cloud services used</a:t>
            </a:r>
          </a:p>
        </p:txBody>
      </p:sp>
      <p:sp>
        <p:nvSpPr>
          <p:cNvPr id="131" name="IBM Cloud Watsonx AI Studio…"/>
          <p:cNvSpPr txBox="1"/>
          <p:nvPr>
            <p:ph type="body" idx="4294967295"/>
          </p:nvPr>
        </p:nvSpPr>
        <p:spPr>
          <a:xfrm>
            <a:off x="728083" y="1375594"/>
            <a:ext cx="10972801" cy="4891088"/>
          </a:xfrm>
          <a:prstGeom prst="rect">
            <a:avLst/>
          </a:prstGeom>
        </p:spPr>
        <p:txBody>
          <a:bodyPr/>
          <a:lstStyle/>
          <a:p>
            <a:pPr defTabSz="237743">
              <a:lnSpc>
                <a:spcPct val="100000"/>
              </a:lnSpc>
              <a:spcBef>
                <a:spcPts val="800"/>
              </a:spcBef>
              <a:buClrTx/>
              <a:buFontTx/>
              <a:defRPr b="1" sz="1248">
                <a:solidFill>
                  <a:srgbClr val="942192"/>
                </a:solidFill>
                <a:latin typeface="Times Roman"/>
                <a:ea typeface="Times Roman"/>
                <a:cs typeface="Times Roman"/>
                <a:sym typeface="Times Roman"/>
              </a:defRPr>
            </a:pPr>
            <a:r>
              <a:t> IBM Cloud Watsonx AI Studio</a:t>
            </a:r>
          </a:p>
          <a:p>
            <a:pPr lvl="1" marL="310387"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Used to </a:t>
            </a:r>
            <a:r>
              <a:rPr b="1"/>
              <a:t>build, train, and evaluate</a:t>
            </a:r>
            <a:r>
              <a:t> generative AI models (like IBM Granite)</a:t>
            </a:r>
          </a:p>
          <a:p>
            <a:pPr lvl="1" marL="310387"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Offers a collaborative, no-code/low-code environment for experimenting with LLMs</a:t>
            </a:r>
          </a:p>
          <a:p>
            <a:pPr lvl="1" marL="310387"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Enables rapid prototyping of NLP workflows and agentic behavior</a:t>
            </a:r>
          </a:p>
          <a:p>
            <a:pPr defTabSz="237743">
              <a:lnSpc>
                <a:spcPct val="100000"/>
              </a:lnSpc>
              <a:spcBef>
                <a:spcPts val="800"/>
              </a:spcBef>
              <a:buClrTx/>
              <a:buFontTx/>
              <a:defRPr b="1" sz="1248">
                <a:solidFill>
                  <a:srgbClr val="942192"/>
                </a:solidFill>
                <a:latin typeface="Times Roman"/>
                <a:ea typeface="Times Roman"/>
                <a:cs typeface="Times Roman"/>
                <a:sym typeface="Times Roman"/>
              </a:defRPr>
            </a:pPr>
            <a:r>
              <a:t> IBM Cloud Watsonx AI Runtime</a:t>
            </a:r>
          </a:p>
          <a:p>
            <a:pPr lvl="1" marL="310387"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rPr b="1"/>
              <a:t>Deployment environment</a:t>
            </a:r>
            <a:r>
              <a:t> for running and scaling AI models</a:t>
            </a:r>
          </a:p>
          <a:p>
            <a:pPr lvl="1" marL="310387" indent="-165100" defTabSz="237743">
              <a:lnSpc>
                <a:spcPct val="100000"/>
              </a:lnSpc>
              <a:buClrTx/>
              <a:buSzPct val="100000"/>
              <a:buFont typeface="Times Roman"/>
              <a:buChar char="•"/>
              <a:defRPr b="1" sz="1248">
                <a:solidFill>
                  <a:srgbClr val="000000"/>
                </a:solidFill>
                <a:latin typeface="Times Roman"/>
                <a:ea typeface="Times Roman"/>
                <a:cs typeface="Times Roman"/>
                <a:sym typeface="Times Roman"/>
              </a:defRPr>
            </a:pPr>
            <a:r>
              <a:rPr b="0"/>
              <a:t>Supports </a:t>
            </a:r>
            <a:r>
              <a:t>inference of foundation models</a:t>
            </a:r>
            <a:r>
              <a:rPr b="0"/>
              <a:t> like Granite</a:t>
            </a:r>
            <a:endParaRPr b="0"/>
          </a:p>
          <a:p>
            <a:pPr lvl="1" marL="310387"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Manages performance, latency, and version control for production-ready models</a:t>
            </a:r>
          </a:p>
          <a:p>
            <a:pPr defTabSz="237743">
              <a:lnSpc>
                <a:spcPct val="100000"/>
              </a:lnSpc>
              <a:spcBef>
                <a:spcPts val="800"/>
              </a:spcBef>
              <a:buClrTx/>
              <a:buFontTx/>
              <a:defRPr b="1" sz="1248">
                <a:solidFill>
                  <a:srgbClr val="942192"/>
                </a:solidFill>
                <a:latin typeface="Times Roman"/>
                <a:ea typeface="Times Roman"/>
                <a:cs typeface="Times Roman"/>
                <a:sym typeface="Times Roman"/>
              </a:defRPr>
            </a:pPr>
            <a:r>
              <a:t> IBM Cloud Agent Lab</a:t>
            </a:r>
          </a:p>
          <a:p>
            <a:pPr lvl="1" marL="310387"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A specialized workspace for creating </a:t>
            </a:r>
            <a:r>
              <a:rPr b="1"/>
              <a:t>Agentic AI systems</a:t>
            </a:r>
          </a:p>
          <a:p>
            <a:pPr lvl="1" marL="310387" indent="-165100" defTabSz="237743">
              <a:lnSpc>
                <a:spcPct val="100000"/>
              </a:lnSpc>
              <a:buClrTx/>
              <a:buSzPct val="100000"/>
              <a:buFont typeface="Times Roman"/>
              <a:buChar char="•"/>
              <a:defRPr b="1" sz="1248">
                <a:solidFill>
                  <a:srgbClr val="000000"/>
                </a:solidFill>
                <a:latin typeface="Times Roman"/>
                <a:ea typeface="Times Roman"/>
                <a:cs typeface="Times Roman"/>
                <a:sym typeface="Times Roman"/>
              </a:defRPr>
            </a:pPr>
            <a:r>
              <a:rPr b="0"/>
              <a:t>Helps integrate </a:t>
            </a:r>
            <a:r>
              <a:t>tools, memory, planning, and action-taking</a:t>
            </a:r>
            <a:r>
              <a:rPr b="0"/>
              <a:t> capabilities in your Nutrition Agent</a:t>
            </a:r>
            <a:endParaRPr b="0"/>
          </a:p>
          <a:p>
            <a:pPr lvl="1" marL="310387" indent="-165100" defTabSz="237743">
              <a:lnSpc>
                <a:spcPct val="100000"/>
              </a:lnSpc>
              <a:buClrTx/>
              <a:buSzPct val="100000"/>
              <a:buFont typeface="Times Roman"/>
              <a:buChar char="•"/>
              <a:defRPr b="1" sz="1248">
                <a:solidFill>
                  <a:srgbClr val="000000"/>
                </a:solidFill>
                <a:latin typeface="Times Roman"/>
                <a:ea typeface="Times Roman"/>
                <a:cs typeface="Times Roman"/>
                <a:sym typeface="Times Roman"/>
              </a:defRPr>
            </a:pPr>
            <a:r>
              <a:rPr b="0"/>
              <a:t>Supports </a:t>
            </a:r>
            <a:r>
              <a:t>Retrieval-Augmented Generation (RAG)</a:t>
            </a:r>
            <a:r>
              <a:rPr b="0"/>
              <a:t> pipelines and multimodal workflows</a:t>
            </a:r>
            <a:endParaRPr b="0"/>
          </a:p>
          <a:p>
            <a:pPr defTabSz="237743">
              <a:lnSpc>
                <a:spcPct val="100000"/>
              </a:lnSpc>
              <a:spcBef>
                <a:spcPts val="800"/>
              </a:spcBef>
              <a:buClrTx/>
              <a:buFontTx/>
              <a:defRPr b="1" sz="1248">
                <a:solidFill>
                  <a:srgbClr val="942192"/>
                </a:solidFill>
                <a:latin typeface="Times Roman"/>
                <a:ea typeface="Times Roman"/>
                <a:cs typeface="Times Roman"/>
                <a:sym typeface="Times Roman"/>
              </a:defRPr>
            </a:pPr>
            <a:r>
              <a:t> IBM Granite Foundation Model</a:t>
            </a:r>
          </a:p>
          <a:p>
            <a:pPr marL="237743"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Large-scale pre-trained language model fine-tuned for enterprise AI</a:t>
            </a:r>
          </a:p>
          <a:p>
            <a:pPr marL="237743"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Powers the core capabilities of the Nutrition Agent:</a:t>
            </a:r>
          </a:p>
          <a:p>
            <a:pPr lvl="1" marL="475487" indent="-165100" defTabSz="237743">
              <a:lnSpc>
                <a:spcPct val="100000"/>
              </a:lnSpc>
              <a:buClrTx/>
              <a:buSzPct val="100000"/>
              <a:buFont typeface="Times Roman"/>
              <a:buChar char="◦"/>
              <a:defRPr b="1" sz="1248">
                <a:solidFill>
                  <a:srgbClr val="000000"/>
                </a:solidFill>
                <a:latin typeface="Times Roman"/>
                <a:ea typeface="Times Roman"/>
                <a:cs typeface="Times Roman"/>
                <a:sym typeface="Times Roman"/>
              </a:defRPr>
            </a:pPr>
            <a:r>
              <a:t>Understanding natural language</a:t>
            </a:r>
            <a:endParaRPr b="0"/>
          </a:p>
          <a:p>
            <a:pPr lvl="1" marL="475487" indent="-165100" defTabSz="237743">
              <a:lnSpc>
                <a:spcPct val="100000"/>
              </a:lnSpc>
              <a:buClrTx/>
              <a:buSzPct val="100000"/>
              <a:buFont typeface="Times Roman"/>
              <a:buChar char="◦"/>
              <a:defRPr b="1" sz="1248">
                <a:solidFill>
                  <a:srgbClr val="000000"/>
                </a:solidFill>
                <a:latin typeface="Times Roman"/>
                <a:ea typeface="Times Roman"/>
                <a:cs typeface="Times Roman"/>
                <a:sym typeface="Times Roman"/>
              </a:defRPr>
            </a:pPr>
            <a:r>
              <a:t>Generating contextual meal plans</a:t>
            </a:r>
            <a:endParaRPr b="0"/>
          </a:p>
          <a:p>
            <a:pPr lvl="1" marL="475487" indent="-165100" defTabSz="237743">
              <a:lnSpc>
                <a:spcPct val="100000"/>
              </a:lnSpc>
              <a:buClrTx/>
              <a:buSzPct val="100000"/>
              <a:buFont typeface="Times Roman"/>
              <a:buChar char="◦"/>
              <a:defRPr b="1" sz="1248">
                <a:solidFill>
                  <a:srgbClr val="000000"/>
                </a:solidFill>
                <a:latin typeface="Times Roman"/>
                <a:ea typeface="Times Roman"/>
                <a:cs typeface="Times Roman"/>
                <a:sym typeface="Times Roman"/>
              </a:defRPr>
            </a:pPr>
            <a:r>
              <a:t>Explaining food recommendations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Wow factors"/>
          <p:cNvSpPr txBox="1"/>
          <p:nvPr>
            <p:ph type="title"/>
          </p:nvPr>
        </p:nvSpPr>
        <p:spPr>
          <a:prstGeom prst="rect">
            <a:avLst/>
          </a:prstGeom>
        </p:spPr>
        <p:txBody>
          <a:bodyPr/>
          <a:lstStyle>
            <a:lvl1pPr defTabSz="448055">
              <a:defRPr sz="3136">
                <a:solidFill>
                  <a:schemeClr val="accent1"/>
                </a:solidFill>
                <a:latin typeface="Arial"/>
                <a:ea typeface="Arial"/>
                <a:cs typeface="Arial"/>
                <a:sym typeface="Arial"/>
              </a:defRPr>
            </a:lvl1pPr>
          </a:lstStyle>
          <a:p>
            <a:pPr/>
            <a:r>
              <a:t>Wow factors</a:t>
            </a:r>
          </a:p>
        </p:txBody>
      </p:sp>
      <p:sp>
        <p:nvSpPr>
          <p:cNvPr id="134" name="Truly Personalized Nutrition – Not One-Size-Fits-All…"/>
          <p:cNvSpPr txBox="1"/>
          <p:nvPr>
            <p:ph type="body" idx="1"/>
          </p:nvPr>
        </p:nvSpPr>
        <p:spPr>
          <a:xfrm>
            <a:off x="901098" y="1385967"/>
            <a:ext cx="11029616" cy="4673326"/>
          </a:xfrm>
          <a:prstGeom prst="rect">
            <a:avLst/>
          </a:prstGeom>
        </p:spPr>
        <p:txBody>
          <a:bodyPr/>
          <a:lstStyle/>
          <a:p>
            <a:pPr defTabSz="420623">
              <a:lnSpc>
                <a:spcPct val="100000"/>
              </a:lnSpc>
              <a:spcBef>
                <a:spcPts val="1200"/>
              </a:spcBef>
              <a:buClrTx/>
              <a:buFontTx/>
              <a:defRPr b="1" sz="1564">
                <a:solidFill>
                  <a:srgbClr val="D335EA"/>
                </a:solidFill>
                <a:latin typeface="Times Roman"/>
                <a:ea typeface="Times Roman"/>
                <a:cs typeface="Times Roman"/>
                <a:sym typeface="Times Roman"/>
              </a:defRPr>
            </a:pPr>
            <a:r>
              <a:t>Truly Personalized Nutrition – Not One-Size-Fits-All</a:t>
            </a:r>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Unlike generic diet apps, the agent </a:t>
            </a:r>
            <a:r>
              <a:rPr b="1"/>
              <a:t>dynamically adapts</a:t>
            </a:r>
            <a:r>
              <a:t> meal plans based on real-time feedback, lifestyle changes, and health conditions.</a:t>
            </a:r>
          </a:p>
          <a:p>
            <a:pPr marL="420623" indent="-292100" defTabSz="420623">
              <a:lnSpc>
                <a:spcPct val="100000"/>
              </a:lnSpc>
              <a:spcBef>
                <a:spcPts val="1100"/>
              </a:spcBef>
              <a:buClrTx/>
              <a:buSzPct val="100000"/>
              <a:buFont typeface="Times Roman"/>
              <a:buChar char="•"/>
              <a:defRPr b="1" sz="1380">
                <a:solidFill>
                  <a:srgbClr val="000000"/>
                </a:solidFill>
                <a:latin typeface="Times Roman"/>
                <a:ea typeface="Times Roman"/>
                <a:cs typeface="Times Roman"/>
                <a:sym typeface="Times Roman"/>
              </a:defRPr>
            </a:pPr>
            <a:r>
              <a:rPr b="0"/>
              <a:t>Supports </a:t>
            </a:r>
            <a:r>
              <a:t>custom plans for diabetics, athletes, weight loss, allergy sufferers</a:t>
            </a:r>
            <a:r>
              <a:rPr b="0"/>
              <a:t>, and more.</a:t>
            </a:r>
            <a:endParaRPr b="0"/>
          </a:p>
          <a:p>
            <a:pPr defTabSz="420623">
              <a:lnSpc>
                <a:spcPct val="100000"/>
              </a:lnSpc>
              <a:spcBef>
                <a:spcPts val="1200"/>
              </a:spcBef>
              <a:buClrTx/>
              <a:buFontTx/>
              <a:defRPr b="1" sz="1564">
                <a:solidFill>
                  <a:srgbClr val="CE33EA"/>
                </a:solidFill>
                <a:latin typeface="Times Roman"/>
                <a:ea typeface="Times Roman"/>
                <a:cs typeface="Times Roman"/>
                <a:sym typeface="Times Roman"/>
              </a:defRPr>
            </a:pPr>
            <a:r>
              <a:t>Multimodal Interaction (Text + Voice + Image)</a:t>
            </a:r>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Users can speak naturally, type, or upload food photos/grocery labels.</a:t>
            </a:r>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AI interprets these inputs and instantly suggests </a:t>
            </a:r>
            <a:r>
              <a:rPr b="1"/>
              <a:t>smart food swaps</a:t>
            </a:r>
            <a:r>
              <a:t>, portion control tips, or full meal ideas.</a:t>
            </a:r>
          </a:p>
          <a:p>
            <a:pPr defTabSz="420623">
              <a:lnSpc>
                <a:spcPct val="100000"/>
              </a:lnSpc>
              <a:spcBef>
                <a:spcPts val="1200"/>
              </a:spcBef>
              <a:buClrTx/>
              <a:buFontTx/>
              <a:defRPr b="1" sz="1564">
                <a:solidFill>
                  <a:srgbClr val="D033EB"/>
                </a:solidFill>
                <a:latin typeface="Times Roman"/>
                <a:ea typeface="Times Roman"/>
                <a:cs typeface="Times Roman"/>
                <a:sym typeface="Times Roman"/>
              </a:defRPr>
            </a:pPr>
            <a:r>
              <a:t>Cultural and Regional Food Intelligence</a:t>
            </a:r>
          </a:p>
          <a:p>
            <a:pPr marL="420623" indent="-292100" defTabSz="420623">
              <a:lnSpc>
                <a:spcPct val="100000"/>
              </a:lnSpc>
              <a:spcBef>
                <a:spcPts val="1100"/>
              </a:spcBef>
              <a:buClrTx/>
              <a:buSzPct val="100000"/>
              <a:buFont typeface="Times Roman"/>
              <a:buChar char="•"/>
              <a:defRPr b="1" sz="1380">
                <a:solidFill>
                  <a:srgbClr val="000000"/>
                </a:solidFill>
                <a:latin typeface="Times Roman"/>
                <a:ea typeface="Times Roman"/>
                <a:cs typeface="Times Roman"/>
                <a:sym typeface="Times Roman"/>
              </a:defRPr>
            </a:pPr>
            <a:r>
              <a:rPr b="0"/>
              <a:t>Supports </a:t>
            </a:r>
            <a:r>
              <a:t>Indian food diversity</a:t>
            </a:r>
            <a:r>
              <a:rPr b="0"/>
              <a:t>, taking into account </a:t>
            </a:r>
            <a:r>
              <a:t>regional cuisines, fasting practices</a:t>
            </a:r>
            <a:r>
              <a:rPr b="0"/>
              <a:t>, and cultural eating habits.</a:t>
            </a:r>
            <a:endParaRPr b="0"/>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Makes the agent </a:t>
            </a:r>
            <a:r>
              <a:rPr b="1"/>
              <a:t>truly inclusive and relatable</a:t>
            </a:r>
            <a:r>
              <a:t> across different communities.</a:t>
            </a:r>
          </a:p>
          <a:p>
            <a:pPr defTabSz="420623">
              <a:lnSpc>
                <a:spcPct val="100000"/>
              </a:lnSpc>
              <a:spcBef>
                <a:spcPts val="1200"/>
              </a:spcBef>
              <a:buClrTx/>
              <a:buFontTx/>
              <a:defRPr b="1" sz="1564">
                <a:solidFill>
                  <a:srgbClr val="CB33E9"/>
                </a:solidFill>
                <a:latin typeface="Times Roman"/>
                <a:ea typeface="Times Roman"/>
                <a:cs typeface="Times Roman"/>
                <a:sym typeface="Times Roman"/>
              </a:defRPr>
            </a:pPr>
            <a:r>
              <a:t>Contextual Explanations Like a Real Dietitian</a:t>
            </a:r>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“Why is this food better?”</a:t>
            </a:r>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“How does this help my blood pressure?”</a:t>
            </a:r>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Empowers users with </a:t>
            </a:r>
            <a:r>
              <a:rPr b="1"/>
              <a:t>nutritional literacy</a:t>
            </a:r>
            <a:r>
              <a:t>, not just instructions.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End users"/>
          <p:cNvSpPr txBox="1"/>
          <p:nvPr>
            <p:ph type="title"/>
          </p:nvPr>
        </p:nvSpPr>
        <p:spPr>
          <a:prstGeom prst="rect">
            <a:avLst/>
          </a:prstGeom>
        </p:spPr>
        <p:txBody>
          <a:bodyPr/>
          <a:lstStyle>
            <a:lvl1pPr>
              <a:defRPr>
                <a:solidFill>
                  <a:schemeClr val="accent1"/>
                </a:solidFill>
              </a:defRPr>
            </a:lvl1pPr>
          </a:lstStyle>
          <a:p>
            <a:pPr/>
            <a:r>
              <a:t>End users</a:t>
            </a:r>
          </a:p>
        </p:txBody>
      </p:sp>
      <p:sp>
        <p:nvSpPr>
          <p:cNvPr id="137" name="General Public…"/>
          <p:cNvSpPr txBox="1"/>
          <p:nvPr>
            <p:ph type="body" idx="1"/>
          </p:nvPr>
        </p:nvSpPr>
        <p:spPr>
          <a:xfrm>
            <a:off x="735221" y="1385967"/>
            <a:ext cx="11029616" cy="4673326"/>
          </a:xfrm>
          <a:prstGeom prst="rect">
            <a:avLst/>
          </a:prstGeom>
        </p:spPr>
        <p:txBody>
          <a:bodyPr/>
          <a:lstStyle/>
          <a:p>
            <a:pPr lvl="1" marL="457200" indent="-228600">
              <a:lnSpc>
                <a:spcPct val="100000"/>
              </a:lnSpc>
              <a:spcBef>
                <a:spcPts val="0"/>
              </a:spcBef>
              <a:buClr>
                <a:srgbClr val="51AADF"/>
              </a:buClr>
              <a:buSzPct val="100000"/>
              <a:buFontTx/>
              <a:buChar char="‣"/>
              <a:defRPr b="1" sz="2200">
                <a:solidFill>
                  <a:srgbClr val="000000"/>
                </a:solidFill>
                <a:latin typeface="Times Roman"/>
                <a:ea typeface="Times Roman"/>
                <a:cs typeface="Times Roman"/>
                <a:sym typeface="Times Roman"/>
              </a:defRPr>
            </a:pPr>
            <a:r>
              <a:t>General Public</a:t>
            </a:r>
          </a:p>
          <a:p>
            <a:pPr lvl="1" marL="457200" indent="-228600">
              <a:lnSpc>
                <a:spcPct val="100000"/>
              </a:lnSpc>
              <a:spcBef>
                <a:spcPts val="0"/>
              </a:spcBef>
              <a:buClr>
                <a:srgbClr val="51AADF"/>
              </a:buClr>
              <a:buSzPct val="100000"/>
              <a:buFontTx/>
              <a:buChar char="‣"/>
              <a:defRPr b="1" sz="2200">
                <a:solidFill>
                  <a:srgbClr val="000000"/>
                </a:solidFill>
                <a:latin typeface="Times Roman"/>
                <a:ea typeface="Times Roman"/>
                <a:cs typeface="Times Roman"/>
                <a:sym typeface="Times Roman"/>
              </a:defRPr>
            </a:pPr>
            <a:r>
              <a:t>Fitness Enthusiasts &amp; Athletes</a:t>
            </a:r>
          </a:p>
          <a:p>
            <a:pPr lvl="1" marL="457200" indent="-228600">
              <a:lnSpc>
                <a:spcPct val="100000"/>
              </a:lnSpc>
              <a:spcBef>
                <a:spcPts val="0"/>
              </a:spcBef>
              <a:buClr>
                <a:srgbClr val="51AADF"/>
              </a:buClr>
              <a:buSzPct val="100000"/>
              <a:buFontTx/>
              <a:buChar char="‣"/>
              <a:defRPr b="1" sz="2200">
                <a:solidFill>
                  <a:srgbClr val="000000"/>
                </a:solidFill>
                <a:latin typeface="Times Roman"/>
                <a:ea typeface="Times Roman"/>
                <a:cs typeface="Times Roman"/>
                <a:sym typeface="Times Roman"/>
              </a:defRPr>
            </a:pPr>
            <a:r>
              <a:t>Elderly &amp; Patients with Medical Conditions</a:t>
            </a:r>
          </a:p>
          <a:p>
            <a:pPr lvl="1" marL="457200" indent="-228600">
              <a:lnSpc>
                <a:spcPct val="100000"/>
              </a:lnSpc>
              <a:spcBef>
                <a:spcPts val="0"/>
              </a:spcBef>
              <a:buClr>
                <a:srgbClr val="51AADF"/>
              </a:buClr>
              <a:buSzPct val="100000"/>
              <a:buFontTx/>
              <a:buChar char="‣"/>
              <a:defRPr b="1" sz="2200">
                <a:solidFill>
                  <a:srgbClr val="000000"/>
                </a:solidFill>
                <a:latin typeface="Times Roman"/>
                <a:ea typeface="Times Roman"/>
                <a:cs typeface="Times Roman"/>
                <a:sym typeface="Times Roman"/>
              </a:defRPr>
            </a:pPr>
            <a:r>
              <a:t>People with Food Allergies or Dietary Restrictions</a:t>
            </a:r>
          </a:p>
          <a:p>
            <a:pPr lvl="1" marL="457200" indent="-228600">
              <a:lnSpc>
                <a:spcPct val="100000"/>
              </a:lnSpc>
              <a:spcBef>
                <a:spcPts val="0"/>
              </a:spcBef>
              <a:buClr>
                <a:srgbClr val="51AADF"/>
              </a:buClr>
              <a:buSzPct val="100000"/>
              <a:buFontTx/>
              <a:buChar char="‣"/>
              <a:defRPr b="1" sz="2200">
                <a:solidFill>
                  <a:srgbClr val="000000"/>
                </a:solidFill>
                <a:latin typeface="Times Roman"/>
                <a:ea typeface="Times Roman"/>
                <a:cs typeface="Times Roman"/>
                <a:sym typeface="Times Roman"/>
              </a:defRPr>
            </a:pPr>
            <a:r>
              <a:t>Culturally Diverse Communities</a:t>
            </a:r>
          </a:p>
          <a:p>
            <a:pPr lvl="1" marL="457200" indent="-228600">
              <a:lnSpc>
                <a:spcPct val="100000"/>
              </a:lnSpc>
              <a:spcBef>
                <a:spcPts val="0"/>
              </a:spcBef>
              <a:buClr>
                <a:srgbClr val="51AADF"/>
              </a:buClr>
              <a:buSzPct val="100000"/>
              <a:buFontTx/>
              <a:buChar char="‣"/>
              <a:defRPr b="1" sz="2200">
                <a:solidFill>
                  <a:srgbClr val="000000"/>
                </a:solidFill>
                <a:latin typeface="Times Roman"/>
                <a:ea typeface="Times Roman"/>
                <a:cs typeface="Times Roman"/>
                <a:sym typeface="Times Roman"/>
              </a:defRPr>
            </a:pPr>
            <a:r>
              <a:t>Tech-Savvy Youth &amp; Students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Results"/>
          <p:cNvSpPr txBox="1"/>
          <p:nvPr>
            <p:ph type="title"/>
          </p:nvPr>
        </p:nvSpPr>
        <p:spPr>
          <a:prstGeom prst="rect">
            <a:avLst/>
          </a:prstGeom>
        </p:spPr>
        <p:txBody>
          <a:bodyPr/>
          <a:lstStyle>
            <a:lvl1pPr>
              <a:defRPr>
                <a:solidFill>
                  <a:schemeClr val="accent1"/>
                </a:solidFill>
              </a:defRPr>
            </a:lvl1pPr>
          </a:lstStyle>
          <a:p>
            <a:pPr/>
            <a:r>
              <a:t>Results</a:t>
            </a:r>
          </a:p>
        </p:txBody>
      </p:sp>
      <p:sp>
        <p:nvSpPr>
          <p:cNvPr id="140" name="Deployed AI Agent"/>
          <p:cNvSpPr txBox="1"/>
          <p:nvPr>
            <p:ph type="body" idx="1"/>
          </p:nvPr>
        </p:nvSpPr>
        <p:spPr>
          <a:prstGeom prst="rect">
            <a:avLst/>
          </a:prstGeom>
        </p:spPr>
        <p:txBody>
          <a:bodyPr/>
          <a:lstStyle>
            <a:lvl1pPr marL="228600" indent="-228600" defTabSz="914400">
              <a:lnSpc>
                <a:spcPct val="100000"/>
              </a:lnSpc>
              <a:spcBef>
                <a:spcPts val="0"/>
              </a:spcBef>
              <a:buClr>
                <a:srgbClr val="7BE562"/>
              </a:buClr>
              <a:buSzPct val="100000"/>
              <a:buFontTx/>
              <a:buChar char="✓"/>
              <a:defRPr sz="2800">
                <a:solidFill>
                  <a:schemeClr val="accent2"/>
                </a:solidFill>
                <a:latin typeface="+mn-lt"/>
                <a:ea typeface="+mn-ea"/>
                <a:cs typeface="+mn-cs"/>
                <a:sym typeface="Calibri"/>
              </a:defRPr>
            </a:lvl1pPr>
          </a:lstStyle>
          <a:p>
            <a:pPr/>
            <a:r>
              <a:t>Deployed AI Agent</a:t>
            </a:r>
          </a:p>
        </p:txBody>
      </p:sp>
      <p:pic>
        <p:nvPicPr>
          <p:cNvPr id="141" name="Screenshot 2025-08-03 at 10.54.24 AM.png" descr="Screenshot 2025-08-03 at 10.54.24 AM.png"/>
          <p:cNvPicPr>
            <a:picLocks noChangeAspect="1"/>
          </p:cNvPicPr>
          <p:nvPr/>
        </p:nvPicPr>
        <p:blipFill>
          <a:blip r:embed="rId2">
            <a:extLst/>
          </a:blip>
          <a:stretch>
            <a:fillRect/>
          </a:stretch>
        </p:blipFill>
        <p:spPr>
          <a:xfrm>
            <a:off x="4071748" y="1302025"/>
            <a:ext cx="7477319" cy="467332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Results"/>
          <p:cNvSpPr txBox="1"/>
          <p:nvPr>
            <p:ph type="title"/>
          </p:nvPr>
        </p:nvSpPr>
        <p:spPr>
          <a:prstGeom prst="rect">
            <a:avLst/>
          </a:prstGeom>
        </p:spPr>
        <p:txBody>
          <a:bodyPr/>
          <a:lstStyle>
            <a:lvl1pPr>
              <a:defRPr>
                <a:solidFill>
                  <a:schemeClr val="accent1"/>
                </a:solidFill>
              </a:defRPr>
            </a:lvl1pPr>
          </a:lstStyle>
          <a:p>
            <a:pPr/>
            <a:r>
              <a:t>Results</a:t>
            </a:r>
          </a:p>
        </p:txBody>
      </p:sp>
      <p:sp>
        <p:nvSpPr>
          <p:cNvPr id="144" name="Shows personalization (vegetarian + medical condition + goal).…"/>
          <p:cNvSpPr txBox="1"/>
          <p:nvPr>
            <p:ph type="body" idx="1"/>
          </p:nvPr>
        </p:nvSpPr>
        <p:spPr>
          <a:xfrm>
            <a:off x="581191" y="1289325"/>
            <a:ext cx="11029617" cy="4673325"/>
          </a:xfrm>
          <a:prstGeom prst="rect">
            <a:avLst/>
          </a:prstGeom>
        </p:spPr>
        <p:txBody>
          <a:bodyPr/>
          <a:lstStyle/>
          <a:p>
            <a:pPr lvl="1" marL="457200" indent="-228600">
              <a:lnSpc>
                <a:spcPct val="100000"/>
              </a:lnSpc>
              <a:spcBef>
                <a:spcPts val="1200"/>
              </a:spcBef>
              <a:buClrTx/>
              <a:buSzPct val="100000"/>
              <a:buFontTx/>
              <a:buChar char="•"/>
              <a:defRPr sz="1200">
                <a:solidFill>
                  <a:srgbClr val="000000"/>
                </a:solidFill>
                <a:latin typeface="Times Roman"/>
                <a:ea typeface="Times Roman"/>
                <a:cs typeface="Times Roman"/>
                <a:sym typeface="Times Roman"/>
              </a:defRPr>
            </a:pPr>
            <a:r>
              <a:t>Shows </a:t>
            </a:r>
            <a:r>
              <a:rPr b="1"/>
              <a:t>personalization</a:t>
            </a:r>
            <a:r>
              <a:t> (vegetarian + medical condition + goal).</a:t>
            </a:r>
          </a:p>
          <a:p>
            <a:pPr lvl="1" marL="457200" indent="-228600">
              <a:lnSpc>
                <a:spcPct val="100000"/>
              </a:lnSpc>
              <a:spcBef>
                <a:spcPts val="1200"/>
              </a:spcBef>
              <a:buClrTx/>
              <a:buSzPct val="100000"/>
              <a:buFontTx/>
              <a:buChar char="•"/>
              <a:defRPr b="1" sz="1200">
                <a:solidFill>
                  <a:srgbClr val="000000"/>
                </a:solidFill>
                <a:latin typeface="Times Roman"/>
                <a:ea typeface="Times Roman"/>
                <a:cs typeface="Times Roman"/>
                <a:sym typeface="Times Roman"/>
              </a:defRPr>
            </a:pPr>
            <a:r>
              <a:rPr b="0"/>
              <a:t>Triggers </a:t>
            </a:r>
            <a:r>
              <a:t>diet planning</a:t>
            </a:r>
            <a:r>
              <a:rPr b="0"/>
              <a:t>, </a:t>
            </a:r>
            <a:r>
              <a:t>nutritional reasoning</a:t>
            </a:r>
            <a:r>
              <a:rPr b="0"/>
              <a:t>, and </a:t>
            </a:r>
            <a:r>
              <a:t>adaptation</a:t>
            </a:r>
            <a:r>
              <a:rPr b="0"/>
              <a:t>.</a:t>
            </a:r>
            <a:endParaRPr b="0"/>
          </a:p>
          <a:p>
            <a:pPr lvl="1" marL="457200" indent="-228600">
              <a:lnSpc>
                <a:spcPct val="100000"/>
              </a:lnSpc>
              <a:spcBef>
                <a:spcPts val="1200"/>
              </a:spcBef>
              <a:buClrTx/>
              <a:buSzPct val="100000"/>
              <a:buFontTx/>
              <a:buChar char="•"/>
              <a:defRPr sz="1200">
                <a:solidFill>
                  <a:srgbClr val="000000"/>
                </a:solidFill>
                <a:latin typeface="Times Roman"/>
                <a:ea typeface="Times Roman"/>
                <a:cs typeface="Times Roman"/>
                <a:sym typeface="Times Roman"/>
              </a:defRPr>
            </a:pPr>
            <a:r>
              <a:t>Great for showcasing your AI’s ability to </a:t>
            </a:r>
            <a:r>
              <a:rPr b="1"/>
              <a:t>think like a dietitian</a:t>
            </a:r>
            <a:r>
              <a:t>.</a:t>
            </a:r>
          </a:p>
        </p:txBody>
      </p:sp>
      <p:pic>
        <p:nvPicPr>
          <p:cNvPr id="145" name="Screenshot 2025-08-03 at 11.04.07 AM.png" descr="Screenshot 2025-08-03 at 11.04.07 AM.png"/>
          <p:cNvPicPr>
            <a:picLocks noChangeAspect="1"/>
          </p:cNvPicPr>
          <p:nvPr/>
        </p:nvPicPr>
        <p:blipFill>
          <a:blip r:embed="rId2">
            <a:extLst/>
          </a:blip>
          <a:stretch>
            <a:fillRect/>
          </a:stretch>
        </p:blipFill>
        <p:spPr>
          <a:xfrm>
            <a:off x="5135623" y="1331166"/>
            <a:ext cx="6601873" cy="432777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