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openxmlformats.org/officedocument/2006/relationships/metadata/core-properties" Target="docProps/core0.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843" r:id="rId6"/>
    <p:sldMasterId id="2147483895" r:id="rId7"/>
  </p:sldMasterIdLst>
  <p:notesMasterIdLst>
    <p:notesMasterId r:id="rId41"/>
  </p:notesMasterIdLst>
  <p:sldIdLst>
    <p:sldId id="256" r:id="rId8"/>
    <p:sldId id="354" r:id="rId9"/>
    <p:sldId id="258" r:id="rId10"/>
    <p:sldId id="313" r:id="rId11"/>
    <p:sldId id="376" r:id="rId12"/>
    <p:sldId id="375" r:id="rId13"/>
    <p:sldId id="377" r:id="rId14"/>
    <p:sldId id="378" r:id="rId15"/>
    <p:sldId id="336" r:id="rId16"/>
    <p:sldId id="358" r:id="rId17"/>
    <p:sldId id="373" r:id="rId18"/>
    <p:sldId id="374" r:id="rId19"/>
    <p:sldId id="333" r:id="rId20"/>
    <p:sldId id="362" r:id="rId21"/>
    <p:sldId id="363" r:id="rId22"/>
    <p:sldId id="365" r:id="rId23"/>
    <p:sldId id="366" r:id="rId24"/>
    <p:sldId id="367" r:id="rId25"/>
    <p:sldId id="379" r:id="rId26"/>
    <p:sldId id="372" r:id="rId27"/>
    <p:sldId id="321" r:id="rId28"/>
    <p:sldId id="370" r:id="rId29"/>
    <p:sldId id="371" r:id="rId30"/>
    <p:sldId id="322" r:id="rId31"/>
    <p:sldId id="344" r:id="rId32"/>
    <p:sldId id="380" r:id="rId33"/>
    <p:sldId id="346" r:id="rId34"/>
    <p:sldId id="381" r:id="rId35"/>
    <p:sldId id="266" r:id="rId36"/>
    <p:sldId id="284" r:id="rId37"/>
    <p:sldId id="353" r:id="rId38"/>
    <p:sldId id="315" r:id="rId39"/>
    <p:sldId id="304" r:id="rId40"/>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FF00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p:scale>
          <a:sx n="59" d="100"/>
          <a:sy n="59" d="100"/>
        </p:scale>
        <p:origin x="1254"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8"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919"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920"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921"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922"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923"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4D7D4BD5-A881-4130-90D5-3C792C087D8A}"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D7D4BD5-A881-4130-90D5-3C792C087D8A}" type="slidenum">
              <a:rPr lang="en-US" sz="1400" b="0" strike="noStrike" spc="-1" smtClean="0">
                <a:latin typeface="Times New Roman"/>
              </a:rPr>
              <a:t>9</a:t>
            </a:fld>
            <a:endParaRPr lang="en-US" sz="1400" b="0" strike="noStrike" spc="-1">
              <a:latin typeface="Times New Roman"/>
            </a:endParaRPr>
          </a:p>
        </p:txBody>
      </p:sp>
    </p:spTree>
    <p:extLst>
      <p:ext uri="{BB962C8B-B14F-4D97-AF65-F5344CB8AC3E}">
        <p14:creationId xmlns:p14="http://schemas.microsoft.com/office/powerpoint/2010/main" val="2443683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2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2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2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3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3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4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4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5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5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8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8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9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0"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0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0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0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7"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1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2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2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2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3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3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3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3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3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5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5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5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5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5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5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6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6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6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6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6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7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7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7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8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4.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77"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PlaceHolder 1"/>
          <p:cNvSpPr>
            <a:spLocks noGrp="1"/>
          </p:cNvSpPr>
          <p:nvPr>
            <p:ph type="body"/>
          </p:nvPr>
        </p:nvSpPr>
        <p:spPr>
          <a:xfrm>
            <a:off x="323640" y="339480"/>
            <a:ext cx="11572920" cy="723960"/>
          </a:xfrm>
          <a:prstGeom prst="rect">
            <a:avLst/>
          </a:prstGeom>
        </p:spPr>
        <p:txBody>
          <a:bodyPr lIns="90000" tIns="45000" rIns="90000" bIns="45000" anchor="ctr">
            <a:noAutofit/>
          </a:bodyPr>
          <a:lstStyle/>
          <a:p>
            <a:pPr marL="432000" indent="-324000" algn="ctr">
              <a:lnSpc>
                <a:spcPct val="90000"/>
              </a:lnSpc>
              <a:spcBef>
                <a:spcPts val="1001"/>
              </a:spcBef>
              <a:buClr>
                <a:srgbClr val="000000"/>
              </a:buClr>
              <a:buSzPct val="45000"/>
              <a:buFont typeface="Wingdings" charset="2"/>
              <a:buChar char=""/>
              <a:tabLst>
                <a:tab pos="0" algn="l"/>
              </a:tabLst>
            </a:pPr>
            <a:r>
              <a:rPr lang="en-US" sz="5400" b="0" strike="noStrike" spc="-1">
                <a:solidFill>
                  <a:srgbClr val="262626"/>
                </a:solidFill>
                <a:latin typeface="Arial"/>
                <a:ea typeface="Arial Unicode MS"/>
              </a:rPr>
              <a:t>BASIC LAYOUT</a:t>
            </a:r>
            <a:endParaRPr lang="en-US" sz="5400" b="0" strike="noStrike" spc="-1">
              <a:solidFill>
                <a:srgbClr val="000000"/>
              </a:solidFill>
              <a:latin typeface="Arial"/>
            </a:endParaRPr>
          </a:p>
        </p:txBody>
      </p:sp>
      <p:sp>
        <p:nvSpPr>
          <p:cNvPr id="115" name="PlaceHolder 2"/>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 name="PlaceHolder 1"/>
          <p:cNvSpPr>
            <a:spLocks noGrp="1"/>
          </p:cNvSpPr>
          <p:nvPr>
            <p:ph type="body"/>
          </p:nvPr>
        </p:nvSpPr>
        <p:spPr>
          <a:xfrm>
            <a:off x="323640" y="339480"/>
            <a:ext cx="11572920" cy="723960"/>
          </a:xfrm>
          <a:prstGeom prst="rect">
            <a:avLst/>
          </a:prstGeom>
        </p:spPr>
        <p:txBody>
          <a:bodyPr lIns="90000" tIns="45000" rIns="90000" bIns="45000" anchor="ctr">
            <a:noAutofit/>
          </a:bodyPr>
          <a:lstStyle/>
          <a:p>
            <a:pPr marL="432000" indent="-324000" algn="ctr">
              <a:lnSpc>
                <a:spcPct val="90000"/>
              </a:lnSpc>
              <a:spcBef>
                <a:spcPts val="1001"/>
              </a:spcBef>
              <a:buClr>
                <a:srgbClr val="000000"/>
              </a:buClr>
              <a:buSzPct val="45000"/>
              <a:buFont typeface="Wingdings" charset="2"/>
              <a:buChar char=""/>
              <a:tabLst>
                <a:tab pos="0" algn="l"/>
              </a:tabLst>
            </a:pPr>
            <a:r>
              <a:rPr lang="en-US" sz="5400" b="0" strike="noStrike" spc="-1">
                <a:solidFill>
                  <a:srgbClr val="262626"/>
                </a:solidFill>
                <a:latin typeface="Arial"/>
                <a:ea typeface="Arial Unicode MS"/>
              </a:rPr>
              <a:t>Our Team LAYOUT</a:t>
            </a:r>
            <a:endParaRPr lang="en-US" sz="5400" b="0" strike="noStrike" spc="-1">
              <a:solidFill>
                <a:srgbClr val="000000"/>
              </a:solidFill>
              <a:latin typeface="Arial"/>
            </a:endParaRPr>
          </a:p>
        </p:txBody>
      </p:sp>
      <p:sp>
        <p:nvSpPr>
          <p:cNvPr id="153" name="PlaceHolder 2"/>
          <p:cNvSpPr>
            <a:spLocks noGrp="1"/>
          </p:cNvSpPr>
          <p:nvPr>
            <p:ph type="body"/>
          </p:nvPr>
        </p:nvSpPr>
        <p:spPr>
          <a:xfrm>
            <a:off x="902160" y="2064600"/>
            <a:ext cx="2955240" cy="3753000"/>
          </a:xfrm>
          <a:prstGeom prst="rect">
            <a:avLst/>
          </a:prstGeom>
        </p:spPr>
        <p:txBody>
          <a:bodyPr anchor="ctr">
            <a:noAutofit/>
          </a:bodyPr>
          <a:lstStyle/>
          <a:p>
            <a:pPr algn="ctr">
              <a:lnSpc>
                <a:spcPct val="100000"/>
              </a:lnSpc>
              <a:tabLst>
                <a:tab pos="0" algn="l"/>
              </a:tabLst>
            </a:pPr>
            <a:r>
              <a:rPr lang="en-US" sz="1200" b="0" strike="noStrike" spc="-1">
                <a:solidFill>
                  <a:srgbClr val="FFFFFF"/>
                </a:solidFill>
                <a:latin typeface="Arial"/>
                <a:ea typeface="Arial Unicode MS"/>
              </a:rPr>
              <a:t>Place Your Picture Here</a:t>
            </a:r>
            <a:endParaRPr lang="en-US" sz="1200" b="0" strike="noStrike" spc="-1">
              <a:solidFill>
                <a:srgbClr val="000000"/>
              </a:solidFill>
              <a:latin typeface="Arial"/>
            </a:endParaRPr>
          </a:p>
        </p:txBody>
      </p:sp>
      <p:sp>
        <p:nvSpPr>
          <p:cNvPr id="154" name="PlaceHolder 3"/>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597"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598"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50"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751"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54.xml"/><Relationship Id="rId6" Type="http://schemas.openxmlformats.org/officeDocument/2006/relationships/image" Target="../media/image10.jpeg"/><Relationship Id="rId5" Type="http://schemas.openxmlformats.org/officeDocument/2006/relationships/image" Target="../media/image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77.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6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1.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8" Type="http://schemas.openxmlformats.org/officeDocument/2006/relationships/hyperlink" Target="https://github.com/hyperledger/fabric-samples/blob/main/asset-transfer-abac/README.md" TargetMode="External"/><Relationship Id="rId3" Type="http://schemas.openxmlformats.org/officeDocument/2006/relationships/hyperlink" Target="https://hyperledger-fabric.readthedocs.io/en/release-2.4/whatis.html" TargetMode="External"/><Relationship Id="rId7" Type="http://schemas.openxmlformats.org/officeDocument/2006/relationships/hyperlink" Target="https://hyperledger.github.io/fabric-sdk-node/" TargetMode="External"/><Relationship Id="rId2" Type="http://schemas.openxmlformats.org/officeDocument/2006/relationships/hyperlink" Target="https://github.com/IBM/fabric-postgres-wallet" TargetMode="External"/><Relationship Id="rId1" Type="http://schemas.openxmlformats.org/officeDocument/2006/relationships/slideLayout" Target="../slideLayouts/slideLayout42.xml"/><Relationship Id="rId6" Type="http://schemas.openxmlformats.org/officeDocument/2006/relationships/hyperlink" Target="https://alfa-lang.io/intro.html" TargetMode="External"/><Relationship Id="rId5" Type="http://schemas.openxmlformats.org/officeDocument/2006/relationships/hyperlink" Target="https://github.com/hyperledger/fabric-samples" TargetMode="External"/><Relationship Id="rId4" Type="http://schemas.openxmlformats.org/officeDocument/2006/relationships/hyperlink" Target="https://hyperledger-fabric-ca.readthedocs.io/en/lates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7.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7.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CustomShape 2"/>
          <p:cNvSpPr/>
          <p:nvPr/>
        </p:nvSpPr>
        <p:spPr>
          <a:xfrm>
            <a:off x="0" y="5844886"/>
            <a:ext cx="12191760" cy="374760"/>
          </a:xfrm>
          <a:prstGeom prst="rect">
            <a:avLst/>
          </a:prstGeom>
          <a:noFill/>
          <a:ln>
            <a:noFill/>
          </a:ln>
        </p:spPr>
        <p:style>
          <a:lnRef idx="0">
            <a:scrgbClr r="0" g="0" b="0"/>
          </a:lnRef>
          <a:fillRef idx="0">
            <a:scrgbClr r="0" g="0" b="0"/>
          </a:fillRef>
          <a:effectRef idx="0">
            <a:scrgbClr r="0" g="0" b="0"/>
          </a:effectRef>
          <a:fontRef idx="minor"/>
        </p:style>
      </p:sp>
      <p:sp>
        <p:nvSpPr>
          <p:cNvPr id="4" name="CustomShape 1">
            <a:extLst>
              <a:ext uri="{FF2B5EF4-FFF2-40B4-BE49-F238E27FC236}">
                <a16:creationId xmlns:a16="http://schemas.microsoft.com/office/drawing/2014/main" id="{5CB22600-336C-4A82-118C-6A4D850BF14B}"/>
              </a:ext>
            </a:extLst>
          </p:cNvPr>
          <p:cNvSpPr/>
          <p:nvPr/>
        </p:nvSpPr>
        <p:spPr>
          <a:xfrm>
            <a:off x="1364777" y="4771014"/>
            <a:ext cx="9594376" cy="1937538"/>
          </a:xfrm>
          <a:prstGeom prst="rect">
            <a:avLst/>
          </a:prstGeom>
          <a:solidFill>
            <a:schemeClr val="tx1">
              <a:lumMod val="85000"/>
              <a:lumOff val="15000"/>
            </a:schemeClr>
          </a:solidFill>
          <a:ln>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gn="ctr">
              <a:lnSpc>
                <a:spcPct val="100000"/>
              </a:lnSpc>
            </a:pPr>
            <a:r>
              <a:rPr lang="en-US" sz="4000" b="1" strike="noStrike" spc="-1" dirty="0">
                <a:solidFill>
                  <a:schemeClr val="bg1">
                    <a:lumMod val="95000"/>
                  </a:schemeClr>
                </a:solidFill>
                <a:latin typeface="Calibri Light"/>
              </a:rPr>
              <a:t>Security and Privacy Modelling and Implementation with ALFA using Hyperledger Fabric Network</a:t>
            </a:r>
            <a:endParaRPr lang="en-US" sz="4000" b="1" strike="noStrike" spc="-1" dirty="0">
              <a:solidFill>
                <a:schemeClr val="bg1">
                  <a:lumMod val="95000"/>
                </a:schemeClr>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a:extLst>
              <a:ext uri="{FF2B5EF4-FFF2-40B4-BE49-F238E27FC236}">
                <a16:creationId xmlns:a16="http://schemas.microsoft.com/office/drawing/2014/main" id="{7D68841E-C0BB-7D00-F7D8-19158D44A4E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757258"/>
            <a:ext cx="10905066" cy="5343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327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D7146-4651-8212-59DB-BE9F1E8ED292}"/>
              </a:ext>
            </a:extLst>
          </p:cNvPr>
          <p:cNvSpPr>
            <a:spLocks noGrp="1"/>
          </p:cNvSpPr>
          <p:nvPr>
            <p:ph type="title"/>
          </p:nvPr>
        </p:nvSpPr>
        <p:spPr>
          <a:xfrm>
            <a:off x="477933" y="0"/>
            <a:ext cx="11236132" cy="1173063"/>
          </a:xfrm>
        </p:spPr>
        <p:style>
          <a:lnRef idx="1">
            <a:schemeClr val="dk1"/>
          </a:lnRef>
          <a:fillRef idx="2">
            <a:schemeClr val="dk1"/>
          </a:fillRef>
          <a:effectRef idx="1">
            <a:schemeClr val="dk1"/>
          </a:effectRef>
          <a:fontRef idx="minor">
            <a:schemeClr val="dk1"/>
          </a:fontRef>
        </p:style>
        <p:txBody>
          <a:bodyPr/>
          <a:lstStyle/>
          <a:p>
            <a:pPr algn="ctr"/>
            <a:r>
              <a:rPr lang="en-US" sz="4000" dirty="0"/>
              <a:t>PostgreSQL Database</a:t>
            </a:r>
          </a:p>
        </p:txBody>
      </p:sp>
      <p:pic>
        <p:nvPicPr>
          <p:cNvPr id="5" name="Picture 4" descr="Graphical user interface, application, Word&#10;&#10;Description automatically generated">
            <a:extLst>
              <a:ext uri="{FF2B5EF4-FFF2-40B4-BE49-F238E27FC236}">
                <a16:creationId xmlns:a16="http://schemas.microsoft.com/office/drawing/2014/main" id="{3F3F60E5-EF7A-534F-91D5-6D1DF898C130}"/>
              </a:ext>
            </a:extLst>
          </p:cNvPr>
          <p:cNvPicPr>
            <a:picLocks noChangeAspect="1"/>
          </p:cNvPicPr>
          <p:nvPr/>
        </p:nvPicPr>
        <p:blipFill rotWithShape="1">
          <a:blip r:embed="rId2"/>
          <a:srcRect l="39174" t="58294" r="533" b="24289"/>
          <a:stretch/>
        </p:blipFill>
        <p:spPr>
          <a:xfrm>
            <a:off x="477933" y="2112635"/>
            <a:ext cx="11236132" cy="2258448"/>
          </a:xfrm>
          <a:prstGeom prst="rect">
            <a:avLst/>
          </a:prstGeom>
        </p:spPr>
      </p:pic>
      <p:sp>
        <p:nvSpPr>
          <p:cNvPr id="6" name="TextBox 5">
            <a:extLst>
              <a:ext uri="{FF2B5EF4-FFF2-40B4-BE49-F238E27FC236}">
                <a16:creationId xmlns:a16="http://schemas.microsoft.com/office/drawing/2014/main" id="{4A8E7BE3-A097-0F5E-8C98-9C4CF120FDFF}"/>
              </a:ext>
            </a:extLst>
          </p:cNvPr>
          <p:cNvSpPr txBox="1"/>
          <p:nvPr/>
        </p:nvSpPr>
        <p:spPr>
          <a:xfrm>
            <a:off x="3316406" y="4941323"/>
            <a:ext cx="5145206" cy="40011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000" dirty="0"/>
              <a:t>User</a:t>
            </a:r>
            <a:r>
              <a:rPr lang="en-US" dirty="0"/>
              <a:t> </a:t>
            </a:r>
          </a:p>
        </p:txBody>
      </p:sp>
    </p:spTree>
    <p:extLst>
      <p:ext uri="{BB962C8B-B14F-4D97-AF65-F5344CB8AC3E}">
        <p14:creationId xmlns:p14="http://schemas.microsoft.com/office/powerpoint/2010/main" val="3215716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D7146-4651-8212-59DB-BE9F1E8ED292}"/>
              </a:ext>
            </a:extLst>
          </p:cNvPr>
          <p:cNvSpPr>
            <a:spLocks noGrp="1"/>
          </p:cNvSpPr>
          <p:nvPr>
            <p:ph type="title"/>
          </p:nvPr>
        </p:nvSpPr>
        <p:spPr>
          <a:xfrm>
            <a:off x="161324" y="-32657"/>
            <a:ext cx="11869351" cy="1173063"/>
          </a:xfrm>
        </p:spPr>
        <p:style>
          <a:lnRef idx="1">
            <a:schemeClr val="dk1"/>
          </a:lnRef>
          <a:fillRef idx="2">
            <a:schemeClr val="dk1"/>
          </a:fillRef>
          <a:effectRef idx="1">
            <a:schemeClr val="dk1"/>
          </a:effectRef>
          <a:fontRef idx="minor">
            <a:schemeClr val="dk1"/>
          </a:fontRef>
        </p:style>
        <p:txBody>
          <a:bodyPr/>
          <a:lstStyle/>
          <a:p>
            <a:pPr algn="ctr"/>
            <a:r>
              <a:rPr lang="en-US" sz="4000" dirty="0"/>
              <a:t>PostgreSQL Database</a:t>
            </a:r>
          </a:p>
        </p:txBody>
      </p:sp>
      <p:sp>
        <p:nvSpPr>
          <p:cNvPr id="6" name="TextBox 5">
            <a:extLst>
              <a:ext uri="{FF2B5EF4-FFF2-40B4-BE49-F238E27FC236}">
                <a16:creationId xmlns:a16="http://schemas.microsoft.com/office/drawing/2014/main" id="{4A8E7BE3-A097-0F5E-8C98-9C4CF120FDFF}"/>
              </a:ext>
            </a:extLst>
          </p:cNvPr>
          <p:cNvSpPr txBox="1"/>
          <p:nvPr/>
        </p:nvSpPr>
        <p:spPr>
          <a:xfrm>
            <a:off x="3316406" y="4941323"/>
            <a:ext cx="5145206" cy="40011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000" dirty="0"/>
              <a:t>Certificate Table </a:t>
            </a:r>
          </a:p>
        </p:txBody>
      </p:sp>
      <p:pic>
        <p:nvPicPr>
          <p:cNvPr id="7" name="Picture 6">
            <a:extLst>
              <a:ext uri="{FF2B5EF4-FFF2-40B4-BE49-F238E27FC236}">
                <a16:creationId xmlns:a16="http://schemas.microsoft.com/office/drawing/2014/main" id="{87FA4420-2DB8-5CFB-B583-EDE49DB198D9}"/>
              </a:ext>
            </a:extLst>
          </p:cNvPr>
          <p:cNvPicPr>
            <a:picLocks noChangeAspect="1"/>
          </p:cNvPicPr>
          <p:nvPr/>
        </p:nvPicPr>
        <p:blipFill rotWithShape="1">
          <a:blip r:embed="rId2"/>
          <a:srcRect l="39125" t="58311" r="594" b="21133"/>
          <a:stretch/>
        </p:blipFill>
        <p:spPr>
          <a:xfrm>
            <a:off x="161324" y="2039507"/>
            <a:ext cx="11869351" cy="2272333"/>
          </a:xfrm>
          <a:prstGeom prst="rect">
            <a:avLst/>
          </a:prstGeom>
        </p:spPr>
      </p:pic>
    </p:spTree>
    <p:extLst>
      <p:ext uri="{BB962C8B-B14F-4D97-AF65-F5344CB8AC3E}">
        <p14:creationId xmlns:p14="http://schemas.microsoft.com/office/powerpoint/2010/main" val="2623465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C8FB1D8C-9B37-4E55-BEE2-A729123D2525}"/>
              </a:ext>
            </a:extLst>
          </p:cNvPr>
          <p:cNvSpPr>
            <a:spLocks noGrp="1"/>
          </p:cNvSpPr>
          <p:nvPr>
            <p:ph type="title"/>
          </p:nvPr>
        </p:nvSpPr>
        <p:spPr>
          <a:xfrm>
            <a:off x="1314824" y="735106"/>
            <a:ext cx="10053763" cy="2928470"/>
          </a:xfrm>
        </p:spPr>
        <p:txBody>
          <a:bodyPr vert="horz" lIns="91440" tIns="45720" rIns="91440" bIns="45720" rtlCol="0" anchor="b">
            <a:normAutofit/>
          </a:bodyPr>
          <a:lstStyle/>
          <a:p>
            <a:pPr algn="ctr"/>
            <a:r>
              <a:rPr lang="en-US" sz="4000" kern="1200" dirty="0">
                <a:solidFill>
                  <a:srgbClr val="FFFFFF"/>
                </a:solidFill>
                <a:latin typeface="+mj-lt"/>
                <a:ea typeface="+mj-ea"/>
                <a:cs typeface="+mj-cs"/>
              </a:rPr>
              <a:t>Implementation Process</a:t>
            </a:r>
          </a:p>
        </p:txBody>
      </p:sp>
    </p:spTree>
    <p:extLst>
      <p:ext uri="{BB962C8B-B14F-4D97-AF65-F5344CB8AC3E}">
        <p14:creationId xmlns:p14="http://schemas.microsoft.com/office/powerpoint/2010/main" val="14671535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0362CD-6EE3-880A-8915-06B4A1F2B593}"/>
              </a:ext>
            </a:extLst>
          </p:cNvPr>
          <p:cNvSpPr>
            <a:spLocks noGrp="1"/>
          </p:cNvSpPr>
          <p:nvPr>
            <p:ph type="title"/>
          </p:nvPr>
        </p:nvSpPr>
        <p:spPr>
          <a:xfrm>
            <a:off x="0" y="0"/>
            <a:ext cx="12191700" cy="921358"/>
          </a:xfrm>
        </p:spPr>
        <p:style>
          <a:lnRef idx="1">
            <a:schemeClr val="dk1"/>
          </a:lnRef>
          <a:fillRef idx="2">
            <a:schemeClr val="dk1"/>
          </a:fillRef>
          <a:effectRef idx="1">
            <a:schemeClr val="dk1"/>
          </a:effectRef>
          <a:fontRef idx="minor">
            <a:schemeClr val="dk1"/>
          </a:fontRef>
        </p:style>
        <p:txBody>
          <a:bodyPr>
            <a:normAutofit/>
          </a:bodyPr>
          <a:lstStyle/>
          <a:p>
            <a:pPr algn="ctr"/>
            <a:r>
              <a:rPr lang="en-US" sz="4000" dirty="0">
                <a:solidFill>
                  <a:schemeClr val="tx1"/>
                </a:solidFill>
              </a:rPr>
              <a:t>Network Setup</a:t>
            </a:r>
          </a:p>
        </p:txBody>
      </p:sp>
      <p:sp>
        <p:nvSpPr>
          <p:cNvPr id="2" name="Subtitle 1">
            <a:extLst>
              <a:ext uri="{FF2B5EF4-FFF2-40B4-BE49-F238E27FC236}">
                <a16:creationId xmlns:a16="http://schemas.microsoft.com/office/drawing/2014/main" id="{E25DEEF8-E3A2-2D41-08F7-66894763A3CB}"/>
              </a:ext>
            </a:extLst>
          </p:cNvPr>
          <p:cNvSpPr>
            <a:spLocks noGrp="1"/>
          </p:cNvSpPr>
          <p:nvPr>
            <p:ph type="body"/>
          </p:nvPr>
        </p:nvSpPr>
        <p:spPr>
          <a:xfrm>
            <a:off x="609480" y="1959362"/>
            <a:ext cx="10972440" cy="3977280"/>
          </a:xfrm>
        </p:spPr>
        <p:style>
          <a:lnRef idx="1">
            <a:schemeClr val="accent1"/>
          </a:lnRef>
          <a:fillRef idx="2">
            <a:schemeClr val="accent1"/>
          </a:fillRef>
          <a:effectRef idx="1">
            <a:schemeClr val="accent1"/>
          </a:effectRef>
          <a:fontRef idx="minor">
            <a:schemeClr val="dk1"/>
          </a:fontRef>
        </p:style>
        <p:txBody>
          <a:bodyPr anchor="ctr">
            <a:normAutofit/>
          </a:bodyPr>
          <a:lstStyle/>
          <a:p>
            <a:pPr marL="342900" indent="-342900" algn="just">
              <a:lnSpc>
                <a:spcPct val="200000"/>
              </a:lnSpc>
              <a:buFont typeface="Wingdings" panose="05000000000000000000" pitchFamily="2" charset="2"/>
              <a:buChar char="v"/>
            </a:pPr>
            <a:r>
              <a:rPr lang="en-US" sz="2000" dirty="0">
                <a:latin typeface="+mn-lt"/>
              </a:rPr>
              <a:t>Start the Fabric test-network</a:t>
            </a:r>
          </a:p>
          <a:p>
            <a:pPr marL="342900" indent="-342900" algn="just">
              <a:lnSpc>
                <a:spcPct val="200000"/>
              </a:lnSpc>
              <a:buFont typeface="Wingdings" panose="05000000000000000000" pitchFamily="2" charset="2"/>
              <a:buChar char="v"/>
            </a:pPr>
            <a:r>
              <a:rPr lang="en-US" sz="2000" dirty="0">
                <a:latin typeface="+mn-lt"/>
              </a:rPr>
              <a:t>A Fabric Network with two peer organizations and a single ordering organization is created.</a:t>
            </a:r>
          </a:p>
          <a:p>
            <a:pPr marL="342900" indent="-342900" algn="just">
              <a:lnSpc>
                <a:spcPct val="200000"/>
              </a:lnSpc>
              <a:buFont typeface="Wingdings" panose="05000000000000000000" pitchFamily="2" charset="2"/>
              <a:buChar char="v"/>
            </a:pPr>
            <a:r>
              <a:rPr lang="en-US" sz="2000" dirty="0">
                <a:latin typeface="+mn-lt"/>
              </a:rPr>
              <a:t>The createchannel command creates a default channel named “</a:t>
            </a:r>
            <a:r>
              <a:rPr lang="en-US" sz="2000" dirty="0" err="1">
                <a:latin typeface="+mn-lt"/>
              </a:rPr>
              <a:t>mychannel</a:t>
            </a:r>
            <a:r>
              <a:rPr lang="en-US" sz="2000" dirty="0">
                <a:latin typeface="+mn-lt"/>
              </a:rPr>
              <a:t>” for transactions between Org1 and Org2.</a:t>
            </a:r>
          </a:p>
          <a:p>
            <a:pPr marL="342900" indent="-342900" algn="just">
              <a:lnSpc>
                <a:spcPct val="200000"/>
              </a:lnSpc>
              <a:buFont typeface="Wingdings" panose="05000000000000000000" pitchFamily="2" charset="2"/>
              <a:buChar char="v"/>
            </a:pPr>
            <a:r>
              <a:rPr lang="en-US" sz="2000" dirty="0">
                <a:solidFill>
                  <a:srgbClr val="010101"/>
                </a:solidFill>
                <a:latin typeface="+mn-lt"/>
              </a:rPr>
              <a:t>In </a:t>
            </a:r>
            <a:r>
              <a:rPr lang="en-US" sz="2000" b="0" i="0" dirty="0">
                <a:solidFill>
                  <a:srgbClr val="010101"/>
                </a:solidFill>
                <a:effectLst/>
                <a:latin typeface="+mn-lt"/>
              </a:rPr>
              <a:t>Fabric, </a:t>
            </a:r>
            <a:r>
              <a:rPr lang="en-US" sz="2000" dirty="0">
                <a:solidFill>
                  <a:srgbClr val="010101"/>
                </a:solidFill>
                <a:latin typeface="+mn-lt"/>
              </a:rPr>
              <a:t>S</a:t>
            </a:r>
            <a:r>
              <a:rPr lang="en-US" sz="2000" b="0" i="0" dirty="0">
                <a:solidFill>
                  <a:srgbClr val="010101"/>
                </a:solidFill>
                <a:effectLst/>
                <a:latin typeface="+mn-lt"/>
              </a:rPr>
              <a:t>mart </a:t>
            </a:r>
            <a:r>
              <a:rPr lang="en-US" sz="2000" dirty="0">
                <a:solidFill>
                  <a:srgbClr val="010101"/>
                </a:solidFill>
                <a:latin typeface="+mn-lt"/>
              </a:rPr>
              <a:t>C</a:t>
            </a:r>
            <a:r>
              <a:rPr lang="en-US" sz="2000" b="0" i="0" dirty="0">
                <a:solidFill>
                  <a:srgbClr val="010101"/>
                </a:solidFill>
                <a:effectLst/>
                <a:latin typeface="+mn-lt"/>
              </a:rPr>
              <a:t>ontracts </a:t>
            </a:r>
            <a:r>
              <a:rPr lang="en-US" sz="2000" dirty="0">
                <a:solidFill>
                  <a:srgbClr val="010101"/>
                </a:solidFill>
                <a:latin typeface="+mn-lt"/>
              </a:rPr>
              <a:t>is </a:t>
            </a:r>
            <a:r>
              <a:rPr lang="en-US" sz="2000" b="0" i="0" dirty="0">
                <a:solidFill>
                  <a:srgbClr val="010101"/>
                </a:solidFill>
                <a:effectLst/>
                <a:latin typeface="+mn-lt"/>
              </a:rPr>
              <a:t>deployed on the network in packages referred to as </a:t>
            </a:r>
            <a:r>
              <a:rPr lang="en-US" sz="2000" b="0" i="0" dirty="0" err="1">
                <a:solidFill>
                  <a:srgbClr val="010101"/>
                </a:solidFill>
                <a:effectLst/>
                <a:latin typeface="+mn-lt"/>
              </a:rPr>
              <a:t>chaincode</a:t>
            </a:r>
            <a:r>
              <a:rPr lang="en-US" sz="2000" b="0" i="0" dirty="0">
                <a:solidFill>
                  <a:srgbClr val="010101"/>
                </a:solidFill>
                <a:effectLst/>
                <a:latin typeface="+mn-lt"/>
              </a:rPr>
              <a:t>.</a:t>
            </a:r>
            <a:endParaRPr lang="en-US" sz="2000" dirty="0">
              <a:latin typeface="+mn-lt"/>
            </a:endParaRPr>
          </a:p>
          <a:p>
            <a:pPr algn="just">
              <a:lnSpc>
                <a:spcPct val="150000"/>
              </a:lnSpc>
            </a:pPr>
            <a:endParaRPr lang="en-US" sz="2000" dirty="0"/>
          </a:p>
        </p:txBody>
      </p:sp>
    </p:spTree>
    <p:extLst>
      <p:ext uri="{BB962C8B-B14F-4D97-AF65-F5344CB8AC3E}">
        <p14:creationId xmlns:p14="http://schemas.microsoft.com/office/powerpoint/2010/main" val="5573235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0362CD-6EE3-880A-8915-06B4A1F2B593}"/>
              </a:ext>
            </a:extLst>
          </p:cNvPr>
          <p:cNvSpPr>
            <a:spLocks noGrp="1"/>
          </p:cNvSpPr>
          <p:nvPr>
            <p:ph type="title"/>
          </p:nvPr>
        </p:nvSpPr>
        <p:spPr>
          <a:xfrm>
            <a:off x="0" y="0"/>
            <a:ext cx="12192000" cy="941696"/>
          </a:xfrm>
          <a:ln/>
        </p:spPr>
        <p:style>
          <a:lnRef idx="1">
            <a:schemeClr val="dk1"/>
          </a:lnRef>
          <a:fillRef idx="2">
            <a:schemeClr val="dk1"/>
          </a:fillRef>
          <a:effectRef idx="1">
            <a:schemeClr val="dk1"/>
          </a:effectRef>
          <a:fontRef idx="minor">
            <a:schemeClr val="dk1"/>
          </a:fontRef>
        </p:style>
        <p:txBody>
          <a:bodyPr>
            <a:normAutofit/>
          </a:bodyPr>
          <a:lstStyle/>
          <a:p>
            <a:pPr algn="ctr"/>
            <a:r>
              <a:rPr lang="en-US" sz="4000" dirty="0">
                <a:solidFill>
                  <a:schemeClr val="tx1">
                    <a:lumMod val="95000"/>
                    <a:lumOff val="5000"/>
                  </a:schemeClr>
                </a:solidFill>
              </a:rPr>
              <a:t>User Registration Process </a:t>
            </a:r>
            <a:endParaRPr lang="en-US" sz="4000" dirty="0">
              <a:solidFill>
                <a:srgbClr val="FFFFFF"/>
              </a:solidFill>
            </a:endParaRPr>
          </a:p>
        </p:txBody>
      </p:sp>
      <p:sp>
        <p:nvSpPr>
          <p:cNvPr id="2" name="Subtitle 1">
            <a:extLst>
              <a:ext uri="{FF2B5EF4-FFF2-40B4-BE49-F238E27FC236}">
                <a16:creationId xmlns:a16="http://schemas.microsoft.com/office/drawing/2014/main" id="{E25DEEF8-E3A2-2D41-08F7-66894763A3CB}"/>
              </a:ext>
            </a:extLst>
          </p:cNvPr>
          <p:cNvSpPr>
            <a:spLocks noGrp="1"/>
          </p:cNvSpPr>
          <p:nvPr>
            <p:ph type="body"/>
          </p:nvPr>
        </p:nvSpPr>
        <p:spPr>
          <a:xfrm>
            <a:off x="227343" y="1604519"/>
            <a:ext cx="5736419" cy="4072949"/>
          </a:xfrm>
        </p:spPr>
        <p:style>
          <a:lnRef idx="1">
            <a:schemeClr val="accent1"/>
          </a:lnRef>
          <a:fillRef idx="2">
            <a:schemeClr val="accent1"/>
          </a:fillRef>
          <a:effectRef idx="1">
            <a:schemeClr val="accent1"/>
          </a:effectRef>
          <a:fontRef idx="minor">
            <a:schemeClr val="dk1"/>
          </a:fontRef>
        </p:style>
        <p:txBody>
          <a:bodyPr anchor="ctr">
            <a:normAutofit/>
          </a:bodyPr>
          <a:lstStyle/>
          <a:p>
            <a:pPr marL="0" indent="0" algn="just">
              <a:lnSpc>
                <a:spcPct val="200000"/>
              </a:lnSpc>
              <a:buNone/>
            </a:pPr>
            <a:endParaRPr lang="en-US" sz="2000" spc="-1" dirty="0">
              <a:solidFill>
                <a:schemeClr val="tx1">
                  <a:lumMod val="95000"/>
                  <a:lumOff val="5000"/>
                </a:schemeClr>
              </a:solidFill>
              <a:ea typeface="Arial Unicode MS"/>
            </a:endParaRPr>
          </a:p>
          <a:p>
            <a:pPr marL="342900" indent="-342900" algn="just">
              <a:lnSpc>
                <a:spcPct val="200000"/>
              </a:lnSpc>
              <a:buFont typeface="Wingdings" panose="05000000000000000000" pitchFamily="2" charset="2"/>
              <a:buChar char="v"/>
            </a:pPr>
            <a:r>
              <a:rPr lang="en-US" sz="2000" spc="-1" dirty="0">
                <a:solidFill>
                  <a:schemeClr val="tx1">
                    <a:lumMod val="95000"/>
                    <a:lumOff val="5000"/>
                  </a:schemeClr>
                </a:solidFill>
                <a:ea typeface="Arial Unicode MS"/>
              </a:rPr>
              <a:t>A user is registered with the credential's username and password.</a:t>
            </a:r>
          </a:p>
          <a:p>
            <a:pPr marL="342900" indent="-342900" algn="just">
              <a:lnSpc>
                <a:spcPct val="200000"/>
              </a:lnSpc>
              <a:buFont typeface="Wingdings" panose="05000000000000000000" pitchFamily="2" charset="2"/>
              <a:buChar char="v"/>
            </a:pPr>
            <a:r>
              <a:rPr lang="en-US" sz="2000" spc="-1" dirty="0">
                <a:solidFill>
                  <a:schemeClr val="tx1">
                    <a:lumMod val="95000"/>
                    <a:lumOff val="5000"/>
                  </a:schemeClr>
                </a:solidFill>
                <a:ea typeface="Arial Unicode MS"/>
              </a:rPr>
              <a:t>If a user is already registered, then the user can use their credentials to log in.</a:t>
            </a:r>
          </a:p>
          <a:p>
            <a:pPr marL="0" indent="0" algn="just">
              <a:lnSpc>
                <a:spcPct val="200000"/>
              </a:lnSpc>
              <a:buNone/>
            </a:pPr>
            <a:endParaRPr lang="en-US" sz="2000" dirty="0">
              <a:solidFill>
                <a:schemeClr val="tx1">
                  <a:lumMod val="95000"/>
                  <a:lumOff val="5000"/>
                </a:schemeClr>
              </a:solidFill>
              <a:latin typeface="+mn-lt"/>
            </a:endParaRPr>
          </a:p>
          <a:p>
            <a:pPr algn="just">
              <a:lnSpc>
                <a:spcPct val="150000"/>
              </a:lnSpc>
            </a:pPr>
            <a:endParaRPr lang="en-US" sz="2000" dirty="0"/>
          </a:p>
        </p:txBody>
      </p:sp>
      <p:sp>
        <p:nvSpPr>
          <p:cNvPr id="6" name="Text Placeholder 5">
            <a:extLst>
              <a:ext uri="{FF2B5EF4-FFF2-40B4-BE49-F238E27FC236}">
                <a16:creationId xmlns:a16="http://schemas.microsoft.com/office/drawing/2014/main" id="{171107ED-4738-5ECE-277E-E4FE81A17193}"/>
              </a:ext>
            </a:extLst>
          </p:cNvPr>
          <p:cNvSpPr>
            <a:spLocks noGrp="1"/>
          </p:cNvSpPr>
          <p:nvPr>
            <p:ph type="body"/>
          </p:nvPr>
        </p:nvSpPr>
        <p:spPr>
          <a:xfrm>
            <a:off x="6231960" y="1705970"/>
            <a:ext cx="5354280" cy="3875830"/>
          </a:xfrm>
        </p:spPr>
        <p:txBody>
          <a:bodyPr/>
          <a:lstStyle/>
          <a:p>
            <a:endParaRPr lang="en-US" dirty="0"/>
          </a:p>
        </p:txBody>
      </p:sp>
      <p:pic>
        <p:nvPicPr>
          <p:cNvPr id="9" name="Picture 8">
            <a:extLst>
              <a:ext uri="{FF2B5EF4-FFF2-40B4-BE49-F238E27FC236}">
                <a16:creationId xmlns:a16="http://schemas.microsoft.com/office/drawing/2014/main" id="{5C4212D7-598F-7238-94E7-2BDA1771650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28239" y="1604520"/>
            <a:ext cx="5354280" cy="3977280"/>
          </a:xfrm>
          <a:prstGeom prst="rect">
            <a:avLst/>
          </a:prstGeom>
          <a:ln>
            <a:solidFill>
              <a:schemeClr val="tx1">
                <a:lumMod val="95000"/>
                <a:lumOff val="5000"/>
              </a:schemeClr>
            </a:solidFill>
          </a:ln>
        </p:spPr>
      </p:pic>
    </p:spTree>
    <p:extLst>
      <p:ext uri="{BB962C8B-B14F-4D97-AF65-F5344CB8AC3E}">
        <p14:creationId xmlns:p14="http://schemas.microsoft.com/office/powerpoint/2010/main" val="336239716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BC260-7B3A-2136-A289-15F899C10806}"/>
              </a:ext>
            </a:extLst>
          </p:cNvPr>
          <p:cNvSpPr>
            <a:spLocks noGrp="1"/>
          </p:cNvSpPr>
          <p:nvPr>
            <p:ph type="title"/>
          </p:nvPr>
        </p:nvSpPr>
        <p:spPr>
          <a:xfrm>
            <a:off x="0" y="0"/>
            <a:ext cx="12192000" cy="968991"/>
          </a:xfrm>
        </p:spPr>
        <p:style>
          <a:lnRef idx="1">
            <a:schemeClr val="dk1"/>
          </a:lnRef>
          <a:fillRef idx="2">
            <a:schemeClr val="dk1"/>
          </a:fillRef>
          <a:effectRef idx="1">
            <a:schemeClr val="dk1"/>
          </a:effectRef>
          <a:fontRef idx="minor">
            <a:schemeClr val="dk1"/>
          </a:fontRef>
        </p:style>
        <p:txBody>
          <a:bodyPr/>
          <a:lstStyle/>
          <a:p>
            <a:pPr algn="ctr"/>
            <a:r>
              <a:rPr lang="en-US" sz="4000" dirty="0">
                <a:solidFill>
                  <a:schemeClr val="tx1"/>
                </a:solidFill>
              </a:rPr>
              <a:t>Enroll Admin </a:t>
            </a:r>
          </a:p>
        </p:txBody>
      </p:sp>
      <p:sp>
        <p:nvSpPr>
          <p:cNvPr id="8" name="Text Placeholder 7">
            <a:extLst>
              <a:ext uri="{FF2B5EF4-FFF2-40B4-BE49-F238E27FC236}">
                <a16:creationId xmlns:a16="http://schemas.microsoft.com/office/drawing/2014/main" id="{8FED5E82-B412-A86E-FE21-67F52328AC71}"/>
              </a:ext>
            </a:extLst>
          </p:cNvPr>
          <p:cNvSpPr>
            <a:spLocks noGrp="1"/>
          </p:cNvSpPr>
          <p:nvPr>
            <p:ph type="body"/>
          </p:nvPr>
        </p:nvSpPr>
        <p:spPr>
          <a:xfrm>
            <a:off x="3298205" y="1795589"/>
            <a:ext cx="5350441" cy="373962"/>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marL="0" indent="0" algn="ctr">
              <a:buNone/>
              <a:defRPr/>
            </a:pPr>
            <a:r>
              <a:rPr lang="en-IN" sz="2000" dirty="0">
                <a:solidFill>
                  <a:schemeClr val="tx1"/>
                </a:solidFill>
                <a:cs typeface="Times New Roman" panose="02020603050405020304" pitchFamily="18" charset="0"/>
              </a:rPr>
              <a:t>Network Configuration</a:t>
            </a:r>
          </a:p>
        </p:txBody>
      </p:sp>
      <p:sp>
        <p:nvSpPr>
          <p:cNvPr id="9" name="Text Placeholder 7">
            <a:extLst>
              <a:ext uri="{FF2B5EF4-FFF2-40B4-BE49-F238E27FC236}">
                <a16:creationId xmlns:a16="http://schemas.microsoft.com/office/drawing/2014/main" id="{C5063589-DEC9-30A3-3B96-106A26D9B76E}"/>
              </a:ext>
            </a:extLst>
          </p:cNvPr>
          <p:cNvSpPr txBox="1">
            <a:spLocks/>
          </p:cNvSpPr>
          <p:nvPr/>
        </p:nvSpPr>
        <p:spPr>
          <a:xfrm>
            <a:off x="3298205" y="2738145"/>
            <a:ext cx="5350441" cy="373962"/>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IN" sz="2000" dirty="0">
                <a:solidFill>
                  <a:schemeClr val="tx1"/>
                </a:solidFill>
                <a:cs typeface="Times New Roman" panose="02020603050405020304" pitchFamily="18" charset="0"/>
              </a:rPr>
              <a:t>Create a new CA client</a:t>
            </a:r>
          </a:p>
        </p:txBody>
      </p:sp>
      <p:sp>
        <p:nvSpPr>
          <p:cNvPr id="12" name="Text Placeholder 7">
            <a:extLst>
              <a:ext uri="{FF2B5EF4-FFF2-40B4-BE49-F238E27FC236}">
                <a16:creationId xmlns:a16="http://schemas.microsoft.com/office/drawing/2014/main" id="{A7DF392F-72D9-2734-CA44-923FA24E2DD7}"/>
              </a:ext>
            </a:extLst>
          </p:cNvPr>
          <p:cNvSpPr txBox="1">
            <a:spLocks/>
          </p:cNvSpPr>
          <p:nvPr/>
        </p:nvSpPr>
        <p:spPr>
          <a:xfrm>
            <a:off x="3298205" y="3726086"/>
            <a:ext cx="5350441" cy="373962"/>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IN" sz="2000" dirty="0">
                <a:solidFill>
                  <a:schemeClr val="tx1"/>
                </a:solidFill>
                <a:cs typeface="Times New Roman" panose="02020603050405020304" pitchFamily="18" charset="0"/>
              </a:rPr>
              <a:t>Postgres wallet for managing identities</a:t>
            </a:r>
          </a:p>
        </p:txBody>
      </p:sp>
      <p:sp>
        <p:nvSpPr>
          <p:cNvPr id="13" name="Text Placeholder 7">
            <a:extLst>
              <a:ext uri="{FF2B5EF4-FFF2-40B4-BE49-F238E27FC236}">
                <a16:creationId xmlns:a16="http://schemas.microsoft.com/office/drawing/2014/main" id="{A8C5E0A8-9627-4B19-D94C-DECC95CE0777}"/>
              </a:ext>
            </a:extLst>
          </p:cNvPr>
          <p:cNvSpPr txBox="1">
            <a:spLocks/>
          </p:cNvSpPr>
          <p:nvPr/>
        </p:nvSpPr>
        <p:spPr>
          <a:xfrm>
            <a:off x="3298206" y="4693951"/>
            <a:ext cx="5350441" cy="373962"/>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IN" sz="2000" dirty="0">
                <a:solidFill>
                  <a:schemeClr val="tx1"/>
                </a:solidFill>
                <a:cs typeface="Times New Roman" panose="02020603050405020304" pitchFamily="18" charset="0"/>
              </a:rPr>
              <a:t>Enroll admin and import identity into wallet </a:t>
            </a:r>
          </a:p>
        </p:txBody>
      </p:sp>
      <p:sp>
        <p:nvSpPr>
          <p:cNvPr id="14" name="Text Placeholder 7">
            <a:extLst>
              <a:ext uri="{FF2B5EF4-FFF2-40B4-BE49-F238E27FC236}">
                <a16:creationId xmlns:a16="http://schemas.microsoft.com/office/drawing/2014/main" id="{D8394D80-DC96-453E-1C12-854307BDAF5B}"/>
              </a:ext>
            </a:extLst>
          </p:cNvPr>
          <p:cNvSpPr txBox="1">
            <a:spLocks/>
          </p:cNvSpPr>
          <p:nvPr/>
        </p:nvSpPr>
        <p:spPr>
          <a:xfrm>
            <a:off x="3298208" y="5659512"/>
            <a:ext cx="5350441" cy="373962"/>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IN" sz="2000" dirty="0">
                <a:solidFill>
                  <a:schemeClr val="tx1"/>
                </a:solidFill>
                <a:cs typeface="Times New Roman" panose="02020603050405020304" pitchFamily="18" charset="0"/>
              </a:rPr>
              <a:t>Update Postgres Wallet DB</a:t>
            </a:r>
          </a:p>
        </p:txBody>
      </p:sp>
      <p:cxnSp>
        <p:nvCxnSpPr>
          <p:cNvPr id="16" name="Straight Arrow Connector 15">
            <a:extLst>
              <a:ext uri="{FF2B5EF4-FFF2-40B4-BE49-F238E27FC236}">
                <a16:creationId xmlns:a16="http://schemas.microsoft.com/office/drawing/2014/main" id="{20C3C688-C02F-4B13-16AF-68F1713D0E47}"/>
              </a:ext>
            </a:extLst>
          </p:cNvPr>
          <p:cNvCxnSpPr>
            <a:cxnSpLocks/>
            <a:stCxn id="8" idx="2"/>
            <a:endCxn id="9" idx="0"/>
          </p:cNvCxnSpPr>
          <p:nvPr/>
        </p:nvCxnSpPr>
        <p:spPr>
          <a:xfrm>
            <a:off x="5973426" y="2169551"/>
            <a:ext cx="0" cy="5685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7A7DC464-9A18-B115-62EF-C9CF2CBB6534}"/>
              </a:ext>
            </a:extLst>
          </p:cNvPr>
          <p:cNvCxnSpPr>
            <a:stCxn id="9" idx="2"/>
            <a:endCxn id="12" idx="0"/>
          </p:cNvCxnSpPr>
          <p:nvPr/>
        </p:nvCxnSpPr>
        <p:spPr>
          <a:xfrm>
            <a:off x="5973426" y="3112107"/>
            <a:ext cx="0" cy="6139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5E98A189-A8AB-1090-F47C-EA4872AE7FD0}"/>
              </a:ext>
            </a:extLst>
          </p:cNvPr>
          <p:cNvCxnSpPr>
            <a:stCxn id="12" idx="2"/>
            <a:endCxn id="13" idx="0"/>
          </p:cNvCxnSpPr>
          <p:nvPr/>
        </p:nvCxnSpPr>
        <p:spPr>
          <a:xfrm>
            <a:off x="5973426" y="4100048"/>
            <a:ext cx="1" cy="5939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62D33089-387B-3EDD-413E-5887C3D21A5B}"/>
              </a:ext>
            </a:extLst>
          </p:cNvPr>
          <p:cNvCxnSpPr>
            <a:stCxn id="13" idx="2"/>
            <a:endCxn id="14" idx="0"/>
          </p:cNvCxnSpPr>
          <p:nvPr/>
        </p:nvCxnSpPr>
        <p:spPr>
          <a:xfrm>
            <a:off x="5973427" y="5067913"/>
            <a:ext cx="2" cy="5915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02178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BC260-7B3A-2136-A289-15F899C10806}"/>
              </a:ext>
            </a:extLst>
          </p:cNvPr>
          <p:cNvSpPr>
            <a:spLocks noGrp="1"/>
          </p:cNvSpPr>
          <p:nvPr>
            <p:ph type="title"/>
          </p:nvPr>
        </p:nvSpPr>
        <p:spPr>
          <a:xfrm>
            <a:off x="0" y="0"/>
            <a:ext cx="12192000" cy="1064525"/>
          </a:xfrm>
        </p:spPr>
        <p:style>
          <a:lnRef idx="1">
            <a:schemeClr val="dk1"/>
          </a:lnRef>
          <a:fillRef idx="2">
            <a:schemeClr val="dk1"/>
          </a:fillRef>
          <a:effectRef idx="1">
            <a:schemeClr val="dk1"/>
          </a:effectRef>
          <a:fontRef idx="minor">
            <a:schemeClr val="dk1"/>
          </a:fontRef>
        </p:style>
        <p:txBody>
          <a:bodyPr/>
          <a:lstStyle/>
          <a:p>
            <a:pPr algn="ctr"/>
            <a:r>
              <a:rPr lang="en-US" sz="4000" dirty="0">
                <a:solidFill>
                  <a:schemeClr val="tx1"/>
                </a:solidFill>
              </a:rPr>
              <a:t>Register User</a:t>
            </a:r>
          </a:p>
        </p:txBody>
      </p:sp>
      <p:sp>
        <p:nvSpPr>
          <p:cNvPr id="33" name="Text Placeholder 7">
            <a:extLst>
              <a:ext uri="{FF2B5EF4-FFF2-40B4-BE49-F238E27FC236}">
                <a16:creationId xmlns:a16="http://schemas.microsoft.com/office/drawing/2014/main" id="{176CEC9B-21AA-F834-3AD1-D2E186F50387}"/>
              </a:ext>
            </a:extLst>
          </p:cNvPr>
          <p:cNvSpPr txBox="1">
            <a:spLocks/>
          </p:cNvSpPr>
          <p:nvPr/>
        </p:nvSpPr>
        <p:spPr>
          <a:xfrm>
            <a:off x="2561230" y="1884887"/>
            <a:ext cx="7069540" cy="373962"/>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IN" sz="2000" dirty="0">
                <a:solidFill>
                  <a:schemeClr val="tx1"/>
                </a:solidFill>
                <a:cs typeface="Times New Roman" panose="02020603050405020304" pitchFamily="18" charset="0"/>
              </a:rPr>
              <a:t>Authentication of the user in the </a:t>
            </a:r>
            <a:r>
              <a:rPr lang="en-IN" sz="2000" dirty="0" err="1">
                <a:solidFill>
                  <a:schemeClr val="tx1"/>
                </a:solidFill>
                <a:cs typeface="Times New Roman" panose="02020603050405020304" pitchFamily="18" charset="0"/>
              </a:rPr>
              <a:t>postgres</a:t>
            </a:r>
            <a:r>
              <a:rPr lang="en-IN" sz="2000" dirty="0">
                <a:solidFill>
                  <a:schemeClr val="tx1"/>
                </a:solidFill>
                <a:cs typeface="Times New Roman" panose="02020603050405020304" pitchFamily="18" charset="0"/>
              </a:rPr>
              <a:t> DB</a:t>
            </a:r>
          </a:p>
        </p:txBody>
      </p:sp>
      <p:sp>
        <p:nvSpPr>
          <p:cNvPr id="34" name="Text Placeholder 7">
            <a:extLst>
              <a:ext uri="{FF2B5EF4-FFF2-40B4-BE49-F238E27FC236}">
                <a16:creationId xmlns:a16="http://schemas.microsoft.com/office/drawing/2014/main" id="{AF73A26D-39CF-12C5-E2FD-14299F2DEB40}"/>
              </a:ext>
            </a:extLst>
          </p:cNvPr>
          <p:cNvSpPr txBox="1">
            <a:spLocks/>
          </p:cNvSpPr>
          <p:nvPr/>
        </p:nvSpPr>
        <p:spPr>
          <a:xfrm>
            <a:off x="2561230" y="2855058"/>
            <a:ext cx="7069540" cy="373962"/>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IN" sz="2000" dirty="0">
                <a:solidFill>
                  <a:schemeClr val="tx1"/>
                </a:solidFill>
                <a:cs typeface="Times New Roman" panose="02020603050405020304" pitchFamily="18" charset="0"/>
              </a:rPr>
              <a:t>Create a new in-memory wallet for managing identities</a:t>
            </a:r>
          </a:p>
        </p:txBody>
      </p:sp>
      <p:sp>
        <p:nvSpPr>
          <p:cNvPr id="35" name="Text Placeholder 7">
            <a:extLst>
              <a:ext uri="{FF2B5EF4-FFF2-40B4-BE49-F238E27FC236}">
                <a16:creationId xmlns:a16="http://schemas.microsoft.com/office/drawing/2014/main" id="{2F495B3E-E0BF-E3EC-87CB-1963D17A56AB}"/>
              </a:ext>
            </a:extLst>
          </p:cNvPr>
          <p:cNvSpPr txBox="1">
            <a:spLocks/>
          </p:cNvSpPr>
          <p:nvPr/>
        </p:nvSpPr>
        <p:spPr>
          <a:xfrm>
            <a:off x="2561230" y="3842999"/>
            <a:ext cx="7069540" cy="373962"/>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IN" sz="2000" dirty="0">
                <a:solidFill>
                  <a:schemeClr val="tx1"/>
                </a:solidFill>
                <a:cs typeface="Times New Roman" panose="02020603050405020304" pitchFamily="18" charset="0"/>
              </a:rPr>
              <a:t>Build user objects for authenticating with CA</a:t>
            </a:r>
          </a:p>
        </p:txBody>
      </p:sp>
      <p:sp>
        <p:nvSpPr>
          <p:cNvPr id="36" name="Text Placeholder 7">
            <a:extLst>
              <a:ext uri="{FF2B5EF4-FFF2-40B4-BE49-F238E27FC236}">
                <a16:creationId xmlns:a16="http://schemas.microsoft.com/office/drawing/2014/main" id="{D0CAE5B9-FF82-271B-B305-7D97687C8FB1}"/>
              </a:ext>
            </a:extLst>
          </p:cNvPr>
          <p:cNvSpPr txBox="1">
            <a:spLocks/>
          </p:cNvSpPr>
          <p:nvPr/>
        </p:nvSpPr>
        <p:spPr>
          <a:xfrm>
            <a:off x="2561230" y="4810864"/>
            <a:ext cx="7069540" cy="373962"/>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IN" sz="2000" dirty="0">
                <a:solidFill>
                  <a:schemeClr val="tx1"/>
                </a:solidFill>
                <a:cs typeface="Times New Roman" panose="02020603050405020304" pitchFamily="18" charset="0"/>
              </a:rPr>
              <a:t>Register, enroll the user and import new identity into wallet </a:t>
            </a:r>
          </a:p>
        </p:txBody>
      </p:sp>
      <p:sp>
        <p:nvSpPr>
          <p:cNvPr id="37" name="Text Placeholder 7">
            <a:extLst>
              <a:ext uri="{FF2B5EF4-FFF2-40B4-BE49-F238E27FC236}">
                <a16:creationId xmlns:a16="http://schemas.microsoft.com/office/drawing/2014/main" id="{D3D64DAE-8C83-856B-C657-345979CA31E6}"/>
              </a:ext>
            </a:extLst>
          </p:cNvPr>
          <p:cNvSpPr txBox="1">
            <a:spLocks/>
          </p:cNvSpPr>
          <p:nvPr/>
        </p:nvSpPr>
        <p:spPr>
          <a:xfrm>
            <a:off x="2561230" y="5776425"/>
            <a:ext cx="7069540" cy="373962"/>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IN" sz="2000" dirty="0">
                <a:solidFill>
                  <a:schemeClr val="tx1"/>
                </a:solidFill>
                <a:cs typeface="Times New Roman" panose="02020603050405020304" pitchFamily="18" charset="0"/>
              </a:rPr>
              <a:t>Update In-memory wallet and Postgres Wallet DB</a:t>
            </a:r>
          </a:p>
        </p:txBody>
      </p:sp>
      <p:cxnSp>
        <p:nvCxnSpPr>
          <p:cNvPr id="38" name="Straight Arrow Connector 37">
            <a:extLst>
              <a:ext uri="{FF2B5EF4-FFF2-40B4-BE49-F238E27FC236}">
                <a16:creationId xmlns:a16="http://schemas.microsoft.com/office/drawing/2014/main" id="{4F5BA85B-99CC-A2A2-FCDF-BAC323B6E48E}"/>
              </a:ext>
            </a:extLst>
          </p:cNvPr>
          <p:cNvCxnSpPr>
            <a:cxnSpLocks/>
            <a:stCxn id="33" idx="2"/>
            <a:endCxn id="34" idx="0"/>
          </p:cNvCxnSpPr>
          <p:nvPr/>
        </p:nvCxnSpPr>
        <p:spPr>
          <a:xfrm>
            <a:off x="6096000" y="2258849"/>
            <a:ext cx="0" cy="5962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15363F4D-0E2E-D4F8-E89B-F95615E5CDE1}"/>
              </a:ext>
            </a:extLst>
          </p:cNvPr>
          <p:cNvCxnSpPr>
            <a:cxnSpLocks/>
            <a:stCxn id="34" idx="2"/>
            <a:endCxn id="35" idx="0"/>
          </p:cNvCxnSpPr>
          <p:nvPr/>
        </p:nvCxnSpPr>
        <p:spPr>
          <a:xfrm>
            <a:off x="6096000" y="3229020"/>
            <a:ext cx="0" cy="6139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E7B26B1F-A1DC-9B4C-9358-652DCF77CE12}"/>
              </a:ext>
            </a:extLst>
          </p:cNvPr>
          <p:cNvCxnSpPr>
            <a:cxnSpLocks/>
            <a:stCxn id="35" idx="2"/>
            <a:endCxn id="36" idx="0"/>
          </p:cNvCxnSpPr>
          <p:nvPr/>
        </p:nvCxnSpPr>
        <p:spPr>
          <a:xfrm>
            <a:off x="6096000" y="4216961"/>
            <a:ext cx="0" cy="5939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D21B6DC3-D1CF-B379-A570-62DC430186C5}"/>
              </a:ext>
            </a:extLst>
          </p:cNvPr>
          <p:cNvCxnSpPr>
            <a:cxnSpLocks/>
            <a:stCxn id="36" idx="2"/>
            <a:endCxn id="37" idx="0"/>
          </p:cNvCxnSpPr>
          <p:nvPr/>
        </p:nvCxnSpPr>
        <p:spPr>
          <a:xfrm>
            <a:off x="6096000" y="5184826"/>
            <a:ext cx="0" cy="5915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85805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BC260-7B3A-2136-A289-15F899C10806}"/>
              </a:ext>
            </a:extLst>
          </p:cNvPr>
          <p:cNvSpPr>
            <a:spLocks noGrp="1"/>
          </p:cNvSpPr>
          <p:nvPr>
            <p:ph type="title"/>
          </p:nvPr>
        </p:nvSpPr>
        <p:spPr>
          <a:xfrm>
            <a:off x="0" y="0"/>
            <a:ext cx="12192000" cy="1064525"/>
          </a:xfrm>
        </p:spPr>
        <p:style>
          <a:lnRef idx="1">
            <a:schemeClr val="dk1"/>
          </a:lnRef>
          <a:fillRef idx="2">
            <a:schemeClr val="dk1"/>
          </a:fillRef>
          <a:effectRef idx="1">
            <a:schemeClr val="dk1"/>
          </a:effectRef>
          <a:fontRef idx="minor">
            <a:schemeClr val="dk1"/>
          </a:fontRef>
        </p:style>
        <p:txBody>
          <a:bodyPr/>
          <a:lstStyle/>
          <a:p>
            <a:pPr algn="ctr"/>
            <a:r>
              <a:rPr lang="en-US" sz="4000" dirty="0">
                <a:solidFill>
                  <a:schemeClr val="tx1"/>
                </a:solidFill>
              </a:rPr>
              <a:t>Update Identities</a:t>
            </a:r>
          </a:p>
        </p:txBody>
      </p:sp>
      <p:sp>
        <p:nvSpPr>
          <p:cNvPr id="33" name="Text Placeholder 7">
            <a:extLst>
              <a:ext uri="{FF2B5EF4-FFF2-40B4-BE49-F238E27FC236}">
                <a16:creationId xmlns:a16="http://schemas.microsoft.com/office/drawing/2014/main" id="{176CEC9B-21AA-F834-3AD1-D2E186F50387}"/>
              </a:ext>
            </a:extLst>
          </p:cNvPr>
          <p:cNvSpPr txBox="1">
            <a:spLocks/>
          </p:cNvSpPr>
          <p:nvPr/>
        </p:nvSpPr>
        <p:spPr>
          <a:xfrm>
            <a:off x="2561230" y="1702836"/>
            <a:ext cx="7069540" cy="373962"/>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IN" sz="2000" dirty="0">
                <a:solidFill>
                  <a:schemeClr val="tx1"/>
                </a:solidFill>
                <a:cs typeface="Times New Roman" panose="02020603050405020304" pitchFamily="18" charset="0"/>
              </a:rPr>
              <a:t>Authentication of the user in the </a:t>
            </a:r>
            <a:r>
              <a:rPr lang="en-IN" sz="2000" dirty="0" err="1">
                <a:solidFill>
                  <a:schemeClr val="tx1"/>
                </a:solidFill>
                <a:cs typeface="Times New Roman" panose="02020603050405020304" pitchFamily="18" charset="0"/>
              </a:rPr>
              <a:t>postgres</a:t>
            </a:r>
            <a:r>
              <a:rPr lang="en-IN" sz="2000" dirty="0">
                <a:solidFill>
                  <a:schemeClr val="tx1"/>
                </a:solidFill>
                <a:cs typeface="Times New Roman" panose="02020603050405020304" pitchFamily="18" charset="0"/>
              </a:rPr>
              <a:t> DB</a:t>
            </a:r>
          </a:p>
        </p:txBody>
      </p:sp>
      <p:sp>
        <p:nvSpPr>
          <p:cNvPr id="34" name="Text Placeholder 7">
            <a:extLst>
              <a:ext uri="{FF2B5EF4-FFF2-40B4-BE49-F238E27FC236}">
                <a16:creationId xmlns:a16="http://schemas.microsoft.com/office/drawing/2014/main" id="{AF73A26D-39CF-12C5-E2FD-14299F2DEB40}"/>
              </a:ext>
            </a:extLst>
          </p:cNvPr>
          <p:cNvSpPr txBox="1">
            <a:spLocks/>
          </p:cNvSpPr>
          <p:nvPr/>
        </p:nvSpPr>
        <p:spPr>
          <a:xfrm>
            <a:off x="2561230" y="2528128"/>
            <a:ext cx="7069540" cy="373962"/>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IN" sz="2000" dirty="0">
                <a:solidFill>
                  <a:schemeClr val="tx1"/>
                </a:solidFill>
                <a:cs typeface="Times New Roman" panose="02020603050405020304" pitchFamily="18" charset="0"/>
              </a:rPr>
              <a:t>Create a new in-memory wallet for managing identities</a:t>
            </a:r>
          </a:p>
        </p:txBody>
      </p:sp>
      <p:sp>
        <p:nvSpPr>
          <p:cNvPr id="35" name="Text Placeholder 7">
            <a:extLst>
              <a:ext uri="{FF2B5EF4-FFF2-40B4-BE49-F238E27FC236}">
                <a16:creationId xmlns:a16="http://schemas.microsoft.com/office/drawing/2014/main" id="{2F495B3E-E0BF-E3EC-87CB-1963D17A56AB}"/>
              </a:ext>
            </a:extLst>
          </p:cNvPr>
          <p:cNvSpPr txBox="1">
            <a:spLocks/>
          </p:cNvSpPr>
          <p:nvPr/>
        </p:nvSpPr>
        <p:spPr>
          <a:xfrm>
            <a:off x="2561230" y="3338978"/>
            <a:ext cx="7069540" cy="373962"/>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IN" sz="2000" dirty="0">
                <a:solidFill>
                  <a:schemeClr val="tx1"/>
                </a:solidFill>
                <a:cs typeface="Times New Roman" panose="02020603050405020304" pitchFamily="18" charset="0"/>
              </a:rPr>
              <a:t>Build user objects for authenticating with CA</a:t>
            </a:r>
          </a:p>
        </p:txBody>
      </p:sp>
      <p:sp>
        <p:nvSpPr>
          <p:cNvPr id="36" name="Text Placeholder 7">
            <a:extLst>
              <a:ext uri="{FF2B5EF4-FFF2-40B4-BE49-F238E27FC236}">
                <a16:creationId xmlns:a16="http://schemas.microsoft.com/office/drawing/2014/main" id="{D0CAE5B9-FF82-271B-B305-7D97687C8FB1}"/>
              </a:ext>
            </a:extLst>
          </p:cNvPr>
          <p:cNvSpPr txBox="1">
            <a:spLocks/>
          </p:cNvSpPr>
          <p:nvPr/>
        </p:nvSpPr>
        <p:spPr>
          <a:xfrm>
            <a:off x="2561230" y="4170950"/>
            <a:ext cx="7069540" cy="373962"/>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IN" sz="2000" dirty="0">
                <a:solidFill>
                  <a:schemeClr val="tx1"/>
                </a:solidFill>
                <a:cs typeface="Times New Roman" panose="02020603050405020304" pitchFamily="18" charset="0"/>
              </a:rPr>
              <a:t>Using IdentityService to update the identity of the user </a:t>
            </a:r>
          </a:p>
        </p:txBody>
      </p:sp>
      <p:sp>
        <p:nvSpPr>
          <p:cNvPr id="37" name="Text Placeholder 7">
            <a:extLst>
              <a:ext uri="{FF2B5EF4-FFF2-40B4-BE49-F238E27FC236}">
                <a16:creationId xmlns:a16="http://schemas.microsoft.com/office/drawing/2014/main" id="{D3D64DAE-8C83-856B-C657-345979CA31E6}"/>
              </a:ext>
            </a:extLst>
          </p:cNvPr>
          <p:cNvSpPr txBox="1">
            <a:spLocks/>
          </p:cNvSpPr>
          <p:nvPr/>
        </p:nvSpPr>
        <p:spPr>
          <a:xfrm>
            <a:off x="2561230" y="5886807"/>
            <a:ext cx="7069540" cy="373962"/>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IN" sz="2000" dirty="0">
                <a:solidFill>
                  <a:schemeClr val="tx1"/>
                </a:solidFill>
                <a:cs typeface="Times New Roman" panose="02020603050405020304" pitchFamily="18" charset="0"/>
              </a:rPr>
              <a:t>Update In-memory wallet and Postgres Wallet DB</a:t>
            </a:r>
          </a:p>
        </p:txBody>
      </p:sp>
      <p:cxnSp>
        <p:nvCxnSpPr>
          <p:cNvPr id="38" name="Straight Arrow Connector 37">
            <a:extLst>
              <a:ext uri="{FF2B5EF4-FFF2-40B4-BE49-F238E27FC236}">
                <a16:creationId xmlns:a16="http://schemas.microsoft.com/office/drawing/2014/main" id="{4F5BA85B-99CC-A2A2-FCDF-BAC323B6E48E}"/>
              </a:ext>
            </a:extLst>
          </p:cNvPr>
          <p:cNvCxnSpPr>
            <a:cxnSpLocks/>
            <a:stCxn id="33" idx="2"/>
            <a:endCxn id="34" idx="0"/>
          </p:cNvCxnSpPr>
          <p:nvPr/>
        </p:nvCxnSpPr>
        <p:spPr>
          <a:xfrm>
            <a:off x="6096000" y="2076798"/>
            <a:ext cx="0" cy="451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15363F4D-0E2E-D4F8-E89B-F95615E5CDE1}"/>
              </a:ext>
            </a:extLst>
          </p:cNvPr>
          <p:cNvCxnSpPr>
            <a:cxnSpLocks/>
            <a:stCxn id="34" idx="2"/>
            <a:endCxn id="35" idx="0"/>
          </p:cNvCxnSpPr>
          <p:nvPr/>
        </p:nvCxnSpPr>
        <p:spPr>
          <a:xfrm>
            <a:off x="6096000" y="2902090"/>
            <a:ext cx="0" cy="4368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E7B26B1F-A1DC-9B4C-9358-652DCF77CE12}"/>
              </a:ext>
            </a:extLst>
          </p:cNvPr>
          <p:cNvCxnSpPr>
            <a:cxnSpLocks/>
            <a:stCxn id="35" idx="2"/>
            <a:endCxn id="36" idx="0"/>
          </p:cNvCxnSpPr>
          <p:nvPr/>
        </p:nvCxnSpPr>
        <p:spPr>
          <a:xfrm>
            <a:off x="6096000" y="3712940"/>
            <a:ext cx="0" cy="4580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D21B6DC3-D1CF-B379-A570-62DC430186C5}"/>
              </a:ext>
            </a:extLst>
          </p:cNvPr>
          <p:cNvCxnSpPr>
            <a:cxnSpLocks/>
            <a:stCxn id="12" idx="2"/>
            <a:endCxn id="37" idx="0"/>
          </p:cNvCxnSpPr>
          <p:nvPr/>
        </p:nvCxnSpPr>
        <p:spPr>
          <a:xfrm>
            <a:off x="6096000" y="5376885"/>
            <a:ext cx="0" cy="5099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 Placeholder 7">
            <a:extLst>
              <a:ext uri="{FF2B5EF4-FFF2-40B4-BE49-F238E27FC236}">
                <a16:creationId xmlns:a16="http://schemas.microsoft.com/office/drawing/2014/main" id="{DCBBDF5D-1F61-3516-0EC6-F78506F28847}"/>
              </a:ext>
            </a:extLst>
          </p:cNvPr>
          <p:cNvSpPr txBox="1">
            <a:spLocks/>
          </p:cNvSpPr>
          <p:nvPr/>
        </p:nvSpPr>
        <p:spPr>
          <a:xfrm>
            <a:off x="2561230" y="5002923"/>
            <a:ext cx="7069540" cy="373962"/>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IN" sz="2000" dirty="0">
                <a:solidFill>
                  <a:schemeClr val="tx1"/>
                </a:solidFill>
                <a:cs typeface="Times New Roman" panose="02020603050405020304" pitchFamily="18" charset="0"/>
              </a:rPr>
              <a:t>Re-enroll the user to get the updated certificate  </a:t>
            </a:r>
          </a:p>
        </p:txBody>
      </p:sp>
      <p:cxnSp>
        <p:nvCxnSpPr>
          <p:cNvPr id="44" name="Straight Arrow Connector 43">
            <a:extLst>
              <a:ext uri="{FF2B5EF4-FFF2-40B4-BE49-F238E27FC236}">
                <a16:creationId xmlns:a16="http://schemas.microsoft.com/office/drawing/2014/main" id="{34E7C4C3-E41B-FEFB-E7B4-71E82596B69F}"/>
              </a:ext>
            </a:extLst>
          </p:cNvPr>
          <p:cNvCxnSpPr>
            <a:stCxn id="36" idx="2"/>
            <a:endCxn id="12" idx="0"/>
          </p:cNvCxnSpPr>
          <p:nvPr/>
        </p:nvCxnSpPr>
        <p:spPr>
          <a:xfrm>
            <a:off x="6096000" y="4544912"/>
            <a:ext cx="0" cy="4580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72626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BC260-7B3A-2136-A289-15F899C10806}"/>
              </a:ext>
            </a:extLst>
          </p:cNvPr>
          <p:cNvSpPr>
            <a:spLocks noGrp="1"/>
          </p:cNvSpPr>
          <p:nvPr>
            <p:ph type="title"/>
          </p:nvPr>
        </p:nvSpPr>
        <p:spPr>
          <a:xfrm>
            <a:off x="1391162" y="408215"/>
            <a:ext cx="9055139" cy="1064525"/>
          </a:xfrm>
        </p:spPr>
        <p:style>
          <a:lnRef idx="1">
            <a:schemeClr val="dk1"/>
          </a:lnRef>
          <a:fillRef idx="2">
            <a:schemeClr val="dk1"/>
          </a:fillRef>
          <a:effectRef idx="1">
            <a:schemeClr val="dk1"/>
          </a:effectRef>
          <a:fontRef idx="minor">
            <a:schemeClr val="dk1"/>
          </a:fontRef>
        </p:style>
        <p:txBody>
          <a:bodyPr/>
          <a:lstStyle/>
          <a:p>
            <a:pPr algn="ctr"/>
            <a:r>
              <a:rPr lang="en-US" sz="4000" dirty="0">
                <a:solidFill>
                  <a:schemeClr val="tx1"/>
                </a:solidFill>
              </a:rPr>
              <a:t>Update Identities</a:t>
            </a:r>
          </a:p>
        </p:txBody>
      </p:sp>
      <p:pic>
        <p:nvPicPr>
          <p:cNvPr id="16" name="Picture 3" descr="Text&#10;&#10;Description automatically generated">
            <a:extLst>
              <a:ext uri="{FF2B5EF4-FFF2-40B4-BE49-F238E27FC236}">
                <a16:creationId xmlns:a16="http://schemas.microsoft.com/office/drawing/2014/main" id="{C3736597-82FA-D6C1-E79A-EFDB81C8B9E9}"/>
              </a:ext>
            </a:extLst>
          </p:cNvPr>
          <p:cNvPicPr>
            <a:picLocks noChangeAspect="1"/>
          </p:cNvPicPr>
          <p:nvPr/>
        </p:nvPicPr>
        <p:blipFill rotWithShape="1">
          <a:blip r:embed="rId2"/>
          <a:srcRect r="9483" b="26888"/>
          <a:stretch/>
        </p:blipFill>
        <p:spPr>
          <a:xfrm>
            <a:off x="1391162" y="2485156"/>
            <a:ext cx="9055139" cy="1887687"/>
          </a:xfrm>
          <a:prstGeom prst="rect">
            <a:avLst/>
          </a:prstGeom>
        </p:spPr>
      </p:pic>
    </p:spTree>
    <p:extLst>
      <p:ext uri="{BB962C8B-B14F-4D97-AF65-F5344CB8AC3E}">
        <p14:creationId xmlns:p14="http://schemas.microsoft.com/office/powerpoint/2010/main" val="1258345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3890BE93-53AB-121F-0117-74E7E4A75B4F}"/>
              </a:ext>
            </a:extLst>
          </p:cNvPr>
          <p:cNvSpPr txBox="1"/>
          <p:nvPr/>
        </p:nvSpPr>
        <p:spPr>
          <a:xfrm>
            <a:off x="623880" y="137160"/>
            <a:ext cx="9797400" cy="707400"/>
          </a:xfrm>
          <a:prstGeom prst="rect">
            <a:avLst/>
          </a:prstGeom>
          <a:noFill/>
          <a:ln>
            <a:noFill/>
          </a:ln>
        </p:spPr>
        <p:txBody>
          <a:bodyPr anchor="ctr">
            <a:noAutofit/>
          </a:bodyPr>
          <a:lstStyle/>
          <a:p>
            <a:pPr>
              <a:lnSpc>
                <a:spcPct val="100000"/>
              </a:lnSpc>
            </a:pPr>
            <a:r>
              <a:rPr lang="en-US" sz="4000" b="1" strike="noStrike" cap="all" spc="-1" dirty="0">
                <a:solidFill>
                  <a:srgbClr val="2F3A46"/>
                </a:solidFill>
                <a:latin typeface="Open Sans"/>
                <a:ea typeface="Open Sans"/>
              </a:rPr>
              <a:t>Meet the Team</a:t>
            </a:r>
            <a:endParaRPr lang="fr-FR" sz="4000" b="0" strike="noStrike" spc="-1" dirty="0">
              <a:solidFill>
                <a:srgbClr val="95A5A6"/>
              </a:solidFill>
              <a:latin typeface="Calibri"/>
            </a:endParaRPr>
          </a:p>
        </p:txBody>
      </p:sp>
      <p:grpSp>
        <p:nvGrpSpPr>
          <p:cNvPr id="89" name="Group 88">
            <a:extLst>
              <a:ext uri="{FF2B5EF4-FFF2-40B4-BE49-F238E27FC236}">
                <a16:creationId xmlns:a16="http://schemas.microsoft.com/office/drawing/2014/main" id="{5E6743FE-7795-3EEF-1CE9-A7C1B25C8384}"/>
              </a:ext>
            </a:extLst>
          </p:cNvPr>
          <p:cNvGrpSpPr/>
          <p:nvPr/>
        </p:nvGrpSpPr>
        <p:grpSpPr>
          <a:xfrm>
            <a:off x="7522209" y="4005000"/>
            <a:ext cx="1744551" cy="2125440"/>
            <a:chOff x="7522209" y="4005000"/>
            <a:chExt cx="1744551" cy="2125440"/>
          </a:xfrm>
        </p:grpSpPr>
        <p:sp>
          <p:nvSpPr>
            <p:cNvPr id="39" name="CustomShape 28">
              <a:extLst>
                <a:ext uri="{FF2B5EF4-FFF2-40B4-BE49-F238E27FC236}">
                  <a16:creationId xmlns:a16="http://schemas.microsoft.com/office/drawing/2014/main" id="{5C1848A3-FA3F-465B-05B1-159D11007A42}"/>
                </a:ext>
              </a:extLst>
            </p:cNvPr>
            <p:cNvSpPr/>
            <p:nvPr/>
          </p:nvSpPr>
          <p:spPr>
            <a:xfrm>
              <a:off x="7527960" y="4005000"/>
              <a:ext cx="1738800" cy="317880"/>
            </a:xfrm>
            <a:prstGeom prst="rect">
              <a:avLst/>
            </a:prstGeom>
            <a:solidFill>
              <a:srgbClr val="2C3E50">
                <a:alpha val="40000"/>
              </a:srgbClr>
            </a:solid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100" b="1" strike="noStrike" spc="-1">
                  <a:solidFill>
                    <a:srgbClr val="2C3E50"/>
                  </a:solidFill>
                  <a:latin typeface="Calibri"/>
                </a:rPr>
                <a:t>Sripada Vallabh Kaparthi</a:t>
              </a:r>
              <a:endParaRPr lang="en-US" sz="1100" b="0" strike="noStrike" spc="-1">
                <a:latin typeface="Arial"/>
              </a:endParaRPr>
            </a:p>
          </p:txBody>
        </p:sp>
        <p:sp>
          <p:nvSpPr>
            <p:cNvPr id="40" name="CustomShape 29">
              <a:extLst>
                <a:ext uri="{FF2B5EF4-FFF2-40B4-BE49-F238E27FC236}">
                  <a16:creationId xmlns:a16="http://schemas.microsoft.com/office/drawing/2014/main" id="{C579E1CD-A6CB-BF9A-FA21-61A915571390}"/>
                </a:ext>
              </a:extLst>
            </p:cNvPr>
            <p:cNvSpPr/>
            <p:nvPr/>
          </p:nvSpPr>
          <p:spPr>
            <a:xfrm>
              <a:off x="7527960" y="5812560"/>
              <a:ext cx="1738800" cy="317880"/>
            </a:xfrm>
            <a:prstGeom prst="rect">
              <a:avLst/>
            </a:prstGeom>
            <a:solidFill>
              <a:srgbClr val="95A5A6">
                <a:alpha val="25000"/>
              </a:srgbClr>
            </a:solid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100" b="1" strike="noStrike" cap="all" spc="-1">
                  <a:solidFill>
                    <a:srgbClr val="000000"/>
                  </a:solidFill>
                  <a:latin typeface="Calibri"/>
                </a:rPr>
                <a:t>TEAM MEMBER</a:t>
              </a:r>
              <a:endParaRPr lang="en-US" sz="1100" b="1" strike="noStrike" spc="-1">
                <a:solidFill>
                  <a:srgbClr val="000000"/>
                </a:solidFill>
                <a:latin typeface="Arial"/>
              </a:endParaRPr>
            </a:p>
          </p:txBody>
        </p:sp>
        <p:pic>
          <p:nvPicPr>
            <p:cNvPr id="48" name="Picture 47">
              <a:extLst>
                <a:ext uri="{FF2B5EF4-FFF2-40B4-BE49-F238E27FC236}">
                  <a16:creationId xmlns:a16="http://schemas.microsoft.com/office/drawing/2014/main" id="{68DA8F82-4123-A193-4A4D-EB3649F8ACE9}"/>
                </a:ext>
              </a:extLst>
            </p:cNvPr>
            <p:cNvPicPr/>
            <p:nvPr/>
          </p:nvPicPr>
          <p:blipFill>
            <a:blip r:embed="rId2"/>
            <a:srcRect t="14" b="21902"/>
            <a:stretch/>
          </p:blipFill>
          <p:spPr>
            <a:xfrm>
              <a:off x="7522209" y="4317489"/>
              <a:ext cx="1738800" cy="1488960"/>
            </a:xfrm>
            <a:prstGeom prst="rect">
              <a:avLst/>
            </a:prstGeom>
            <a:ln>
              <a:noFill/>
            </a:ln>
          </p:spPr>
        </p:pic>
      </p:grpSp>
      <p:grpSp>
        <p:nvGrpSpPr>
          <p:cNvPr id="87" name="Group 86">
            <a:extLst>
              <a:ext uri="{FF2B5EF4-FFF2-40B4-BE49-F238E27FC236}">
                <a16:creationId xmlns:a16="http://schemas.microsoft.com/office/drawing/2014/main" id="{8D7DB5D6-F9F3-4138-6B41-67596DAC45AA}"/>
              </a:ext>
            </a:extLst>
          </p:cNvPr>
          <p:cNvGrpSpPr/>
          <p:nvPr/>
        </p:nvGrpSpPr>
        <p:grpSpPr>
          <a:xfrm>
            <a:off x="2919609" y="4005000"/>
            <a:ext cx="2018151" cy="2125440"/>
            <a:chOff x="2919609" y="4005000"/>
            <a:chExt cx="2018151" cy="2125440"/>
          </a:xfrm>
        </p:grpSpPr>
        <p:sp>
          <p:nvSpPr>
            <p:cNvPr id="29" name="CustomShape 20">
              <a:extLst>
                <a:ext uri="{FF2B5EF4-FFF2-40B4-BE49-F238E27FC236}">
                  <a16:creationId xmlns:a16="http://schemas.microsoft.com/office/drawing/2014/main" id="{2C85D942-7DE5-BCB4-D0E7-A00448949148}"/>
                </a:ext>
              </a:extLst>
            </p:cNvPr>
            <p:cNvSpPr/>
            <p:nvPr/>
          </p:nvSpPr>
          <p:spPr>
            <a:xfrm>
              <a:off x="2925360" y="4005000"/>
              <a:ext cx="2012400" cy="317880"/>
            </a:xfrm>
            <a:prstGeom prst="rect">
              <a:avLst/>
            </a:prstGeom>
            <a:solidFill>
              <a:srgbClr val="2C3E50">
                <a:alpha val="40000"/>
              </a:srgbClr>
            </a:solid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100" b="1" strike="noStrike" spc="-1">
                  <a:solidFill>
                    <a:srgbClr val="2C3E50"/>
                  </a:solidFill>
                  <a:latin typeface="Calibri"/>
                </a:rPr>
                <a:t>Farhana Begum Shaik</a:t>
              </a:r>
              <a:endParaRPr lang="en-US" sz="1100" b="0" strike="noStrike" spc="-1">
                <a:latin typeface="Arial"/>
              </a:endParaRPr>
            </a:p>
          </p:txBody>
        </p:sp>
        <p:sp>
          <p:nvSpPr>
            <p:cNvPr id="30" name="CustomShape 21">
              <a:extLst>
                <a:ext uri="{FF2B5EF4-FFF2-40B4-BE49-F238E27FC236}">
                  <a16:creationId xmlns:a16="http://schemas.microsoft.com/office/drawing/2014/main" id="{1D8FC724-C40B-C153-6D1A-8AD6F6AD0ABB}"/>
                </a:ext>
              </a:extLst>
            </p:cNvPr>
            <p:cNvSpPr/>
            <p:nvPr/>
          </p:nvSpPr>
          <p:spPr>
            <a:xfrm>
              <a:off x="2925360" y="5812560"/>
              <a:ext cx="2012400" cy="317880"/>
            </a:xfrm>
            <a:prstGeom prst="rect">
              <a:avLst/>
            </a:prstGeom>
            <a:solidFill>
              <a:srgbClr val="95A5A6">
                <a:alpha val="25000"/>
              </a:srgbClr>
            </a:solid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100" b="1" strike="noStrike" cap="all" spc="-1">
                  <a:solidFill>
                    <a:srgbClr val="000000"/>
                  </a:solidFill>
                  <a:latin typeface="Calibri"/>
                </a:rPr>
                <a:t>TEAM MEMBER</a:t>
              </a:r>
              <a:endParaRPr lang="en-US" sz="1100" b="1" strike="noStrike" spc="-1">
                <a:solidFill>
                  <a:srgbClr val="000000"/>
                </a:solidFill>
                <a:latin typeface="Arial"/>
              </a:endParaRPr>
            </a:p>
          </p:txBody>
        </p:sp>
        <p:pic>
          <p:nvPicPr>
            <p:cNvPr id="50" name="Picture 49">
              <a:extLst>
                <a:ext uri="{FF2B5EF4-FFF2-40B4-BE49-F238E27FC236}">
                  <a16:creationId xmlns:a16="http://schemas.microsoft.com/office/drawing/2014/main" id="{DDBC6F22-8A70-3920-7468-638E92F9ADFA}"/>
                </a:ext>
              </a:extLst>
            </p:cNvPr>
            <p:cNvPicPr/>
            <p:nvPr/>
          </p:nvPicPr>
          <p:blipFill>
            <a:blip r:embed="rId3"/>
            <a:srcRect l="6010" t="33005" r="5828" b="21520"/>
            <a:stretch/>
          </p:blipFill>
          <p:spPr>
            <a:xfrm>
              <a:off x="2919609" y="4317489"/>
              <a:ext cx="2012400" cy="1488960"/>
            </a:xfrm>
            <a:prstGeom prst="rect">
              <a:avLst/>
            </a:prstGeom>
            <a:ln>
              <a:noFill/>
            </a:ln>
          </p:spPr>
        </p:pic>
      </p:grpSp>
      <p:grpSp>
        <p:nvGrpSpPr>
          <p:cNvPr id="90" name="Group 89">
            <a:extLst>
              <a:ext uri="{FF2B5EF4-FFF2-40B4-BE49-F238E27FC236}">
                <a16:creationId xmlns:a16="http://schemas.microsoft.com/office/drawing/2014/main" id="{399DF86F-8624-EE27-DFD0-02D52D5B7AD2}"/>
              </a:ext>
            </a:extLst>
          </p:cNvPr>
          <p:cNvGrpSpPr/>
          <p:nvPr/>
        </p:nvGrpSpPr>
        <p:grpSpPr>
          <a:xfrm>
            <a:off x="9829080" y="4005000"/>
            <a:ext cx="1738800" cy="2125440"/>
            <a:chOff x="9829080" y="4005000"/>
            <a:chExt cx="1738800" cy="2125440"/>
          </a:xfrm>
        </p:grpSpPr>
        <p:sp>
          <p:nvSpPr>
            <p:cNvPr id="44" name="CustomShape 32">
              <a:extLst>
                <a:ext uri="{FF2B5EF4-FFF2-40B4-BE49-F238E27FC236}">
                  <a16:creationId xmlns:a16="http://schemas.microsoft.com/office/drawing/2014/main" id="{56CFA334-3619-F4A3-497F-62C93FB85379}"/>
                </a:ext>
              </a:extLst>
            </p:cNvPr>
            <p:cNvSpPr/>
            <p:nvPr/>
          </p:nvSpPr>
          <p:spPr>
            <a:xfrm>
              <a:off x="9829080" y="4005000"/>
              <a:ext cx="1738800" cy="317880"/>
            </a:xfrm>
            <a:prstGeom prst="rect">
              <a:avLst/>
            </a:prstGeom>
            <a:solidFill>
              <a:srgbClr val="2C3E50">
                <a:alpha val="40000"/>
              </a:srgbClr>
            </a:solid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100" b="1" strike="noStrike" spc="-1">
                  <a:solidFill>
                    <a:srgbClr val="2C3E50"/>
                  </a:solidFill>
                  <a:latin typeface="Calibri"/>
                </a:rPr>
                <a:t>Ganesh Nyaupane</a:t>
              </a:r>
              <a:endParaRPr lang="en-US" sz="1100" b="0" strike="noStrike" spc="-1">
                <a:latin typeface="Arial"/>
              </a:endParaRPr>
            </a:p>
          </p:txBody>
        </p:sp>
        <p:sp>
          <p:nvSpPr>
            <p:cNvPr id="45" name="CustomShape 33">
              <a:extLst>
                <a:ext uri="{FF2B5EF4-FFF2-40B4-BE49-F238E27FC236}">
                  <a16:creationId xmlns:a16="http://schemas.microsoft.com/office/drawing/2014/main" id="{26E9CAB5-B382-E81E-4655-A95F0B05EC43}"/>
                </a:ext>
              </a:extLst>
            </p:cNvPr>
            <p:cNvSpPr/>
            <p:nvPr/>
          </p:nvSpPr>
          <p:spPr>
            <a:xfrm>
              <a:off x="9829080" y="5812560"/>
              <a:ext cx="1738800" cy="317880"/>
            </a:xfrm>
            <a:prstGeom prst="rect">
              <a:avLst/>
            </a:prstGeom>
            <a:solidFill>
              <a:srgbClr val="95A5A6">
                <a:alpha val="25000"/>
              </a:srgbClr>
            </a:solid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100" b="1" strike="noStrike" cap="all" spc="-1">
                  <a:solidFill>
                    <a:srgbClr val="000000"/>
                  </a:solidFill>
                  <a:latin typeface="Calibri"/>
                </a:rPr>
                <a:t>TEAM MEMBER</a:t>
              </a:r>
              <a:endParaRPr lang="en-US" sz="1100" b="1" strike="noStrike" spc="-1">
                <a:solidFill>
                  <a:srgbClr val="000000"/>
                </a:solidFill>
                <a:latin typeface="Arial"/>
              </a:endParaRPr>
            </a:p>
          </p:txBody>
        </p:sp>
        <p:pic>
          <p:nvPicPr>
            <p:cNvPr id="52" name="Picture 51" descr="A picture containing outdoor, person, posing&#10;&#10;Description automatically generated">
              <a:extLst>
                <a:ext uri="{FF2B5EF4-FFF2-40B4-BE49-F238E27FC236}">
                  <a16:creationId xmlns:a16="http://schemas.microsoft.com/office/drawing/2014/main" id="{128FA5E1-5761-8D85-9EF7-332D6711D3D8}"/>
                </a:ext>
              </a:extLst>
            </p:cNvPr>
            <p:cNvPicPr/>
            <p:nvPr/>
          </p:nvPicPr>
          <p:blipFill>
            <a:blip r:embed="rId4"/>
            <a:srcRect l="21872" t="12456" b="20614"/>
            <a:stretch/>
          </p:blipFill>
          <p:spPr>
            <a:xfrm>
              <a:off x="9829080" y="4250993"/>
              <a:ext cx="1738800" cy="1489320"/>
            </a:xfrm>
            <a:prstGeom prst="rect">
              <a:avLst/>
            </a:prstGeom>
            <a:ln>
              <a:noFill/>
            </a:ln>
          </p:spPr>
        </p:pic>
      </p:grpSp>
      <p:grpSp>
        <p:nvGrpSpPr>
          <p:cNvPr id="86" name="Group 85">
            <a:extLst>
              <a:ext uri="{FF2B5EF4-FFF2-40B4-BE49-F238E27FC236}">
                <a16:creationId xmlns:a16="http://schemas.microsoft.com/office/drawing/2014/main" id="{F8CA3BAB-D796-012D-D4C5-7D49D7297A55}"/>
              </a:ext>
            </a:extLst>
          </p:cNvPr>
          <p:cNvGrpSpPr/>
          <p:nvPr/>
        </p:nvGrpSpPr>
        <p:grpSpPr>
          <a:xfrm>
            <a:off x="574997" y="4005000"/>
            <a:ext cx="1787683" cy="2125440"/>
            <a:chOff x="574997" y="4005000"/>
            <a:chExt cx="1787683" cy="2125440"/>
          </a:xfrm>
        </p:grpSpPr>
        <p:sp>
          <p:nvSpPr>
            <p:cNvPr id="24" name="CustomShape 16">
              <a:extLst>
                <a:ext uri="{FF2B5EF4-FFF2-40B4-BE49-F238E27FC236}">
                  <a16:creationId xmlns:a16="http://schemas.microsoft.com/office/drawing/2014/main" id="{3F2EC1A6-628E-7C9A-32A3-577168070043}"/>
                </a:ext>
              </a:extLst>
            </p:cNvPr>
            <p:cNvSpPr/>
            <p:nvPr/>
          </p:nvSpPr>
          <p:spPr>
            <a:xfrm>
              <a:off x="623880" y="4005000"/>
              <a:ext cx="1738800" cy="317880"/>
            </a:xfrm>
            <a:prstGeom prst="rect">
              <a:avLst/>
            </a:prstGeom>
            <a:solidFill>
              <a:srgbClr val="2C3E50">
                <a:alpha val="40000"/>
              </a:srgbClr>
            </a:solid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100" b="1" strike="noStrike" spc="-1">
                  <a:solidFill>
                    <a:srgbClr val="2C3E50"/>
                  </a:solidFill>
                  <a:latin typeface="Calibri"/>
                </a:rPr>
                <a:t>Siddharth Illa</a:t>
              </a:r>
              <a:endParaRPr lang="en-US" sz="1100" b="0" strike="noStrike" spc="-1">
                <a:latin typeface="Arial"/>
              </a:endParaRPr>
            </a:p>
          </p:txBody>
        </p:sp>
        <p:sp>
          <p:nvSpPr>
            <p:cNvPr id="25" name="CustomShape 17">
              <a:extLst>
                <a:ext uri="{FF2B5EF4-FFF2-40B4-BE49-F238E27FC236}">
                  <a16:creationId xmlns:a16="http://schemas.microsoft.com/office/drawing/2014/main" id="{38E85234-A400-64D2-0D0E-28C6B9AA8FF4}"/>
                </a:ext>
              </a:extLst>
            </p:cNvPr>
            <p:cNvSpPr/>
            <p:nvPr/>
          </p:nvSpPr>
          <p:spPr>
            <a:xfrm>
              <a:off x="623880" y="5812560"/>
              <a:ext cx="1738800" cy="317880"/>
            </a:xfrm>
            <a:prstGeom prst="rect">
              <a:avLst/>
            </a:prstGeom>
            <a:solidFill>
              <a:srgbClr val="95A5A6">
                <a:alpha val="25000"/>
              </a:srgbClr>
            </a:solid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100" b="1" strike="noStrike" cap="all" spc="-1">
                  <a:solidFill>
                    <a:srgbClr val="000000"/>
                  </a:solidFill>
                  <a:latin typeface="Calibri"/>
                </a:rPr>
                <a:t>TEAM MEMBER</a:t>
              </a:r>
              <a:endParaRPr lang="en-US" sz="1100" b="1" strike="noStrike" spc="-1">
                <a:solidFill>
                  <a:srgbClr val="000000"/>
                </a:solidFill>
                <a:latin typeface="Arial"/>
              </a:endParaRPr>
            </a:p>
          </p:txBody>
        </p:sp>
        <p:pic>
          <p:nvPicPr>
            <p:cNvPr id="54" name="Picture 53" descr="A picture containing person, person, posing, smiling&#10;&#10;Description automatically generated">
              <a:extLst>
                <a:ext uri="{FF2B5EF4-FFF2-40B4-BE49-F238E27FC236}">
                  <a16:creationId xmlns:a16="http://schemas.microsoft.com/office/drawing/2014/main" id="{1F4A0AA4-9F52-B975-E1D0-0CA34F965A56}"/>
                </a:ext>
              </a:extLst>
            </p:cNvPr>
            <p:cNvPicPr/>
            <p:nvPr/>
          </p:nvPicPr>
          <p:blipFill>
            <a:blip r:embed="rId5"/>
            <a:srcRect t="3603"/>
            <a:stretch/>
          </p:blipFill>
          <p:spPr>
            <a:xfrm>
              <a:off x="574997" y="4303112"/>
              <a:ext cx="1738800" cy="1488960"/>
            </a:xfrm>
            <a:prstGeom prst="rect">
              <a:avLst/>
            </a:prstGeom>
            <a:ln>
              <a:noFill/>
            </a:ln>
          </p:spPr>
        </p:pic>
      </p:grpSp>
      <p:grpSp>
        <p:nvGrpSpPr>
          <p:cNvPr id="88" name="Group 87">
            <a:extLst>
              <a:ext uri="{FF2B5EF4-FFF2-40B4-BE49-F238E27FC236}">
                <a16:creationId xmlns:a16="http://schemas.microsoft.com/office/drawing/2014/main" id="{C6E53EFA-6484-8D58-2B44-3207D76E8B58}"/>
              </a:ext>
            </a:extLst>
          </p:cNvPr>
          <p:cNvGrpSpPr/>
          <p:nvPr/>
        </p:nvGrpSpPr>
        <p:grpSpPr>
          <a:xfrm>
            <a:off x="5220729" y="4005000"/>
            <a:ext cx="1744551" cy="2125440"/>
            <a:chOff x="5220729" y="4005000"/>
            <a:chExt cx="1744551" cy="2125440"/>
          </a:xfrm>
        </p:grpSpPr>
        <p:sp>
          <p:nvSpPr>
            <p:cNvPr id="34" name="CustomShape 24">
              <a:extLst>
                <a:ext uri="{FF2B5EF4-FFF2-40B4-BE49-F238E27FC236}">
                  <a16:creationId xmlns:a16="http://schemas.microsoft.com/office/drawing/2014/main" id="{7797855C-D47E-876F-4F11-E9887D7D4322}"/>
                </a:ext>
              </a:extLst>
            </p:cNvPr>
            <p:cNvSpPr/>
            <p:nvPr/>
          </p:nvSpPr>
          <p:spPr>
            <a:xfrm>
              <a:off x="5226480" y="4005000"/>
              <a:ext cx="1738800" cy="317880"/>
            </a:xfrm>
            <a:prstGeom prst="rect">
              <a:avLst/>
            </a:prstGeom>
            <a:solidFill>
              <a:srgbClr val="2C3E50">
                <a:alpha val="40000"/>
              </a:srgbClr>
            </a:solid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100" b="1" strike="noStrike" spc="-1">
                  <a:solidFill>
                    <a:srgbClr val="2C3E50"/>
                  </a:solidFill>
                  <a:latin typeface="Calibri"/>
                </a:rPr>
                <a:t>Maddi Venkata Naga Bhaavagni</a:t>
              </a:r>
              <a:endParaRPr lang="en-US" sz="1100" b="0" strike="noStrike" spc="-1">
                <a:latin typeface="Arial"/>
              </a:endParaRPr>
            </a:p>
          </p:txBody>
        </p:sp>
        <p:sp>
          <p:nvSpPr>
            <p:cNvPr id="35" name="CustomShape 25">
              <a:extLst>
                <a:ext uri="{FF2B5EF4-FFF2-40B4-BE49-F238E27FC236}">
                  <a16:creationId xmlns:a16="http://schemas.microsoft.com/office/drawing/2014/main" id="{B1EC2553-20F4-FEE3-6B0C-A843251A8B38}"/>
                </a:ext>
              </a:extLst>
            </p:cNvPr>
            <p:cNvSpPr/>
            <p:nvPr/>
          </p:nvSpPr>
          <p:spPr>
            <a:xfrm>
              <a:off x="5226480" y="5812560"/>
              <a:ext cx="1738800" cy="317880"/>
            </a:xfrm>
            <a:prstGeom prst="rect">
              <a:avLst/>
            </a:prstGeom>
            <a:solidFill>
              <a:srgbClr val="95A5A6">
                <a:alpha val="25000"/>
              </a:srgbClr>
            </a:solid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100" b="1" strike="noStrike" cap="all" spc="-1">
                  <a:solidFill>
                    <a:srgbClr val="000000"/>
                  </a:solidFill>
                  <a:latin typeface="Calibri"/>
                </a:rPr>
                <a:t>TEAM MEMBER</a:t>
              </a:r>
              <a:endParaRPr lang="en-US" sz="1100" b="1" strike="noStrike" spc="-1">
                <a:solidFill>
                  <a:srgbClr val="000000"/>
                </a:solidFill>
                <a:latin typeface="Arial"/>
              </a:endParaRPr>
            </a:p>
          </p:txBody>
        </p:sp>
        <p:pic>
          <p:nvPicPr>
            <p:cNvPr id="56" name="Picture 55" descr="A picture containing outdoor, person, yellow&#10;&#10;Description automatically generated">
              <a:extLst>
                <a:ext uri="{FF2B5EF4-FFF2-40B4-BE49-F238E27FC236}">
                  <a16:creationId xmlns:a16="http://schemas.microsoft.com/office/drawing/2014/main" id="{29209219-9132-CB7A-658C-D2E5605C0C58}"/>
                </a:ext>
              </a:extLst>
            </p:cNvPr>
            <p:cNvPicPr/>
            <p:nvPr/>
          </p:nvPicPr>
          <p:blipFill>
            <a:blip r:embed="rId6"/>
            <a:srcRect t="1905" b="38233"/>
            <a:stretch/>
          </p:blipFill>
          <p:spPr>
            <a:xfrm>
              <a:off x="5220729" y="4303112"/>
              <a:ext cx="1738800" cy="1488960"/>
            </a:xfrm>
            <a:prstGeom prst="rect">
              <a:avLst/>
            </a:prstGeom>
            <a:ln>
              <a:noFill/>
            </a:ln>
          </p:spPr>
        </p:pic>
      </p:grpSp>
      <p:grpSp>
        <p:nvGrpSpPr>
          <p:cNvPr id="82" name="Group 81">
            <a:extLst>
              <a:ext uri="{FF2B5EF4-FFF2-40B4-BE49-F238E27FC236}">
                <a16:creationId xmlns:a16="http://schemas.microsoft.com/office/drawing/2014/main" id="{1869A163-BDD7-96C1-9959-4D9B328AAF98}"/>
              </a:ext>
            </a:extLst>
          </p:cNvPr>
          <p:cNvGrpSpPr/>
          <p:nvPr/>
        </p:nvGrpSpPr>
        <p:grpSpPr>
          <a:xfrm>
            <a:off x="2926440" y="1610549"/>
            <a:ext cx="1752840" cy="2111062"/>
            <a:chOff x="2926440" y="1567417"/>
            <a:chExt cx="1752840" cy="2125440"/>
          </a:xfrm>
        </p:grpSpPr>
        <p:sp>
          <p:nvSpPr>
            <p:cNvPr id="13" name="CustomShape 7">
              <a:extLst>
                <a:ext uri="{FF2B5EF4-FFF2-40B4-BE49-F238E27FC236}">
                  <a16:creationId xmlns:a16="http://schemas.microsoft.com/office/drawing/2014/main" id="{EA6BA37F-DB6E-67E9-A225-6BB285D0B513}"/>
                </a:ext>
              </a:extLst>
            </p:cNvPr>
            <p:cNvSpPr/>
            <p:nvPr/>
          </p:nvSpPr>
          <p:spPr>
            <a:xfrm>
              <a:off x="2940480" y="1885657"/>
              <a:ext cx="1738800" cy="1488960"/>
            </a:xfrm>
            <a:prstGeom prst="rect">
              <a:avLst/>
            </a:prstGeom>
            <a:solidFill>
              <a:srgbClr val="2980B9"/>
            </a:solidFill>
            <a:ln w="25560">
              <a:noFill/>
            </a:ln>
          </p:spPr>
          <p:style>
            <a:lnRef idx="0">
              <a:scrgbClr r="0" g="0" b="0"/>
            </a:lnRef>
            <a:fillRef idx="0">
              <a:scrgbClr r="0" g="0" b="0"/>
            </a:fillRef>
            <a:effectRef idx="0">
              <a:scrgbClr r="0" g="0" b="0"/>
            </a:effectRef>
            <a:fontRef idx="minor"/>
          </p:style>
        </p:sp>
        <p:sp>
          <p:nvSpPr>
            <p:cNvPr id="14" name="CustomShape 8">
              <a:extLst>
                <a:ext uri="{FF2B5EF4-FFF2-40B4-BE49-F238E27FC236}">
                  <a16:creationId xmlns:a16="http://schemas.microsoft.com/office/drawing/2014/main" id="{B550A3B6-BA54-AE5E-9110-151321A60225}"/>
                </a:ext>
              </a:extLst>
            </p:cNvPr>
            <p:cNvSpPr/>
            <p:nvPr/>
          </p:nvSpPr>
          <p:spPr>
            <a:xfrm>
              <a:off x="2940480" y="1567417"/>
              <a:ext cx="1738800" cy="317880"/>
            </a:xfrm>
            <a:prstGeom prst="rect">
              <a:avLst/>
            </a:prstGeom>
            <a:solidFill>
              <a:srgbClr val="2C3E50">
                <a:alpha val="40000"/>
              </a:srgbClr>
            </a:solid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2C3E50"/>
                  </a:solidFill>
                  <a:latin typeface="Calibri"/>
                </a:rPr>
                <a:t>Dr. Kwok-Bun Yue</a:t>
              </a:r>
              <a:endParaRPr lang="en-US" sz="1200" b="0" strike="noStrike" spc="-1">
                <a:latin typeface="Arial"/>
              </a:endParaRPr>
            </a:p>
          </p:txBody>
        </p:sp>
        <p:sp>
          <p:nvSpPr>
            <p:cNvPr id="15" name="CustomShape 9">
              <a:extLst>
                <a:ext uri="{FF2B5EF4-FFF2-40B4-BE49-F238E27FC236}">
                  <a16:creationId xmlns:a16="http://schemas.microsoft.com/office/drawing/2014/main" id="{11EF5E66-2066-FE63-DC9E-56B37BB1540D}"/>
                </a:ext>
              </a:extLst>
            </p:cNvPr>
            <p:cNvSpPr/>
            <p:nvPr/>
          </p:nvSpPr>
          <p:spPr>
            <a:xfrm>
              <a:off x="2940480" y="3374977"/>
              <a:ext cx="1738800" cy="317880"/>
            </a:xfrm>
            <a:prstGeom prst="rect">
              <a:avLst/>
            </a:prstGeom>
            <a:solidFill>
              <a:srgbClr val="95A5A6">
                <a:alpha val="25000"/>
              </a:srgbClr>
            </a:solid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100" b="1" strike="noStrike" cap="all" spc="-1">
                  <a:solidFill>
                    <a:srgbClr val="000000"/>
                  </a:solidFill>
                  <a:latin typeface="Calibri"/>
                </a:rPr>
                <a:t>MENTOR</a:t>
              </a:r>
              <a:endParaRPr lang="en-US" sz="1100" b="1" strike="noStrike" spc="-1">
                <a:solidFill>
                  <a:srgbClr val="000000"/>
                </a:solidFill>
                <a:latin typeface="Arial"/>
              </a:endParaRPr>
            </a:p>
          </p:txBody>
        </p:sp>
        <p:pic>
          <p:nvPicPr>
            <p:cNvPr id="60" name="Picture 59">
              <a:extLst>
                <a:ext uri="{FF2B5EF4-FFF2-40B4-BE49-F238E27FC236}">
                  <a16:creationId xmlns:a16="http://schemas.microsoft.com/office/drawing/2014/main" id="{3B40A49B-DAAE-12ED-9149-4FB5D989AEE1}"/>
                </a:ext>
              </a:extLst>
            </p:cNvPr>
            <p:cNvPicPr/>
            <p:nvPr/>
          </p:nvPicPr>
          <p:blipFill>
            <a:blip r:embed="rId7"/>
            <a:srcRect t="1955" r="5354" b="2610"/>
            <a:stretch/>
          </p:blipFill>
          <p:spPr>
            <a:xfrm>
              <a:off x="2926440" y="1885297"/>
              <a:ext cx="1737000" cy="1489320"/>
            </a:xfrm>
            <a:prstGeom prst="rect">
              <a:avLst/>
            </a:prstGeom>
            <a:ln>
              <a:noFill/>
            </a:ln>
          </p:spPr>
        </p:pic>
      </p:grpSp>
      <p:grpSp>
        <p:nvGrpSpPr>
          <p:cNvPr id="83" name="Group 82">
            <a:extLst>
              <a:ext uri="{FF2B5EF4-FFF2-40B4-BE49-F238E27FC236}">
                <a16:creationId xmlns:a16="http://schemas.microsoft.com/office/drawing/2014/main" id="{017A3F76-1B0C-EF57-9369-E870D381C771}"/>
              </a:ext>
            </a:extLst>
          </p:cNvPr>
          <p:cNvGrpSpPr/>
          <p:nvPr/>
        </p:nvGrpSpPr>
        <p:grpSpPr>
          <a:xfrm>
            <a:off x="5221472" y="1624926"/>
            <a:ext cx="1730174" cy="2111062"/>
            <a:chOff x="5235849" y="1567417"/>
            <a:chExt cx="1744551" cy="2125440"/>
          </a:xfrm>
        </p:grpSpPr>
        <p:sp>
          <p:nvSpPr>
            <p:cNvPr id="19" name="CustomShape 12">
              <a:extLst>
                <a:ext uri="{FF2B5EF4-FFF2-40B4-BE49-F238E27FC236}">
                  <a16:creationId xmlns:a16="http://schemas.microsoft.com/office/drawing/2014/main" id="{03861579-C321-23C2-5A93-75FEF3DB0263}"/>
                </a:ext>
              </a:extLst>
            </p:cNvPr>
            <p:cNvSpPr/>
            <p:nvPr/>
          </p:nvSpPr>
          <p:spPr>
            <a:xfrm>
              <a:off x="5241600" y="1567417"/>
              <a:ext cx="1738800" cy="317880"/>
            </a:xfrm>
            <a:prstGeom prst="rect">
              <a:avLst/>
            </a:prstGeom>
            <a:solidFill>
              <a:srgbClr val="2C3E50">
                <a:alpha val="40000"/>
              </a:srgbClr>
            </a:solid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400" b="1" strike="noStrike" spc="-1">
                  <a:solidFill>
                    <a:srgbClr val="2C3E50"/>
                  </a:solidFill>
                  <a:latin typeface="Calibri"/>
                </a:rPr>
                <a:t>Dr. Wei Wei</a:t>
              </a:r>
              <a:endParaRPr lang="en-US" sz="1400" b="0" strike="noStrike" spc="-1">
                <a:latin typeface="Arial"/>
              </a:endParaRPr>
            </a:p>
          </p:txBody>
        </p:sp>
        <p:sp>
          <p:nvSpPr>
            <p:cNvPr id="20" name="CustomShape 13">
              <a:extLst>
                <a:ext uri="{FF2B5EF4-FFF2-40B4-BE49-F238E27FC236}">
                  <a16:creationId xmlns:a16="http://schemas.microsoft.com/office/drawing/2014/main" id="{0765A9AA-504A-51ED-FDC7-B312075EC549}"/>
                </a:ext>
              </a:extLst>
            </p:cNvPr>
            <p:cNvSpPr/>
            <p:nvPr/>
          </p:nvSpPr>
          <p:spPr>
            <a:xfrm>
              <a:off x="5241600" y="3374977"/>
              <a:ext cx="1738800" cy="317880"/>
            </a:xfrm>
            <a:prstGeom prst="rect">
              <a:avLst/>
            </a:prstGeom>
            <a:solidFill>
              <a:srgbClr val="95A5A6">
                <a:alpha val="25000"/>
              </a:srgbClr>
            </a:solid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100" b="1" strike="noStrike" cap="all" spc="-1">
                  <a:solidFill>
                    <a:srgbClr val="000000"/>
                  </a:solidFill>
                  <a:latin typeface="Calibri"/>
                </a:rPr>
                <a:t>MENTOR</a:t>
              </a:r>
              <a:endParaRPr lang="en-US" sz="1100" b="1" strike="noStrike" spc="-1">
                <a:solidFill>
                  <a:srgbClr val="000000"/>
                </a:solidFill>
                <a:latin typeface="Arial"/>
              </a:endParaRPr>
            </a:p>
          </p:txBody>
        </p:sp>
        <p:pic>
          <p:nvPicPr>
            <p:cNvPr id="62" name="Picture 61">
              <a:extLst>
                <a:ext uri="{FF2B5EF4-FFF2-40B4-BE49-F238E27FC236}">
                  <a16:creationId xmlns:a16="http://schemas.microsoft.com/office/drawing/2014/main" id="{868CF54C-B6C0-BF8C-5BB2-ABA75B4C33B0}"/>
                </a:ext>
              </a:extLst>
            </p:cNvPr>
            <p:cNvPicPr/>
            <p:nvPr/>
          </p:nvPicPr>
          <p:blipFill>
            <a:blip r:embed="rId8"/>
            <a:srcRect l="6400" t="4556" b="16075"/>
            <a:stretch/>
          </p:blipFill>
          <p:spPr>
            <a:xfrm>
              <a:off x="5235849" y="1894284"/>
              <a:ext cx="1738800" cy="1488960"/>
            </a:xfrm>
            <a:prstGeom prst="rect">
              <a:avLst/>
            </a:prstGeom>
            <a:ln>
              <a:noFill/>
            </a:ln>
          </p:spPr>
        </p:pic>
      </p:grpSp>
      <p:grpSp>
        <p:nvGrpSpPr>
          <p:cNvPr id="84" name="Group 83">
            <a:extLst>
              <a:ext uri="{FF2B5EF4-FFF2-40B4-BE49-F238E27FC236}">
                <a16:creationId xmlns:a16="http://schemas.microsoft.com/office/drawing/2014/main" id="{867D43A2-5BFA-99F6-88B2-8F47D0BF3BAE}"/>
              </a:ext>
            </a:extLst>
          </p:cNvPr>
          <p:cNvGrpSpPr/>
          <p:nvPr/>
        </p:nvGrpSpPr>
        <p:grpSpPr>
          <a:xfrm>
            <a:off x="7495049" y="1596173"/>
            <a:ext cx="1810695" cy="2139817"/>
            <a:chOff x="7466294" y="1612115"/>
            <a:chExt cx="1781941" cy="2023232"/>
          </a:xfrm>
        </p:grpSpPr>
        <p:sp>
          <p:nvSpPr>
            <p:cNvPr id="64" name="CustomShape 4">
              <a:extLst>
                <a:ext uri="{FF2B5EF4-FFF2-40B4-BE49-F238E27FC236}">
                  <a16:creationId xmlns:a16="http://schemas.microsoft.com/office/drawing/2014/main" id="{FD72B614-A258-561D-5AED-608A4B4C4C7E}"/>
                </a:ext>
              </a:extLst>
            </p:cNvPr>
            <p:cNvSpPr/>
            <p:nvPr/>
          </p:nvSpPr>
          <p:spPr>
            <a:xfrm>
              <a:off x="7466294" y="1612115"/>
              <a:ext cx="1738800" cy="298528"/>
            </a:xfrm>
            <a:prstGeom prst="rect">
              <a:avLst/>
            </a:prstGeom>
            <a:solidFill>
              <a:srgbClr val="2C3E50">
                <a:alpha val="40000"/>
              </a:srgbClr>
            </a:solid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en-US" sz="1400" b="1" spc="-1">
                  <a:solidFill>
                    <a:srgbClr val="2C3E50"/>
                  </a:solidFill>
                  <a:latin typeface="Calibri"/>
                </a:rPr>
                <a:t>Joses Selvan</a:t>
              </a:r>
              <a:endParaRPr lang="en-US" sz="1400" b="1" strike="noStrike" spc="-1">
                <a:solidFill>
                  <a:srgbClr val="2C3E50"/>
                </a:solidFill>
                <a:latin typeface="Calibri"/>
              </a:endParaRPr>
            </a:p>
          </p:txBody>
        </p:sp>
        <p:sp>
          <p:nvSpPr>
            <p:cNvPr id="65" name="CustomShape 5">
              <a:extLst>
                <a:ext uri="{FF2B5EF4-FFF2-40B4-BE49-F238E27FC236}">
                  <a16:creationId xmlns:a16="http://schemas.microsoft.com/office/drawing/2014/main" id="{03C40F17-033E-935C-7F0C-BE8E053638DE}"/>
                </a:ext>
              </a:extLst>
            </p:cNvPr>
            <p:cNvSpPr/>
            <p:nvPr/>
          </p:nvSpPr>
          <p:spPr>
            <a:xfrm>
              <a:off x="7466294" y="3336819"/>
              <a:ext cx="1738800" cy="298528"/>
            </a:xfrm>
            <a:prstGeom prst="rect">
              <a:avLst/>
            </a:prstGeom>
            <a:solidFill>
              <a:srgbClr val="95A5A6">
                <a:alpha val="25000"/>
              </a:srgbClr>
            </a:solid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100" b="1" cap="all" spc="-1">
                  <a:solidFill>
                    <a:srgbClr val="000000"/>
                  </a:solidFill>
                  <a:latin typeface="Calibri"/>
                </a:rPr>
                <a:t>Mentor</a:t>
              </a:r>
              <a:endParaRPr lang="en-US" sz="1100" b="1" strike="noStrike" cap="all" spc="-1">
                <a:solidFill>
                  <a:srgbClr val="000000"/>
                </a:solidFill>
                <a:latin typeface="Calibri"/>
              </a:endParaRPr>
            </a:p>
          </p:txBody>
        </p:sp>
        <p:pic>
          <p:nvPicPr>
            <p:cNvPr id="72" name="Picture 4" descr="Logo, company name&#10;&#10;Description automatically generated">
              <a:extLst>
                <a:ext uri="{FF2B5EF4-FFF2-40B4-BE49-F238E27FC236}">
                  <a16:creationId xmlns:a16="http://schemas.microsoft.com/office/drawing/2014/main" id="{9AEE8A7E-080B-E816-275D-FA02D64584EF}"/>
                </a:ext>
              </a:extLst>
            </p:cNvPr>
            <p:cNvPicPr>
              <a:picLocks noChangeAspect="1"/>
            </p:cNvPicPr>
            <p:nvPr/>
          </p:nvPicPr>
          <p:blipFill>
            <a:blip r:embed="rId9"/>
            <a:stretch>
              <a:fillRect/>
            </a:stretch>
          </p:blipFill>
          <p:spPr>
            <a:xfrm>
              <a:off x="7501387" y="1979962"/>
              <a:ext cx="1746848" cy="1397465"/>
            </a:xfrm>
            <a:prstGeom prst="rect">
              <a:avLst/>
            </a:prstGeom>
          </p:spPr>
        </p:pic>
      </p:grpSp>
      <p:grpSp>
        <p:nvGrpSpPr>
          <p:cNvPr id="85" name="Group 84">
            <a:extLst>
              <a:ext uri="{FF2B5EF4-FFF2-40B4-BE49-F238E27FC236}">
                <a16:creationId xmlns:a16="http://schemas.microsoft.com/office/drawing/2014/main" id="{6F6A96FA-A55B-976D-9BD4-C683C4559456}"/>
              </a:ext>
            </a:extLst>
          </p:cNvPr>
          <p:cNvGrpSpPr/>
          <p:nvPr/>
        </p:nvGrpSpPr>
        <p:grpSpPr>
          <a:xfrm>
            <a:off x="9824180" y="1598482"/>
            <a:ext cx="1738918" cy="2111063"/>
            <a:chOff x="9824181" y="1497644"/>
            <a:chExt cx="1753296" cy="2140014"/>
          </a:xfrm>
        </p:grpSpPr>
        <p:sp>
          <p:nvSpPr>
            <p:cNvPr id="68" name="CustomShape 4">
              <a:extLst>
                <a:ext uri="{FF2B5EF4-FFF2-40B4-BE49-F238E27FC236}">
                  <a16:creationId xmlns:a16="http://schemas.microsoft.com/office/drawing/2014/main" id="{C8D6F6ED-E87F-F794-4710-C2EBC0C8DC7C}"/>
                </a:ext>
              </a:extLst>
            </p:cNvPr>
            <p:cNvSpPr/>
            <p:nvPr/>
          </p:nvSpPr>
          <p:spPr>
            <a:xfrm>
              <a:off x="9824181" y="1497644"/>
              <a:ext cx="1753296" cy="332455"/>
            </a:xfrm>
            <a:prstGeom prst="rect">
              <a:avLst/>
            </a:prstGeom>
            <a:solidFill>
              <a:srgbClr val="2C3E50">
                <a:alpha val="40000"/>
              </a:srgbClr>
            </a:solid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en-US" sz="1200" b="1" spc="-1" err="1">
                  <a:solidFill>
                    <a:srgbClr val="2C3E50"/>
                  </a:solidFill>
                  <a:latin typeface="Calibri"/>
                </a:rPr>
                <a:t>Kayaanoosh</a:t>
              </a:r>
              <a:r>
                <a:rPr lang="en-US" sz="1200" b="1" spc="-1">
                  <a:solidFill>
                    <a:srgbClr val="2C3E50"/>
                  </a:solidFill>
                  <a:latin typeface="Calibri"/>
                </a:rPr>
                <a:t> Collector</a:t>
              </a:r>
              <a:endParaRPr lang="en-US" sz="1200" b="1" strike="noStrike" spc="-1">
                <a:solidFill>
                  <a:srgbClr val="2C3E50"/>
                </a:solidFill>
                <a:latin typeface="Calibri"/>
              </a:endParaRPr>
            </a:p>
          </p:txBody>
        </p:sp>
        <p:sp>
          <p:nvSpPr>
            <p:cNvPr id="69" name="CustomShape 5">
              <a:extLst>
                <a:ext uri="{FF2B5EF4-FFF2-40B4-BE49-F238E27FC236}">
                  <a16:creationId xmlns:a16="http://schemas.microsoft.com/office/drawing/2014/main" id="{7DD63CE7-7C4E-D603-4D85-9C426053185D}"/>
                </a:ext>
              </a:extLst>
            </p:cNvPr>
            <p:cNvSpPr/>
            <p:nvPr/>
          </p:nvSpPr>
          <p:spPr>
            <a:xfrm>
              <a:off x="9824181" y="3319778"/>
              <a:ext cx="1738800" cy="317880"/>
            </a:xfrm>
            <a:prstGeom prst="rect">
              <a:avLst/>
            </a:prstGeom>
            <a:solidFill>
              <a:srgbClr val="95A5A6">
                <a:alpha val="25000"/>
              </a:srgbClr>
            </a:solid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100" b="1" cap="all" spc="-1">
                  <a:solidFill>
                    <a:srgbClr val="000000"/>
                  </a:solidFill>
                  <a:latin typeface="Calibri"/>
                </a:rPr>
                <a:t>MENTOR</a:t>
              </a:r>
              <a:endParaRPr lang="en-US" sz="1100" b="1" strike="noStrike" cap="all" spc="-1">
                <a:solidFill>
                  <a:srgbClr val="000000"/>
                </a:solidFill>
                <a:latin typeface="Calibri"/>
              </a:endParaRPr>
            </a:p>
          </p:txBody>
        </p:sp>
        <p:pic>
          <p:nvPicPr>
            <p:cNvPr id="74" name="Picture 4" descr="Logo, company name&#10;&#10;Description automatically generated">
              <a:extLst>
                <a:ext uri="{FF2B5EF4-FFF2-40B4-BE49-F238E27FC236}">
                  <a16:creationId xmlns:a16="http://schemas.microsoft.com/office/drawing/2014/main" id="{B5C1407C-BBA1-2E7C-991E-45EC75FD244F}"/>
                </a:ext>
              </a:extLst>
            </p:cNvPr>
            <p:cNvPicPr>
              <a:picLocks noChangeAspect="1"/>
            </p:cNvPicPr>
            <p:nvPr/>
          </p:nvPicPr>
          <p:blipFill>
            <a:blip r:embed="rId9"/>
            <a:stretch>
              <a:fillRect/>
            </a:stretch>
          </p:blipFill>
          <p:spPr>
            <a:xfrm>
              <a:off x="9830518" y="1872649"/>
              <a:ext cx="1746848" cy="1488057"/>
            </a:xfrm>
            <a:prstGeom prst="rect">
              <a:avLst/>
            </a:prstGeom>
          </p:spPr>
        </p:pic>
      </p:grpSp>
      <p:grpSp>
        <p:nvGrpSpPr>
          <p:cNvPr id="81" name="Group 80">
            <a:extLst>
              <a:ext uri="{FF2B5EF4-FFF2-40B4-BE49-F238E27FC236}">
                <a16:creationId xmlns:a16="http://schemas.microsoft.com/office/drawing/2014/main" id="{5646EF07-5CF5-9EBE-F65E-E8777B981704}"/>
              </a:ext>
            </a:extLst>
          </p:cNvPr>
          <p:cNvGrpSpPr/>
          <p:nvPr/>
        </p:nvGrpSpPr>
        <p:grpSpPr>
          <a:xfrm>
            <a:off x="619232" y="1610549"/>
            <a:ext cx="1745293" cy="2111063"/>
            <a:chOff x="619232" y="1639303"/>
            <a:chExt cx="1759670" cy="2125440"/>
          </a:xfrm>
        </p:grpSpPr>
        <p:pic>
          <p:nvPicPr>
            <p:cNvPr id="58" name="Picture 57">
              <a:extLst>
                <a:ext uri="{FF2B5EF4-FFF2-40B4-BE49-F238E27FC236}">
                  <a16:creationId xmlns:a16="http://schemas.microsoft.com/office/drawing/2014/main" id="{D8875CAB-36DA-D5DD-E757-DD34DCB6B18C}"/>
                </a:ext>
              </a:extLst>
            </p:cNvPr>
            <p:cNvPicPr/>
            <p:nvPr/>
          </p:nvPicPr>
          <p:blipFill>
            <a:blip r:embed="rId10"/>
            <a:srcRect t="2600" b="23755"/>
            <a:stretch/>
          </p:blipFill>
          <p:spPr>
            <a:xfrm>
              <a:off x="619232" y="1966170"/>
              <a:ext cx="1738800" cy="1488960"/>
            </a:xfrm>
            <a:prstGeom prst="rect">
              <a:avLst/>
            </a:prstGeom>
            <a:ln>
              <a:noFill/>
            </a:ln>
          </p:spPr>
        </p:pic>
        <p:sp>
          <p:nvSpPr>
            <p:cNvPr id="77" name="CustomShape 8">
              <a:extLst>
                <a:ext uri="{FF2B5EF4-FFF2-40B4-BE49-F238E27FC236}">
                  <a16:creationId xmlns:a16="http://schemas.microsoft.com/office/drawing/2014/main" id="{2CDE7514-2D36-8F59-0738-253FB21E745E}"/>
                </a:ext>
              </a:extLst>
            </p:cNvPr>
            <p:cNvSpPr/>
            <p:nvPr/>
          </p:nvSpPr>
          <p:spPr>
            <a:xfrm>
              <a:off x="640102" y="1639303"/>
              <a:ext cx="1738800" cy="317880"/>
            </a:xfrm>
            <a:prstGeom prst="rect">
              <a:avLst/>
            </a:prstGeom>
            <a:solidFill>
              <a:srgbClr val="2C3E50">
                <a:alpha val="40000"/>
              </a:srgbClr>
            </a:solid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en-US" sz="1200" b="1" strike="noStrike" spc="-1">
                  <a:solidFill>
                    <a:srgbClr val="2C3E50"/>
                  </a:solidFill>
                  <a:latin typeface="Calibri"/>
                </a:rPr>
                <a:t>Dr. </a:t>
              </a:r>
              <a:r>
                <a:rPr lang="en-US" sz="1200" b="1" spc="-1" err="1">
                  <a:solidFill>
                    <a:srgbClr val="2C3E50"/>
                  </a:solidFill>
                  <a:latin typeface="Calibri"/>
                </a:rPr>
                <a:t>Kewei</a:t>
              </a:r>
              <a:r>
                <a:rPr lang="en-US" sz="1200" b="1" spc="-1">
                  <a:solidFill>
                    <a:srgbClr val="2C3E50"/>
                  </a:solidFill>
                  <a:latin typeface="Calibri"/>
                </a:rPr>
                <a:t>, Sha</a:t>
              </a:r>
              <a:endParaRPr lang="en-US" sz="1200" b="0" strike="noStrike" spc="-1">
                <a:latin typeface="Arial"/>
              </a:endParaRPr>
            </a:p>
          </p:txBody>
        </p:sp>
        <p:sp>
          <p:nvSpPr>
            <p:cNvPr id="78" name="CustomShape 9">
              <a:extLst>
                <a:ext uri="{FF2B5EF4-FFF2-40B4-BE49-F238E27FC236}">
                  <a16:creationId xmlns:a16="http://schemas.microsoft.com/office/drawing/2014/main" id="{8D89592D-C02E-09A9-8ACD-17A23F83B1C2}"/>
                </a:ext>
              </a:extLst>
            </p:cNvPr>
            <p:cNvSpPr/>
            <p:nvPr/>
          </p:nvSpPr>
          <p:spPr>
            <a:xfrm>
              <a:off x="640102" y="3446863"/>
              <a:ext cx="1738800" cy="317880"/>
            </a:xfrm>
            <a:prstGeom prst="rect">
              <a:avLst/>
            </a:prstGeom>
            <a:solidFill>
              <a:srgbClr val="95A5A6">
                <a:alpha val="25000"/>
              </a:srgbClr>
            </a:solid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100" b="1" cap="all" spc="-1">
                  <a:solidFill>
                    <a:srgbClr val="000000"/>
                  </a:solidFill>
                  <a:latin typeface="Calibri"/>
                </a:rPr>
                <a:t>Instructor</a:t>
              </a:r>
              <a:endParaRPr lang="en-US" sz="1100" b="1" strike="noStrike" cap="all" spc="-1">
                <a:solidFill>
                  <a:srgbClr val="000000"/>
                </a:solidFill>
                <a:latin typeface="Calibri"/>
              </a:endParaRPr>
            </a:p>
          </p:txBody>
        </p:sp>
      </p:grpSp>
    </p:spTree>
    <p:extLst>
      <p:ext uri="{BB962C8B-B14F-4D97-AF65-F5344CB8AC3E}">
        <p14:creationId xmlns:p14="http://schemas.microsoft.com/office/powerpoint/2010/main" val="63072308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0362CD-6EE3-880A-8915-06B4A1F2B593}"/>
              </a:ext>
            </a:extLst>
          </p:cNvPr>
          <p:cNvSpPr>
            <a:spLocks noGrp="1"/>
          </p:cNvSpPr>
          <p:nvPr>
            <p:ph type="title"/>
          </p:nvPr>
        </p:nvSpPr>
        <p:spPr>
          <a:xfrm>
            <a:off x="1132782" y="-32657"/>
            <a:ext cx="10090856" cy="1144800"/>
          </a:xfrm>
        </p:spPr>
        <p:style>
          <a:lnRef idx="1">
            <a:schemeClr val="dk1"/>
          </a:lnRef>
          <a:fillRef idx="2">
            <a:schemeClr val="dk1"/>
          </a:fillRef>
          <a:effectRef idx="1">
            <a:schemeClr val="dk1"/>
          </a:effectRef>
          <a:fontRef idx="minor">
            <a:schemeClr val="dk1"/>
          </a:fontRef>
        </p:style>
        <p:txBody>
          <a:bodyPr>
            <a:normAutofit/>
          </a:bodyPr>
          <a:lstStyle/>
          <a:p>
            <a:pPr algn="ctr"/>
            <a:r>
              <a:rPr lang="en-US" sz="4000" dirty="0">
                <a:solidFill>
                  <a:schemeClr val="tx1"/>
                </a:solidFill>
              </a:rPr>
              <a:t>Invoking Smart Contracts</a:t>
            </a:r>
          </a:p>
        </p:txBody>
      </p:sp>
      <p:pic>
        <p:nvPicPr>
          <p:cNvPr id="6" name="Picture 5" descr="Text&#10;&#10;Description automatically generated">
            <a:extLst>
              <a:ext uri="{FF2B5EF4-FFF2-40B4-BE49-F238E27FC236}">
                <a16:creationId xmlns:a16="http://schemas.microsoft.com/office/drawing/2014/main" id="{2FB483C6-6BD9-C89D-4245-D5C5401787C4}"/>
              </a:ext>
            </a:extLst>
          </p:cNvPr>
          <p:cNvPicPr>
            <a:picLocks noChangeAspect="1"/>
          </p:cNvPicPr>
          <p:nvPr/>
        </p:nvPicPr>
        <p:blipFill rotWithShape="1">
          <a:blip r:embed="rId2">
            <a:extLst>
              <a:ext uri="{28A0092B-C50C-407E-A947-70E740481C1C}">
                <a14:useLocalDpi xmlns:a14="http://schemas.microsoft.com/office/drawing/2010/main" val="0"/>
              </a:ext>
            </a:extLst>
          </a:blip>
          <a:srcRect t="17626" b="25109"/>
          <a:stretch/>
        </p:blipFill>
        <p:spPr>
          <a:xfrm>
            <a:off x="1132782" y="1367058"/>
            <a:ext cx="10090856" cy="3916907"/>
          </a:xfrm>
          <a:prstGeom prst="rect">
            <a:avLst/>
          </a:prstGeom>
        </p:spPr>
      </p:pic>
      <p:pic>
        <p:nvPicPr>
          <p:cNvPr id="4" name="Picture 8" descr="Text&#10;&#10;Description automatically generated">
            <a:extLst>
              <a:ext uri="{FF2B5EF4-FFF2-40B4-BE49-F238E27FC236}">
                <a16:creationId xmlns:a16="http://schemas.microsoft.com/office/drawing/2014/main" id="{94946449-B61F-1D85-A62F-1473E2DA1B06}"/>
              </a:ext>
            </a:extLst>
          </p:cNvPr>
          <p:cNvPicPr>
            <a:picLocks noChangeAspect="1"/>
          </p:cNvPicPr>
          <p:nvPr/>
        </p:nvPicPr>
        <p:blipFill rotWithShape="1">
          <a:blip r:embed="rId3"/>
          <a:srcRect r="276" b="47748"/>
          <a:stretch/>
        </p:blipFill>
        <p:spPr>
          <a:xfrm>
            <a:off x="1132782" y="5538881"/>
            <a:ext cx="10090856" cy="835303"/>
          </a:xfrm>
          <a:prstGeom prst="rect">
            <a:avLst/>
          </a:prstGeom>
        </p:spPr>
      </p:pic>
    </p:spTree>
    <p:extLst>
      <p:ext uri="{BB962C8B-B14F-4D97-AF65-F5344CB8AC3E}">
        <p14:creationId xmlns:p14="http://schemas.microsoft.com/office/powerpoint/2010/main" val="395642164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AC62CF-BC57-4959-8777-C77D244AAC33}"/>
              </a:ext>
            </a:extLst>
          </p:cNvPr>
          <p:cNvSpPr>
            <a:spLocks noGrp="1"/>
          </p:cNvSpPr>
          <p:nvPr>
            <p:ph type="title"/>
          </p:nvPr>
        </p:nvSpPr>
        <p:spPr>
          <a:xfrm>
            <a:off x="1094095" y="2538483"/>
            <a:ext cx="5238466" cy="1304449"/>
          </a:xfrm>
        </p:spPr>
        <p:txBody>
          <a:bodyPr vert="horz" lIns="91440" tIns="45720" rIns="91440" bIns="45720" rtlCol="0" anchor="b">
            <a:normAutofit/>
          </a:bodyPr>
          <a:lstStyle/>
          <a:p>
            <a:pPr algn="ctr"/>
            <a:r>
              <a:rPr lang="en-US" sz="4000" kern="1200" dirty="0">
                <a:solidFill>
                  <a:schemeClr val="tx1"/>
                </a:solidFill>
                <a:latin typeface="+mj-lt"/>
                <a:ea typeface="+mj-ea"/>
                <a:cs typeface="+mj-cs"/>
              </a:rPr>
              <a:t>Working with Smart Contracts</a:t>
            </a:r>
          </a:p>
        </p:txBody>
      </p:sp>
      <p:sp>
        <p:nvSpPr>
          <p:cNvPr id="24" name="Freeform: Shape 23">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7" name="Graphic 5" descr="Handshake">
            <a:extLst>
              <a:ext uri="{FF2B5EF4-FFF2-40B4-BE49-F238E27FC236}">
                <a16:creationId xmlns:a16="http://schemas.microsoft.com/office/drawing/2014/main" id="{0CEB89C0-A886-9C38-74FD-153BCC435B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16103956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43910A-9BAB-A250-6252-B1C13459B370}"/>
              </a:ext>
            </a:extLst>
          </p:cNvPr>
          <p:cNvSpPr txBox="1"/>
          <p:nvPr/>
        </p:nvSpPr>
        <p:spPr>
          <a:xfrm>
            <a:off x="1019908" y="291090"/>
            <a:ext cx="10152184" cy="932688"/>
          </a:xfrm>
          <a:prstGeom prst="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4000" kern="1200" dirty="0">
                <a:solidFill>
                  <a:schemeClr val="tx1"/>
                </a:solidFill>
                <a:latin typeface="+mj-lt"/>
                <a:ea typeface="+mj-ea"/>
                <a:cs typeface="+mj-cs"/>
              </a:rPr>
              <a:t>SC for Create Change Request Policy</a:t>
            </a:r>
          </a:p>
        </p:txBody>
      </p:sp>
      <p:pic>
        <p:nvPicPr>
          <p:cNvPr id="5" name="Picture 3" descr="Text&#10;&#10;Description automatically generated">
            <a:extLst>
              <a:ext uri="{FF2B5EF4-FFF2-40B4-BE49-F238E27FC236}">
                <a16:creationId xmlns:a16="http://schemas.microsoft.com/office/drawing/2014/main" id="{F23186AD-F647-3CCC-41EE-D7943C37CD73}"/>
              </a:ext>
            </a:extLst>
          </p:cNvPr>
          <p:cNvPicPr>
            <a:picLocks noChangeAspect="1"/>
          </p:cNvPicPr>
          <p:nvPr/>
        </p:nvPicPr>
        <p:blipFill>
          <a:blip r:embed="rId2"/>
          <a:stretch>
            <a:fillRect/>
          </a:stretch>
        </p:blipFill>
        <p:spPr>
          <a:xfrm>
            <a:off x="1019907" y="1790930"/>
            <a:ext cx="10152184" cy="3815402"/>
          </a:xfrm>
          <a:prstGeom prst="rect">
            <a:avLst/>
          </a:prstGeom>
        </p:spPr>
      </p:pic>
    </p:spTree>
    <p:extLst>
      <p:ext uri="{BB962C8B-B14F-4D97-AF65-F5344CB8AC3E}">
        <p14:creationId xmlns:p14="http://schemas.microsoft.com/office/powerpoint/2010/main" val="375897732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43910A-9BAB-A250-6252-B1C13459B370}"/>
              </a:ext>
            </a:extLst>
          </p:cNvPr>
          <p:cNvSpPr txBox="1"/>
          <p:nvPr/>
        </p:nvSpPr>
        <p:spPr>
          <a:xfrm>
            <a:off x="1201613" y="291090"/>
            <a:ext cx="9788769" cy="932688"/>
          </a:xfrm>
          <a:prstGeom prst="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lgn="ctr">
              <a:lnSpc>
                <a:spcPct val="90000"/>
              </a:lnSpc>
              <a:spcBef>
                <a:spcPct val="0"/>
              </a:spcBef>
              <a:spcAft>
                <a:spcPts val="600"/>
              </a:spcAft>
            </a:pPr>
            <a:r>
              <a:rPr lang="en-US" sz="3500" kern="1200" dirty="0">
                <a:solidFill>
                  <a:schemeClr val="tx1"/>
                </a:solidFill>
                <a:latin typeface="+mj-lt"/>
                <a:ea typeface="+mj-ea"/>
                <a:cs typeface="+mj-cs"/>
              </a:rPr>
              <a:t>SC for Update Change Request Request Policy</a:t>
            </a:r>
          </a:p>
        </p:txBody>
      </p:sp>
      <p:pic>
        <p:nvPicPr>
          <p:cNvPr id="5" name="Picture 4" descr="Text&#10;&#10;Description automatically generated">
            <a:extLst>
              <a:ext uri="{FF2B5EF4-FFF2-40B4-BE49-F238E27FC236}">
                <a16:creationId xmlns:a16="http://schemas.microsoft.com/office/drawing/2014/main" id="{CB5F229B-3E71-6770-CC6D-F741C901639C}"/>
              </a:ext>
            </a:extLst>
          </p:cNvPr>
          <p:cNvPicPr>
            <a:picLocks noChangeAspect="1"/>
          </p:cNvPicPr>
          <p:nvPr/>
        </p:nvPicPr>
        <p:blipFill>
          <a:blip r:embed="rId2"/>
          <a:stretch>
            <a:fillRect/>
          </a:stretch>
        </p:blipFill>
        <p:spPr>
          <a:xfrm>
            <a:off x="1201613" y="1581570"/>
            <a:ext cx="9788769" cy="4985340"/>
          </a:xfrm>
          <a:prstGeom prst="rect">
            <a:avLst/>
          </a:prstGeom>
        </p:spPr>
      </p:pic>
    </p:spTree>
    <p:extLst>
      <p:ext uri="{BB962C8B-B14F-4D97-AF65-F5344CB8AC3E}">
        <p14:creationId xmlns:p14="http://schemas.microsoft.com/office/powerpoint/2010/main" val="382076435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C8FB1D8C-9B37-4E55-BEE2-A729123D2525}"/>
              </a:ext>
            </a:extLst>
          </p:cNvPr>
          <p:cNvSpPr>
            <a:spLocks noGrp="1"/>
          </p:cNvSpPr>
          <p:nvPr>
            <p:ph type="title"/>
          </p:nvPr>
        </p:nvSpPr>
        <p:spPr>
          <a:xfrm>
            <a:off x="1094095" y="1175981"/>
            <a:ext cx="5238466" cy="2253019"/>
          </a:xfrm>
        </p:spPr>
        <p:txBody>
          <a:bodyPr vert="horz" lIns="91440" tIns="45720" rIns="91440" bIns="45720" rtlCol="0" anchor="b">
            <a:normAutofit/>
          </a:bodyPr>
          <a:lstStyle/>
          <a:p>
            <a:pPr algn="ctr"/>
            <a:r>
              <a:rPr lang="en-US" sz="4000" kern="1200" dirty="0">
                <a:solidFill>
                  <a:schemeClr val="tx1"/>
                </a:solidFill>
                <a:latin typeface="+mj-lt"/>
                <a:ea typeface="+mj-ea"/>
                <a:cs typeface="+mj-cs"/>
              </a:rPr>
              <a:t>Security Policies</a:t>
            </a:r>
          </a:p>
        </p:txBody>
      </p:sp>
      <p:sp>
        <p:nvSpPr>
          <p:cNvPr id="39" name="Freeform: Shape 38">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Graphic 21" descr="Check List">
            <a:extLst>
              <a:ext uri="{FF2B5EF4-FFF2-40B4-BE49-F238E27FC236}">
                <a16:creationId xmlns:a16="http://schemas.microsoft.com/office/drawing/2014/main" id="{C8AE6BD3-B342-68E4-0D9A-5FF83CF73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15558823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3F475-F0B8-3593-B2DE-79A0F7B45F72}"/>
              </a:ext>
            </a:extLst>
          </p:cNvPr>
          <p:cNvSpPr>
            <a:spLocks noGrp="1"/>
          </p:cNvSpPr>
          <p:nvPr>
            <p:ph type="title"/>
          </p:nvPr>
        </p:nvSpPr>
        <p:spPr>
          <a:xfrm>
            <a:off x="-300" y="-136478"/>
            <a:ext cx="12192000" cy="828435"/>
          </a:xfrm>
        </p:spPr>
        <p:style>
          <a:lnRef idx="1">
            <a:schemeClr val="dk1"/>
          </a:lnRef>
          <a:fillRef idx="2">
            <a:schemeClr val="dk1"/>
          </a:fillRef>
          <a:effectRef idx="1">
            <a:schemeClr val="dk1"/>
          </a:effectRef>
          <a:fontRef idx="minor">
            <a:schemeClr val="dk1"/>
          </a:fontRef>
        </p:style>
        <p:txBody>
          <a:bodyPr/>
          <a:lstStyle/>
          <a:p>
            <a:pPr algn="ctr"/>
            <a:r>
              <a:rPr lang="en-US" sz="4000" dirty="0"/>
              <a:t>Implementation</a:t>
            </a:r>
            <a:r>
              <a:rPr lang="en-US" dirty="0"/>
              <a:t> of Security Policies</a:t>
            </a:r>
          </a:p>
        </p:txBody>
      </p:sp>
      <p:sp>
        <p:nvSpPr>
          <p:cNvPr id="3" name="Text Placeholder 2">
            <a:extLst>
              <a:ext uri="{FF2B5EF4-FFF2-40B4-BE49-F238E27FC236}">
                <a16:creationId xmlns:a16="http://schemas.microsoft.com/office/drawing/2014/main" id="{2335A52E-A5AF-586E-85AA-48EBEE1CC3A5}"/>
              </a:ext>
            </a:extLst>
          </p:cNvPr>
          <p:cNvSpPr>
            <a:spLocks noGrp="1"/>
          </p:cNvSpPr>
          <p:nvPr>
            <p:ph type="body"/>
          </p:nvPr>
        </p:nvSpPr>
        <p:spPr>
          <a:xfrm>
            <a:off x="609480" y="1331564"/>
            <a:ext cx="10972440" cy="4648907"/>
          </a:xfrm>
        </p:spPr>
        <p:style>
          <a:lnRef idx="1">
            <a:schemeClr val="accent1"/>
          </a:lnRef>
          <a:fillRef idx="2">
            <a:schemeClr val="accent1"/>
          </a:fillRef>
          <a:effectRef idx="1">
            <a:schemeClr val="accent1"/>
          </a:effectRef>
          <a:fontRef idx="minor">
            <a:schemeClr val="dk1"/>
          </a:fontRef>
        </p:style>
        <p:txBody>
          <a:bodyPr/>
          <a:lstStyle/>
          <a:p>
            <a:pPr algn="just">
              <a:lnSpc>
                <a:spcPct val="200000"/>
              </a:lnSpc>
              <a:buFont typeface="Arial"/>
              <a:buChar char="•"/>
            </a:pPr>
            <a:r>
              <a:rPr lang="en-US" sz="2000" b="1" dirty="0">
                <a:latin typeface="+mn-lt"/>
                <a:ea typeface="+mj-lt"/>
                <a:cs typeface="+mj-lt"/>
              </a:rPr>
              <a:t>Create Change Request:</a:t>
            </a:r>
            <a:r>
              <a:rPr lang="en-US" sz="2000" dirty="0">
                <a:latin typeface="+mn-lt"/>
                <a:ea typeface="+mj-lt"/>
                <a:cs typeface="+mj-lt"/>
              </a:rPr>
              <a:t> The Policy is that only the CISE from the lead organization of a project can create a new change request document of the project. </a:t>
            </a:r>
            <a:endParaRPr lang="en-US" sz="2000" dirty="0">
              <a:latin typeface="+mn-lt"/>
              <a:cs typeface="Arial"/>
            </a:endParaRPr>
          </a:p>
          <a:p>
            <a:pPr algn="just">
              <a:lnSpc>
                <a:spcPct val="200000"/>
              </a:lnSpc>
              <a:buFont typeface="Arial"/>
              <a:buChar char="•"/>
            </a:pPr>
            <a:r>
              <a:rPr lang="en-US" sz="2000" dirty="0">
                <a:latin typeface="+mn-lt"/>
                <a:ea typeface="+mj-lt"/>
                <a:cs typeface="+mj-lt"/>
              </a:rPr>
              <a:t>Target: Change Request document which inside the blockchain </a:t>
            </a:r>
            <a:endParaRPr lang="en-US" sz="2000" dirty="0">
              <a:latin typeface="+mn-lt"/>
            </a:endParaRPr>
          </a:p>
          <a:p>
            <a:pPr algn="just">
              <a:lnSpc>
                <a:spcPct val="200000"/>
              </a:lnSpc>
              <a:buFont typeface="Arial"/>
              <a:buChar char="•"/>
            </a:pPr>
            <a:r>
              <a:rPr lang="en-US" sz="2000" dirty="0">
                <a:latin typeface="+mn-lt"/>
                <a:ea typeface="+mj-lt"/>
                <a:cs typeface="+mj-lt"/>
              </a:rPr>
              <a:t>Action: Create </a:t>
            </a:r>
            <a:endParaRPr lang="en-US" sz="2000" dirty="0">
              <a:latin typeface="+mn-lt"/>
            </a:endParaRPr>
          </a:p>
          <a:p>
            <a:pPr algn="just">
              <a:lnSpc>
                <a:spcPct val="200000"/>
              </a:lnSpc>
              <a:buFont typeface="Arial"/>
              <a:buChar char="•"/>
            </a:pPr>
            <a:r>
              <a:rPr lang="en-US" sz="2000" dirty="0">
                <a:latin typeface="+mn-lt"/>
                <a:ea typeface="+mj-lt"/>
                <a:cs typeface="+mj-lt"/>
              </a:rPr>
              <a:t>Combining Algorithm: </a:t>
            </a:r>
            <a:r>
              <a:rPr lang="en-US" sz="2000" dirty="0" err="1">
                <a:latin typeface="+mn-lt"/>
                <a:ea typeface="+mj-lt"/>
                <a:cs typeface="+mj-lt"/>
              </a:rPr>
              <a:t>denyOverrides</a:t>
            </a:r>
            <a:r>
              <a:rPr lang="en-US" sz="2000" dirty="0">
                <a:latin typeface="+mn-lt"/>
                <a:ea typeface="+mj-lt"/>
                <a:cs typeface="+mj-lt"/>
              </a:rPr>
              <a:t> </a:t>
            </a:r>
            <a:endParaRPr lang="en-US" sz="2000" dirty="0">
              <a:latin typeface="+mn-lt"/>
            </a:endParaRPr>
          </a:p>
          <a:p>
            <a:pPr marL="457200" indent="-457200" algn="just">
              <a:lnSpc>
                <a:spcPct val="200000"/>
              </a:lnSpc>
              <a:buFont typeface="Arial"/>
              <a:buChar char="•"/>
            </a:pPr>
            <a:r>
              <a:rPr lang="en-US" sz="2000" dirty="0">
                <a:latin typeface="+mn-lt"/>
                <a:ea typeface="+mj-lt"/>
                <a:cs typeface="+mj-lt"/>
              </a:rPr>
              <a:t>Conditions: The user works as the lead organization of project, the user works on the current project and lastly, the User role must be CISE (chief Integration System Engineer). </a:t>
            </a:r>
            <a:endParaRPr lang="en-US" sz="2000" dirty="0">
              <a:latin typeface="+mn-lt"/>
            </a:endParaRPr>
          </a:p>
        </p:txBody>
      </p:sp>
    </p:spTree>
    <p:extLst>
      <p:ext uri="{BB962C8B-B14F-4D97-AF65-F5344CB8AC3E}">
        <p14:creationId xmlns:p14="http://schemas.microsoft.com/office/powerpoint/2010/main" val="276092794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5E47-8B44-8B0B-3857-28D61F61F7A0}"/>
              </a:ext>
            </a:extLst>
          </p:cNvPr>
          <p:cNvSpPr>
            <a:spLocks noGrp="1"/>
          </p:cNvSpPr>
          <p:nvPr>
            <p:ph type="title"/>
          </p:nvPr>
        </p:nvSpPr>
        <p:spPr>
          <a:xfrm>
            <a:off x="381261" y="273600"/>
            <a:ext cx="11428875" cy="1144800"/>
          </a:xfrm>
        </p:spPr>
        <p:style>
          <a:lnRef idx="1">
            <a:schemeClr val="dk1"/>
          </a:lnRef>
          <a:fillRef idx="2">
            <a:schemeClr val="dk1"/>
          </a:fillRef>
          <a:effectRef idx="1">
            <a:schemeClr val="dk1"/>
          </a:effectRef>
          <a:fontRef idx="minor">
            <a:schemeClr val="dk1"/>
          </a:fontRef>
        </p:style>
        <p:txBody>
          <a:bodyPr/>
          <a:lstStyle/>
          <a:p>
            <a:pPr algn="ctr"/>
            <a:r>
              <a:rPr lang="en-US" sz="3600" dirty="0"/>
              <a:t>Create Change Request Security Policy Implemented as Smart Contract</a:t>
            </a:r>
          </a:p>
        </p:txBody>
      </p:sp>
      <p:pic>
        <p:nvPicPr>
          <p:cNvPr id="4" name="Picture 4" descr="Text&#10;&#10;Description automatically generated">
            <a:extLst>
              <a:ext uri="{FF2B5EF4-FFF2-40B4-BE49-F238E27FC236}">
                <a16:creationId xmlns:a16="http://schemas.microsoft.com/office/drawing/2014/main" id="{41E47C01-2C81-0978-9014-4635D13F2E59}"/>
              </a:ext>
            </a:extLst>
          </p:cNvPr>
          <p:cNvPicPr>
            <a:picLocks noChangeAspect="1"/>
          </p:cNvPicPr>
          <p:nvPr/>
        </p:nvPicPr>
        <p:blipFill>
          <a:blip r:embed="rId2"/>
          <a:stretch>
            <a:fillRect/>
          </a:stretch>
        </p:blipFill>
        <p:spPr>
          <a:xfrm>
            <a:off x="381261" y="2198504"/>
            <a:ext cx="11428875" cy="3275184"/>
          </a:xfrm>
          <a:prstGeom prst="rect">
            <a:avLst/>
          </a:prstGeom>
        </p:spPr>
      </p:pic>
    </p:spTree>
    <p:extLst>
      <p:ext uri="{BB962C8B-B14F-4D97-AF65-F5344CB8AC3E}">
        <p14:creationId xmlns:p14="http://schemas.microsoft.com/office/powerpoint/2010/main" val="3901092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F8B017E-3BE1-303B-BD92-216D480AB1F6}"/>
              </a:ext>
            </a:extLst>
          </p:cNvPr>
          <p:cNvSpPr>
            <a:spLocks noGrp="1"/>
          </p:cNvSpPr>
          <p:nvPr>
            <p:ph type="subTitle"/>
          </p:nvPr>
        </p:nvSpPr>
        <p:spPr>
          <a:xfrm>
            <a:off x="609780" y="775080"/>
            <a:ext cx="10972440" cy="5307840"/>
          </a:xfrm>
        </p:spPr>
        <p:style>
          <a:lnRef idx="1">
            <a:schemeClr val="accent1"/>
          </a:lnRef>
          <a:fillRef idx="2">
            <a:schemeClr val="accent1"/>
          </a:fillRef>
          <a:effectRef idx="1">
            <a:schemeClr val="accent1"/>
          </a:effectRef>
          <a:fontRef idx="minor">
            <a:schemeClr val="dk1"/>
          </a:fontRef>
        </p:style>
        <p:txBody>
          <a:bodyPr/>
          <a:lstStyle/>
          <a:p>
            <a:pPr algn="just">
              <a:lnSpc>
                <a:spcPct val="200000"/>
              </a:lnSpc>
            </a:pPr>
            <a:r>
              <a:rPr lang="en-US" sz="2000" b="1" dirty="0">
                <a:ea typeface="+mn-lt"/>
                <a:cs typeface="+mn-lt"/>
              </a:rPr>
              <a:t>Update Change Request:</a:t>
            </a:r>
            <a:r>
              <a:rPr lang="en-US" sz="2000" dirty="0">
                <a:ea typeface="+mn-lt"/>
                <a:cs typeface="+mn-lt"/>
              </a:rPr>
              <a:t> The policy verifies whether the request is authorized to update a change request or not. </a:t>
            </a:r>
            <a:endParaRPr lang="en-US" sz="2000" dirty="0"/>
          </a:p>
          <a:p>
            <a:pPr algn="just">
              <a:lnSpc>
                <a:spcPct val="200000"/>
              </a:lnSpc>
            </a:pPr>
            <a:r>
              <a:rPr lang="en-US" sz="2000" dirty="0">
                <a:ea typeface="+mn-lt"/>
                <a:cs typeface="+mn-lt"/>
              </a:rPr>
              <a:t>Target: Change Request document which is inside the blockchain </a:t>
            </a:r>
            <a:endParaRPr lang="en-US" sz="2000" dirty="0"/>
          </a:p>
          <a:p>
            <a:pPr algn="just">
              <a:lnSpc>
                <a:spcPct val="200000"/>
              </a:lnSpc>
            </a:pPr>
            <a:r>
              <a:rPr lang="en-US" sz="2000" dirty="0">
                <a:ea typeface="+mn-lt"/>
                <a:cs typeface="+mn-lt"/>
              </a:rPr>
              <a:t>Action: Update </a:t>
            </a:r>
            <a:endParaRPr lang="en-US" sz="2000" dirty="0"/>
          </a:p>
          <a:p>
            <a:pPr algn="just">
              <a:lnSpc>
                <a:spcPct val="200000"/>
              </a:lnSpc>
            </a:pPr>
            <a:r>
              <a:rPr lang="en-US" sz="2000" dirty="0">
                <a:ea typeface="+mn-lt"/>
                <a:cs typeface="+mn-lt"/>
              </a:rPr>
              <a:t>Combining Algorithm: </a:t>
            </a:r>
            <a:r>
              <a:rPr lang="en-US" sz="2000" dirty="0" err="1">
                <a:ea typeface="+mn-lt"/>
                <a:cs typeface="+mn-lt"/>
              </a:rPr>
              <a:t>denyOverrides</a:t>
            </a:r>
            <a:r>
              <a:rPr lang="en-US" sz="2000" dirty="0">
                <a:ea typeface="+mn-lt"/>
                <a:cs typeface="+mn-lt"/>
              </a:rPr>
              <a:t> </a:t>
            </a:r>
            <a:endParaRPr lang="en-US" sz="2000" dirty="0"/>
          </a:p>
          <a:p>
            <a:pPr>
              <a:lnSpc>
                <a:spcPct val="200000"/>
              </a:lnSpc>
            </a:pPr>
            <a:r>
              <a:rPr lang="en-US" sz="2000" dirty="0">
                <a:ea typeface="+mn-lt"/>
                <a:cs typeface="+mn-lt"/>
              </a:rPr>
              <a:t>Conditions: The condition to update CR status would be the same as to create the CR. </a:t>
            </a:r>
          </a:p>
          <a:p>
            <a:endParaRPr lang="en-US" dirty="0">
              <a:cs typeface="Arial"/>
            </a:endParaRPr>
          </a:p>
          <a:p>
            <a:endParaRPr lang="en-US" dirty="0">
              <a:cs typeface="Arial"/>
            </a:endParaRPr>
          </a:p>
        </p:txBody>
      </p:sp>
    </p:spTree>
    <p:extLst>
      <p:ext uri="{BB962C8B-B14F-4D97-AF65-F5344CB8AC3E}">
        <p14:creationId xmlns:p14="http://schemas.microsoft.com/office/powerpoint/2010/main" val="3231855632"/>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5E47-8B44-8B0B-3857-28D61F61F7A0}"/>
              </a:ext>
            </a:extLst>
          </p:cNvPr>
          <p:cNvSpPr>
            <a:spLocks noGrp="1"/>
          </p:cNvSpPr>
          <p:nvPr>
            <p:ph type="title"/>
          </p:nvPr>
        </p:nvSpPr>
        <p:spPr>
          <a:xfrm>
            <a:off x="609600" y="273600"/>
            <a:ext cx="10550768" cy="1144800"/>
          </a:xfrm>
        </p:spPr>
        <p:style>
          <a:lnRef idx="1">
            <a:schemeClr val="dk1"/>
          </a:lnRef>
          <a:fillRef idx="2">
            <a:schemeClr val="dk1"/>
          </a:fillRef>
          <a:effectRef idx="1">
            <a:schemeClr val="dk1"/>
          </a:effectRef>
          <a:fontRef idx="minor">
            <a:schemeClr val="dk1"/>
          </a:fontRef>
        </p:style>
        <p:txBody>
          <a:bodyPr/>
          <a:lstStyle/>
          <a:p>
            <a:pPr algn="ctr"/>
            <a:r>
              <a:rPr lang="en-US" sz="3600" dirty="0"/>
              <a:t>Update Change Request Security Policy Implemented as Smart Contract</a:t>
            </a:r>
          </a:p>
        </p:txBody>
      </p:sp>
      <p:pic>
        <p:nvPicPr>
          <p:cNvPr id="5" name="Picture 4" descr="Text&#10;&#10;Description automatically generated">
            <a:extLst>
              <a:ext uri="{FF2B5EF4-FFF2-40B4-BE49-F238E27FC236}">
                <a16:creationId xmlns:a16="http://schemas.microsoft.com/office/drawing/2014/main" id="{EBB81555-C70F-14CA-E27B-E1E38164DF90}"/>
              </a:ext>
            </a:extLst>
          </p:cNvPr>
          <p:cNvPicPr>
            <a:picLocks noChangeAspect="1"/>
          </p:cNvPicPr>
          <p:nvPr/>
        </p:nvPicPr>
        <p:blipFill>
          <a:blip r:embed="rId2"/>
          <a:stretch>
            <a:fillRect/>
          </a:stretch>
        </p:blipFill>
        <p:spPr>
          <a:xfrm>
            <a:off x="609600" y="2196433"/>
            <a:ext cx="10550768" cy="2963895"/>
          </a:xfrm>
          <a:prstGeom prst="rect">
            <a:avLst/>
          </a:prstGeom>
        </p:spPr>
      </p:pic>
    </p:spTree>
    <p:extLst>
      <p:ext uri="{BB962C8B-B14F-4D97-AF65-F5344CB8AC3E}">
        <p14:creationId xmlns:p14="http://schemas.microsoft.com/office/powerpoint/2010/main" val="1011629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 name="Graphic 2"/>
          <p:cNvPicPr/>
          <p:nvPr/>
        </p:nvPicPr>
        <p:blipFill>
          <a:blip r:embed="rId2"/>
          <a:stretch/>
        </p:blipFill>
        <p:spPr>
          <a:xfrm>
            <a:off x="9696240" y="425520"/>
            <a:ext cx="1310760" cy="6210360"/>
          </a:xfrm>
          <a:prstGeom prst="rect">
            <a:avLst/>
          </a:prstGeom>
          <a:ln>
            <a:noFill/>
          </a:ln>
        </p:spPr>
      </p:pic>
      <p:sp>
        <p:nvSpPr>
          <p:cNvPr id="1220" name="TextShape 1"/>
          <p:cNvSpPr txBox="1"/>
          <p:nvPr/>
        </p:nvSpPr>
        <p:spPr>
          <a:xfrm>
            <a:off x="666385" y="0"/>
            <a:ext cx="8810625" cy="1149480"/>
          </a:xfrm>
          <a:prstGeom prst="rect">
            <a:avLst/>
          </a:prstGeom>
          <a:ln/>
        </p:spPr>
        <p:style>
          <a:lnRef idx="1">
            <a:schemeClr val="accent1"/>
          </a:lnRef>
          <a:fillRef idx="3">
            <a:schemeClr val="accent1"/>
          </a:fillRef>
          <a:effectRef idx="2">
            <a:schemeClr val="accent1"/>
          </a:effectRef>
          <a:fontRef idx="minor">
            <a:schemeClr val="lt1"/>
          </a:fontRef>
        </p:style>
        <p:txBody>
          <a:bodyPr lIns="90000" tIns="45000" rIns="90000" bIns="45000" anchor="ctr">
            <a:noAutofit/>
          </a:bodyPr>
          <a:lstStyle/>
          <a:p>
            <a:pPr algn="ctr">
              <a:lnSpc>
                <a:spcPct val="90000"/>
              </a:lnSpc>
              <a:spcBef>
                <a:spcPts val="1001"/>
              </a:spcBef>
              <a:tabLst>
                <a:tab pos="0" algn="l"/>
              </a:tabLst>
            </a:pPr>
            <a:r>
              <a:rPr lang="en-US" sz="5400" spc="-1" dirty="0">
                <a:solidFill>
                  <a:schemeClr val="bg1"/>
                </a:solidFill>
                <a:latin typeface="Arial"/>
                <a:ea typeface="Arial Unicode MS"/>
              </a:rPr>
              <a:t>Future Scope</a:t>
            </a:r>
            <a:endParaRPr lang="en-US" sz="5400" b="0" strike="noStrike" spc="-1" dirty="0">
              <a:solidFill>
                <a:schemeClr val="bg1"/>
              </a:solidFill>
              <a:latin typeface="Arial"/>
            </a:endParaRPr>
          </a:p>
        </p:txBody>
      </p:sp>
      <p:sp>
        <p:nvSpPr>
          <p:cNvPr id="3" name="TextBox 2">
            <a:extLst>
              <a:ext uri="{FF2B5EF4-FFF2-40B4-BE49-F238E27FC236}">
                <a16:creationId xmlns:a16="http://schemas.microsoft.com/office/drawing/2014/main" id="{76483751-6572-9326-32C2-49FBF364F1A0}"/>
              </a:ext>
            </a:extLst>
          </p:cNvPr>
          <p:cNvSpPr txBox="1"/>
          <p:nvPr/>
        </p:nvSpPr>
        <p:spPr>
          <a:xfrm>
            <a:off x="664030" y="1347517"/>
            <a:ext cx="8810625" cy="5510483"/>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200000"/>
              </a:lnSpc>
              <a:spcBef>
                <a:spcPts val="1000"/>
              </a:spcBef>
              <a:buFont typeface="Wingdings,Sans-Serif"/>
              <a:buChar char="v"/>
            </a:pPr>
            <a:r>
              <a:rPr lang="en-US" sz="2000" dirty="0">
                <a:ea typeface="+mn-lt"/>
                <a:cs typeface="+mn-lt"/>
              </a:rPr>
              <a:t>The static structure was implemented following the official documentation. </a:t>
            </a:r>
          </a:p>
          <a:p>
            <a:pPr marL="285750" indent="-285750" algn="just">
              <a:lnSpc>
                <a:spcPct val="200000"/>
              </a:lnSpc>
              <a:spcBef>
                <a:spcPts val="1000"/>
              </a:spcBef>
              <a:buFont typeface="Wingdings,Sans-Serif"/>
              <a:buChar char="v"/>
            </a:pPr>
            <a:r>
              <a:rPr lang="en-US" sz="2000" dirty="0">
                <a:ea typeface="+mn-lt"/>
                <a:cs typeface="+mn-lt"/>
              </a:rPr>
              <a:t>In the future, we can use dynamic structure with the use of maps in order to avoid storing null values.</a:t>
            </a:r>
          </a:p>
          <a:p>
            <a:pPr marL="285750" indent="-285750" algn="just">
              <a:lnSpc>
                <a:spcPct val="200000"/>
              </a:lnSpc>
              <a:spcBef>
                <a:spcPts val="1000"/>
              </a:spcBef>
              <a:buFont typeface="Wingdings,Sans-Serif"/>
              <a:buChar char="v"/>
            </a:pPr>
            <a:r>
              <a:rPr lang="en-US" sz="2000" dirty="0">
                <a:ea typeface="+mn-lt"/>
                <a:cs typeface="+mn-lt"/>
              </a:rPr>
              <a:t>Integration of complete UI with Block chain.</a:t>
            </a:r>
          </a:p>
          <a:p>
            <a:pPr marL="285750" indent="-285750" algn="just">
              <a:lnSpc>
                <a:spcPct val="200000"/>
              </a:lnSpc>
              <a:spcBef>
                <a:spcPts val="1000"/>
              </a:spcBef>
              <a:buFont typeface="Wingdings,Sans-Serif"/>
              <a:buChar char="v"/>
            </a:pPr>
            <a:r>
              <a:rPr lang="en-US" sz="2000" dirty="0">
                <a:ea typeface="+mn-lt"/>
                <a:cs typeface="+mn-lt"/>
              </a:rPr>
              <a:t>Complete Database Schema to be developed.</a:t>
            </a:r>
          </a:p>
          <a:p>
            <a:pPr marL="285750" indent="-285750" algn="just">
              <a:lnSpc>
                <a:spcPct val="200000"/>
              </a:lnSpc>
              <a:spcBef>
                <a:spcPts val="1000"/>
              </a:spcBef>
              <a:buFont typeface="Wingdings,Sans-Serif"/>
              <a:buChar char="v"/>
            </a:pPr>
            <a:r>
              <a:rPr lang="en-US" sz="2000" dirty="0">
                <a:ea typeface="+mn-lt"/>
                <a:cs typeface="+mn-lt"/>
              </a:rPr>
              <a:t>Complete set of Security Policies can be implemented.</a:t>
            </a:r>
          </a:p>
          <a:p>
            <a:pPr marL="285750" indent="-285750">
              <a:lnSpc>
                <a:spcPct val="200000"/>
              </a:lnSpc>
              <a:spcBef>
                <a:spcPts val="1000"/>
              </a:spcBef>
              <a:buFont typeface="Wingdings,Sans-Serif"/>
              <a:buChar char="v"/>
            </a:pPr>
            <a:endParaRPr lang="en-US" dirty="0">
              <a:ea typeface="+mn-lt"/>
              <a:cs typeface="+mn-lt"/>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 name="CustomShape 1"/>
          <p:cNvSpPr/>
          <p:nvPr/>
        </p:nvSpPr>
        <p:spPr>
          <a:xfrm>
            <a:off x="1005840" y="361408"/>
            <a:ext cx="2453400" cy="132198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en-US" sz="4000" b="0" strike="noStrike" spc="-1" dirty="0">
                <a:solidFill>
                  <a:srgbClr val="FFFFFF"/>
                </a:solidFill>
                <a:latin typeface="Arial"/>
                <a:ea typeface="Arial Unicode MS"/>
              </a:rPr>
              <a:t>Table of Contents</a:t>
            </a:r>
            <a:endParaRPr lang="en-US" sz="4000" b="0" strike="noStrike" spc="-1" dirty="0">
              <a:latin typeface="Arial"/>
            </a:endParaRPr>
          </a:p>
        </p:txBody>
      </p:sp>
      <p:grpSp>
        <p:nvGrpSpPr>
          <p:cNvPr id="968" name="Group 2"/>
          <p:cNvGrpSpPr/>
          <p:nvPr/>
        </p:nvGrpSpPr>
        <p:grpSpPr>
          <a:xfrm>
            <a:off x="3642120" y="895320"/>
            <a:ext cx="7920000" cy="5200560"/>
            <a:chOff x="3642120" y="895320"/>
            <a:chExt cx="7920000" cy="5200560"/>
          </a:xfrm>
        </p:grpSpPr>
        <p:sp>
          <p:nvSpPr>
            <p:cNvPr id="969" name="Line 3"/>
            <p:cNvSpPr/>
            <p:nvPr/>
          </p:nvSpPr>
          <p:spPr>
            <a:xfrm>
              <a:off x="4904640" y="1814400"/>
              <a:ext cx="0" cy="4281480"/>
            </a:xfrm>
            <a:prstGeom prst="line">
              <a:avLst/>
            </a:prstGeom>
            <a:ln w="25560">
              <a:solidFill>
                <a:srgbClr val="FFFFFF"/>
              </a:solidFill>
              <a:miter/>
            </a:ln>
          </p:spPr>
          <p:style>
            <a:lnRef idx="0">
              <a:scrgbClr r="0" g="0" b="0"/>
            </a:lnRef>
            <a:fillRef idx="0">
              <a:scrgbClr r="0" g="0" b="0"/>
            </a:fillRef>
            <a:effectRef idx="0">
              <a:scrgbClr r="0" g="0" b="0"/>
            </a:effectRef>
            <a:fontRef idx="minor"/>
          </p:style>
        </p:sp>
        <p:sp>
          <p:nvSpPr>
            <p:cNvPr id="970" name="Line 4"/>
            <p:cNvSpPr/>
            <p:nvPr/>
          </p:nvSpPr>
          <p:spPr>
            <a:xfrm flipH="1">
              <a:off x="4904640" y="6070680"/>
              <a:ext cx="6639840" cy="0"/>
            </a:xfrm>
            <a:prstGeom prst="line">
              <a:avLst/>
            </a:prstGeom>
            <a:ln w="25560">
              <a:solidFill>
                <a:srgbClr val="FFFFFF"/>
              </a:solidFill>
              <a:miter/>
            </a:ln>
          </p:spPr>
          <p:style>
            <a:lnRef idx="0">
              <a:scrgbClr r="0" g="0" b="0"/>
            </a:lnRef>
            <a:fillRef idx="0">
              <a:scrgbClr r="0" g="0" b="0"/>
            </a:fillRef>
            <a:effectRef idx="0">
              <a:scrgbClr r="0" g="0" b="0"/>
            </a:effectRef>
            <a:fontRef idx="minor"/>
          </p:style>
        </p:sp>
        <p:sp>
          <p:nvSpPr>
            <p:cNvPr id="971" name="Line 5"/>
            <p:cNvSpPr/>
            <p:nvPr/>
          </p:nvSpPr>
          <p:spPr>
            <a:xfrm>
              <a:off x="11544480" y="915480"/>
              <a:ext cx="0" cy="5180400"/>
            </a:xfrm>
            <a:prstGeom prst="line">
              <a:avLst/>
            </a:prstGeom>
            <a:ln w="25560">
              <a:solidFill>
                <a:srgbClr val="FFFFFF"/>
              </a:solidFill>
              <a:miter/>
            </a:ln>
          </p:spPr>
          <p:style>
            <a:lnRef idx="0">
              <a:scrgbClr r="0" g="0" b="0"/>
            </a:lnRef>
            <a:fillRef idx="0">
              <a:scrgbClr r="0" g="0" b="0"/>
            </a:fillRef>
            <a:effectRef idx="0">
              <a:scrgbClr r="0" g="0" b="0"/>
            </a:effectRef>
            <a:fontRef idx="minor"/>
          </p:style>
        </p:sp>
        <p:sp>
          <p:nvSpPr>
            <p:cNvPr id="972" name="Line 6"/>
            <p:cNvSpPr/>
            <p:nvPr/>
          </p:nvSpPr>
          <p:spPr>
            <a:xfrm flipH="1" flipV="1">
              <a:off x="3642120" y="895320"/>
              <a:ext cx="7920000" cy="11520"/>
            </a:xfrm>
            <a:prstGeom prst="line">
              <a:avLst/>
            </a:prstGeom>
            <a:ln w="25560">
              <a:solidFill>
                <a:srgbClr val="FFFFFF"/>
              </a:solidFill>
              <a:miter/>
            </a:ln>
          </p:spPr>
          <p:style>
            <a:lnRef idx="0">
              <a:scrgbClr r="0" g="0" b="0"/>
            </a:lnRef>
            <a:fillRef idx="0">
              <a:scrgbClr r="0" g="0" b="0"/>
            </a:fillRef>
            <a:effectRef idx="0">
              <a:scrgbClr r="0" g="0" b="0"/>
            </a:effectRef>
            <a:fontRef idx="minor"/>
          </p:style>
        </p:sp>
      </p:grpSp>
      <p:sp>
        <p:nvSpPr>
          <p:cNvPr id="973" name="CustomShape 7"/>
          <p:cNvSpPr/>
          <p:nvPr/>
        </p:nvSpPr>
        <p:spPr>
          <a:xfrm>
            <a:off x="4530240" y="1280160"/>
            <a:ext cx="681840" cy="681840"/>
          </a:xfrm>
          <a:prstGeom prst="rect">
            <a:avLst/>
          </a:prstGeom>
          <a:solidFill>
            <a:srgbClr val="196491"/>
          </a:solidFill>
          <a:ln w="44280">
            <a:solidFill>
              <a:srgbClr val="FFFFFF"/>
            </a:solidFill>
            <a:miter/>
          </a:ln>
        </p:spPr>
        <p:style>
          <a:lnRef idx="0">
            <a:scrgbClr r="0" g="0" b="0"/>
          </a:lnRef>
          <a:fillRef idx="0">
            <a:scrgbClr r="0" g="0" b="0"/>
          </a:fillRef>
          <a:effectRef idx="0">
            <a:scrgbClr r="0" g="0" b="0"/>
          </a:effectRef>
          <a:fontRef idx="minor"/>
        </p:style>
      </p:sp>
      <p:sp>
        <p:nvSpPr>
          <p:cNvPr id="974" name="CustomShape 8"/>
          <p:cNvSpPr/>
          <p:nvPr/>
        </p:nvSpPr>
        <p:spPr>
          <a:xfrm>
            <a:off x="4563720" y="2286000"/>
            <a:ext cx="681840" cy="681840"/>
          </a:xfrm>
          <a:prstGeom prst="rect">
            <a:avLst/>
          </a:prstGeom>
          <a:solidFill>
            <a:srgbClr val="0587AF"/>
          </a:solidFill>
          <a:ln w="44280">
            <a:solidFill>
              <a:srgbClr val="FFFFFF"/>
            </a:solidFill>
            <a:miter/>
          </a:ln>
        </p:spPr>
        <p:style>
          <a:lnRef idx="0">
            <a:scrgbClr r="0" g="0" b="0"/>
          </a:lnRef>
          <a:fillRef idx="0">
            <a:scrgbClr r="0" g="0" b="0"/>
          </a:fillRef>
          <a:effectRef idx="0">
            <a:scrgbClr r="0" g="0" b="0"/>
          </a:effectRef>
          <a:fontRef idx="minor"/>
        </p:style>
      </p:sp>
      <p:sp>
        <p:nvSpPr>
          <p:cNvPr id="975" name="CustomShape 9"/>
          <p:cNvSpPr/>
          <p:nvPr/>
        </p:nvSpPr>
        <p:spPr>
          <a:xfrm>
            <a:off x="4563720" y="3291840"/>
            <a:ext cx="681840" cy="681840"/>
          </a:xfrm>
          <a:prstGeom prst="rect">
            <a:avLst/>
          </a:prstGeom>
          <a:solidFill>
            <a:srgbClr val="19A5BE"/>
          </a:solidFill>
          <a:ln w="44280">
            <a:solidFill>
              <a:srgbClr val="FFFFFF"/>
            </a:solidFill>
            <a:miter/>
          </a:ln>
        </p:spPr>
        <p:style>
          <a:lnRef idx="0">
            <a:scrgbClr r="0" g="0" b="0"/>
          </a:lnRef>
          <a:fillRef idx="0">
            <a:scrgbClr r="0" g="0" b="0"/>
          </a:fillRef>
          <a:effectRef idx="0">
            <a:scrgbClr r="0" g="0" b="0"/>
          </a:effectRef>
          <a:fontRef idx="minor"/>
        </p:style>
      </p:sp>
      <p:sp>
        <p:nvSpPr>
          <p:cNvPr id="976" name="CustomShape 10"/>
          <p:cNvSpPr/>
          <p:nvPr/>
        </p:nvSpPr>
        <p:spPr>
          <a:xfrm>
            <a:off x="4563720" y="4297680"/>
            <a:ext cx="681840" cy="681840"/>
          </a:xfrm>
          <a:prstGeom prst="rect">
            <a:avLst/>
          </a:prstGeom>
          <a:solidFill>
            <a:srgbClr val="53C3CD"/>
          </a:solidFill>
          <a:ln w="44280">
            <a:solidFill>
              <a:srgbClr val="FFFFFF"/>
            </a:solidFill>
            <a:miter/>
          </a:ln>
        </p:spPr>
        <p:style>
          <a:lnRef idx="0">
            <a:scrgbClr r="0" g="0" b="0"/>
          </a:lnRef>
          <a:fillRef idx="0">
            <a:scrgbClr r="0" g="0" b="0"/>
          </a:fillRef>
          <a:effectRef idx="0">
            <a:scrgbClr r="0" g="0" b="0"/>
          </a:effectRef>
          <a:fontRef idx="minor"/>
        </p:style>
      </p:sp>
      <p:sp>
        <p:nvSpPr>
          <p:cNvPr id="977" name="CustomShape 11"/>
          <p:cNvSpPr/>
          <p:nvPr/>
        </p:nvSpPr>
        <p:spPr>
          <a:xfrm>
            <a:off x="4530240" y="1371600"/>
            <a:ext cx="681840" cy="45612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spAutoFit/>
          </a:bodyPr>
          <a:lstStyle/>
          <a:p>
            <a:pPr algn="ctr">
              <a:lnSpc>
                <a:spcPct val="100000"/>
              </a:lnSpc>
            </a:pPr>
            <a:r>
              <a:rPr lang="en-US" sz="2400" b="1" strike="noStrike" spc="-1">
                <a:solidFill>
                  <a:srgbClr val="FFFFFF"/>
                </a:solidFill>
                <a:latin typeface="Arial"/>
                <a:ea typeface="Arial Unicode MS"/>
              </a:rPr>
              <a:t>01</a:t>
            </a:r>
            <a:endParaRPr lang="en-US" sz="2400" b="0" strike="noStrike" spc="-1">
              <a:latin typeface="Arial"/>
            </a:endParaRPr>
          </a:p>
        </p:txBody>
      </p:sp>
      <p:sp>
        <p:nvSpPr>
          <p:cNvPr id="978" name="CustomShape 12"/>
          <p:cNvSpPr/>
          <p:nvPr/>
        </p:nvSpPr>
        <p:spPr>
          <a:xfrm>
            <a:off x="4563720" y="2377440"/>
            <a:ext cx="681840" cy="45612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spAutoFit/>
          </a:bodyPr>
          <a:lstStyle/>
          <a:p>
            <a:pPr algn="ctr">
              <a:lnSpc>
                <a:spcPct val="100000"/>
              </a:lnSpc>
            </a:pPr>
            <a:r>
              <a:rPr lang="en-US" sz="2400" b="1" strike="noStrike" spc="-1">
                <a:solidFill>
                  <a:srgbClr val="FFFFFF"/>
                </a:solidFill>
                <a:latin typeface="Arial"/>
                <a:ea typeface="Arial Unicode MS"/>
              </a:rPr>
              <a:t>02</a:t>
            </a:r>
            <a:endParaRPr lang="en-US" sz="2400" b="0" strike="noStrike" spc="-1">
              <a:latin typeface="Arial"/>
            </a:endParaRPr>
          </a:p>
        </p:txBody>
      </p:sp>
      <p:sp>
        <p:nvSpPr>
          <p:cNvPr id="979" name="CustomShape 13"/>
          <p:cNvSpPr/>
          <p:nvPr/>
        </p:nvSpPr>
        <p:spPr>
          <a:xfrm>
            <a:off x="4563720" y="3384360"/>
            <a:ext cx="681840" cy="45612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spAutoFit/>
          </a:bodyPr>
          <a:lstStyle/>
          <a:p>
            <a:pPr algn="ctr">
              <a:lnSpc>
                <a:spcPct val="100000"/>
              </a:lnSpc>
            </a:pPr>
            <a:r>
              <a:rPr lang="en-US" sz="2400" b="1" strike="noStrike" spc="-1">
                <a:solidFill>
                  <a:srgbClr val="FFFFFF"/>
                </a:solidFill>
                <a:latin typeface="Arial"/>
                <a:ea typeface="Arial Unicode MS"/>
              </a:rPr>
              <a:t>03</a:t>
            </a:r>
            <a:endParaRPr lang="en-US" sz="2400" b="0" strike="noStrike" spc="-1">
              <a:latin typeface="Arial"/>
            </a:endParaRPr>
          </a:p>
        </p:txBody>
      </p:sp>
      <p:sp>
        <p:nvSpPr>
          <p:cNvPr id="980" name="CustomShape 14"/>
          <p:cNvSpPr/>
          <p:nvPr/>
        </p:nvSpPr>
        <p:spPr>
          <a:xfrm>
            <a:off x="4563720" y="4389120"/>
            <a:ext cx="681840" cy="45612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spAutoFit/>
          </a:bodyPr>
          <a:lstStyle/>
          <a:p>
            <a:pPr algn="ctr">
              <a:lnSpc>
                <a:spcPct val="100000"/>
              </a:lnSpc>
            </a:pPr>
            <a:r>
              <a:rPr lang="en-US" sz="2400" b="1" strike="noStrike" spc="-1">
                <a:solidFill>
                  <a:srgbClr val="FFFFFF"/>
                </a:solidFill>
                <a:latin typeface="Arial"/>
                <a:ea typeface="Arial Unicode MS"/>
              </a:rPr>
              <a:t>04</a:t>
            </a:r>
            <a:endParaRPr lang="en-US" sz="2400" b="0" strike="noStrike" spc="-1">
              <a:latin typeface="Arial"/>
            </a:endParaRPr>
          </a:p>
        </p:txBody>
      </p:sp>
      <p:grpSp>
        <p:nvGrpSpPr>
          <p:cNvPr id="981" name="Group 15"/>
          <p:cNvGrpSpPr/>
          <p:nvPr/>
        </p:nvGrpSpPr>
        <p:grpSpPr>
          <a:xfrm>
            <a:off x="5394960" y="1280160"/>
            <a:ext cx="5433480" cy="927360"/>
            <a:chOff x="5394960" y="1280160"/>
            <a:chExt cx="5433480" cy="927360"/>
          </a:xfrm>
        </p:grpSpPr>
        <p:sp>
          <p:nvSpPr>
            <p:cNvPr id="982" name="CustomShape 16"/>
            <p:cNvSpPr/>
            <p:nvPr/>
          </p:nvSpPr>
          <p:spPr>
            <a:xfrm>
              <a:off x="5394960" y="1752120"/>
              <a:ext cx="5433480" cy="455400"/>
            </a:xfrm>
            <a:prstGeom prst="rect">
              <a:avLst/>
            </a:prstGeom>
            <a:noFill/>
            <a:ln>
              <a:noFill/>
            </a:ln>
          </p:spPr>
          <p:style>
            <a:lnRef idx="0">
              <a:scrgbClr r="0" g="0" b="0"/>
            </a:lnRef>
            <a:fillRef idx="0">
              <a:scrgbClr r="0" g="0" b="0"/>
            </a:fillRef>
            <a:effectRef idx="0">
              <a:scrgbClr r="0" g="0" b="0"/>
            </a:effectRef>
            <a:fontRef idx="minor"/>
          </p:style>
        </p:sp>
        <p:sp>
          <p:nvSpPr>
            <p:cNvPr id="983" name="CustomShape 17"/>
            <p:cNvSpPr/>
            <p:nvPr/>
          </p:nvSpPr>
          <p:spPr>
            <a:xfrm>
              <a:off x="5394960" y="1280160"/>
              <a:ext cx="5433480" cy="50184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spAutoFit/>
            </a:bodyPr>
            <a:lstStyle/>
            <a:p>
              <a:pPr>
                <a:lnSpc>
                  <a:spcPct val="100000"/>
                </a:lnSpc>
              </a:pPr>
              <a:r>
                <a:rPr lang="en-US" sz="2700" b="1" spc="-1" dirty="0">
                  <a:solidFill>
                    <a:srgbClr val="FFFFFF"/>
                  </a:solidFill>
                  <a:latin typeface="Arial"/>
                  <a:ea typeface="Arial Unicode MS"/>
                </a:rPr>
                <a:t>Problem Statement </a:t>
              </a:r>
              <a:endParaRPr lang="en-US" sz="2700" b="0" strike="noStrike" spc="-1" dirty="0">
                <a:latin typeface="Arial"/>
              </a:endParaRPr>
            </a:p>
          </p:txBody>
        </p:sp>
      </p:grpSp>
      <p:grpSp>
        <p:nvGrpSpPr>
          <p:cNvPr id="984" name="Group 18"/>
          <p:cNvGrpSpPr/>
          <p:nvPr/>
        </p:nvGrpSpPr>
        <p:grpSpPr>
          <a:xfrm>
            <a:off x="5394960" y="2272680"/>
            <a:ext cx="5433480" cy="927720"/>
            <a:chOff x="5394960" y="2272680"/>
            <a:chExt cx="5433480" cy="927720"/>
          </a:xfrm>
        </p:grpSpPr>
        <p:sp>
          <p:nvSpPr>
            <p:cNvPr id="985" name="CustomShape 19"/>
            <p:cNvSpPr/>
            <p:nvPr/>
          </p:nvSpPr>
          <p:spPr>
            <a:xfrm>
              <a:off x="5394960" y="2745000"/>
              <a:ext cx="5433480" cy="455400"/>
            </a:xfrm>
            <a:prstGeom prst="rect">
              <a:avLst/>
            </a:prstGeom>
            <a:noFill/>
            <a:ln>
              <a:noFill/>
            </a:ln>
          </p:spPr>
          <p:style>
            <a:lnRef idx="0">
              <a:scrgbClr r="0" g="0" b="0"/>
            </a:lnRef>
            <a:fillRef idx="0">
              <a:scrgbClr r="0" g="0" b="0"/>
            </a:fillRef>
            <a:effectRef idx="0">
              <a:scrgbClr r="0" g="0" b="0"/>
            </a:effectRef>
            <a:fontRef idx="minor"/>
          </p:style>
        </p:sp>
        <p:sp>
          <p:nvSpPr>
            <p:cNvPr id="986" name="CustomShape 20"/>
            <p:cNvSpPr/>
            <p:nvPr/>
          </p:nvSpPr>
          <p:spPr>
            <a:xfrm>
              <a:off x="5394960" y="2272680"/>
              <a:ext cx="5433480" cy="50184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spAutoFit/>
            </a:bodyPr>
            <a:lstStyle/>
            <a:p>
              <a:pPr>
                <a:lnSpc>
                  <a:spcPct val="100000"/>
                </a:lnSpc>
              </a:pPr>
              <a:r>
                <a:rPr lang="en-US" sz="2700" b="1" spc="-1" dirty="0">
                  <a:solidFill>
                    <a:srgbClr val="FFFFFF"/>
                  </a:solidFill>
                  <a:latin typeface="Arial"/>
                  <a:ea typeface="Arial Unicode MS"/>
                </a:rPr>
                <a:t>Introduction</a:t>
              </a:r>
              <a:endParaRPr lang="en-US" sz="2700" b="0" strike="noStrike" spc="-1" dirty="0">
                <a:latin typeface="Arial"/>
              </a:endParaRPr>
            </a:p>
          </p:txBody>
        </p:sp>
      </p:grpSp>
      <p:grpSp>
        <p:nvGrpSpPr>
          <p:cNvPr id="987" name="Group 21"/>
          <p:cNvGrpSpPr/>
          <p:nvPr/>
        </p:nvGrpSpPr>
        <p:grpSpPr>
          <a:xfrm>
            <a:off x="5394960" y="3357360"/>
            <a:ext cx="5433480" cy="927360"/>
            <a:chOff x="5394960" y="3357360"/>
            <a:chExt cx="5433480" cy="927360"/>
          </a:xfrm>
        </p:grpSpPr>
        <p:sp>
          <p:nvSpPr>
            <p:cNvPr id="988" name="CustomShape 22"/>
            <p:cNvSpPr/>
            <p:nvPr/>
          </p:nvSpPr>
          <p:spPr>
            <a:xfrm>
              <a:off x="5394960" y="3829320"/>
              <a:ext cx="5433480" cy="455400"/>
            </a:xfrm>
            <a:prstGeom prst="rect">
              <a:avLst/>
            </a:prstGeom>
            <a:noFill/>
            <a:ln>
              <a:noFill/>
            </a:ln>
          </p:spPr>
          <p:style>
            <a:lnRef idx="0">
              <a:scrgbClr r="0" g="0" b="0"/>
            </a:lnRef>
            <a:fillRef idx="0">
              <a:scrgbClr r="0" g="0" b="0"/>
            </a:fillRef>
            <a:effectRef idx="0">
              <a:scrgbClr r="0" g="0" b="0"/>
            </a:effectRef>
            <a:fontRef idx="minor"/>
          </p:style>
        </p:sp>
        <p:sp>
          <p:nvSpPr>
            <p:cNvPr id="989" name="CustomShape 23"/>
            <p:cNvSpPr/>
            <p:nvPr/>
          </p:nvSpPr>
          <p:spPr>
            <a:xfrm>
              <a:off x="5394960" y="3357360"/>
              <a:ext cx="5433480" cy="50184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spAutoFit/>
            </a:bodyPr>
            <a:lstStyle/>
            <a:p>
              <a:pPr>
                <a:lnSpc>
                  <a:spcPct val="100000"/>
                </a:lnSpc>
              </a:pPr>
              <a:r>
                <a:rPr lang="en-US" sz="2700" b="1" spc="-1">
                  <a:solidFill>
                    <a:srgbClr val="FFFFFF"/>
                  </a:solidFill>
                  <a:latin typeface="Arial"/>
                  <a:ea typeface="Arial Unicode MS"/>
                </a:rPr>
                <a:t>Design and Implementation</a:t>
              </a:r>
              <a:endParaRPr lang="en-US" sz="2700" b="0" strike="noStrike" spc="-1">
                <a:latin typeface="Arial"/>
              </a:endParaRPr>
            </a:p>
          </p:txBody>
        </p:sp>
      </p:grpSp>
      <p:grpSp>
        <p:nvGrpSpPr>
          <p:cNvPr id="990" name="Group 24"/>
          <p:cNvGrpSpPr/>
          <p:nvPr/>
        </p:nvGrpSpPr>
        <p:grpSpPr>
          <a:xfrm>
            <a:off x="5394960" y="4376160"/>
            <a:ext cx="5433480" cy="927360"/>
            <a:chOff x="5394960" y="4376160"/>
            <a:chExt cx="5433480" cy="927360"/>
          </a:xfrm>
        </p:grpSpPr>
        <p:sp>
          <p:nvSpPr>
            <p:cNvPr id="991" name="CustomShape 25"/>
            <p:cNvSpPr/>
            <p:nvPr/>
          </p:nvSpPr>
          <p:spPr>
            <a:xfrm>
              <a:off x="5394960" y="4848120"/>
              <a:ext cx="5433480" cy="455400"/>
            </a:xfrm>
            <a:prstGeom prst="rect">
              <a:avLst/>
            </a:prstGeom>
            <a:noFill/>
            <a:ln>
              <a:noFill/>
            </a:ln>
          </p:spPr>
          <p:style>
            <a:lnRef idx="0">
              <a:scrgbClr r="0" g="0" b="0"/>
            </a:lnRef>
            <a:fillRef idx="0">
              <a:scrgbClr r="0" g="0" b="0"/>
            </a:fillRef>
            <a:effectRef idx="0">
              <a:scrgbClr r="0" g="0" b="0"/>
            </a:effectRef>
            <a:fontRef idx="minor"/>
          </p:style>
        </p:sp>
        <p:sp>
          <p:nvSpPr>
            <p:cNvPr id="992" name="CustomShape 26"/>
            <p:cNvSpPr/>
            <p:nvPr/>
          </p:nvSpPr>
          <p:spPr>
            <a:xfrm>
              <a:off x="5394960" y="4376160"/>
              <a:ext cx="5433480" cy="50184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nchor="t">
              <a:spAutoFit/>
            </a:bodyPr>
            <a:lstStyle/>
            <a:p>
              <a:pPr>
                <a:lnSpc>
                  <a:spcPct val="100000"/>
                </a:lnSpc>
              </a:pPr>
              <a:r>
                <a:rPr lang="en-US" sz="2700" b="1" spc="-1">
                  <a:solidFill>
                    <a:srgbClr val="FFFFFF"/>
                  </a:solidFill>
                  <a:latin typeface="Arial"/>
                  <a:ea typeface="Arial Unicode MS"/>
                </a:rPr>
                <a:t>Future Scope and Milestones</a:t>
              </a:r>
              <a:endParaRPr lang="en-US" sz="2700" b="0" strike="noStrike" spc="-1">
                <a:latin typeface="Arial"/>
              </a:endParaRPr>
            </a:p>
          </p:txBody>
        </p:sp>
      </p:grpSp>
      <p:sp>
        <p:nvSpPr>
          <p:cNvPr id="993" name="CustomShape 27"/>
          <p:cNvSpPr/>
          <p:nvPr/>
        </p:nvSpPr>
        <p:spPr>
          <a:xfrm>
            <a:off x="3531240" y="839880"/>
            <a:ext cx="110520" cy="110520"/>
          </a:xfrm>
          <a:prstGeom prst="ellipse">
            <a:avLst/>
          </a:prstGeom>
          <a:solidFill>
            <a:srgbClr val="FFFFFF"/>
          </a:solidFill>
          <a:ln w="25560">
            <a:solidFill>
              <a:srgbClr val="FFFFFF"/>
            </a:solidFill>
            <a:miter/>
          </a:ln>
        </p:spPr>
        <p:style>
          <a:lnRef idx="0">
            <a:scrgbClr r="0" g="0" b="0"/>
          </a:lnRef>
          <a:fillRef idx="0">
            <a:scrgbClr r="0" g="0" b="0"/>
          </a:fillRef>
          <a:effectRef idx="0">
            <a:scrgbClr r="0" g="0" b="0"/>
          </a:effectRef>
          <a:fontRef idx="minor"/>
        </p:style>
      </p:sp>
      <p:sp>
        <p:nvSpPr>
          <p:cNvPr id="994" name="CustomShape 28"/>
          <p:cNvSpPr/>
          <p:nvPr/>
        </p:nvSpPr>
        <p:spPr>
          <a:xfrm>
            <a:off x="4572000" y="5212080"/>
            <a:ext cx="681840" cy="681840"/>
          </a:xfrm>
          <a:prstGeom prst="rect">
            <a:avLst/>
          </a:prstGeom>
          <a:solidFill>
            <a:srgbClr val="53C3CD"/>
          </a:solidFill>
          <a:ln w="44280">
            <a:solidFill>
              <a:srgbClr val="FFFFFF"/>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FFFFFF"/>
                </a:solidFill>
                <a:latin typeface="Arial"/>
                <a:ea typeface="Arial Unicode MS"/>
              </a:rPr>
              <a:t>05</a:t>
            </a:r>
            <a:endParaRPr lang="en-US" sz="2400" b="0" strike="noStrike" spc="-1">
              <a:latin typeface="Arial"/>
            </a:endParaRPr>
          </a:p>
        </p:txBody>
      </p:sp>
      <p:grpSp>
        <p:nvGrpSpPr>
          <p:cNvPr id="995" name="Group 29"/>
          <p:cNvGrpSpPr/>
          <p:nvPr/>
        </p:nvGrpSpPr>
        <p:grpSpPr>
          <a:xfrm>
            <a:off x="5394960" y="5290560"/>
            <a:ext cx="5433480" cy="927360"/>
            <a:chOff x="5394960" y="5290560"/>
            <a:chExt cx="5433480" cy="927360"/>
          </a:xfrm>
        </p:grpSpPr>
        <p:sp>
          <p:nvSpPr>
            <p:cNvPr id="996" name="CustomShape 30"/>
            <p:cNvSpPr/>
            <p:nvPr/>
          </p:nvSpPr>
          <p:spPr>
            <a:xfrm>
              <a:off x="5394960" y="5762520"/>
              <a:ext cx="5433480" cy="455400"/>
            </a:xfrm>
            <a:prstGeom prst="rect">
              <a:avLst/>
            </a:prstGeom>
            <a:noFill/>
            <a:ln>
              <a:noFill/>
            </a:ln>
          </p:spPr>
          <p:style>
            <a:lnRef idx="0">
              <a:scrgbClr r="0" g="0" b="0"/>
            </a:lnRef>
            <a:fillRef idx="0">
              <a:scrgbClr r="0" g="0" b="0"/>
            </a:fillRef>
            <a:effectRef idx="0">
              <a:scrgbClr r="0" g="0" b="0"/>
            </a:effectRef>
            <a:fontRef idx="minor"/>
          </p:style>
        </p:sp>
        <p:sp>
          <p:nvSpPr>
            <p:cNvPr id="997" name="CustomShape 31"/>
            <p:cNvSpPr/>
            <p:nvPr/>
          </p:nvSpPr>
          <p:spPr>
            <a:xfrm>
              <a:off x="5394960" y="5290560"/>
              <a:ext cx="5433480" cy="50184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spAutoFit/>
            </a:bodyPr>
            <a:lstStyle/>
            <a:p>
              <a:pPr>
                <a:lnSpc>
                  <a:spcPct val="100000"/>
                </a:lnSpc>
              </a:pPr>
              <a:r>
                <a:rPr lang="en-US" sz="2700" b="1" strike="noStrike" spc="-1">
                  <a:solidFill>
                    <a:srgbClr val="FFFFFF"/>
                  </a:solidFill>
                  <a:latin typeface="Arial"/>
                  <a:ea typeface="Arial Unicode MS"/>
                </a:rPr>
                <a:t>Conclusion</a:t>
              </a:r>
              <a:endParaRPr lang="en-US" sz="2700" b="0" strike="noStrike" spc="-1">
                <a:latin typeface="Arial"/>
              </a:endParaRPr>
            </a:p>
          </p:txBody>
        </p:sp>
      </p:gr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3" name="TextShape 1"/>
          <p:cNvSpPr txBox="1"/>
          <p:nvPr/>
        </p:nvSpPr>
        <p:spPr>
          <a:xfrm>
            <a:off x="464024" y="0"/>
            <a:ext cx="8389972" cy="1052608"/>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tabLst>
                <a:tab pos="0" algn="l"/>
              </a:tabLst>
            </a:pPr>
            <a:r>
              <a:rPr lang="en-US" sz="4400" kern="1200" spc="-1" dirty="0">
                <a:solidFill>
                  <a:schemeClr val="bg1"/>
                </a:solidFill>
                <a:latin typeface="+mj-lt"/>
                <a:ea typeface="+mj-ea"/>
                <a:cs typeface="+mj-cs"/>
              </a:rPr>
              <a:t>Milestones</a:t>
            </a:r>
            <a:endParaRPr lang="en-US" sz="4400" b="0" strike="noStrike" kern="1200" spc="-1"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A4A8DB45-99F9-4A65-B907-7931D5A87B89}"/>
              </a:ext>
            </a:extLst>
          </p:cNvPr>
          <p:cNvSpPr txBox="1"/>
          <p:nvPr/>
        </p:nvSpPr>
        <p:spPr>
          <a:xfrm>
            <a:off x="218363" y="1023581"/>
            <a:ext cx="8635633" cy="5663821"/>
          </a:xfrm>
          <a:prstGeom prst="rect">
            <a:avLst/>
          </a:prstGeom>
          <a:ln>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fontScale="55000" lnSpcReduction="20000"/>
          </a:bodyPr>
          <a:lstStyle/>
          <a:p>
            <a:pPr marL="114300" algn="just">
              <a:lnSpc>
                <a:spcPct val="150000"/>
              </a:lnSpc>
            </a:pPr>
            <a:endParaRPr lang="en-US" sz="2900" dirty="0">
              <a:effectLst/>
            </a:endParaRPr>
          </a:p>
          <a:p>
            <a:pPr marL="400050" indent="-285750" algn="just">
              <a:lnSpc>
                <a:spcPct val="150000"/>
              </a:lnSpc>
              <a:buFont typeface="Wingdings" panose="05000000000000000000" pitchFamily="2" charset="2"/>
              <a:buChar char="v"/>
            </a:pPr>
            <a:r>
              <a:rPr lang="en-US" sz="3600" dirty="0">
                <a:effectLst/>
              </a:rPr>
              <a:t>Setting up the initial Fabric network and understood</a:t>
            </a:r>
            <a:r>
              <a:rPr lang="en-US" sz="3600" dirty="0"/>
              <a:t> Approval Process</a:t>
            </a:r>
            <a:r>
              <a:rPr lang="en-US" sz="3600" dirty="0">
                <a:effectLst/>
              </a:rPr>
              <a:t> workflow.</a:t>
            </a:r>
          </a:p>
          <a:p>
            <a:pPr marL="400050" indent="-285750" algn="just">
              <a:lnSpc>
                <a:spcPct val="150000"/>
              </a:lnSpc>
              <a:spcAft>
                <a:spcPts val="800"/>
              </a:spcAft>
              <a:buFont typeface="Wingdings" panose="05000000000000000000" pitchFamily="2" charset="2"/>
              <a:buChar char="v"/>
            </a:pPr>
            <a:r>
              <a:rPr lang="en-US" sz="3600" dirty="0"/>
              <a:t>Understand</a:t>
            </a:r>
            <a:r>
              <a:rPr lang="en-US" sz="3600" dirty="0">
                <a:effectLst/>
              </a:rPr>
              <a:t> the MBSE Gateway project sufficiently to capture its security requirements and develop security policies.</a:t>
            </a:r>
            <a:endParaRPr lang="en-US" sz="3600" dirty="0"/>
          </a:p>
          <a:p>
            <a:pPr marL="400050" indent="-285750" algn="just">
              <a:lnSpc>
                <a:spcPct val="150000"/>
              </a:lnSpc>
              <a:buFont typeface="Wingdings" panose="05000000000000000000" pitchFamily="2" charset="2"/>
              <a:buChar char="v"/>
            </a:pPr>
            <a:r>
              <a:rPr lang="en-US" sz="3600" dirty="0">
                <a:effectLst/>
              </a:rPr>
              <a:t>Implementing </a:t>
            </a:r>
            <a:r>
              <a:rPr lang="en-US" sz="3600" dirty="0" err="1">
                <a:effectLst/>
              </a:rPr>
              <a:t>ChangeRequest</a:t>
            </a:r>
            <a:r>
              <a:rPr lang="en-US" sz="3600" dirty="0">
                <a:effectLst/>
              </a:rPr>
              <a:t> policy, </a:t>
            </a:r>
            <a:r>
              <a:rPr lang="en-US" sz="3600" dirty="0" err="1">
                <a:effectLst/>
              </a:rPr>
              <a:t>DocumentPackage</a:t>
            </a:r>
            <a:r>
              <a:rPr lang="en-US" sz="3600" dirty="0">
                <a:effectLst/>
              </a:rPr>
              <a:t> policy and </a:t>
            </a:r>
            <a:r>
              <a:rPr lang="en-US" sz="3600" dirty="0" err="1">
                <a:effectLst/>
              </a:rPr>
              <a:t>BCDocument</a:t>
            </a:r>
            <a:r>
              <a:rPr lang="en-US" sz="3600" dirty="0">
                <a:effectLst/>
              </a:rPr>
              <a:t> policy.</a:t>
            </a:r>
          </a:p>
          <a:p>
            <a:pPr marL="400050" marR="0" lvl="0" indent="-285750" algn="just">
              <a:lnSpc>
                <a:spcPct val="150000"/>
              </a:lnSpc>
              <a:spcBef>
                <a:spcPts val="0"/>
              </a:spcBef>
              <a:spcAft>
                <a:spcPts val="0"/>
              </a:spcAft>
              <a:buFont typeface="Wingdings" panose="05000000000000000000" pitchFamily="2" charset="2"/>
              <a:buChar char="v"/>
            </a:pPr>
            <a:r>
              <a:rPr lang="en-US" sz="3600" dirty="0"/>
              <a:t>Successful Authorization of accessing asset control using attributes with the help of CA &amp; MSP.</a:t>
            </a:r>
          </a:p>
          <a:p>
            <a:pPr marL="400050" marR="0" lvl="0" indent="-285750" algn="just">
              <a:lnSpc>
                <a:spcPct val="150000"/>
              </a:lnSpc>
              <a:spcBef>
                <a:spcPts val="0"/>
              </a:spcBef>
              <a:spcAft>
                <a:spcPts val="0"/>
              </a:spcAft>
              <a:buFont typeface="Wingdings" panose="05000000000000000000" pitchFamily="2" charset="2"/>
              <a:buChar char="v"/>
            </a:pPr>
            <a:r>
              <a:rPr lang="en-US" sz="3600" dirty="0">
                <a:effectLst/>
              </a:rPr>
              <a:t>Registering and enrolling identities with CA by adding user attributes, storing the User’s certificate and private key in </a:t>
            </a:r>
            <a:r>
              <a:rPr lang="en-US" sz="3600" dirty="0"/>
              <a:t>external database with user’s authentication.</a:t>
            </a:r>
            <a:endParaRPr lang="en-US" sz="3600" dirty="0">
              <a:effectLst/>
            </a:endParaRPr>
          </a:p>
          <a:p>
            <a:pPr marL="400050" marR="0" lvl="0" indent="-285750" algn="just">
              <a:lnSpc>
                <a:spcPct val="150000"/>
              </a:lnSpc>
              <a:spcBef>
                <a:spcPts val="0"/>
              </a:spcBef>
              <a:spcAft>
                <a:spcPts val="0"/>
              </a:spcAft>
              <a:buFont typeface="Wingdings" panose="05000000000000000000" pitchFamily="2" charset="2"/>
              <a:buChar char="v"/>
            </a:pPr>
            <a:r>
              <a:rPr lang="en-US" sz="3600" b="0" i="0" dirty="0">
                <a:effectLst/>
              </a:rPr>
              <a:t>Implemented Security Policies as Smart Contracts and implemented in GOLANG. </a:t>
            </a:r>
            <a:endParaRPr lang="en-US" sz="3600" dirty="0"/>
          </a:p>
          <a:p>
            <a:pPr marL="285750" indent="-228600">
              <a:lnSpc>
                <a:spcPct val="90000"/>
              </a:lnSpc>
              <a:buFont typeface="Arial" panose="020B0604020202020204" pitchFamily="34" charset="0"/>
              <a:buChar char="•"/>
            </a:pPr>
            <a:endParaRPr lang="en-US" sz="1300" dirty="0"/>
          </a:p>
        </p:txBody>
      </p:sp>
      <p:sp>
        <p:nvSpPr>
          <p:cNvPr id="320" name="Rectangle 31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Oval 5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82" name="Group 110"/>
          <p:cNvGrpSpPr/>
          <p:nvPr/>
        </p:nvGrpSpPr>
        <p:grpSpPr>
          <a:xfrm>
            <a:off x="9712627" y="2857501"/>
            <a:ext cx="545717" cy="1142998"/>
            <a:chOff x="5079240" y="1850400"/>
            <a:chExt cx="2076480" cy="4349160"/>
          </a:xfrm>
        </p:grpSpPr>
        <p:sp>
          <p:nvSpPr>
            <p:cNvPr id="1783" name="CustomShape 111"/>
            <p:cNvSpPr/>
            <p:nvPr/>
          </p:nvSpPr>
          <p:spPr>
            <a:xfrm>
              <a:off x="5079240" y="1986480"/>
              <a:ext cx="2076480" cy="4213080"/>
            </a:xfrm>
            <a:custGeom>
              <a:avLst/>
              <a:gdLst/>
              <a:ahLst/>
              <a:cxnLst/>
              <a:rect l="l" t="t" r="r" b="b"/>
              <a:pathLst>
                <a:path w="10000" h="10000">
                  <a:moveTo>
                    <a:pt x="8779" y="0"/>
                  </a:moveTo>
                  <a:lnTo>
                    <a:pt x="8875" y="0"/>
                  </a:lnTo>
                  <a:lnTo>
                    <a:pt x="8993" y="3"/>
                  </a:lnTo>
                  <a:lnTo>
                    <a:pt x="9111" y="11"/>
                  </a:lnTo>
                  <a:lnTo>
                    <a:pt x="9239" y="24"/>
                  </a:lnTo>
                  <a:lnTo>
                    <a:pt x="9347" y="37"/>
                  </a:lnTo>
                  <a:lnTo>
                    <a:pt x="9448" y="58"/>
                  </a:lnTo>
                  <a:lnTo>
                    <a:pt x="9513" y="79"/>
                  </a:lnTo>
                  <a:lnTo>
                    <a:pt x="9555" y="106"/>
                  </a:lnTo>
                  <a:cubicBezTo>
                    <a:pt x="9561" y="111"/>
                    <a:pt x="9566" y="116"/>
                    <a:pt x="9572" y="121"/>
                  </a:cubicBezTo>
                  <a:cubicBezTo>
                    <a:pt x="9574" y="133"/>
                    <a:pt x="9575" y="144"/>
                    <a:pt x="9577" y="156"/>
                  </a:cubicBezTo>
                  <a:cubicBezTo>
                    <a:pt x="9582" y="171"/>
                    <a:pt x="9588" y="186"/>
                    <a:pt x="9593" y="201"/>
                  </a:cubicBezTo>
                  <a:cubicBezTo>
                    <a:pt x="9597" y="217"/>
                    <a:pt x="9600" y="232"/>
                    <a:pt x="9604" y="248"/>
                  </a:cubicBezTo>
                  <a:cubicBezTo>
                    <a:pt x="9609" y="267"/>
                    <a:pt x="9615" y="285"/>
                    <a:pt x="9620" y="304"/>
                  </a:cubicBezTo>
                  <a:cubicBezTo>
                    <a:pt x="9622" y="320"/>
                    <a:pt x="9623" y="335"/>
                    <a:pt x="9625" y="351"/>
                  </a:cubicBezTo>
                  <a:cubicBezTo>
                    <a:pt x="9629" y="366"/>
                    <a:pt x="9632" y="381"/>
                    <a:pt x="9636" y="396"/>
                  </a:cubicBezTo>
                  <a:lnTo>
                    <a:pt x="9636" y="428"/>
                  </a:lnTo>
                  <a:cubicBezTo>
                    <a:pt x="9623" y="452"/>
                    <a:pt x="9611" y="475"/>
                    <a:pt x="9598" y="499"/>
                  </a:cubicBezTo>
                  <a:cubicBezTo>
                    <a:pt x="9603" y="510"/>
                    <a:pt x="9609" y="522"/>
                    <a:pt x="9614" y="533"/>
                  </a:cubicBezTo>
                  <a:cubicBezTo>
                    <a:pt x="9621" y="549"/>
                    <a:pt x="9629" y="565"/>
                    <a:pt x="9636" y="581"/>
                  </a:cubicBezTo>
                  <a:cubicBezTo>
                    <a:pt x="9645" y="597"/>
                    <a:pt x="9654" y="612"/>
                    <a:pt x="9663" y="628"/>
                  </a:cubicBezTo>
                  <a:lnTo>
                    <a:pt x="9684" y="670"/>
                  </a:lnTo>
                  <a:cubicBezTo>
                    <a:pt x="9688" y="686"/>
                    <a:pt x="9691" y="702"/>
                    <a:pt x="9695" y="718"/>
                  </a:cubicBezTo>
                  <a:lnTo>
                    <a:pt x="9695" y="768"/>
                  </a:lnTo>
                  <a:lnTo>
                    <a:pt x="9689" y="816"/>
                  </a:lnTo>
                  <a:cubicBezTo>
                    <a:pt x="9687" y="831"/>
                    <a:pt x="9686" y="845"/>
                    <a:pt x="9684" y="860"/>
                  </a:cubicBezTo>
                  <a:lnTo>
                    <a:pt x="9684" y="903"/>
                  </a:lnTo>
                  <a:cubicBezTo>
                    <a:pt x="9689" y="913"/>
                    <a:pt x="9695" y="922"/>
                    <a:pt x="9700" y="932"/>
                  </a:cubicBezTo>
                  <a:cubicBezTo>
                    <a:pt x="9713" y="940"/>
                    <a:pt x="9725" y="947"/>
                    <a:pt x="9738" y="955"/>
                  </a:cubicBezTo>
                  <a:lnTo>
                    <a:pt x="9786" y="979"/>
                  </a:lnTo>
                  <a:lnTo>
                    <a:pt x="9839" y="1000"/>
                  </a:lnTo>
                  <a:cubicBezTo>
                    <a:pt x="9855" y="1006"/>
                    <a:pt x="9872" y="1013"/>
                    <a:pt x="9888" y="1019"/>
                  </a:cubicBezTo>
                  <a:lnTo>
                    <a:pt x="9936" y="1037"/>
                  </a:lnTo>
                  <a:cubicBezTo>
                    <a:pt x="9950" y="1047"/>
                    <a:pt x="9965" y="1056"/>
                    <a:pt x="9979" y="1066"/>
                  </a:cubicBezTo>
                  <a:cubicBezTo>
                    <a:pt x="9986" y="1079"/>
                    <a:pt x="9993" y="1093"/>
                    <a:pt x="10000" y="1106"/>
                  </a:cubicBezTo>
                  <a:lnTo>
                    <a:pt x="9898" y="1198"/>
                  </a:lnTo>
                  <a:cubicBezTo>
                    <a:pt x="9871" y="1232"/>
                    <a:pt x="9845" y="1267"/>
                    <a:pt x="9818" y="1301"/>
                  </a:cubicBezTo>
                  <a:cubicBezTo>
                    <a:pt x="9797" y="1336"/>
                    <a:pt x="9775" y="1372"/>
                    <a:pt x="9754" y="1407"/>
                  </a:cubicBezTo>
                  <a:cubicBezTo>
                    <a:pt x="9732" y="1444"/>
                    <a:pt x="9711" y="1481"/>
                    <a:pt x="9689" y="1518"/>
                  </a:cubicBezTo>
                  <a:lnTo>
                    <a:pt x="9620" y="1626"/>
                  </a:lnTo>
                  <a:lnTo>
                    <a:pt x="9545" y="1731"/>
                  </a:lnTo>
                  <a:cubicBezTo>
                    <a:pt x="9532" y="1750"/>
                    <a:pt x="9520" y="1768"/>
                    <a:pt x="9507" y="1787"/>
                  </a:cubicBezTo>
                  <a:cubicBezTo>
                    <a:pt x="9496" y="1807"/>
                    <a:pt x="9486" y="1827"/>
                    <a:pt x="9475" y="1847"/>
                  </a:cubicBezTo>
                  <a:cubicBezTo>
                    <a:pt x="9468" y="1867"/>
                    <a:pt x="9461" y="1888"/>
                    <a:pt x="9454" y="1908"/>
                  </a:cubicBezTo>
                  <a:cubicBezTo>
                    <a:pt x="9441" y="1930"/>
                    <a:pt x="9429" y="1952"/>
                    <a:pt x="9416" y="1974"/>
                  </a:cubicBezTo>
                  <a:cubicBezTo>
                    <a:pt x="9404" y="1994"/>
                    <a:pt x="9391" y="2015"/>
                    <a:pt x="9379" y="2035"/>
                  </a:cubicBezTo>
                  <a:lnTo>
                    <a:pt x="9314" y="2088"/>
                  </a:lnTo>
                  <a:cubicBezTo>
                    <a:pt x="9289" y="2099"/>
                    <a:pt x="9264" y="2111"/>
                    <a:pt x="9239" y="2122"/>
                  </a:cubicBezTo>
                  <a:lnTo>
                    <a:pt x="9143" y="2146"/>
                  </a:lnTo>
                  <a:cubicBezTo>
                    <a:pt x="9107" y="2151"/>
                    <a:pt x="9072" y="2157"/>
                    <a:pt x="9036" y="2162"/>
                  </a:cubicBezTo>
                  <a:lnTo>
                    <a:pt x="8918" y="2175"/>
                  </a:lnTo>
                  <a:lnTo>
                    <a:pt x="8795" y="2185"/>
                  </a:lnTo>
                  <a:lnTo>
                    <a:pt x="8677" y="2201"/>
                  </a:lnTo>
                  <a:lnTo>
                    <a:pt x="8468" y="2220"/>
                  </a:lnTo>
                  <a:lnTo>
                    <a:pt x="8232" y="2241"/>
                  </a:lnTo>
                  <a:lnTo>
                    <a:pt x="7975" y="2251"/>
                  </a:lnTo>
                  <a:lnTo>
                    <a:pt x="7702" y="2262"/>
                  </a:lnTo>
                  <a:lnTo>
                    <a:pt x="7429" y="2264"/>
                  </a:lnTo>
                  <a:lnTo>
                    <a:pt x="7145" y="2267"/>
                  </a:lnTo>
                  <a:lnTo>
                    <a:pt x="6861" y="2267"/>
                  </a:lnTo>
                  <a:cubicBezTo>
                    <a:pt x="6863" y="2328"/>
                    <a:pt x="6865" y="2388"/>
                    <a:pt x="6867" y="2449"/>
                  </a:cubicBezTo>
                  <a:cubicBezTo>
                    <a:pt x="6876" y="2512"/>
                    <a:pt x="6884" y="2574"/>
                    <a:pt x="6893" y="2637"/>
                  </a:cubicBezTo>
                  <a:cubicBezTo>
                    <a:pt x="6907" y="2698"/>
                    <a:pt x="6922" y="2760"/>
                    <a:pt x="6936" y="2821"/>
                  </a:cubicBezTo>
                  <a:cubicBezTo>
                    <a:pt x="6954" y="2879"/>
                    <a:pt x="6972" y="2938"/>
                    <a:pt x="6990" y="2996"/>
                  </a:cubicBezTo>
                  <a:cubicBezTo>
                    <a:pt x="7013" y="3050"/>
                    <a:pt x="7036" y="3105"/>
                    <a:pt x="7059" y="3159"/>
                  </a:cubicBezTo>
                  <a:cubicBezTo>
                    <a:pt x="7082" y="3207"/>
                    <a:pt x="7106" y="3256"/>
                    <a:pt x="7129" y="3304"/>
                  </a:cubicBezTo>
                  <a:cubicBezTo>
                    <a:pt x="7145" y="3344"/>
                    <a:pt x="7161" y="3383"/>
                    <a:pt x="7177" y="3423"/>
                  </a:cubicBezTo>
                  <a:lnTo>
                    <a:pt x="7225" y="3537"/>
                  </a:lnTo>
                  <a:cubicBezTo>
                    <a:pt x="7238" y="3576"/>
                    <a:pt x="7250" y="3614"/>
                    <a:pt x="7263" y="3653"/>
                  </a:cubicBezTo>
                  <a:cubicBezTo>
                    <a:pt x="7279" y="3692"/>
                    <a:pt x="7295" y="3730"/>
                    <a:pt x="7311" y="3769"/>
                  </a:cubicBezTo>
                  <a:cubicBezTo>
                    <a:pt x="7331" y="3808"/>
                    <a:pt x="7350" y="3846"/>
                    <a:pt x="7370" y="3885"/>
                  </a:cubicBezTo>
                  <a:lnTo>
                    <a:pt x="7450" y="3980"/>
                  </a:lnTo>
                  <a:cubicBezTo>
                    <a:pt x="7477" y="4012"/>
                    <a:pt x="7504" y="4043"/>
                    <a:pt x="7531" y="4075"/>
                  </a:cubicBezTo>
                  <a:cubicBezTo>
                    <a:pt x="7561" y="4107"/>
                    <a:pt x="7592" y="4138"/>
                    <a:pt x="7622" y="4170"/>
                  </a:cubicBezTo>
                  <a:lnTo>
                    <a:pt x="7702" y="4262"/>
                  </a:lnTo>
                  <a:cubicBezTo>
                    <a:pt x="7723" y="4293"/>
                    <a:pt x="7745" y="4324"/>
                    <a:pt x="7766" y="4355"/>
                  </a:cubicBezTo>
                  <a:cubicBezTo>
                    <a:pt x="7775" y="4386"/>
                    <a:pt x="7784" y="4416"/>
                    <a:pt x="7793" y="4447"/>
                  </a:cubicBezTo>
                  <a:cubicBezTo>
                    <a:pt x="7777" y="4457"/>
                    <a:pt x="7761" y="4466"/>
                    <a:pt x="7745" y="4476"/>
                  </a:cubicBezTo>
                  <a:lnTo>
                    <a:pt x="7697" y="4503"/>
                  </a:lnTo>
                  <a:cubicBezTo>
                    <a:pt x="7681" y="4513"/>
                    <a:pt x="7665" y="4524"/>
                    <a:pt x="7649" y="4534"/>
                  </a:cubicBezTo>
                  <a:cubicBezTo>
                    <a:pt x="7635" y="4542"/>
                    <a:pt x="7620" y="4550"/>
                    <a:pt x="7606" y="4558"/>
                  </a:cubicBezTo>
                  <a:cubicBezTo>
                    <a:pt x="7593" y="4562"/>
                    <a:pt x="7581" y="4567"/>
                    <a:pt x="7568" y="4571"/>
                  </a:cubicBezTo>
                  <a:cubicBezTo>
                    <a:pt x="7541" y="4575"/>
                    <a:pt x="7515" y="4578"/>
                    <a:pt x="7488" y="4582"/>
                  </a:cubicBezTo>
                  <a:lnTo>
                    <a:pt x="7413" y="4603"/>
                  </a:lnTo>
                  <a:cubicBezTo>
                    <a:pt x="7383" y="4612"/>
                    <a:pt x="7352" y="4620"/>
                    <a:pt x="7322" y="4629"/>
                  </a:cubicBezTo>
                  <a:cubicBezTo>
                    <a:pt x="7295" y="4640"/>
                    <a:pt x="7269" y="4652"/>
                    <a:pt x="7242" y="4663"/>
                  </a:cubicBezTo>
                  <a:cubicBezTo>
                    <a:pt x="7219" y="4675"/>
                    <a:pt x="7195" y="4686"/>
                    <a:pt x="7172" y="4698"/>
                  </a:cubicBezTo>
                  <a:cubicBezTo>
                    <a:pt x="7151" y="4708"/>
                    <a:pt x="7129" y="4717"/>
                    <a:pt x="7108" y="4727"/>
                  </a:cubicBezTo>
                  <a:cubicBezTo>
                    <a:pt x="7090" y="4724"/>
                    <a:pt x="7072" y="4722"/>
                    <a:pt x="7054" y="4719"/>
                  </a:cubicBezTo>
                  <a:cubicBezTo>
                    <a:pt x="7042" y="4623"/>
                    <a:pt x="7029" y="4527"/>
                    <a:pt x="7017" y="4431"/>
                  </a:cubicBezTo>
                  <a:lnTo>
                    <a:pt x="6947" y="4431"/>
                  </a:lnTo>
                  <a:lnTo>
                    <a:pt x="6893" y="4434"/>
                  </a:lnTo>
                  <a:lnTo>
                    <a:pt x="6840" y="4434"/>
                  </a:lnTo>
                  <a:lnTo>
                    <a:pt x="6770" y="4437"/>
                  </a:lnTo>
                  <a:lnTo>
                    <a:pt x="6663" y="4442"/>
                  </a:lnTo>
                  <a:cubicBezTo>
                    <a:pt x="6659" y="4490"/>
                    <a:pt x="6656" y="4539"/>
                    <a:pt x="6652" y="4587"/>
                  </a:cubicBezTo>
                  <a:cubicBezTo>
                    <a:pt x="6649" y="4637"/>
                    <a:pt x="6645" y="4687"/>
                    <a:pt x="6642" y="4737"/>
                  </a:cubicBezTo>
                  <a:cubicBezTo>
                    <a:pt x="6640" y="4786"/>
                    <a:pt x="6638" y="4836"/>
                    <a:pt x="6636" y="4885"/>
                  </a:cubicBezTo>
                  <a:cubicBezTo>
                    <a:pt x="6629" y="4934"/>
                    <a:pt x="6622" y="4984"/>
                    <a:pt x="6615" y="5033"/>
                  </a:cubicBezTo>
                  <a:cubicBezTo>
                    <a:pt x="6601" y="5069"/>
                    <a:pt x="6586" y="5105"/>
                    <a:pt x="6572" y="5141"/>
                  </a:cubicBezTo>
                  <a:lnTo>
                    <a:pt x="6524" y="5252"/>
                  </a:lnTo>
                  <a:cubicBezTo>
                    <a:pt x="6508" y="5285"/>
                    <a:pt x="6492" y="5319"/>
                    <a:pt x="6476" y="5352"/>
                  </a:cubicBezTo>
                  <a:cubicBezTo>
                    <a:pt x="6467" y="5386"/>
                    <a:pt x="6458" y="5421"/>
                    <a:pt x="6449" y="5455"/>
                  </a:cubicBezTo>
                  <a:cubicBezTo>
                    <a:pt x="6451" y="5487"/>
                    <a:pt x="6452" y="5518"/>
                    <a:pt x="6454" y="5550"/>
                  </a:cubicBezTo>
                  <a:cubicBezTo>
                    <a:pt x="6450" y="5552"/>
                    <a:pt x="6447" y="5554"/>
                    <a:pt x="6443" y="5556"/>
                  </a:cubicBezTo>
                  <a:lnTo>
                    <a:pt x="6427" y="5556"/>
                  </a:lnTo>
                  <a:lnTo>
                    <a:pt x="6427" y="5556"/>
                  </a:lnTo>
                  <a:cubicBezTo>
                    <a:pt x="6425" y="5557"/>
                    <a:pt x="6424" y="5557"/>
                    <a:pt x="6422" y="5558"/>
                  </a:cubicBezTo>
                  <a:lnTo>
                    <a:pt x="6422" y="5566"/>
                  </a:lnTo>
                  <a:lnTo>
                    <a:pt x="6422" y="5571"/>
                  </a:lnTo>
                  <a:lnTo>
                    <a:pt x="6422" y="5582"/>
                  </a:lnTo>
                  <a:lnTo>
                    <a:pt x="6422" y="5595"/>
                  </a:lnTo>
                  <a:lnTo>
                    <a:pt x="6347" y="5682"/>
                  </a:lnTo>
                  <a:cubicBezTo>
                    <a:pt x="6327" y="5713"/>
                    <a:pt x="6308" y="5744"/>
                    <a:pt x="6288" y="5775"/>
                  </a:cubicBezTo>
                  <a:cubicBezTo>
                    <a:pt x="6279" y="5807"/>
                    <a:pt x="6270" y="5840"/>
                    <a:pt x="6261" y="5872"/>
                  </a:cubicBezTo>
                  <a:cubicBezTo>
                    <a:pt x="6258" y="5907"/>
                    <a:pt x="6254" y="5943"/>
                    <a:pt x="6251" y="5978"/>
                  </a:cubicBezTo>
                  <a:cubicBezTo>
                    <a:pt x="6246" y="6013"/>
                    <a:pt x="6240" y="6048"/>
                    <a:pt x="6235" y="6083"/>
                  </a:cubicBezTo>
                  <a:lnTo>
                    <a:pt x="6229" y="6194"/>
                  </a:lnTo>
                  <a:lnTo>
                    <a:pt x="6208" y="6302"/>
                  </a:lnTo>
                  <a:cubicBezTo>
                    <a:pt x="6195" y="6339"/>
                    <a:pt x="6183" y="6376"/>
                    <a:pt x="6170" y="6413"/>
                  </a:cubicBezTo>
                  <a:lnTo>
                    <a:pt x="5978" y="7213"/>
                  </a:lnTo>
                  <a:lnTo>
                    <a:pt x="5951" y="7300"/>
                  </a:lnTo>
                  <a:cubicBezTo>
                    <a:pt x="5946" y="7333"/>
                    <a:pt x="5940" y="7365"/>
                    <a:pt x="5935" y="7398"/>
                  </a:cubicBezTo>
                  <a:cubicBezTo>
                    <a:pt x="5933" y="7428"/>
                    <a:pt x="5931" y="7457"/>
                    <a:pt x="5929" y="7487"/>
                  </a:cubicBezTo>
                  <a:lnTo>
                    <a:pt x="5929" y="7585"/>
                  </a:lnTo>
                  <a:lnTo>
                    <a:pt x="5929" y="7672"/>
                  </a:lnTo>
                  <a:cubicBezTo>
                    <a:pt x="5924" y="7699"/>
                    <a:pt x="5918" y="7727"/>
                    <a:pt x="5913" y="7754"/>
                  </a:cubicBezTo>
                  <a:cubicBezTo>
                    <a:pt x="5908" y="7780"/>
                    <a:pt x="5902" y="7805"/>
                    <a:pt x="5897" y="7831"/>
                  </a:cubicBezTo>
                  <a:cubicBezTo>
                    <a:pt x="5886" y="7859"/>
                    <a:pt x="5876" y="7887"/>
                    <a:pt x="5865" y="7915"/>
                  </a:cubicBezTo>
                  <a:lnTo>
                    <a:pt x="5865" y="7997"/>
                  </a:lnTo>
                  <a:cubicBezTo>
                    <a:pt x="5872" y="8022"/>
                    <a:pt x="5879" y="8048"/>
                    <a:pt x="5886" y="8073"/>
                  </a:cubicBezTo>
                  <a:cubicBezTo>
                    <a:pt x="5899" y="8098"/>
                    <a:pt x="5911" y="8122"/>
                    <a:pt x="5924" y="8147"/>
                  </a:cubicBezTo>
                  <a:lnTo>
                    <a:pt x="5972" y="8216"/>
                  </a:lnTo>
                  <a:lnTo>
                    <a:pt x="6020" y="8282"/>
                  </a:lnTo>
                  <a:lnTo>
                    <a:pt x="6069" y="8343"/>
                  </a:lnTo>
                  <a:cubicBezTo>
                    <a:pt x="6092" y="8412"/>
                    <a:pt x="6115" y="8482"/>
                    <a:pt x="6138" y="8551"/>
                  </a:cubicBezTo>
                  <a:lnTo>
                    <a:pt x="6111" y="8572"/>
                  </a:lnTo>
                  <a:cubicBezTo>
                    <a:pt x="6097" y="8576"/>
                    <a:pt x="6083" y="8581"/>
                    <a:pt x="6069" y="8585"/>
                  </a:cubicBezTo>
                  <a:cubicBezTo>
                    <a:pt x="6056" y="8590"/>
                    <a:pt x="6044" y="8594"/>
                    <a:pt x="6031" y="8599"/>
                  </a:cubicBezTo>
                  <a:cubicBezTo>
                    <a:pt x="6020" y="8606"/>
                    <a:pt x="6010" y="8613"/>
                    <a:pt x="5999" y="8620"/>
                  </a:cubicBezTo>
                  <a:cubicBezTo>
                    <a:pt x="6022" y="8623"/>
                    <a:pt x="6046" y="8627"/>
                    <a:pt x="6069" y="8630"/>
                  </a:cubicBezTo>
                  <a:cubicBezTo>
                    <a:pt x="6085" y="8634"/>
                    <a:pt x="6101" y="8639"/>
                    <a:pt x="6117" y="8643"/>
                  </a:cubicBezTo>
                  <a:cubicBezTo>
                    <a:pt x="6131" y="8652"/>
                    <a:pt x="6146" y="8661"/>
                    <a:pt x="6160" y="8670"/>
                  </a:cubicBezTo>
                  <a:cubicBezTo>
                    <a:pt x="6153" y="8687"/>
                    <a:pt x="6145" y="8703"/>
                    <a:pt x="6138" y="8720"/>
                  </a:cubicBezTo>
                  <a:cubicBezTo>
                    <a:pt x="6140" y="8737"/>
                    <a:pt x="6142" y="8753"/>
                    <a:pt x="6144" y="8770"/>
                  </a:cubicBezTo>
                  <a:cubicBezTo>
                    <a:pt x="6156" y="8789"/>
                    <a:pt x="6169" y="8807"/>
                    <a:pt x="6181" y="8826"/>
                  </a:cubicBezTo>
                  <a:cubicBezTo>
                    <a:pt x="6199" y="8842"/>
                    <a:pt x="6217" y="8857"/>
                    <a:pt x="6235" y="8873"/>
                  </a:cubicBezTo>
                  <a:cubicBezTo>
                    <a:pt x="6253" y="8888"/>
                    <a:pt x="6270" y="8903"/>
                    <a:pt x="6288" y="8918"/>
                  </a:cubicBezTo>
                  <a:lnTo>
                    <a:pt x="6352" y="8952"/>
                  </a:lnTo>
                  <a:lnTo>
                    <a:pt x="6465" y="9005"/>
                  </a:lnTo>
                  <a:lnTo>
                    <a:pt x="6583" y="9063"/>
                  </a:lnTo>
                  <a:lnTo>
                    <a:pt x="6706" y="9116"/>
                  </a:lnTo>
                  <a:lnTo>
                    <a:pt x="6781" y="9140"/>
                  </a:lnTo>
                  <a:lnTo>
                    <a:pt x="6867" y="9161"/>
                  </a:lnTo>
                  <a:lnTo>
                    <a:pt x="6958" y="9179"/>
                  </a:lnTo>
                  <a:lnTo>
                    <a:pt x="7043" y="9200"/>
                  </a:lnTo>
                  <a:lnTo>
                    <a:pt x="7134" y="9224"/>
                  </a:lnTo>
                  <a:lnTo>
                    <a:pt x="7220" y="9248"/>
                  </a:lnTo>
                  <a:lnTo>
                    <a:pt x="7290" y="9279"/>
                  </a:lnTo>
                  <a:lnTo>
                    <a:pt x="7343" y="9314"/>
                  </a:lnTo>
                  <a:cubicBezTo>
                    <a:pt x="7357" y="9329"/>
                    <a:pt x="7372" y="9344"/>
                    <a:pt x="7386" y="9359"/>
                  </a:cubicBezTo>
                  <a:cubicBezTo>
                    <a:pt x="7393" y="9376"/>
                    <a:pt x="7401" y="9392"/>
                    <a:pt x="7408" y="9409"/>
                  </a:cubicBezTo>
                  <a:lnTo>
                    <a:pt x="7381" y="9433"/>
                  </a:lnTo>
                  <a:cubicBezTo>
                    <a:pt x="7374" y="9443"/>
                    <a:pt x="7366" y="9454"/>
                    <a:pt x="7359" y="9464"/>
                  </a:cubicBezTo>
                  <a:lnTo>
                    <a:pt x="7333" y="9493"/>
                  </a:lnTo>
                  <a:cubicBezTo>
                    <a:pt x="7317" y="9503"/>
                    <a:pt x="7300" y="9512"/>
                    <a:pt x="7284" y="9522"/>
                  </a:cubicBezTo>
                  <a:lnTo>
                    <a:pt x="7193" y="9546"/>
                  </a:lnTo>
                  <a:lnTo>
                    <a:pt x="7081" y="9559"/>
                  </a:lnTo>
                  <a:lnTo>
                    <a:pt x="6958" y="9562"/>
                  </a:lnTo>
                  <a:lnTo>
                    <a:pt x="6824" y="9559"/>
                  </a:lnTo>
                  <a:lnTo>
                    <a:pt x="6690" y="9551"/>
                  </a:lnTo>
                  <a:lnTo>
                    <a:pt x="6567" y="9546"/>
                  </a:lnTo>
                  <a:lnTo>
                    <a:pt x="6454" y="9538"/>
                  </a:lnTo>
                  <a:lnTo>
                    <a:pt x="6261" y="9525"/>
                  </a:lnTo>
                  <a:lnTo>
                    <a:pt x="6074" y="9493"/>
                  </a:lnTo>
                  <a:lnTo>
                    <a:pt x="5903" y="9454"/>
                  </a:lnTo>
                  <a:lnTo>
                    <a:pt x="5726" y="9401"/>
                  </a:lnTo>
                  <a:lnTo>
                    <a:pt x="5560" y="9351"/>
                  </a:lnTo>
                  <a:lnTo>
                    <a:pt x="5404" y="9295"/>
                  </a:lnTo>
                  <a:lnTo>
                    <a:pt x="5244" y="9245"/>
                  </a:lnTo>
                  <a:lnTo>
                    <a:pt x="5083" y="9250"/>
                  </a:lnTo>
                  <a:cubicBezTo>
                    <a:pt x="5062" y="9248"/>
                    <a:pt x="5040" y="9247"/>
                    <a:pt x="5019" y="9245"/>
                  </a:cubicBezTo>
                  <a:lnTo>
                    <a:pt x="4944" y="9227"/>
                  </a:lnTo>
                  <a:lnTo>
                    <a:pt x="4853" y="9211"/>
                  </a:lnTo>
                  <a:lnTo>
                    <a:pt x="4762" y="9187"/>
                  </a:lnTo>
                  <a:lnTo>
                    <a:pt x="4681" y="9163"/>
                  </a:lnTo>
                  <a:cubicBezTo>
                    <a:pt x="4660" y="9153"/>
                    <a:pt x="4638" y="9144"/>
                    <a:pt x="4617" y="9134"/>
                  </a:cubicBezTo>
                  <a:lnTo>
                    <a:pt x="4585" y="9105"/>
                  </a:lnTo>
                  <a:cubicBezTo>
                    <a:pt x="4581" y="9090"/>
                    <a:pt x="4578" y="9075"/>
                    <a:pt x="4574" y="9060"/>
                  </a:cubicBezTo>
                  <a:cubicBezTo>
                    <a:pt x="4578" y="9042"/>
                    <a:pt x="4581" y="9023"/>
                    <a:pt x="4585" y="9005"/>
                  </a:cubicBezTo>
                  <a:cubicBezTo>
                    <a:pt x="4592" y="8986"/>
                    <a:pt x="4599" y="8966"/>
                    <a:pt x="4606" y="8947"/>
                  </a:cubicBezTo>
                  <a:cubicBezTo>
                    <a:pt x="4617" y="8926"/>
                    <a:pt x="4627" y="8905"/>
                    <a:pt x="4638" y="8884"/>
                  </a:cubicBezTo>
                  <a:cubicBezTo>
                    <a:pt x="4652" y="8863"/>
                    <a:pt x="4667" y="8841"/>
                    <a:pt x="4681" y="8820"/>
                  </a:cubicBezTo>
                  <a:cubicBezTo>
                    <a:pt x="4695" y="8799"/>
                    <a:pt x="4710" y="8778"/>
                    <a:pt x="4724" y="8757"/>
                  </a:cubicBezTo>
                  <a:cubicBezTo>
                    <a:pt x="4735" y="8738"/>
                    <a:pt x="4745" y="8718"/>
                    <a:pt x="4756" y="8699"/>
                  </a:cubicBezTo>
                  <a:cubicBezTo>
                    <a:pt x="4765" y="8681"/>
                    <a:pt x="4774" y="8664"/>
                    <a:pt x="4783" y="8646"/>
                  </a:cubicBezTo>
                  <a:cubicBezTo>
                    <a:pt x="4788" y="8632"/>
                    <a:pt x="4794" y="8618"/>
                    <a:pt x="4799" y="8604"/>
                  </a:cubicBezTo>
                  <a:lnTo>
                    <a:pt x="4676" y="8572"/>
                  </a:lnTo>
                  <a:cubicBezTo>
                    <a:pt x="4647" y="8561"/>
                    <a:pt x="4619" y="8549"/>
                    <a:pt x="4590" y="8538"/>
                  </a:cubicBezTo>
                  <a:cubicBezTo>
                    <a:pt x="4572" y="8526"/>
                    <a:pt x="4555" y="8513"/>
                    <a:pt x="4537" y="8501"/>
                  </a:cubicBezTo>
                  <a:cubicBezTo>
                    <a:pt x="4524" y="8487"/>
                    <a:pt x="4512" y="8473"/>
                    <a:pt x="4499" y="8459"/>
                  </a:cubicBezTo>
                  <a:cubicBezTo>
                    <a:pt x="4495" y="8444"/>
                    <a:pt x="4492" y="8429"/>
                    <a:pt x="4488" y="8414"/>
                  </a:cubicBezTo>
                  <a:lnTo>
                    <a:pt x="4494" y="8366"/>
                  </a:lnTo>
                  <a:cubicBezTo>
                    <a:pt x="4499" y="8349"/>
                    <a:pt x="4505" y="8333"/>
                    <a:pt x="4510" y="8316"/>
                  </a:cubicBezTo>
                  <a:cubicBezTo>
                    <a:pt x="4519" y="8298"/>
                    <a:pt x="4528" y="8281"/>
                    <a:pt x="4537" y="8263"/>
                  </a:cubicBezTo>
                  <a:cubicBezTo>
                    <a:pt x="4546" y="8246"/>
                    <a:pt x="4554" y="8228"/>
                    <a:pt x="4563" y="8211"/>
                  </a:cubicBezTo>
                  <a:cubicBezTo>
                    <a:pt x="4570" y="8192"/>
                    <a:pt x="4578" y="8174"/>
                    <a:pt x="4585" y="8155"/>
                  </a:cubicBezTo>
                  <a:cubicBezTo>
                    <a:pt x="4592" y="8136"/>
                    <a:pt x="4599" y="8116"/>
                    <a:pt x="4606" y="8097"/>
                  </a:cubicBezTo>
                  <a:cubicBezTo>
                    <a:pt x="4608" y="8079"/>
                    <a:pt x="4610" y="8060"/>
                    <a:pt x="4612" y="8042"/>
                  </a:cubicBezTo>
                  <a:cubicBezTo>
                    <a:pt x="4610" y="8023"/>
                    <a:pt x="4608" y="8003"/>
                    <a:pt x="4606" y="7984"/>
                  </a:cubicBezTo>
                  <a:cubicBezTo>
                    <a:pt x="4601" y="7963"/>
                    <a:pt x="4595" y="7941"/>
                    <a:pt x="4590" y="7920"/>
                  </a:cubicBezTo>
                  <a:cubicBezTo>
                    <a:pt x="4588" y="7893"/>
                    <a:pt x="4587" y="7865"/>
                    <a:pt x="4585" y="7838"/>
                  </a:cubicBezTo>
                  <a:lnTo>
                    <a:pt x="4585" y="7746"/>
                  </a:lnTo>
                  <a:cubicBezTo>
                    <a:pt x="4587" y="7713"/>
                    <a:pt x="4588" y="7679"/>
                    <a:pt x="4590" y="7646"/>
                  </a:cubicBezTo>
                  <a:cubicBezTo>
                    <a:pt x="4595" y="7614"/>
                    <a:pt x="4601" y="7583"/>
                    <a:pt x="4606" y="7551"/>
                  </a:cubicBezTo>
                  <a:cubicBezTo>
                    <a:pt x="4613" y="7522"/>
                    <a:pt x="4621" y="7493"/>
                    <a:pt x="4628" y="7464"/>
                  </a:cubicBezTo>
                  <a:cubicBezTo>
                    <a:pt x="4633" y="7417"/>
                    <a:pt x="4639" y="7371"/>
                    <a:pt x="4644" y="7324"/>
                  </a:cubicBezTo>
                  <a:cubicBezTo>
                    <a:pt x="4649" y="7274"/>
                    <a:pt x="4655" y="7223"/>
                    <a:pt x="4660" y="7173"/>
                  </a:cubicBezTo>
                  <a:lnTo>
                    <a:pt x="4660" y="7018"/>
                  </a:lnTo>
                  <a:cubicBezTo>
                    <a:pt x="4658" y="6963"/>
                    <a:pt x="4657" y="6909"/>
                    <a:pt x="4655" y="6854"/>
                  </a:cubicBezTo>
                  <a:cubicBezTo>
                    <a:pt x="4649" y="6800"/>
                    <a:pt x="4644" y="6747"/>
                    <a:pt x="4638" y="6693"/>
                  </a:cubicBezTo>
                  <a:cubicBezTo>
                    <a:pt x="4636" y="6642"/>
                    <a:pt x="4635" y="6591"/>
                    <a:pt x="4633" y="6540"/>
                  </a:cubicBezTo>
                  <a:cubicBezTo>
                    <a:pt x="4631" y="6492"/>
                    <a:pt x="4630" y="6443"/>
                    <a:pt x="4628" y="6395"/>
                  </a:cubicBezTo>
                  <a:lnTo>
                    <a:pt x="4628" y="6310"/>
                  </a:lnTo>
                  <a:cubicBezTo>
                    <a:pt x="4630" y="6282"/>
                    <a:pt x="4631" y="6254"/>
                    <a:pt x="4633" y="6226"/>
                  </a:cubicBezTo>
                  <a:cubicBezTo>
                    <a:pt x="4637" y="6197"/>
                    <a:pt x="4640" y="6168"/>
                    <a:pt x="4644" y="6139"/>
                  </a:cubicBezTo>
                  <a:cubicBezTo>
                    <a:pt x="4649" y="6111"/>
                    <a:pt x="4655" y="6082"/>
                    <a:pt x="4660" y="6054"/>
                  </a:cubicBezTo>
                  <a:cubicBezTo>
                    <a:pt x="4665" y="6025"/>
                    <a:pt x="4671" y="5996"/>
                    <a:pt x="4676" y="5967"/>
                  </a:cubicBezTo>
                  <a:lnTo>
                    <a:pt x="4676" y="5891"/>
                  </a:lnTo>
                  <a:cubicBezTo>
                    <a:pt x="4672" y="5866"/>
                    <a:pt x="4669" y="5842"/>
                    <a:pt x="4665" y="5817"/>
                  </a:cubicBezTo>
                  <a:lnTo>
                    <a:pt x="4638" y="5751"/>
                  </a:lnTo>
                  <a:cubicBezTo>
                    <a:pt x="4620" y="5732"/>
                    <a:pt x="4603" y="5712"/>
                    <a:pt x="4585" y="5693"/>
                  </a:cubicBezTo>
                  <a:lnTo>
                    <a:pt x="4585" y="5709"/>
                  </a:lnTo>
                  <a:cubicBezTo>
                    <a:pt x="4572" y="5719"/>
                    <a:pt x="4560" y="5730"/>
                    <a:pt x="4547" y="5740"/>
                  </a:cubicBezTo>
                  <a:cubicBezTo>
                    <a:pt x="4535" y="5755"/>
                    <a:pt x="4522" y="5770"/>
                    <a:pt x="4510" y="5785"/>
                  </a:cubicBezTo>
                  <a:cubicBezTo>
                    <a:pt x="4503" y="5799"/>
                    <a:pt x="4495" y="5813"/>
                    <a:pt x="4488" y="5827"/>
                  </a:cubicBezTo>
                  <a:cubicBezTo>
                    <a:pt x="4485" y="5842"/>
                    <a:pt x="4481" y="5857"/>
                    <a:pt x="4478" y="5872"/>
                  </a:cubicBezTo>
                  <a:cubicBezTo>
                    <a:pt x="4467" y="5876"/>
                    <a:pt x="4457" y="5881"/>
                    <a:pt x="4446" y="5885"/>
                  </a:cubicBezTo>
                  <a:lnTo>
                    <a:pt x="4408" y="5914"/>
                  </a:lnTo>
                  <a:lnTo>
                    <a:pt x="4371" y="5954"/>
                  </a:lnTo>
                  <a:cubicBezTo>
                    <a:pt x="4357" y="5970"/>
                    <a:pt x="4342" y="5986"/>
                    <a:pt x="4328" y="6002"/>
                  </a:cubicBezTo>
                  <a:cubicBezTo>
                    <a:pt x="4312" y="6020"/>
                    <a:pt x="4296" y="6039"/>
                    <a:pt x="4280" y="6057"/>
                  </a:cubicBezTo>
                  <a:lnTo>
                    <a:pt x="4237" y="6112"/>
                  </a:lnTo>
                  <a:cubicBezTo>
                    <a:pt x="4226" y="6130"/>
                    <a:pt x="4216" y="6147"/>
                    <a:pt x="4205" y="6165"/>
                  </a:cubicBezTo>
                  <a:cubicBezTo>
                    <a:pt x="4191" y="6182"/>
                    <a:pt x="4176" y="6198"/>
                    <a:pt x="4162" y="6215"/>
                  </a:cubicBezTo>
                  <a:cubicBezTo>
                    <a:pt x="4123" y="6263"/>
                    <a:pt x="4083" y="6310"/>
                    <a:pt x="4044" y="6358"/>
                  </a:cubicBezTo>
                  <a:cubicBezTo>
                    <a:pt x="3999" y="6405"/>
                    <a:pt x="3955" y="6453"/>
                    <a:pt x="3910" y="6500"/>
                  </a:cubicBezTo>
                  <a:lnTo>
                    <a:pt x="3787" y="6646"/>
                  </a:lnTo>
                  <a:cubicBezTo>
                    <a:pt x="3751" y="6693"/>
                    <a:pt x="3716" y="6741"/>
                    <a:pt x="3680" y="6788"/>
                  </a:cubicBezTo>
                  <a:cubicBezTo>
                    <a:pt x="3653" y="6834"/>
                    <a:pt x="3626" y="6879"/>
                    <a:pt x="3599" y="6925"/>
                  </a:cubicBezTo>
                  <a:lnTo>
                    <a:pt x="3599" y="6928"/>
                  </a:lnTo>
                  <a:lnTo>
                    <a:pt x="3599" y="6931"/>
                  </a:lnTo>
                  <a:cubicBezTo>
                    <a:pt x="3601" y="6933"/>
                    <a:pt x="3603" y="6934"/>
                    <a:pt x="3605" y="6936"/>
                  </a:cubicBezTo>
                  <a:lnTo>
                    <a:pt x="3605" y="6941"/>
                  </a:lnTo>
                  <a:cubicBezTo>
                    <a:pt x="3610" y="6945"/>
                    <a:pt x="3616" y="6948"/>
                    <a:pt x="3621" y="6952"/>
                  </a:cubicBezTo>
                  <a:cubicBezTo>
                    <a:pt x="3601" y="6948"/>
                    <a:pt x="3582" y="6945"/>
                    <a:pt x="3562" y="6941"/>
                  </a:cubicBezTo>
                  <a:cubicBezTo>
                    <a:pt x="3553" y="6960"/>
                    <a:pt x="3544" y="6978"/>
                    <a:pt x="3535" y="6997"/>
                  </a:cubicBezTo>
                  <a:lnTo>
                    <a:pt x="3492" y="7052"/>
                  </a:lnTo>
                  <a:cubicBezTo>
                    <a:pt x="3480" y="7069"/>
                    <a:pt x="3467" y="7085"/>
                    <a:pt x="3455" y="7102"/>
                  </a:cubicBezTo>
                  <a:lnTo>
                    <a:pt x="3407" y="7150"/>
                  </a:lnTo>
                  <a:cubicBezTo>
                    <a:pt x="3394" y="7161"/>
                    <a:pt x="3382" y="7173"/>
                    <a:pt x="3369" y="7184"/>
                  </a:cubicBezTo>
                  <a:lnTo>
                    <a:pt x="3348" y="7226"/>
                  </a:lnTo>
                  <a:lnTo>
                    <a:pt x="3348" y="7266"/>
                  </a:lnTo>
                  <a:lnTo>
                    <a:pt x="3348" y="7308"/>
                  </a:lnTo>
                  <a:cubicBezTo>
                    <a:pt x="3351" y="7320"/>
                    <a:pt x="3355" y="7333"/>
                    <a:pt x="3358" y="7345"/>
                  </a:cubicBezTo>
                  <a:cubicBezTo>
                    <a:pt x="3355" y="7356"/>
                    <a:pt x="3351" y="7366"/>
                    <a:pt x="3348" y="7377"/>
                  </a:cubicBezTo>
                  <a:cubicBezTo>
                    <a:pt x="3330" y="7409"/>
                    <a:pt x="3312" y="7442"/>
                    <a:pt x="3294" y="7474"/>
                  </a:cubicBezTo>
                  <a:cubicBezTo>
                    <a:pt x="3271" y="7508"/>
                    <a:pt x="3247" y="7541"/>
                    <a:pt x="3224" y="7575"/>
                  </a:cubicBezTo>
                  <a:lnTo>
                    <a:pt x="3160" y="7672"/>
                  </a:lnTo>
                  <a:cubicBezTo>
                    <a:pt x="3142" y="7705"/>
                    <a:pt x="3125" y="7737"/>
                    <a:pt x="3107" y="7770"/>
                  </a:cubicBezTo>
                  <a:cubicBezTo>
                    <a:pt x="3093" y="7803"/>
                    <a:pt x="3078" y="7835"/>
                    <a:pt x="3064" y="7868"/>
                  </a:cubicBezTo>
                  <a:lnTo>
                    <a:pt x="3037" y="7970"/>
                  </a:lnTo>
                  <a:lnTo>
                    <a:pt x="3037" y="8076"/>
                  </a:lnTo>
                  <a:cubicBezTo>
                    <a:pt x="3048" y="8113"/>
                    <a:pt x="3058" y="8150"/>
                    <a:pt x="3069" y="8187"/>
                  </a:cubicBezTo>
                  <a:cubicBezTo>
                    <a:pt x="3073" y="8206"/>
                    <a:pt x="3076" y="8226"/>
                    <a:pt x="3080" y="8245"/>
                  </a:cubicBezTo>
                  <a:cubicBezTo>
                    <a:pt x="3075" y="8264"/>
                    <a:pt x="3069" y="8284"/>
                    <a:pt x="3064" y="8303"/>
                  </a:cubicBezTo>
                  <a:cubicBezTo>
                    <a:pt x="3053" y="8321"/>
                    <a:pt x="3043" y="8338"/>
                    <a:pt x="3032" y="8356"/>
                  </a:cubicBezTo>
                  <a:cubicBezTo>
                    <a:pt x="3018" y="8374"/>
                    <a:pt x="3003" y="8391"/>
                    <a:pt x="2989" y="8409"/>
                  </a:cubicBezTo>
                  <a:cubicBezTo>
                    <a:pt x="2980" y="8425"/>
                    <a:pt x="2971" y="8440"/>
                    <a:pt x="2962" y="8456"/>
                  </a:cubicBezTo>
                  <a:cubicBezTo>
                    <a:pt x="2955" y="8469"/>
                    <a:pt x="2948" y="8483"/>
                    <a:pt x="2941" y="8496"/>
                  </a:cubicBezTo>
                  <a:cubicBezTo>
                    <a:pt x="2943" y="8507"/>
                    <a:pt x="2944" y="8519"/>
                    <a:pt x="2946" y="8530"/>
                  </a:cubicBezTo>
                  <a:lnTo>
                    <a:pt x="3198" y="8767"/>
                  </a:lnTo>
                  <a:lnTo>
                    <a:pt x="3198" y="8836"/>
                  </a:lnTo>
                  <a:lnTo>
                    <a:pt x="3171" y="8884"/>
                  </a:lnTo>
                  <a:lnTo>
                    <a:pt x="3133" y="8934"/>
                  </a:lnTo>
                  <a:cubicBezTo>
                    <a:pt x="3119" y="8952"/>
                    <a:pt x="3105" y="8971"/>
                    <a:pt x="3091" y="8989"/>
                  </a:cubicBezTo>
                  <a:cubicBezTo>
                    <a:pt x="3078" y="9008"/>
                    <a:pt x="3066" y="9026"/>
                    <a:pt x="3053" y="9045"/>
                  </a:cubicBezTo>
                  <a:cubicBezTo>
                    <a:pt x="3041" y="9062"/>
                    <a:pt x="3028" y="9080"/>
                    <a:pt x="3016" y="9097"/>
                  </a:cubicBezTo>
                  <a:cubicBezTo>
                    <a:pt x="3009" y="9113"/>
                    <a:pt x="3001" y="9129"/>
                    <a:pt x="2994" y="9145"/>
                  </a:cubicBezTo>
                  <a:cubicBezTo>
                    <a:pt x="2996" y="9158"/>
                    <a:pt x="2997" y="9171"/>
                    <a:pt x="2999" y="9184"/>
                  </a:cubicBezTo>
                  <a:cubicBezTo>
                    <a:pt x="3013" y="9213"/>
                    <a:pt x="3028" y="9243"/>
                    <a:pt x="3042" y="9272"/>
                  </a:cubicBezTo>
                  <a:lnTo>
                    <a:pt x="3107" y="9364"/>
                  </a:lnTo>
                  <a:lnTo>
                    <a:pt x="3176" y="9454"/>
                  </a:lnTo>
                  <a:cubicBezTo>
                    <a:pt x="3197" y="9486"/>
                    <a:pt x="3219" y="9517"/>
                    <a:pt x="3240" y="9549"/>
                  </a:cubicBezTo>
                  <a:cubicBezTo>
                    <a:pt x="3256" y="9581"/>
                    <a:pt x="3273" y="9612"/>
                    <a:pt x="3289" y="9644"/>
                  </a:cubicBezTo>
                  <a:cubicBezTo>
                    <a:pt x="3300" y="9676"/>
                    <a:pt x="3310" y="9709"/>
                    <a:pt x="3321" y="9741"/>
                  </a:cubicBezTo>
                  <a:cubicBezTo>
                    <a:pt x="3323" y="9774"/>
                    <a:pt x="3324" y="9806"/>
                    <a:pt x="3326" y="9839"/>
                  </a:cubicBezTo>
                  <a:cubicBezTo>
                    <a:pt x="3317" y="9872"/>
                    <a:pt x="3308" y="9906"/>
                    <a:pt x="3299" y="9939"/>
                  </a:cubicBezTo>
                  <a:lnTo>
                    <a:pt x="3160" y="9974"/>
                  </a:lnTo>
                  <a:lnTo>
                    <a:pt x="3016" y="9992"/>
                  </a:lnTo>
                  <a:lnTo>
                    <a:pt x="2855" y="10000"/>
                  </a:lnTo>
                  <a:lnTo>
                    <a:pt x="2700" y="9997"/>
                  </a:lnTo>
                  <a:lnTo>
                    <a:pt x="2539" y="9979"/>
                  </a:lnTo>
                  <a:lnTo>
                    <a:pt x="2384" y="9955"/>
                  </a:lnTo>
                  <a:lnTo>
                    <a:pt x="2239" y="9921"/>
                  </a:lnTo>
                  <a:lnTo>
                    <a:pt x="2105" y="9881"/>
                  </a:lnTo>
                  <a:cubicBezTo>
                    <a:pt x="2066" y="9865"/>
                    <a:pt x="2026" y="9850"/>
                    <a:pt x="1987" y="9834"/>
                  </a:cubicBezTo>
                  <a:lnTo>
                    <a:pt x="1901" y="9781"/>
                  </a:lnTo>
                  <a:lnTo>
                    <a:pt x="1837" y="9723"/>
                  </a:lnTo>
                  <a:lnTo>
                    <a:pt x="1837" y="9514"/>
                  </a:lnTo>
                  <a:cubicBezTo>
                    <a:pt x="1828" y="9503"/>
                    <a:pt x="1819" y="9491"/>
                    <a:pt x="1810" y="9480"/>
                  </a:cubicBezTo>
                  <a:cubicBezTo>
                    <a:pt x="1798" y="9465"/>
                    <a:pt x="1785" y="9450"/>
                    <a:pt x="1773" y="9435"/>
                  </a:cubicBezTo>
                  <a:cubicBezTo>
                    <a:pt x="1764" y="9417"/>
                    <a:pt x="1755" y="9400"/>
                    <a:pt x="1746" y="9382"/>
                  </a:cubicBezTo>
                  <a:lnTo>
                    <a:pt x="1725" y="9316"/>
                  </a:lnTo>
                  <a:lnTo>
                    <a:pt x="1725" y="9248"/>
                  </a:lnTo>
                  <a:cubicBezTo>
                    <a:pt x="1732" y="9224"/>
                    <a:pt x="1739" y="9201"/>
                    <a:pt x="1746" y="9177"/>
                  </a:cubicBezTo>
                  <a:cubicBezTo>
                    <a:pt x="1751" y="9160"/>
                    <a:pt x="1757" y="9143"/>
                    <a:pt x="1762" y="9126"/>
                  </a:cubicBezTo>
                  <a:lnTo>
                    <a:pt x="1762" y="9071"/>
                  </a:lnTo>
                  <a:cubicBezTo>
                    <a:pt x="1755" y="9052"/>
                    <a:pt x="1748" y="9032"/>
                    <a:pt x="1741" y="9013"/>
                  </a:cubicBezTo>
                  <a:cubicBezTo>
                    <a:pt x="1736" y="8993"/>
                    <a:pt x="1730" y="8972"/>
                    <a:pt x="1725" y="8952"/>
                  </a:cubicBezTo>
                  <a:cubicBezTo>
                    <a:pt x="1721" y="8929"/>
                    <a:pt x="1718" y="8907"/>
                    <a:pt x="1714" y="8884"/>
                  </a:cubicBezTo>
                  <a:lnTo>
                    <a:pt x="1714" y="8810"/>
                  </a:lnTo>
                  <a:cubicBezTo>
                    <a:pt x="1721" y="8784"/>
                    <a:pt x="1728" y="8759"/>
                    <a:pt x="1735" y="8733"/>
                  </a:cubicBezTo>
                  <a:lnTo>
                    <a:pt x="1762" y="8667"/>
                  </a:lnTo>
                  <a:cubicBezTo>
                    <a:pt x="1775" y="8647"/>
                    <a:pt x="1787" y="8626"/>
                    <a:pt x="1800" y="8606"/>
                  </a:cubicBezTo>
                  <a:cubicBezTo>
                    <a:pt x="1812" y="8586"/>
                    <a:pt x="1825" y="8566"/>
                    <a:pt x="1837" y="8546"/>
                  </a:cubicBezTo>
                  <a:cubicBezTo>
                    <a:pt x="1848" y="8521"/>
                    <a:pt x="1858" y="8497"/>
                    <a:pt x="1869" y="8472"/>
                  </a:cubicBezTo>
                  <a:lnTo>
                    <a:pt x="1869" y="7820"/>
                  </a:lnTo>
                  <a:lnTo>
                    <a:pt x="1998" y="7020"/>
                  </a:lnTo>
                  <a:cubicBezTo>
                    <a:pt x="2085" y="6872"/>
                    <a:pt x="2173" y="6725"/>
                    <a:pt x="2260" y="6577"/>
                  </a:cubicBezTo>
                  <a:cubicBezTo>
                    <a:pt x="2265" y="6458"/>
                    <a:pt x="2271" y="6340"/>
                    <a:pt x="2276" y="6221"/>
                  </a:cubicBezTo>
                  <a:lnTo>
                    <a:pt x="2453" y="5735"/>
                  </a:lnTo>
                  <a:lnTo>
                    <a:pt x="2501" y="5606"/>
                  </a:lnTo>
                  <a:cubicBezTo>
                    <a:pt x="2514" y="5565"/>
                    <a:pt x="2526" y="5525"/>
                    <a:pt x="2539" y="5484"/>
                  </a:cubicBezTo>
                  <a:cubicBezTo>
                    <a:pt x="2546" y="5444"/>
                    <a:pt x="2553" y="5403"/>
                    <a:pt x="2560" y="5363"/>
                  </a:cubicBezTo>
                  <a:cubicBezTo>
                    <a:pt x="2571" y="5324"/>
                    <a:pt x="2581" y="5286"/>
                    <a:pt x="2592" y="5247"/>
                  </a:cubicBezTo>
                  <a:lnTo>
                    <a:pt x="2598" y="5202"/>
                  </a:lnTo>
                  <a:lnTo>
                    <a:pt x="2592" y="5154"/>
                  </a:lnTo>
                  <a:cubicBezTo>
                    <a:pt x="2590" y="5138"/>
                    <a:pt x="2589" y="5123"/>
                    <a:pt x="2587" y="5107"/>
                  </a:cubicBezTo>
                  <a:lnTo>
                    <a:pt x="2587" y="5059"/>
                  </a:lnTo>
                  <a:cubicBezTo>
                    <a:pt x="2596" y="5044"/>
                    <a:pt x="2605" y="5030"/>
                    <a:pt x="2614" y="5015"/>
                  </a:cubicBezTo>
                  <a:lnTo>
                    <a:pt x="2592" y="5015"/>
                  </a:lnTo>
                  <a:lnTo>
                    <a:pt x="2587" y="5015"/>
                  </a:lnTo>
                  <a:lnTo>
                    <a:pt x="2582" y="5015"/>
                  </a:lnTo>
                  <a:lnTo>
                    <a:pt x="2582" y="5020"/>
                  </a:lnTo>
                  <a:lnTo>
                    <a:pt x="2571" y="5020"/>
                  </a:lnTo>
                  <a:lnTo>
                    <a:pt x="2571" y="5015"/>
                  </a:lnTo>
                  <a:cubicBezTo>
                    <a:pt x="2569" y="5014"/>
                    <a:pt x="2568" y="5013"/>
                    <a:pt x="2566" y="5012"/>
                  </a:cubicBezTo>
                  <a:cubicBezTo>
                    <a:pt x="2564" y="5009"/>
                    <a:pt x="2562" y="5007"/>
                    <a:pt x="2560" y="5004"/>
                  </a:cubicBezTo>
                  <a:lnTo>
                    <a:pt x="2566" y="4980"/>
                  </a:lnTo>
                  <a:cubicBezTo>
                    <a:pt x="2559" y="4975"/>
                    <a:pt x="2551" y="4969"/>
                    <a:pt x="2544" y="4964"/>
                  </a:cubicBezTo>
                  <a:lnTo>
                    <a:pt x="2517" y="4946"/>
                  </a:lnTo>
                  <a:cubicBezTo>
                    <a:pt x="2503" y="4942"/>
                    <a:pt x="2489" y="4937"/>
                    <a:pt x="2475" y="4933"/>
                  </a:cubicBezTo>
                  <a:cubicBezTo>
                    <a:pt x="2464" y="4928"/>
                    <a:pt x="2453" y="4922"/>
                    <a:pt x="2442" y="4917"/>
                  </a:cubicBezTo>
                  <a:cubicBezTo>
                    <a:pt x="2435" y="4913"/>
                    <a:pt x="2428" y="4908"/>
                    <a:pt x="2421" y="4904"/>
                  </a:cubicBezTo>
                  <a:lnTo>
                    <a:pt x="2421" y="4605"/>
                  </a:lnTo>
                  <a:cubicBezTo>
                    <a:pt x="2425" y="4443"/>
                    <a:pt x="2428" y="4282"/>
                    <a:pt x="2432" y="4120"/>
                  </a:cubicBezTo>
                  <a:cubicBezTo>
                    <a:pt x="2439" y="4085"/>
                    <a:pt x="2446" y="4049"/>
                    <a:pt x="2453" y="4014"/>
                  </a:cubicBezTo>
                  <a:cubicBezTo>
                    <a:pt x="2451" y="3980"/>
                    <a:pt x="2450" y="3945"/>
                    <a:pt x="2448" y="3911"/>
                  </a:cubicBezTo>
                  <a:cubicBezTo>
                    <a:pt x="2443" y="3877"/>
                    <a:pt x="2437" y="3842"/>
                    <a:pt x="2432" y="3808"/>
                  </a:cubicBezTo>
                  <a:cubicBezTo>
                    <a:pt x="2425" y="3773"/>
                    <a:pt x="2417" y="3738"/>
                    <a:pt x="2410" y="3703"/>
                  </a:cubicBezTo>
                  <a:cubicBezTo>
                    <a:pt x="2414" y="3668"/>
                    <a:pt x="2417" y="3632"/>
                    <a:pt x="2421" y="3597"/>
                  </a:cubicBezTo>
                  <a:cubicBezTo>
                    <a:pt x="2425" y="3558"/>
                    <a:pt x="2428" y="3520"/>
                    <a:pt x="2432" y="3481"/>
                  </a:cubicBezTo>
                  <a:cubicBezTo>
                    <a:pt x="2437" y="3441"/>
                    <a:pt x="2443" y="3402"/>
                    <a:pt x="2448" y="3362"/>
                  </a:cubicBezTo>
                  <a:cubicBezTo>
                    <a:pt x="2450" y="3321"/>
                    <a:pt x="2451" y="3279"/>
                    <a:pt x="2453" y="3238"/>
                  </a:cubicBezTo>
                  <a:cubicBezTo>
                    <a:pt x="2451" y="3199"/>
                    <a:pt x="2450" y="3161"/>
                    <a:pt x="2448" y="3122"/>
                  </a:cubicBezTo>
                  <a:lnTo>
                    <a:pt x="2421" y="3017"/>
                  </a:lnTo>
                  <a:cubicBezTo>
                    <a:pt x="2401" y="2912"/>
                    <a:pt x="2382" y="2808"/>
                    <a:pt x="2362" y="2703"/>
                  </a:cubicBezTo>
                  <a:cubicBezTo>
                    <a:pt x="2358" y="2720"/>
                    <a:pt x="2355" y="2736"/>
                    <a:pt x="2351" y="2753"/>
                  </a:cubicBezTo>
                  <a:lnTo>
                    <a:pt x="2314" y="2790"/>
                  </a:lnTo>
                  <a:cubicBezTo>
                    <a:pt x="2303" y="2800"/>
                    <a:pt x="2293" y="2811"/>
                    <a:pt x="2282" y="2821"/>
                  </a:cubicBezTo>
                  <a:lnTo>
                    <a:pt x="2255" y="2848"/>
                  </a:lnTo>
                  <a:cubicBezTo>
                    <a:pt x="2250" y="2858"/>
                    <a:pt x="2244" y="2867"/>
                    <a:pt x="2239" y="2877"/>
                  </a:cubicBezTo>
                  <a:cubicBezTo>
                    <a:pt x="2238" y="2886"/>
                    <a:pt x="2237" y="2894"/>
                    <a:pt x="2236" y="2903"/>
                  </a:cubicBezTo>
                  <a:lnTo>
                    <a:pt x="2217" y="2922"/>
                  </a:lnTo>
                  <a:cubicBezTo>
                    <a:pt x="2206" y="2933"/>
                    <a:pt x="2196" y="2945"/>
                    <a:pt x="2185" y="2956"/>
                  </a:cubicBezTo>
                  <a:lnTo>
                    <a:pt x="2148" y="2996"/>
                  </a:lnTo>
                  <a:cubicBezTo>
                    <a:pt x="2141" y="3011"/>
                    <a:pt x="2133" y="3025"/>
                    <a:pt x="2126" y="3040"/>
                  </a:cubicBezTo>
                  <a:lnTo>
                    <a:pt x="2105" y="3088"/>
                  </a:lnTo>
                  <a:cubicBezTo>
                    <a:pt x="2101" y="3100"/>
                    <a:pt x="2098" y="3113"/>
                    <a:pt x="2094" y="3125"/>
                  </a:cubicBezTo>
                  <a:cubicBezTo>
                    <a:pt x="2092" y="3135"/>
                    <a:pt x="2091" y="3144"/>
                    <a:pt x="2089" y="3154"/>
                  </a:cubicBezTo>
                  <a:cubicBezTo>
                    <a:pt x="2085" y="3157"/>
                    <a:pt x="2082" y="3161"/>
                    <a:pt x="2078" y="3164"/>
                  </a:cubicBezTo>
                  <a:lnTo>
                    <a:pt x="1971" y="3215"/>
                  </a:lnTo>
                  <a:lnTo>
                    <a:pt x="1869" y="3257"/>
                  </a:lnTo>
                  <a:lnTo>
                    <a:pt x="1773" y="3296"/>
                  </a:lnTo>
                  <a:cubicBezTo>
                    <a:pt x="1741" y="3308"/>
                    <a:pt x="1708" y="3319"/>
                    <a:pt x="1676" y="3331"/>
                  </a:cubicBezTo>
                  <a:lnTo>
                    <a:pt x="1559" y="3362"/>
                  </a:lnTo>
                  <a:lnTo>
                    <a:pt x="1414" y="3389"/>
                  </a:lnTo>
                  <a:lnTo>
                    <a:pt x="1296" y="3399"/>
                  </a:lnTo>
                  <a:lnTo>
                    <a:pt x="1194" y="3391"/>
                  </a:lnTo>
                  <a:lnTo>
                    <a:pt x="1093" y="3376"/>
                  </a:lnTo>
                  <a:lnTo>
                    <a:pt x="1007" y="3344"/>
                  </a:lnTo>
                  <a:cubicBezTo>
                    <a:pt x="978" y="3333"/>
                    <a:pt x="950" y="3321"/>
                    <a:pt x="921" y="3310"/>
                  </a:cubicBezTo>
                  <a:cubicBezTo>
                    <a:pt x="896" y="3297"/>
                    <a:pt x="871" y="3283"/>
                    <a:pt x="846" y="3270"/>
                  </a:cubicBezTo>
                  <a:lnTo>
                    <a:pt x="777" y="3225"/>
                  </a:lnTo>
                  <a:cubicBezTo>
                    <a:pt x="757" y="3211"/>
                    <a:pt x="738" y="3197"/>
                    <a:pt x="718" y="3183"/>
                  </a:cubicBezTo>
                  <a:cubicBezTo>
                    <a:pt x="700" y="3171"/>
                    <a:pt x="682" y="3158"/>
                    <a:pt x="664" y="3146"/>
                  </a:cubicBezTo>
                  <a:cubicBezTo>
                    <a:pt x="650" y="3135"/>
                    <a:pt x="635" y="3125"/>
                    <a:pt x="621" y="3114"/>
                  </a:cubicBezTo>
                  <a:cubicBezTo>
                    <a:pt x="609" y="3108"/>
                    <a:pt x="596" y="3102"/>
                    <a:pt x="584" y="3096"/>
                  </a:cubicBezTo>
                  <a:cubicBezTo>
                    <a:pt x="548" y="3075"/>
                    <a:pt x="513" y="3053"/>
                    <a:pt x="477" y="3032"/>
                  </a:cubicBezTo>
                  <a:lnTo>
                    <a:pt x="386" y="2959"/>
                  </a:lnTo>
                  <a:lnTo>
                    <a:pt x="311" y="2869"/>
                  </a:lnTo>
                  <a:cubicBezTo>
                    <a:pt x="293" y="2837"/>
                    <a:pt x="275" y="2806"/>
                    <a:pt x="257" y="2774"/>
                  </a:cubicBezTo>
                  <a:cubicBezTo>
                    <a:pt x="243" y="2739"/>
                    <a:pt x="228" y="2703"/>
                    <a:pt x="214" y="2668"/>
                  </a:cubicBezTo>
                  <a:cubicBezTo>
                    <a:pt x="209" y="2631"/>
                    <a:pt x="203" y="2594"/>
                    <a:pt x="198" y="2557"/>
                  </a:cubicBezTo>
                  <a:lnTo>
                    <a:pt x="198" y="2449"/>
                  </a:lnTo>
                  <a:lnTo>
                    <a:pt x="225" y="2341"/>
                  </a:lnTo>
                  <a:cubicBezTo>
                    <a:pt x="230" y="2324"/>
                    <a:pt x="236" y="2308"/>
                    <a:pt x="241" y="2291"/>
                  </a:cubicBezTo>
                  <a:cubicBezTo>
                    <a:pt x="239" y="2275"/>
                    <a:pt x="238" y="2259"/>
                    <a:pt x="236" y="2243"/>
                  </a:cubicBezTo>
                  <a:lnTo>
                    <a:pt x="236" y="2196"/>
                  </a:lnTo>
                  <a:lnTo>
                    <a:pt x="236" y="2151"/>
                  </a:lnTo>
                  <a:cubicBezTo>
                    <a:pt x="239" y="2139"/>
                    <a:pt x="243" y="2126"/>
                    <a:pt x="246" y="2114"/>
                  </a:cubicBezTo>
                  <a:cubicBezTo>
                    <a:pt x="228" y="2087"/>
                    <a:pt x="211" y="2059"/>
                    <a:pt x="193" y="2032"/>
                  </a:cubicBezTo>
                  <a:cubicBezTo>
                    <a:pt x="172" y="2002"/>
                    <a:pt x="150" y="1972"/>
                    <a:pt x="129" y="1942"/>
                  </a:cubicBezTo>
                  <a:cubicBezTo>
                    <a:pt x="111" y="1911"/>
                    <a:pt x="93" y="1881"/>
                    <a:pt x="75" y="1850"/>
                  </a:cubicBezTo>
                  <a:lnTo>
                    <a:pt x="27" y="1760"/>
                  </a:lnTo>
                  <a:cubicBezTo>
                    <a:pt x="18" y="1730"/>
                    <a:pt x="9" y="1701"/>
                    <a:pt x="0" y="1671"/>
                  </a:cubicBezTo>
                  <a:lnTo>
                    <a:pt x="107" y="1618"/>
                  </a:lnTo>
                  <a:lnTo>
                    <a:pt x="257" y="1576"/>
                  </a:lnTo>
                  <a:lnTo>
                    <a:pt x="412" y="1541"/>
                  </a:lnTo>
                  <a:lnTo>
                    <a:pt x="595" y="1518"/>
                  </a:lnTo>
                  <a:lnTo>
                    <a:pt x="777" y="1507"/>
                  </a:lnTo>
                  <a:cubicBezTo>
                    <a:pt x="793" y="1512"/>
                    <a:pt x="809" y="1518"/>
                    <a:pt x="825" y="1523"/>
                  </a:cubicBezTo>
                  <a:cubicBezTo>
                    <a:pt x="843" y="1526"/>
                    <a:pt x="860" y="1530"/>
                    <a:pt x="878" y="1533"/>
                  </a:cubicBezTo>
                  <a:cubicBezTo>
                    <a:pt x="898" y="1536"/>
                    <a:pt x="917" y="1538"/>
                    <a:pt x="937" y="1541"/>
                  </a:cubicBezTo>
                  <a:cubicBezTo>
                    <a:pt x="955" y="1545"/>
                    <a:pt x="973" y="1550"/>
                    <a:pt x="991" y="1554"/>
                  </a:cubicBezTo>
                  <a:cubicBezTo>
                    <a:pt x="1007" y="1561"/>
                    <a:pt x="1023" y="1569"/>
                    <a:pt x="1039" y="1576"/>
                  </a:cubicBezTo>
                  <a:lnTo>
                    <a:pt x="1093" y="1615"/>
                  </a:lnTo>
                  <a:cubicBezTo>
                    <a:pt x="1105" y="1630"/>
                    <a:pt x="1118" y="1645"/>
                    <a:pt x="1130" y="1660"/>
                  </a:cubicBezTo>
                  <a:lnTo>
                    <a:pt x="1087" y="1694"/>
                  </a:lnTo>
                  <a:cubicBezTo>
                    <a:pt x="1082" y="1706"/>
                    <a:pt x="1076" y="1717"/>
                    <a:pt x="1071" y="1729"/>
                  </a:cubicBezTo>
                  <a:cubicBezTo>
                    <a:pt x="1076" y="1740"/>
                    <a:pt x="1082" y="1752"/>
                    <a:pt x="1087" y="1763"/>
                  </a:cubicBezTo>
                  <a:cubicBezTo>
                    <a:pt x="1092" y="1774"/>
                    <a:pt x="1098" y="1786"/>
                    <a:pt x="1103" y="1797"/>
                  </a:cubicBezTo>
                  <a:cubicBezTo>
                    <a:pt x="1107" y="1809"/>
                    <a:pt x="1110" y="1822"/>
                    <a:pt x="1114" y="1834"/>
                  </a:cubicBezTo>
                  <a:cubicBezTo>
                    <a:pt x="1112" y="1846"/>
                    <a:pt x="1111" y="1859"/>
                    <a:pt x="1109" y="1871"/>
                  </a:cubicBezTo>
                  <a:cubicBezTo>
                    <a:pt x="1096" y="1885"/>
                    <a:pt x="1084" y="1899"/>
                    <a:pt x="1071" y="1913"/>
                  </a:cubicBezTo>
                  <a:lnTo>
                    <a:pt x="900" y="1948"/>
                  </a:lnTo>
                  <a:lnTo>
                    <a:pt x="900" y="1985"/>
                  </a:lnTo>
                  <a:cubicBezTo>
                    <a:pt x="902" y="1997"/>
                    <a:pt x="903" y="2010"/>
                    <a:pt x="905" y="2022"/>
                  </a:cubicBezTo>
                  <a:cubicBezTo>
                    <a:pt x="909" y="2036"/>
                    <a:pt x="912" y="2050"/>
                    <a:pt x="916" y="2064"/>
                  </a:cubicBezTo>
                  <a:lnTo>
                    <a:pt x="916" y="2103"/>
                  </a:lnTo>
                  <a:cubicBezTo>
                    <a:pt x="912" y="2116"/>
                    <a:pt x="909" y="2130"/>
                    <a:pt x="905" y="2143"/>
                  </a:cubicBezTo>
                  <a:cubicBezTo>
                    <a:pt x="900" y="2154"/>
                    <a:pt x="894" y="2164"/>
                    <a:pt x="889" y="2175"/>
                  </a:cubicBezTo>
                  <a:cubicBezTo>
                    <a:pt x="875" y="2184"/>
                    <a:pt x="860" y="2192"/>
                    <a:pt x="846" y="2201"/>
                  </a:cubicBezTo>
                  <a:lnTo>
                    <a:pt x="889" y="2241"/>
                  </a:lnTo>
                  <a:cubicBezTo>
                    <a:pt x="905" y="2253"/>
                    <a:pt x="921" y="2266"/>
                    <a:pt x="937" y="2278"/>
                  </a:cubicBezTo>
                  <a:cubicBezTo>
                    <a:pt x="955" y="2289"/>
                    <a:pt x="973" y="2301"/>
                    <a:pt x="991" y="2312"/>
                  </a:cubicBezTo>
                  <a:lnTo>
                    <a:pt x="1044" y="2336"/>
                  </a:lnTo>
                  <a:cubicBezTo>
                    <a:pt x="1060" y="2339"/>
                    <a:pt x="1077" y="2343"/>
                    <a:pt x="1093" y="2346"/>
                  </a:cubicBezTo>
                  <a:cubicBezTo>
                    <a:pt x="1105" y="2337"/>
                    <a:pt x="1118" y="2329"/>
                    <a:pt x="1130" y="2320"/>
                  </a:cubicBezTo>
                  <a:lnTo>
                    <a:pt x="1157" y="2275"/>
                  </a:lnTo>
                  <a:cubicBezTo>
                    <a:pt x="1169" y="2257"/>
                    <a:pt x="1182" y="2238"/>
                    <a:pt x="1194" y="2220"/>
                  </a:cubicBezTo>
                  <a:cubicBezTo>
                    <a:pt x="1205" y="2199"/>
                    <a:pt x="1216" y="2177"/>
                    <a:pt x="1227" y="2156"/>
                  </a:cubicBezTo>
                  <a:cubicBezTo>
                    <a:pt x="1234" y="2133"/>
                    <a:pt x="1241" y="2111"/>
                    <a:pt x="1248" y="2088"/>
                  </a:cubicBezTo>
                  <a:lnTo>
                    <a:pt x="1275" y="2022"/>
                  </a:lnTo>
                  <a:cubicBezTo>
                    <a:pt x="1280" y="2002"/>
                    <a:pt x="1286" y="1981"/>
                    <a:pt x="1291" y="1961"/>
                  </a:cubicBezTo>
                  <a:cubicBezTo>
                    <a:pt x="1293" y="1945"/>
                    <a:pt x="1294" y="1929"/>
                    <a:pt x="1296" y="1913"/>
                  </a:cubicBezTo>
                  <a:cubicBezTo>
                    <a:pt x="1294" y="1902"/>
                    <a:pt x="1293" y="1890"/>
                    <a:pt x="1291" y="1879"/>
                  </a:cubicBezTo>
                  <a:lnTo>
                    <a:pt x="1318" y="1876"/>
                  </a:lnTo>
                  <a:cubicBezTo>
                    <a:pt x="1321" y="1874"/>
                    <a:pt x="1325" y="1873"/>
                    <a:pt x="1328" y="1871"/>
                  </a:cubicBezTo>
                  <a:cubicBezTo>
                    <a:pt x="1333" y="1869"/>
                    <a:pt x="1339" y="1868"/>
                    <a:pt x="1344" y="1866"/>
                  </a:cubicBezTo>
                  <a:cubicBezTo>
                    <a:pt x="1346" y="1864"/>
                    <a:pt x="1348" y="1863"/>
                    <a:pt x="1350" y="1861"/>
                  </a:cubicBezTo>
                  <a:cubicBezTo>
                    <a:pt x="1353" y="1859"/>
                    <a:pt x="1357" y="1857"/>
                    <a:pt x="1360" y="1855"/>
                  </a:cubicBezTo>
                  <a:cubicBezTo>
                    <a:pt x="1362" y="1852"/>
                    <a:pt x="1364" y="1850"/>
                    <a:pt x="1366" y="1847"/>
                  </a:cubicBezTo>
                  <a:cubicBezTo>
                    <a:pt x="1370" y="1843"/>
                    <a:pt x="1373" y="1838"/>
                    <a:pt x="1377" y="1834"/>
                  </a:cubicBezTo>
                  <a:cubicBezTo>
                    <a:pt x="1373" y="1823"/>
                    <a:pt x="1370" y="1811"/>
                    <a:pt x="1366" y="1800"/>
                  </a:cubicBezTo>
                  <a:cubicBezTo>
                    <a:pt x="1370" y="1784"/>
                    <a:pt x="1373" y="1768"/>
                    <a:pt x="1377" y="1752"/>
                  </a:cubicBezTo>
                  <a:cubicBezTo>
                    <a:pt x="1384" y="1735"/>
                    <a:pt x="1391" y="1719"/>
                    <a:pt x="1398" y="1702"/>
                  </a:cubicBezTo>
                  <a:cubicBezTo>
                    <a:pt x="1409" y="1685"/>
                    <a:pt x="1419" y="1669"/>
                    <a:pt x="1430" y="1652"/>
                  </a:cubicBezTo>
                  <a:cubicBezTo>
                    <a:pt x="1441" y="1639"/>
                    <a:pt x="1451" y="1626"/>
                    <a:pt x="1462" y="1613"/>
                  </a:cubicBezTo>
                  <a:cubicBezTo>
                    <a:pt x="1476" y="1602"/>
                    <a:pt x="1491" y="1592"/>
                    <a:pt x="1505" y="1581"/>
                  </a:cubicBezTo>
                  <a:lnTo>
                    <a:pt x="1575" y="1554"/>
                  </a:lnTo>
                  <a:lnTo>
                    <a:pt x="1666" y="1536"/>
                  </a:lnTo>
                  <a:cubicBezTo>
                    <a:pt x="1698" y="1533"/>
                    <a:pt x="1730" y="1531"/>
                    <a:pt x="1762" y="1528"/>
                  </a:cubicBezTo>
                  <a:lnTo>
                    <a:pt x="1864" y="1518"/>
                  </a:lnTo>
                  <a:lnTo>
                    <a:pt x="1971" y="1507"/>
                  </a:lnTo>
                  <a:lnTo>
                    <a:pt x="2067" y="1486"/>
                  </a:lnTo>
                  <a:lnTo>
                    <a:pt x="2266" y="1438"/>
                  </a:lnTo>
                  <a:lnTo>
                    <a:pt x="2480" y="1386"/>
                  </a:lnTo>
                  <a:lnTo>
                    <a:pt x="2700" y="1333"/>
                  </a:lnTo>
                  <a:lnTo>
                    <a:pt x="2892" y="1277"/>
                  </a:lnTo>
                  <a:cubicBezTo>
                    <a:pt x="2880" y="1272"/>
                    <a:pt x="2867" y="1267"/>
                    <a:pt x="2855" y="1262"/>
                  </a:cubicBezTo>
                  <a:cubicBezTo>
                    <a:pt x="2882" y="1257"/>
                    <a:pt x="2908" y="1251"/>
                    <a:pt x="2935" y="1246"/>
                  </a:cubicBezTo>
                  <a:lnTo>
                    <a:pt x="2994" y="1222"/>
                  </a:lnTo>
                  <a:lnTo>
                    <a:pt x="3053" y="1193"/>
                  </a:lnTo>
                  <a:cubicBezTo>
                    <a:pt x="3069" y="1182"/>
                    <a:pt x="3085" y="1172"/>
                    <a:pt x="3101" y="1161"/>
                  </a:cubicBezTo>
                  <a:cubicBezTo>
                    <a:pt x="3119" y="1151"/>
                    <a:pt x="3137" y="1140"/>
                    <a:pt x="3155" y="1130"/>
                  </a:cubicBezTo>
                  <a:lnTo>
                    <a:pt x="3208" y="1106"/>
                  </a:lnTo>
                  <a:cubicBezTo>
                    <a:pt x="3219" y="1125"/>
                    <a:pt x="3229" y="1145"/>
                    <a:pt x="3240" y="1164"/>
                  </a:cubicBezTo>
                  <a:cubicBezTo>
                    <a:pt x="3258" y="1182"/>
                    <a:pt x="3276" y="1201"/>
                    <a:pt x="3294" y="1219"/>
                  </a:cubicBezTo>
                  <a:cubicBezTo>
                    <a:pt x="3317" y="1236"/>
                    <a:pt x="3341" y="1252"/>
                    <a:pt x="3364" y="1269"/>
                  </a:cubicBezTo>
                  <a:lnTo>
                    <a:pt x="3433" y="1320"/>
                  </a:lnTo>
                  <a:lnTo>
                    <a:pt x="3492" y="1367"/>
                  </a:lnTo>
                  <a:lnTo>
                    <a:pt x="3610" y="1478"/>
                  </a:lnTo>
                  <a:cubicBezTo>
                    <a:pt x="3646" y="1518"/>
                    <a:pt x="3681" y="1559"/>
                    <a:pt x="3717" y="1599"/>
                  </a:cubicBezTo>
                  <a:cubicBezTo>
                    <a:pt x="3749" y="1640"/>
                    <a:pt x="3782" y="1680"/>
                    <a:pt x="3814" y="1721"/>
                  </a:cubicBezTo>
                  <a:lnTo>
                    <a:pt x="3937" y="1919"/>
                  </a:lnTo>
                  <a:cubicBezTo>
                    <a:pt x="3974" y="1988"/>
                    <a:pt x="4012" y="2056"/>
                    <a:pt x="4049" y="2125"/>
                  </a:cubicBezTo>
                  <a:cubicBezTo>
                    <a:pt x="4079" y="2193"/>
                    <a:pt x="4110" y="2262"/>
                    <a:pt x="4140" y="2330"/>
                  </a:cubicBezTo>
                  <a:cubicBezTo>
                    <a:pt x="4167" y="2401"/>
                    <a:pt x="4194" y="2471"/>
                    <a:pt x="4221" y="2542"/>
                  </a:cubicBezTo>
                  <a:cubicBezTo>
                    <a:pt x="4251" y="2615"/>
                    <a:pt x="4282" y="2688"/>
                    <a:pt x="4312" y="2761"/>
                  </a:cubicBezTo>
                  <a:cubicBezTo>
                    <a:pt x="4344" y="2835"/>
                    <a:pt x="4376" y="2908"/>
                    <a:pt x="4408" y="2982"/>
                  </a:cubicBezTo>
                  <a:cubicBezTo>
                    <a:pt x="4429" y="3026"/>
                    <a:pt x="4451" y="3070"/>
                    <a:pt x="4472" y="3114"/>
                  </a:cubicBezTo>
                  <a:cubicBezTo>
                    <a:pt x="4494" y="3159"/>
                    <a:pt x="4515" y="3204"/>
                    <a:pt x="4537" y="3249"/>
                  </a:cubicBezTo>
                  <a:cubicBezTo>
                    <a:pt x="4553" y="3295"/>
                    <a:pt x="4569" y="3340"/>
                    <a:pt x="4585" y="3386"/>
                  </a:cubicBezTo>
                  <a:cubicBezTo>
                    <a:pt x="4599" y="3433"/>
                    <a:pt x="4614" y="3479"/>
                    <a:pt x="4628" y="3526"/>
                  </a:cubicBezTo>
                  <a:cubicBezTo>
                    <a:pt x="4639" y="3576"/>
                    <a:pt x="4649" y="3626"/>
                    <a:pt x="4660" y="3676"/>
                  </a:cubicBezTo>
                  <a:cubicBezTo>
                    <a:pt x="4665" y="3728"/>
                    <a:pt x="4671" y="3780"/>
                    <a:pt x="4676" y="3832"/>
                  </a:cubicBezTo>
                  <a:lnTo>
                    <a:pt x="5083" y="3861"/>
                  </a:lnTo>
                  <a:cubicBezTo>
                    <a:pt x="5106" y="3858"/>
                    <a:pt x="5130" y="3854"/>
                    <a:pt x="5153" y="3851"/>
                  </a:cubicBezTo>
                  <a:cubicBezTo>
                    <a:pt x="5180" y="3846"/>
                    <a:pt x="5206" y="3842"/>
                    <a:pt x="5233" y="3837"/>
                  </a:cubicBezTo>
                  <a:cubicBezTo>
                    <a:pt x="5262" y="3835"/>
                    <a:pt x="5290" y="3832"/>
                    <a:pt x="5319" y="3830"/>
                  </a:cubicBezTo>
                  <a:lnTo>
                    <a:pt x="5404" y="3827"/>
                  </a:lnTo>
                  <a:cubicBezTo>
                    <a:pt x="5429" y="3830"/>
                    <a:pt x="5454" y="3834"/>
                    <a:pt x="5479" y="3837"/>
                  </a:cubicBezTo>
                  <a:lnTo>
                    <a:pt x="5554" y="3861"/>
                  </a:lnTo>
                  <a:lnTo>
                    <a:pt x="5624" y="3840"/>
                  </a:lnTo>
                  <a:cubicBezTo>
                    <a:pt x="5653" y="3837"/>
                    <a:pt x="5681" y="3833"/>
                    <a:pt x="5710" y="3830"/>
                  </a:cubicBezTo>
                  <a:lnTo>
                    <a:pt x="5790" y="3827"/>
                  </a:lnTo>
                  <a:cubicBezTo>
                    <a:pt x="5820" y="3824"/>
                    <a:pt x="5851" y="3822"/>
                    <a:pt x="5881" y="3819"/>
                  </a:cubicBezTo>
                  <a:cubicBezTo>
                    <a:pt x="5908" y="3815"/>
                    <a:pt x="5934" y="3810"/>
                    <a:pt x="5961" y="3806"/>
                  </a:cubicBezTo>
                  <a:lnTo>
                    <a:pt x="6149" y="3758"/>
                  </a:lnTo>
                  <a:lnTo>
                    <a:pt x="6347" y="3703"/>
                  </a:lnTo>
                  <a:lnTo>
                    <a:pt x="6545" y="3653"/>
                  </a:lnTo>
                  <a:cubicBezTo>
                    <a:pt x="6542" y="3622"/>
                    <a:pt x="6538" y="3591"/>
                    <a:pt x="6535" y="3560"/>
                  </a:cubicBezTo>
                  <a:cubicBezTo>
                    <a:pt x="6522" y="3530"/>
                    <a:pt x="6510" y="3501"/>
                    <a:pt x="6497" y="3471"/>
                  </a:cubicBezTo>
                  <a:cubicBezTo>
                    <a:pt x="6477" y="3440"/>
                    <a:pt x="6458" y="3409"/>
                    <a:pt x="6438" y="3378"/>
                  </a:cubicBezTo>
                  <a:cubicBezTo>
                    <a:pt x="6411" y="3348"/>
                    <a:pt x="6385" y="3318"/>
                    <a:pt x="6358" y="3288"/>
                  </a:cubicBezTo>
                  <a:lnTo>
                    <a:pt x="6277" y="3204"/>
                  </a:lnTo>
                  <a:cubicBezTo>
                    <a:pt x="6249" y="3176"/>
                    <a:pt x="6220" y="3148"/>
                    <a:pt x="6192" y="3120"/>
                  </a:cubicBezTo>
                  <a:cubicBezTo>
                    <a:pt x="6169" y="3094"/>
                    <a:pt x="6145" y="3069"/>
                    <a:pt x="6122" y="3043"/>
                  </a:cubicBezTo>
                  <a:lnTo>
                    <a:pt x="5908" y="2784"/>
                  </a:lnTo>
                  <a:lnTo>
                    <a:pt x="5710" y="2531"/>
                  </a:lnTo>
                  <a:lnTo>
                    <a:pt x="5522" y="2267"/>
                  </a:lnTo>
                  <a:lnTo>
                    <a:pt x="5201" y="1705"/>
                  </a:lnTo>
                  <a:lnTo>
                    <a:pt x="5104" y="1602"/>
                  </a:lnTo>
                  <a:lnTo>
                    <a:pt x="4992" y="1496"/>
                  </a:lnTo>
                  <a:lnTo>
                    <a:pt x="4879" y="1394"/>
                  </a:lnTo>
                  <a:lnTo>
                    <a:pt x="4778" y="1298"/>
                  </a:lnTo>
                  <a:cubicBezTo>
                    <a:pt x="4749" y="1248"/>
                    <a:pt x="4721" y="1198"/>
                    <a:pt x="4692" y="1148"/>
                  </a:cubicBezTo>
                  <a:lnTo>
                    <a:pt x="4746" y="1130"/>
                  </a:lnTo>
                  <a:cubicBezTo>
                    <a:pt x="4758" y="1138"/>
                    <a:pt x="4771" y="1145"/>
                    <a:pt x="4783" y="1153"/>
                  </a:cubicBezTo>
                  <a:lnTo>
                    <a:pt x="4847" y="1174"/>
                  </a:lnTo>
                  <a:cubicBezTo>
                    <a:pt x="4865" y="1180"/>
                    <a:pt x="4883" y="1187"/>
                    <a:pt x="4901" y="1193"/>
                  </a:cubicBezTo>
                  <a:cubicBezTo>
                    <a:pt x="4921" y="1198"/>
                    <a:pt x="4940" y="1204"/>
                    <a:pt x="4960" y="1209"/>
                  </a:cubicBezTo>
                  <a:cubicBezTo>
                    <a:pt x="4953" y="1218"/>
                    <a:pt x="4945" y="1226"/>
                    <a:pt x="4938" y="1235"/>
                  </a:cubicBezTo>
                  <a:lnTo>
                    <a:pt x="5099" y="1288"/>
                  </a:lnTo>
                  <a:lnTo>
                    <a:pt x="5206" y="1288"/>
                  </a:lnTo>
                  <a:lnTo>
                    <a:pt x="5345" y="1285"/>
                  </a:lnTo>
                  <a:lnTo>
                    <a:pt x="5506" y="1280"/>
                  </a:lnTo>
                  <a:lnTo>
                    <a:pt x="5672" y="1280"/>
                  </a:lnTo>
                  <a:lnTo>
                    <a:pt x="5838" y="1280"/>
                  </a:lnTo>
                  <a:lnTo>
                    <a:pt x="5994" y="1280"/>
                  </a:lnTo>
                  <a:lnTo>
                    <a:pt x="6133" y="1288"/>
                  </a:lnTo>
                  <a:lnTo>
                    <a:pt x="6240" y="1293"/>
                  </a:lnTo>
                  <a:cubicBezTo>
                    <a:pt x="6265" y="1297"/>
                    <a:pt x="6290" y="1300"/>
                    <a:pt x="6315" y="1304"/>
                  </a:cubicBezTo>
                  <a:lnTo>
                    <a:pt x="6395" y="1328"/>
                  </a:lnTo>
                  <a:cubicBezTo>
                    <a:pt x="6411" y="1338"/>
                    <a:pt x="6427" y="1347"/>
                    <a:pt x="6443" y="1357"/>
                  </a:cubicBezTo>
                  <a:cubicBezTo>
                    <a:pt x="6452" y="1365"/>
                    <a:pt x="6461" y="1372"/>
                    <a:pt x="6470" y="1380"/>
                  </a:cubicBezTo>
                  <a:cubicBezTo>
                    <a:pt x="6477" y="1390"/>
                    <a:pt x="6485" y="1399"/>
                    <a:pt x="6492" y="1409"/>
                  </a:cubicBezTo>
                  <a:lnTo>
                    <a:pt x="6518" y="1441"/>
                  </a:lnTo>
                  <a:lnTo>
                    <a:pt x="6561" y="1478"/>
                  </a:lnTo>
                  <a:cubicBezTo>
                    <a:pt x="6572" y="1483"/>
                    <a:pt x="6582" y="1489"/>
                    <a:pt x="6593" y="1494"/>
                  </a:cubicBezTo>
                  <a:cubicBezTo>
                    <a:pt x="6607" y="1496"/>
                    <a:pt x="6622" y="1497"/>
                    <a:pt x="6636" y="1499"/>
                  </a:cubicBezTo>
                  <a:lnTo>
                    <a:pt x="6685" y="1502"/>
                  </a:lnTo>
                  <a:cubicBezTo>
                    <a:pt x="6703" y="1504"/>
                    <a:pt x="6720" y="1505"/>
                    <a:pt x="6738" y="1507"/>
                  </a:cubicBezTo>
                  <a:cubicBezTo>
                    <a:pt x="6756" y="1509"/>
                    <a:pt x="6774" y="1510"/>
                    <a:pt x="6792" y="1512"/>
                  </a:cubicBezTo>
                  <a:lnTo>
                    <a:pt x="6845" y="1565"/>
                  </a:lnTo>
                  <a:cubicBezTo>
                    <a:pt x="6856" y="1567"/>
                    <a:pt x="6866" y="1568"/>
                    <a:pt x="6877" y="1570"/>
                  </a:cubicBezTo>
                  <a:lnTo>
                    <a:pt x="6947" y="1570"/>
                  </a:lnTo>
                  <a:lnTo>
                    <a:pt x="7038" y="1576"/>
                  </a:lnTo>
                  <a:lnTo>
                    <a:pt x="7134" y="1576"/>
                  </a:lnTo>
                  <a:cubicBezTo>
                    <a:pt x="7164" y="1577"/>
                    <a:pt x="7195" y="1577"/>
                    <a:pt x="7225" y="1578"/>
                  </a:cubicBezTo>
                  <a:lnTo>
                    <a:pt x="7300" y="1581"/>
                  </a:lnTo>
                  <a:cubicBezTo>
                    <a:pt x="7331" y="1585"/>
                    <a:pt x="7361" y="1590"/>
                    <a:pt x="7392" y="1594"/>
                  </a:cubicBezTo>
                  <a:lnTo>
                    <a:pt x="7504" y="1610"/>
                  </a:lnTo>
                  <a:lnTo>
                    <a:pt x="7616" y="1623"/>
                  </a:lnTo>
                  <a:lnTo>
                    <a:pt x="7724" y="1636"/>
                  </a:lnTo>
                  <a:cubicBezTo>
                    <a:pt x="7754" y="1639"/>
                    <a:pt x="7785" y="1641"/>
                    <a:pt x="7815" y="1644"/>
                  </a:cubicBezTo>
                  <a:lnTo>
                    <a:pt x="7922" y="1647"/>
                  </a:lnTo>
                  <a:lnTo>
                    <a:pt x="8040" y="1647"/>
                  </a:lnTo>
                  <a:lnTo>
                    <a:pt x="8163" y="1644"/>
                  </a:lnTo>
                  <a:lnTo>
                    <a:pt x="8275" y="1644"/>
                  </a:lnTo>
                  <a:lnTo>
                    <a:pt x="8377" y="1652"/>
                  </a:lnTo>
                  <a:cubicBezTo>
                    <a:pt x="8386" y="1642"/>
                    <a:pt x="8395" y="1633"/>
                    <a:pt x="8404" y="1623"/>
                  </a:cubicBezTo>
                  <a:cubicBezTo>
                    <a:pt x="8418" y="1616"/>
                    <a:pt x="8433" y="1609"/>
                    <a:pt x="8447" y="1602"/>
                  </a:cubicBezTo>
                  <a:cubicBezTo>
                    <a:pt x="8461" y="1594"/>
                    <a:pt x="8476" y="1586"/>
                    <a:pt x="8490" y="1578"/>
                  </a:cubicBezTo>
                  <a:cubicBezTo>
                    <a:pt x="8499" y="1571"/>
                    <a:pt x="8507" y="1564"/>
                    <a:pt x="8516" y="1557"/>
                  </a:cubicBezTo>
                  <a:cubicBezTo>
                    <a:pt x="8525" y="1547"/>
                    <a:pt x="8534" y="1538"/>
                    <a:pt x="8543" y="1528"/>
                  </a:cubicBezTo>
                  <a:cubicBezTo>
                    <a:pt x="8545" y="1518"/>
                    <a:pt x="8546" y="1509"/>
                    <a:pt x="8548" y="1499"/>
                  </a:cubicBezTo>
                  <a:cubicBezTo>
                    <a:pt x="8546" y="1492"/>
                    <a:pt x="8545" y="1485"/>
                    <a:pt x="8543" y="1478"/>
                  </a:cubicBezTo>
                  <a:lnTo>
                    <a:pt x="8543" y="1454"/>
                  </a:lnTo>
                  <a:cubicBezTo>
                    <a:pt x="8545" y="1444"/>
                    <a:pt x="8546" y="1435"/>
                    <a:pt x="8548" y="1425"/>
                  </a:cubicBezTo>
                  <a:cubicBezTo>
                    <a:pt x="8555" y="1411"/>
                    <a:pt x="8563" y="1397"/>
                    <a:pt x="8570" y="1383"/>
                  </a:cubicBezTo>
                  <a:cubicBezTo>
                    <a:pt x="8590" y="1362"/>
                    <a:pt x="8609" y="1341"/>
                    <a:pt x="8629" y="1320"/>
                  </a:cubicBezTo>
                  <a:cubicBezTo>
                    <a:pt x="8652" y="1299"/>
                    <a:pt x="8675" y="1277"/>
                    <a:pt x="8698" y="1256"/>
                  </a:cubicBezTo>
                  <a:cubicBezTo>
                    <a:pt x="8714" y="1235"/>
                    <a:pt x="8731" y="1214"/>
                    <a:pt x="8747" y="1193"/>
                  </a:cubicBezTo>
                  <a:lnTo>
                    <a:pt x="8768" y="1148"/>
                  </a:lnTo>
                  <a:cubicBezTo>
                    <a:pt x="8775" y="1130"/>
                    <a:pt x="8783" y="1111"/>
                    <a:pt x="8790" y="1093"/>
                  </a:cubicBezTo>
                  <a:cubicBezTo>
                    <a:pt x="8793" y="1074"/>
                    <a:pt x="8797" y="1056"/>
                    <a:pt x="8800" y="1037"/>
                  </a:cubicBezTo>
                  <a:cubicBezTo>
                    <a:pt x="8807" y="1019"/>
                    <a:pt x="8815" y="1002"/>
                    <a:pt x="8822" y="984"/>
                  </a:cubicBezTo>
                  <a:cubicBezTo>
                    <a:pt x="8829" y="968"/>
                    <a:pt x="8836" y="953"/>
                    <a:pt x="8843" y="937"/>
                  </a:cubicBezTo>
                  <a:cubicBezTo>
                    <a:pt x="8852" y="924"/>
                    <a:pt x="8861" y="910"/>
                    <a:pt x="8870" y="897"/>
                  </a:cubicBezTo>
                  <a:cubicBezTo>
                    <a:pt x="8884" y="887"/>
                    <a:pt x="8899" y="878"/>
                    <a:pt x="8913" y="868"/>
                  </a:cubicBezTo>
                  <a:cubicBezTo>
                    <a:pt x="8929" y="858"/>
                    <a:pt x="8945" y="847"/>
                    <a:pt x="8961" y="837"/>
                  </a:cubicBezTo>
                  <a:lnTo>
                    <a:pt x="8993" y="802"/>
                  </a:lnTo>
                  <a:lnTo>
                    <a:pt x="9014" y="757"/>
                  </a:lnTo>
                  <a:lnTo>
                    <a:pt x="9014" y="723"/>
                  </a:lnTo>
                  <a:lnTo>
                    <a:pt x="9014" y="694"/>
                  </a:lnTo>
                  <a:cubicBezTo>
                    <a:pt x="9012" y="683"/>
                    <a:pt x="9011" y="673"/>
                    <a:pt x="9009" y="662"/>
                  </a:cubicBezTo>
                  <a:cubicBezTo>
                    <a:pt x="9007" y="652"/>
                    <a:pt x="9006" y="641"/>
                    <a:pt x="9004" y="631"/>
                  </a:cubicBezTo>
                  <a:cubicBezTo>
                    <a:pt x="9007" y="619"/>
                    <a:pt x="9011" y="606"/>
                    <a:pt x="9014" y="594"/>
                  </a:cubicBezTo>
                  <a:lnTo>
                    <a:pt x="8886" y="538"/>
                  </a:lnTo>
                  <a:lnTo>
                    <a:pt x="8757" y="478"/>
                  </a:lnTo>
                  <a:lnTo>
                    <a:pt x="8650" y="412"/>
                  </a:lnTo>
                  <a:cubicBezTo>
                    <a:pt x="8620" y="387"/>
                    <a:pt x="8589" y="363"/>
                    <a:pt x="8559" y="338"/>
                  </a:cubicBezTo>
                  <a:cubicBezTo>
                    <a:pt x="8534" y="310"/>
                    <a:pt x="8509" y="281"/>
                    <a:pt x="8484" y="253"/>
                  </a:cubicBezTo>
                  <a:cubicBezTo>
                    <a:pt x="8456" y="207"/>
                    <a:pt x="8427" y="162"/>
                    <a:pt x="8399" y="116"/>
                  </a:cubicBezTo>
                  <a:lnTo>
                    <a:pt x="8468" y="92"/>
                  </a:lnTo>
                  <a:cubicBezTo>
                    <a:pt x="8495" y="89"/>
                    <a:pt x="8521" y="85"/>
                    <a:pt x="8548" y="82"/>
                  </a:cubicBezTo>
                  <a:lnTo>
                    <a:pt x="8640" y="61"/>
                  </a:lnTo>
                  <a:lnTo>
                    <a:pt x="8698" y="3"/>
                  </a:lnTo>
                  <a:lnTo>
                    <a:pt x="8779" y="0"/>
                  </a:lnTo>
                  <a:close/>
                </a:path>
              </a:pathLst>
            </a:custGeom>
            <a:solidFill>
              <a:srgbClr val="196491"/>
            </a:solidFill>
            <a:ln>
              <a:noFill/>
            </a:ln>
          </p:spPr>
          <p:style>
            <a:lnRef idx="0">
              <a:scrgbClr r="0" g="0" b="0"/>
            </a:lnRef>
            <a:fillRef idx="0">
              <a:scrgbClr r="0" g="0" b="0"/>
            </a:fillRef>
            <a:effectRef idx="0">
              <a:scrgbClr r="0" g="0" b="0"/>
            </a:effectRef>
            <a:fontRef idx="minor"/>
          </p:style>
        </p:sp>
        <p:sp>
          <p:nvSpPr>
            <p:cNvPr id="1784" name="CustomShape 112"/>
            <p:cNvSpPr/>
            <p:nvPr/>
          </p:nvSpPr>
          <p:spPr>
            <a:xfrm>
              <a:off x="5600160" y="1850400"/>
              <a:ext cx="474120" cy="636480"/>
            </a:xfrm>
            <a:custGeom>
              <a:avLst/>
              <a:gdLst/>
              <a:ahLst/>
              <a:cxnLst/>
              <a:rect l="l" t="t" r="r" b="b"/>
              <a:pathLst>
                <a:path w="417" h="560">
                  <a:moveTo>
                    <a:pt x="220" y="0"/>
                  </a:moveTo>
                  <a:lnTo>
                    <a:pt x="273" y="17"/>
                  </a:lnTo>
                  <a:lnTo>
                    <a:pt x="284" y="25"/>
                  </a:lnTo>
                  <a:lnTo>
                    <a:pt x="290" y="37"/>
                  </a:lnTo>
                  <a:lnTo>
                    <a:pt x="295" y="48"/>
                  </a:lnTo>
                  <a:lnTo>
                    <a:pt x="301" y="61"/>
                  </a:lnTo>
                  <a:lnTo>
                    <a:pt x="306" y="73"/>
                  </a:lnTo>
                  <a:lnTo>
                    <a:pt x="339" y="92"/>
                  </a:lnTo>
                  <a:lnTo>
                    <a:pt x="351" y="104"/>
                  </a:lnTo>
                  <a:lnTo>
                    <a:pt x="364" y="121"/>
                  </a:lnTo>
                  <a:lnTo>
                    <a:pt x="376" y="140"/>
                  </a:lnTo>
                  <a:lnTo>
                    <a:pt x="385" y="160"/>
                  </a:lnTo>
                  <a:lnTo>
                    <a:pt x="393" y="175"/>
                  </a:lnTo>
                  <a:lnTo>
                    <a:pt x="393" y="224"/>
                  </a:lnTo>
                  <a:lnTo>
                    <a:pt x="396" y="240"/>
                  </a:lnTo>
                  <a:lnTo>
                    <a:pt x="402" y="251"/>
                  </a:lnTo>
                  <a:lnTo>
                    <a:pt x="407" y="262"/>
                  </a:lnTo>
                  <a:lnTo>
                    <a:pt x="411" y="272"/>
                  </a:lnTo>
                  <a:lnTo>
                    <a:pt x="415" y="281"/>
                  </a:lnTo>
                  <a:lnTo>
                    <a:pt x="417" y="292"/>
                  </a:lnTo>
                  <a:lnTo>
                    <a:pt x="417" y="305"/>
                  </a:lnTo>
                  <a:lnTo>
                    <a:pt x="416" y="321"/>
                  </a:lnTo>
                  <a:lnTo>
                    <a:pt x="412" y="343"/>
                  </a:lnTo>
                  <a:lnTo>
                    <a:pt x="408" y="365"/>
                  </a:lnTo>
                  <a:lnTo>
                    <a:pt x="408" y="385"/>
                  </a:lnTo>
                  <a:lnTo>
                    <a:pt x="408" y="400"/>
                  </a:lnTo>
                  <a:lnTo>
                    <a:pt x="409" y="413"/>
                  </a:lnTo>
                  <a:lnTo>
                    <a:pt x="409" y="426"/>
                  </a:lnTo>
                  <a:lnTo>
                    <a:pt x="407" y="437"/>
                  </a:lnTo>
                  <a:lnTo>
                    <a:pt x="402" y="448"/>
                  </a:lnTo>
                  <a:lnTo>
                    <a:pt x="390" y="460"/>
                  </a:lnTo>
                  <a:lnTo>
                    <a:pt x="372" y="474"/>
                  </a:lnTo>
                  <a:lnTo>
                    <a:pt x="372" y="508"/>
                  </a:lnTo>
                  <a:lnTo>
                    <a:pt x="380" y="510"/>
                  </a:lnTo>
                  <a:lnTo>
                    <a:pt x="382" y="514"/>
                  </a:lnTo>
                  <a:lnTo>
                    <a:pt x="382" y="521"/>
                  </a:lnTo>
                  <a:lnTo>
                    <a:pt x="382" y="530"/>
                  </a:lnTo>
                  <a:lnTo>
                    <a:pt x="374" y="539"/>
                  </a:lnTo>
                  <a:lnTo>
                    <a:pt x="369" y="547"/>
                  </a:lnTo>
                  <a:lnTo>
                    <a:pt x="361" y="554"/>
                  </a:lnTo>
                  <a:lnTo>
                    <a:pt x="352" y="560"/>
                  </a:lnTo>
                  <a:lnTo>
                    <a:pt x="336" y="552"/>
                  </a:lnTo>
                  <a:lnTo>
                    <a:pt x="314" y="545"/>
                  </a:lnTo>
                  <a:lnTo>
                    <a:pt x="288" y="539"/>
                  </a:lnTo>
                  <a:lnTo>
                    <a:pt x="260" y="532"/>
                  </a:lnTo>
                  <a:lnTo>
                    <a:pt x="232" y="526"/>
                  </a:lnTo>
                  <a:lnTo>
                    <a:pt x="205" y="519"/>
                  </a:lnTo>
                  <a:lnTo>
                    <a:pt x="179" y="512"/>
                  </a:lnTo>
                  <a:lnTo>
                    <a:pt x="158" y="503"/>
                  </a:lnTo>
                  <a:lnTo>
                    <a:pt x="141" y="494"/>
                  </a:lnTo>
                  <a:lnTo>
                    <a:pt x="132" y="481"/>
                  </a:lnTo>
                  <a:lnTo>
                    <a:pt x="130" y="474"/>
                  </a:lnTo>
                  <a:lnTo>
                    <a:pt x="130" y="465"/>
                  </a:lnTo>
                  <a:lnTo>
                    <a:pt x="130" y="457"/>
                  </a:lnTo>
                  <a:lnTo>
                    <a:pt x="128" y="451"/>
                  </a:lnTo>
                  <a:lnTo>
                    <a:pt x="115" y="431"/>
                  </a:lnTo>
                  <a:lnTo>
                    <a:pt x="96" y="411"/>
                  </a:lnTo>
                  <a:lnTo>
                    <a:pt x="75" y="390"/>
                  </a:lnTo>
                  <a:lnTo>
                    <a:pt x="53" y="371"/>
                  </a:lnTo>
                  <a:lnTo>
                    <a:pt x="36" y="352"/>
                  </a:lnTo>
                  <a:lnTo>
                    <a:pt x="22" y="332"/>
                  </a:lnTo>
                  <a:lnTo>
                    <a:pt x="12" y="307"/>
                  </a:lnTo>
                  <a:lnTo>
                    <a:pt x="4" y="279"/>
                  </a:lnTo>
                  <a:lnTo>
                    <a:pt x="0" y="248"/>
                  </a:lnTo>
                  <a:lnTo>
                    <a:pt x="0" y="216"/>
                  </a:lnTo>
                  <a:lnTo>
                    <a:pt x="4" y="187"/>
                  </a:lnTo>
                  <a:lnTo>
                    <a:pt x="11" y="158"/>
                  </a:lnTo>
                  <a:lnTo>
                    <a:pt x="20" y="135"/>
                  </a:lnTo>
                  <a:lnTo>
                    <a:pt x="33" y="116"/>
                  </a:lnTo>
                  <a:lnTo>
                    <a:pt x="26" y="105"/>
                  </a:lnTo>
                  <a:lnTo>
                    <a:pt x="30" y="105"/>
                  </a:lnTo>
                  <a:lnTo>
                    <a:pt x="39" y="101"/>
                  </a:lnTo>
                  <a:lnTo>
                    <a:pt x="45" y="93"/>
                  </a:lnTo>
                  <a:lnTo>
                    <a:pt x="51" y="84"/>
                  </a:lnTo>
                  <a:lnTo>
                    <a:pt x="56" y="77"/>
                  </a:lnTo>
                  <a:lnTo>
                    <a:pt x="62" y="70"/>
                  </a:lnTo>
                  <a:lnTo>
                    <a:pt x="83" y="59"/>
                  </a:lnTo>
                  <a:lnTo>
                    <a:pt x="104" y="51"/>
                  </a:lnTo>
                  <a:lnTo>
                    <a:pt x="126" y="40"/>
                  </a:lnTo>
                  <a:lnTo>
                    <a:pt x="128" y="40"/>
                  </a:lnTo>
                  <a:lnTo>
                    <a:pt x="132" y="24"/>
                  </a:lnTo>
                  <a:lnTo>
                    <a:pt x="141" y="25"/>
                  </a:lnTo>
                  <a:lnTo>
                    <a:pt x="148" y="26"/>
                  </a:lnTo>
                  <a:lnTo>
                    <a:pt x="154" y="27"/>
                  </a:lnTo>
                  <a:lnTo>
                    <a:pt x="162" y="30"/>
                  </a:lnTo>
                  <a:lnTo>
                    <a:pt x="163" y="25"/>
                  </a:lnTo>
                  <a:lnTo>
                    <a:pt x="165" y="21"/>
                  </a:lnTo>
                  <a:lnTo>
                    <a:pt x="166" y="18"/>
                  </a:lnTo>
                  <a:lnTo>
                    <a:pt x="168" y="17"/>
                  </a:lnTo>
                  <a:lnTo>
                    <a:pt x="171" y="16"/>
                  </a:lnTo>
                  <a:lnTo>
                    <a:pt x="175" y="15"/>
                  </a:lnTo>
                  <a:lnTo>
                    <a:pt x="181" y="13"/>
                  </a:lnTo>
                  <a:lnTo>
                    <a:pt x="194" y="9"/>
                  </a:lnTo>
                  <a:lnTo>
                    <a:pt x="207" y="5"/>
                  </a:lnTo>
                  <a:lnTo>
                    <a:pt x="220" y="0"/>
                  </a:lnTo>
                  <a:close/>
                </a:path>
              </a:pathLst>
            </a:custGeom>
            <a:solidFill>
              <a:srgbClr val="196491"/>
            </a:solidFill>
            <a:ln>
              <a:noFill/>
            </a:ln>
          </p:spPr>
          <p:style>
            <a:lnRef idx="0">
              <a:scrgbClr r="0" g="0" b="0"/>
            </a:lnRef>
            <a:fillRef idx="0">
              <a:scrgbClr r="0" g="0" b="0"/>
            </a:fillRef>
            <a:effectRef idx="0">
              <a:scrgbClr r="0" g="0" b="0"/>
            </a:effectRef>
            <a:fontRef idx="minor"/>
          </p:style>
        </p:sp>
        <p:sp>
          <p:nvSpPr>
            <p:cNvPr id="1785" name="CustomShape 113"/>
            <p:cNvSpPr/>
            <p:nvPr/>
          </p:nvSpPr>
          <p:spPr>
            <a:xfrm>
              <a:off x="5923800" y="2495160"/>
              <a:ext cx="384120" cy="1133640"/>
            </a:xfrm>
            <a:custGeom>
              <a:avLst/>
              <a:gdLst/>
              <a:ahLst/>
              <a:cxnLst/>
              <a:rect l="l" t="t" r="r" b="b"/>
              <a:pathLst>
                <a:path w="323" h="952">
                  <a:moveTo>
                    <a:pt x="69" y="0"/>
                  </a:moveTo>
                  <a:lnTo>
                    <a:pt x="83" y="8"/>
                  </a:lnTo>
                  <a:lnTo>
                    <a:pt x="91" y="15"/>
                  </a:lnTo>
                  <a:lnTo>
                    <a:pt x="95" y="19"/>
                  </a:lnTo>
                  <a:lnTo>
                    <a:pt x="95" y="21"/>
                  </a:lnTo>
                  <a:lnTo>
                    <a:pt x="91" y="37"/>
                  </a:lnTo>
                  <a:lnTo>
                    <a:pt x="90" y="48"/>
                  </a:lnTo>
                  <a:lnTo>
                    <a:pt x="88" y="55"/>
                  </a:lnTo>
                  <a:lnTo>
                    <a:pt x="88" y="59"/>
                  </a:lnTo>
                  <a:lnTo>
                    <a:pt x="88" y="60"/>
                  </a:lnTo>
                  <a:lnTo>
                    <a:pt x="92" y="73"/>
                  </a:lnTo>
                  <a:lnTo>
                    <a:pt x="96" y="90"/>
                  </a:lnTo>
                  <a:lnTo>
                    <a:pt x="104" y="103"/>
                  </a:lnTo>
                  <a:lnTo>
                    <a:pt x="110" y="113"/>
                  </a:lnTo>
                  <a:lnTo>
                    <a:pt x="115" y="121"/>
                  </a:lnTo>
                  <a:lnTo>
                    <a:pt x="118" y="122"/>
                  </a:lnTo>
                  <a:lnTo>
                    <a:pt x="132" y="138"/>
                  </a:lnTo>
                  <a:lnTo>
                    <a:pt x="141" y="148"/>
                  </a:lnTo>
                  <a:lnTo>
                    <a:pt x="147" y="156"/>
                  </a:lnTo>
                  <a:lnTo>
                    <a:pt x="148" y="158"/>
                  </a:lnTo>
                  <a:lnTo>
                    <a:pt x="161" y="186"/>
                  </a:lnTo>
                  <a:lnTo>
                    <a:pt x="174" y="215"/>
                  </a:lnTo>
                  <a:lnTo>
                    <a:pt x="187" y="245"/>
                  </a:lnTo>
                  <a:lnTo>
                    <a:pt x="198" y="275"/>
                  </a:lnTo>
                  <a:lnTo>
                    <a:pt x="209" y="305"/>
                  </a:lnTo>
                  <a:lnTo>
                    <a:pt x="219" y="333"/>
                  </a:lnTo>
                  <a:lnTo>
                    <a:pt x="228" y="359"/>
                  </a:lnTo>
                  <a:lnTo>
                    <a:pt x="236" y="382"/>
                  </a:lnTo>
                  <a:lnTo>
                    <a:pt x="241" y="402"/>
                  </a:lnTo>
                  <a:lnTo>
                    <a:pt x="246" y="416"/>
                  </a:lnTo>
                  <a:lnTo>
                    <a:pt x="249" y="425"/>
                  </a:lnTo>
                  <a:lnTo>
                    <a:pt x="250" y="429"/>
                  </a:lnTo>
                  <a:lnTo>
                    <a:pt x="258" y="452"/>
                  </a:lnTo>
                  <a:lnTo>
                    <a:pt x="264" y="481"/>
                  </a:lnTo>
                  <a:lnTo>
                    <a:pt x="272" y="513"/>
                  </a:lnTo>
                  <a:lnTo>
                    <a:pt x="279" y="548"/>
                  </a:lnTo>
                  <a:lnTo>
                    <a:pt x="285" y="586"/>
                  </a:lnTo>
                  <a:lnTo>
                    <a:pt x="292" y="623"/>
                  </a:lnTo>
                  <a:lnTo>
                    <a:pt x="297" y="662"/>
                  </a:lnTo>
                  <a:lnTo>
                    <a:pt x="302" y="698"/>
                  </a:lnTo>
                  <a:lnTo>
                    <a:pt x="307" y="735"/>
                  </a:lnTo>
                  <a:lnTo>
                    <a:pt x="312" y="767"/>
                  </a:lnTo>
                  <a:lnTo>
                    <a:pt x="315" y="795"/>
                  </a:lnTo>
                  <a:lnTo>
                    <a:pt x="319" y="820"/>
                  </a:lnTo>
                  <a:lnTo>
                    <a:pt x="320" y="838"/>
                  </a:lnTo>
                  <a:lnTo>
                    <a:pt x="323" y="850"/>
                  </a:lnTo>
                  <a:lnTo>
                    <a:pt x="323" y="854"/>
                  </a:lnTo>
                  <a:lnTo>
                    <a:pt x="273" y="952"/>
                  </a:lnTo>
                  <a:lnTo>
                    <a:pt x="182" y="879"/>
                  </a:lnTo>
                  <a:lnTo>
                    <a:pt x="178" y="860"/>
                  </a:lnTo>
                  <a:lnTo>
                    <a:pt x="171" y="798"/>
                  </a:lnTo>
                  <a:lnTo>
                    <a:pt x="165" y="709"/>
                  </a:lnTo>
                  <a:lnTo>
                    <a:pt x="162" y="668"/>
                  </a:lnTo>
                  <a:lnTo>
                    <a:pt x="158" y="630"/>
                  </a:lnTo>
                  <a:lnTo>
                    <a:pt x="156" y="596"/>
                  </a:lnTo>
                  <a:lnTo>
                    <a:pt x="152" y="565"/>
                  </a:lnTo>
                  <a:lnTo>
                    <a:pt x="149" y="540"/>
                  </a:lnTo>
                  <a:lnTo>
                    <a:pt x="147" y="521"/>
                  </a:lnTo>
                  <a:lnTo>
                    <a:pt x="145" y="509"/>
                  </a:lnTo>
                  <a:lnTo>
                    <a:pt x="145" y="504"/>
                  </a:lnTo>
                  <a:lnTo>
                    <a:pt x="141" y="483"/>
                  </a:lnTo>
                  <a:lnTo>
                    <a:pt x="137" y="461"/>
                  </a:lnTo>
                  <a:lnTo>
                    <a:pt x="132" y="439"/>
                  </a:lnTo>
                  <a:lnTo>
                    <a:pt x="127" y="420"/>
                  </a:lnTo>
                  <a:lnTo>
                    <a:pt x="122" y="402"/>
                  </a:lnTo>
                  <a:lnTo>
                    <a:pt x="118" y="389"/>
                  </a:lnTo>
                  <a:lnTo>
                    <a:pt x="115" y="380"/>
                  </a:lnTo>
                  <a:lnTo>
                    <a:pt x="115" y="376"/>
                  </a:lnTo>
                  <a:lnTo>
                    <a:pt x="86" y="288"/>
                  </a:lnTo>
                  <a:lnTo>
                    <a:pt x="58" y="209"/>
                  </a:lnTo>
                  <a:lnTo>
                    <a:pt x="52" y="190"/>
                  </a:lnTo>
                  <a:lnTo>
                    <a:pt x="48" y="169"/>
                  </a:lnTo>
                  <a:lnTo>
                    <a:pt x="47" y="148"/>
                  </a:lnTo>
                  <a:lnTo>
                    <a:pt x="46" y="129"/>
                  </a:lnTo>
                  <a:lnTo>
                    <a:pt x="47" y="111"/>
                  </a:lnTo>
                  <a:lnTo>
                    <a:pt x="48" y="96"/>
                  </a:lnTo>
                  <a:lnTo>
                    <a:pt x="48" y="87"/>
                  </a:lnTo>
                  <a:lnTo>
                    <a:pt x="49" y="83"/>
                  </a:lnTo>
                  <a:lnTo>
                    <a:pt x="38" y="73"/>
                  </a:lnTo>
                  <a:lnTo>
                    <a:pt x="26" y="63"/>
                  </a:lnTo>
                  <a:lnTo>
                    <a:pt x="16" y="52"/>
                  </a:lnTo>
                  <a:lnTo>
                    <a:pt x="8" y="45"/>
                  </a:lnTo>
                  <a:lnTo>
                    <a:pt x="2" y="39"/>
                  </a:lnTo>
                  <a:lnTo>
                    <a:pt x="0" y="37"/>
                  </a:lnTo>
                  <a:lnTo>
                    <a:pt x="9" y="24"/>
                  </a:lnTo>
                  <a:lnTo>
                    <a:pt x="17" y="13"/>
                  </a:lnTo>
                  <a:lnTo>
                    <a:pt x="21" y="10"/>
                  </a:lnTo>
                  <a:lnTo>
                    <a:pt x="24" y="7"/>
                  </a:lnTo>
                  <a:lnTo>
                    <a:pt x="40" y="8"/>
                  </a:lnTo>
                  <a:lnTo>
                    <a:pt x="53" y="7"/>
                  </a:lnTo>
                  <a:lnTo>
                    <a:pt x="61" y="6"/>
                  </a:lnTo>
                  <a:lnTo>
                    <a:pt x="66" y="3"/>
                  </a:lnTo>
                  <a:lnTo>
                    <a:pt x="69" y="2"/>
                  </a:lnTo>
                  <a:lnTo>
                    <a:pt x="69" y="0"/>
                  </a:lnTo>
                  <a:close/>
                </a:path>
              </a:pathLst>
            </a:custGeom>
            <a:solidFill>
              <a:srgbClr val="0587AF"/>
            </a:solidFill>
            <a:ln>
              <a:noFill/>
            </a:ln>
          </p:spPr>
          <p:style>
            <a:lnRef idx="0">
              <a:scrgbClr r="0" g="0" b="0"/>
            </a:lnRef>
            <a:fillRef idx="0">
              <a:scrgbClr r="0" g="0" b="0"/>
            </a:fillRef>
            <a:effectRef idx="0">
              <a:scrgbClr r="0" g="0" b="0"/>
            </a:effectRef>
            <a:fontRef idx="minor"/>
          </p:style>
        </p:sp>
        <p:sp>
          <p:nvSpPr>
            <p:cNvPr id="1786" name="CustomShape 114"/>
            <p:cNvSpPr/>
            <p:nvPr/>
          </p:nvSpPr>
          <p:spPr>
            <a:xfrm>
              <a:off x="5131080" y="2905920"/>
              <a:ext cx="158040" cy="221040"/>
            </a:xfrm>
            <a:custGeom>
              <a:avLst/>
              <a:gdLst/>
              <a:ahLst/>
              <a:cxnLst/>
              <a:rect l="l" t="t" r="r" b="b"/>
              <a:pathLst>
                <a:path w="149" h="209">
                  <a:moveTo>
                    <a:pt x="115" y="0"/>
                  </a:moveTo>
                  <a:lnTo>
                    <a:pt x="128" y="19"/>
                  </a:lnTo>
                  <a:lnTo>
                    <a:pt x="137" y="39"/>
                  </a:lnTo>
                  <a:lnTo>
                    <a:pt x="142" y="55"/>
                  </a:lnTo>
                  <a:lnTo>
                    <a:pt x="146" y="70"/>
                  </a:lnTo>
                  <a:lnTo>
                    <a:pt x="147" y="79"/>
                  </a:lnTo>
                  <a:lnTo>
                    <a:pt x="149" y="83"/>
                  </a:lnTo>
                  <a:lnTo>
                    <a:pt x="146" y="99"/>
                  </a:lnTo>
                  <a:lnTo>
                    <a:pt x="142" y="117"/>
                  </a:lnTo>
                  <a:lnTo>
                    <a:pt x="138" y="133"/>
                  </a:lnTo>
                  <a:lnTo>
                    <a:pt x="133" y="146"/>
                  </a:lnTo>
                  <a:lnTo>
                    <a:pt x="131" y="155"/>
                  </a:lnTo>
                  <a:lnTo>
                    <a:pt x="129" y="158"/>
                  </a:lnTo>
                  <a:lnTo>
                    <a:pt x="118" y="178"/>
                  </a:lnTo>
                  <a:lnTo>
                    <a:pt x="107" y="193"/>
                  </a:lnTo>
                  <a:lnTo>
                    <a:pt x="97" y="202"/>
                  </a:lnTo>
                  <a:lnTo>
                    <a:pt x="88" y="207"/>
                  </a:lnTo>
                  <a:lnTo>
                    <a:pt x="79" y="209"/>
                  </a:lnTo>
                  <a:lnTo>
                    <a:pt x="72" y="209"/>
                  </a:lnTo>
                  <a:lnTo>
                    <a:pt x="67" y="208"/>
                  </a:lnTo>
                  <a:lnTo>
                    <a:pt x="66" y="207"/>
                  </a:lnTo>
                  <a:lnTo>
                    <a:pt x="42" y="185"/>
                  </a:lnTo>
                  <a:lnTo>
                    <a:pt x="26" y="163"/>
                  </a:lnTo>
                  <a:lnTo>
                    <a:pt x="14" y="139"/>
                  </a:lnTo>
                  <a:lnTo>
                    <a:pt x="8" y="119"/>
                  </a:lnTo>
                  <a:lnTo>
                    <a:pt x="4" y="101"/>
                  </a:lnTo>
                  <a:lnTo>
                    <a:pt x="4" y="85"/>
                  </a:lnTo>
                  <a:lnTo>
                    <a:pt x="4" y="76"/>
                  </a:lnTo>
                  <a:lnTo>
                    <a:pt x="4" y="72"/>
                  </a:lnTo>
                  <a:lnTo>
                    <a:pt x="0" y="6"/>
                  </a:lnTo>
                  <a:lnTo>
                    <a:pt x="6" y="32"/>
                  </a:lnTo>
                  <a:lnTo>
                    <a:pt x="13" y="50"/>
                  </a:lnTo>
                  <a:lnTo>
                    <a:pt x="19" y="63"/>
                  </a:lnTo>
                  <a:lnTo>
                    <a:pt x="26" y="70"/>
                  </a:lnTo>
                  <a:lnTo>
                    <a:pt x="31" y="73"/>
                  </a:lnTo>
                  <a:lnTo>
                    <a:pt x="35" y="76"/>
                  </a:lnTo>
                  <a:lnTo>
                    <a:pt x="36" y="76"/>
                  </a:lnTo>
                  <a:lnTo>
                    <a:pt x="36" y="85"/>
                  </a:lnTo>
                  <a:lnTo>
                    <a:pt x="42" y="88"/>
                  </a:lnTo>
                  <a:lnTo>
                    <a:pt x="52" y="89"/>
                  </a:lnTo>
                  <a:lnTo>
                    <a:pt x="62" y="89"/>
                  </a:lnTo>
                  <a:lnTo>
                    <a:pt x="70" y="89"/>
                  </a:lnTo>
                  <a:lnTo>
                    <a:pt x="72" y="89"/>
                  </a:lnTo>
                  <a:lnTo>
                    <a:pt x="88" y="86"/>
                  </a:lnTo>
                  <a:lnTo>
                    <a:pt x="98" y="80"/>
                  </a:lnTo>
                  <a:lnTo>
                    <a:pt x="107" y="70"/>
                  </a:lnTo>
                  <a:lnTo>
                    <a:pt x="112" y="57"/>
                  </a:lnTo>
                  <a:lnTo>
                    <a:pt x="115" y="44"/>
                  </a:lnTo>
                  <a:lnTo>
                    <a:pt x="116" y="31"/>
                  </a:lnTo>
                  <a:lnTo>
                    <a:pt x="116" y="19"/>
                  </a:lnTo>
                  <a:lnTo>
                    <a:pt x="116" y="9"/>
                  </a:lnTo>
                  <a:lnTo>
                    <a:pt x="116" y="2"/>
                  </a:lnTo>
                  <a:lnTo>
                    <a:pt x="115" y="0"/>
                  </a:lnTo>
                  <a:close/>
                </a:path>
              </a:pathLst>
            </a:custGeom>
            <a:solidFill>
              <a:srgbClr val="0587AF"/>
            </a:solidFill>
            <a:ln>
              <a:noFill/>
            </a:ln>
          </p:spPr>
          <p:style>
            <a:lnRef idx="0">
              <a:scrgbClr r="0" g="0" b="0"/>
            </a:lnRef>
            <a:fillRef idx="0">
              <a:scrgbClr r="0" g="0" b="0"/>
            </a:fillRef>
            <a:effectRef idx="0">
              <a:scrgbClr r="0" g="0" b="0"/>
            </a:effectRef>
            <a:fontRef idx="minor"/>
          </p:style>
        </p:sp>
        <p:sp>
          <p:nvSpPr>
            <p:cNvPr id="1787" name="CustomShape 115"/>
            <p:cNvSpPr/>
            <p:nvPr/>
          </p:nvSpPr>
          <p:spPr>
            <a:xfrm>
              <a:off x="6931080" y="2263320"/>
              <a:ext cx="173880" cy="159480"/>
            </a:xfrm>
            <a:custGeom>
              <a:avLst/>
              <a:gdLst/>
              <a:ahLst/>
              <a:cxnLst/>
              <a:rect l="l" t="t" r="r" b="b"/>
              <a:pathLst>
                <a:path w="145" h="134">
                  <a:moveTo>
                    <a:pt x="11" y="0"/>
                  </a:moveTo>
                  <a:lnTo>
                    <a:pt x="30" y="14"/>
                  </a:lnTo>
                  <a:lnTo>
                    <a:pt x="51" y="24"/>
                  </a:lnTo>
                  <a:lnTo>
                    <a:pt x="71" y="29"/>
                  </a:lnTo>
                  <a:lnTo>
                    <a:pt x="92" y="32"/>
                  </a:lnTo>
                  <a:lnTo>
                    <a:pt x="110" y="32"/>
                  </a:lnTo>
                  <a:lnTo>
                    <a:pt x="126" y="31"/>
                  </a:lnTo>
                  <a:lnTo>
                    <a:pt x="135" y="29"/>
                  </a:lnTo>
                  <a:lnTo>
                    <a:pt x="139" y="29"/>
                  </a:lnTo>
                  <a:lnTo>
                    <a:pt x="138" y="58"/>
                  </a:lnTo>
                  <a:lnTo>
                    <a:pt x="139" y="82"/>
                  </a:lnTo>
                  <a:lnTo>
                    <a:pt x="141" y="104"/>
                  </a:lnTo>
                  <a:lnTo>
                    <a:pt x="143" y="120"/>
                  </a:lnTo>
                  <a:lnTo>
                    <a:pt x="145" y="130"/>
                  </a:lnTo>
                  <a:lnTo>
                    <a:pt x="145" y="134"/>
                  </a:lnTo>
                  <a:lnTo>
                    <a:pt x="106" y="125"/>
                  </a:lnTo>
                  <a:lnTo>
                    <a:pt x="75" y="115"/>
                  </a:lnTo>
                  <a:lnTo>
                    <a:pt x="51" y="103"/>
                  </a:lnTo>
                  <a:lnTo>
                    <a:pt x="33" y="91"/>
                  </a:lnTo>
                  <a:lnTo>
                    <a:pt x="20" y="81"/>
                  </a:lnTo>
                  <a:lnTo>
                    <a:pt x="11" y="72"/>
                  </a:lnTo>
                  <a:lnTo>
                    <a:pt x="4" y="66"/>
                  </a:lnTo>
                  <a:lnTo>
                    <a:pt x="2" y="60"/>
                  </a:lnTo>
                  <a:lnTo>
                    <a:pt x="0" y="58"/>
                  </a:lnTo>
                  <a:lnTo>
                    <a:pt x="11" y="0"/>
                  </a:lnTo>
                  <a:close/>
                </a:path>
              </a:pathLst>
            </a:custGeom>
            <a:solidFill>
              <a:srgbClr val="0587AF"/>
            </a:solidFill>
            <a:ln>
              <a:noFill/>
            </a:ln>
          </p:spPr>
          <p:style>
            <a:lnRef idx="0">
              <a:scrgbClr r="0" g="0" b="0"/>
            </a:lnRef>
            <a:fillRef idx="0">
              <a:scrgbClr r="0" g="0" b="0"/>
            </a:fillRef>
            <a:effectRef idx="0">
              <a:scrgbClr r="0" g="0" b="0"/>
            </a:effectRef>
            <a:fontRef idx="minor"/>
          </p:style>
        </p:sp>
      </p:gr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2C70E-9816-18E8-9DB1-8D34A1564425}"/>
              </a:ext>
            </a:extLst>
          </p:cNvPr>
          <p:cNvSpPr>
            <a:spLocks noGrp="1"/>
          </p:cNvSpPr>
          <p:nvPr>
            <p:ph type="title"/>
          </p:nvPr>
        </p:nvSpPr>
        <p:spPr>
          <a:xfrm>
            <a:off x="1136428" y="627564"/>
            <a:ext cx="7474172" cy="1325563"/>
          </a:xfrm>
          <a:ln/>
        </p:spPr>
        <p:style>
          <a:lnRef idx="1">
            <a:schemeClr val="accent1"/>
          </a:lnRef>
          <a:fillRef idx="3">
            <a:schemeClr val="accent1"/>
          </a:fillRef>
          <a:effectRef idx="2">
            <a:schemeClr val="accent1"/>
          </a:effectRef>
          <a:fontRef idx="minor">
            <a:schemeClr val="lt1"/>
          </a:fontRef>
        </p:style>
        <p:txBody>
          <a:bodyPr>
            <a:normAutofit/>
          </a:bodyPr>
          <a:lstStyle/>
          <a:p>
            <a:pPr algn="ctr"/>
            <a:r>
              <a:rPr lang="en-US" sz="4000" dirty="0"/>
              <a:t>Conclusion</a:t>
            </a:r>
          </a:p>
        </p:txBody>
      </p:sp>
      <p:sp>
        <p:nvSpPr>
          <p:cNvPr id="3" name="Text Placeholder 2">
            <a:extLst>
              <a:ext uri="{FF2B5EF4-FFF2-40B4-BE49-F238E27FC236}">
                <a16:creationId xmlns:a16="http://schemas.microsoft.com/office/drawing/2014/main" id="{77FDC08F-42AE-1CFE-9035-9B19FAFF7364}"/>
              </a:ext>
            </a:extLst>
          </p:cNvPr>
          <p:cNvSpPr>
            <a:spLocks noGrp="1"/>
          </p:cNvSpPr>
          <p:nvPr>
            <p:ph type="body"/>
          </p:nvPr>
        </p:nvSpPr>
        <p:spPr>
          <a:xfrm>
            <a:off x="1136429" y="2278173"/>
            <a:ext cx="7474171" cy="4081684"/>
          </a:xfrm>
          <a:ln>
            <a:noFill/>
          </a:ln>
        </p:spPr>
        <p:style>
          <a:lnRef idx="2">
            <a:schemeClr val="dk1"/>
          </a:lnRef>
          <a:fillRef idx="1">
            <a:schemeClr val="lt1"/>
          </a:fillRef>
          <a:effectRef idx="0">
            <a:schemeClr val="dk1"/>
          </a:effectRef>
          <a:fontRef idx="minor">
            <a:schemeClr val="dk1"/>
          </a:fontRef>
        </p:style>
        <p:txBody>
          <a:bodyPr anchor="ctr">
            <a:normAutofit lnSpcReduction="10000"/>
          </a:bodyPr>
          <a:lstStyle/>
          <a:p>
            <a:pPr algn="just">
              <a:lnSpc>
                <a:spcPct val="200000"/>
              </a:lnSpc>
              <a:spcAft>
                <a:spcPts val="600"/>
              </a:spcAft>
            </a:pPr>
            <a:r>
              <a:rPr lang="en-US" sz="2000" dirty="0">
                <a:latin typeface="+mn-lt"/>
                <a:ea typeface="+mj-lt"/>
                <a:cs typeface="+mj-lt"/>
              </a:rPr>
              <a:t>Attribute-Based Access Control (ABAC) is the most flexible security model suitable for the requirements. The goal of this project is to use ALFA to specify the security and privacy requirement, so the security attributes are defined. Once the security attributes and policies are specified, the team implemented </a:t>
            </a:r>
            <a:r>
              <a:rPr lang="en-US" sz="2000" dirty="0" err="1">
                <a:latin typeface="+mn-lt"/>
                <a:ea typeface="+mj-lt"/>
                <a:cs typeface="+mj-lt"/>
              </a:rPr>
              <a:t>ChangeRequest</a:t>
            </a:r>
            <a:r>
              <a:rPr lang="en-US" sz="2000" dirty="0">
                <a:latin typeface="+mn-lt"/>
                <a:ea typeface="+mj-lt"/>
                <a:cs typeface="+mj-lt"/>
              </a:rPr>
              <a:t> policy, </a:t>
            </a:r>
            <a:r>
              <a:rPr lang="en-US" sz="2000" dirty="0" err="1">
                <a:latin typeface="+mn-lt"/>
                <a:ea typeface="+mj-lt"/>
                <a:cs typeface="+mj-lt"/>
              </a:rPr>
              <a:t>BCDocument</a:t>
            </a:r>
            <a:r>
              <a:rPr lang="en-US" sz="2000" dirty="0">
                <a:latin typeface="+mn-lt"/>
                <a:ea typeface="+mj-lt"/>
                <a:cs typeface="+mj-lt"/>
              </a:rPr>
              <a:t> policy, </a:t>
            </a:r>
            <a:r>
              <a:rPr lang="en-US" sz="2000" dirty="0" err="1">
                <a:latin typeface="+mn-lt"/>
                <a:ea typeface="+mj-lt"/>
                <a:cs typeface="+mj-lt"/>
              </a:rPr>
              <a:t>DocumentPackage</a:t>
            </a:r>
            <a:r>
              <a:rPr lang="en-US" sz="2000" dirty="0">
                <a:latin typeface="+mn-lt"/>
                <a:ea typeface="+mj-lt"/>
                <a:cs typeface="+mj-lt"/>
              </a:rPr>
              <a:t> policy.</a:t>
            </a:r>
            <a:endParaRPr lang="en-US" sz="2000" dirty="0">
              <a:latin typeface="+mn-lt"/>
            </a:endParaRPr>
          </a:p>
        </p:txBody>
      </p:sp>
      <p:sp>
        <p:nvSpPr>
          <p:cNvPr id="30" name="Rectangle 25">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27">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22" descr="Key">
            <a:extLst>
              <a:ext uri="{FF2B5EF4-FFF2-40B4-BE49-F238E27FC236}">
                <a16:creationId xmlns:a16="http://schemas.microsoft.com/office/drawing/2014/main" id="{FB54D2B7-BECF-907F-EBF3-8E3FDE22E2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357727284"/>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 name="Rectangle 205">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8" name="Group 207">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209"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73" name="TextShape 1"/>
          <p:cNvSpPr txBox="1"/>
          <p:nvPr/>
        </p:nvSpPr>
        <p:spPr>
          <a:xfrm>
            <a:off x="1098468" y="885651"/>
            <a:ext cx="3229803" cy="4624603"/>
          </a:xfrm>
          <a:prstGeom prst="rect">
            <a:avLst/>
          </a:prstGeom>
        </p:spPr>
        <p:txBody>
          <a:bodyPr vert="horz" lIns="91440" tIns="45720" rIns="91440" bIns="45720" rtlCol="0" anchor="ctr">
            <a:normAutofit/>
          </a:bodyPr>
          <a:lstStyle/>
          <a:p>
            <a:pPr>
              <a:lnSpc>
                <a:spcPct val="90000"/>
              </a:lnSpc>
              <a:spcBef>
                <a:spcPct val="0"/>
              </a:spcBef>
              <a:spcAft>
                <a:spcPts val="600"/>
              </a:spcAft>
              <a:tabLst>
                <a:tab pos="0" algn="l"/>
              </a:tabLst>
            </a:pPr>
            <a:r>
              <a:rPr lang="en-US" sz="4000" b="0" strike="noStrike" spc="-1" dirty="0">
                <a:solidFill>
                  <a:srgbClr val="FFFFFF"/>
                </a:solidFill>
                <a:latin typeface="+mj-lt"/>
                <a:ea typeface="+mj-ea"/>
                <a:cs typeface="+mj-cs"/>
              </a:rPr>
              <a:t>References</a:t>
            </a:r>
            <a:endParaRPr lang="en-US" sz="4000" b="0" strike="noStrike" kern="1200" spc="-1" dirty="0">
              <a:solidFill>
                <a:srgbClr val="FFFFFF"/>
              </a:solidFill>
              <a:latin typeface="+mj-lt"/>
              <a:ea typeface="+mj-ea"/>
              <a:cs typeface="+mj-cs"/>
            </a:endParaRPr>
          </a:p>
        </p:txBody>
      </p:sp>
      <p:sp>
        <p:nvSpPr>
          <p:cNvPr id="8" name="TextBox 7">
            <a:extLst>
              <a:ext uri="{FF2B5EF4-FFF2-40B4-BE49-F238E27FC236}">
                <a16:creationId xmlns:a16="http://schemas.microsoft.com/office/drawing/2014/main" id="{A4A8DB45-99F9-4A65-B907-7931D5A87B89}"/>
              </a:ext>
            </a:extLst>
          </p:cNvPr>
          <p:cNvSpPr txBox="1"/>
          <p:nvPr/>
        </p:nvSpPr>
        <p:spPr>
          <a:xfrm>
            <a:off x="4978708" y="885651"/>
            <a:ext cx="6923240" cy="4438517"/>
          </a:xfrm>
          <a:prstGeom prst="rect">
            <a:avLst/>
          </a:prstGeom>
        </p:spPr>
        <p:txBody>
          <a:bodyPr vert="horz" lIns="91440" tIns="45720" rIns="91440" bIns="45720" rtlCol="0" anchor="ctr">
            <a:normAutofit/>
          </a:bodyPr>
          <a:lstStyle/>
          <a:p>
            <a:pPr marL="342900" marR="0" lvl="0" indent="-228600">
              <a:lnSpc>
                <a:spcPct val="90000"/>
              </a:lnSpc>
              <a:spcBef>
                <a:spcPts val="0"/>
              </a:spcBef>
              <a:spcAft>
                <a:spcPts val="800"/>
              </a:spcAft>
              <a:buFont typeface="Arial" panose="020B0604020202020204" pitchFamily="34" charset="0"/>
              <a:buChar char="•"/>
            </a:pPr>
            <a:endParaRPr lang="en-US" sz="1700">
              <a:effectLst/>
            </a:endParaRPr>
          </a:p>
          <a:p>
            <a:pPr marL="285750" indent="-228600">
              <a:lnSpc>
                <a:spcPct val="90000"/>
              </a:lnSpc>
              <a:buFont typeface="Arial" panose="020B0604020202020204" pitchFamily="34" charset="0"/>
              <a:buChar char="•"/>
            </a:pPr>
            <a:endParaRPr lang="en-US" sz="1700"/>
          </a:p>
        </p:txBody>
      </p:sp>
      <p:sp>
        <p:nvSpPr>
          <p:cNvPr id="3" name="TextBox 2">
            <a:extLst>
              <a:ext uri="{FF2B5EF4-FFF2-40B4-BE49-F238E27FC236}">
                <a16:creationId xmlns:a16="http://schemas.microsoft.com/office/drawing/2014/main" id="{4A2FF7C7-ACC8-4131-A8D1-AB7D1C97159F}"/>
              </a:ext>
            </a:extLst>
          </p:cNvPr>
          <p:cNvSpPr txBox="1"/>
          <p:nvPr/>
        </p:nvSpPr>
        <p:spPr>
          <a:xfrm>
            <a:off x="4883346" y="563918"/>
            <a:ext cx="7308654" cy="5355312"/>
          </a:xfrm>
          <a:prstGeom prst="rect">
            <a:avLst/>
          </a:prstGeom>
          <a:noFill/>
        </p:spPr>
        <p:txBody>
          <a:bodyPr wrap="square" lIns="91440" tIns="45720" rIns="91440" bIns="45720" rtlCol="0" anchor="t">
            <a:spAutoFit/>
          </a:bodyPr>
          <a:lstStyle/>
          <a:p>
            <a:pPr>
              <a:lnSpc>
                <a:spcPct val="90000"/>
              </a:lnSpc>
              <a:spcBef>
                <a:spcPct val="0"/>
              </a:spcBef>
            </a:pPr>
            <a:r>
              <a:rPr lang="en-US" dirty="0">
                <a:cs typeface="Arial"/>
              </a:rPr>
              <a:t>[1] Use a PostgreSQL database as a Hyperledger Fabric wallet using Fabric Node SDK (</a:t>
            </a:r>
            <a:r>
              <a:rPr lang="en-US" dirty="0">
                <a:cs typeface="Arial"/>
                <a:hlinkClick r:id="rId2"/>
              </a:rPr>
              <a:t>https://github.com/IBM/fabric-postgres-wallet</a:t>
            </a:r>
            <a:r>
              <a:rPr lang="en-US" dirty="0">
                <a:cs typeface="Arial"/>
              </a:rPr>
              <a:t>) </a:t>
            </a:r>
            <a:endParaRPr lang="en-US" dirty="0">
              <a:ea typeface="+mn-lt"/>
              <a:cs typeface="+mn-lt"/>
            </a:endParaRPr>
          </a:p>
          <a:p>
            <a:pPr>
              <a:lnSpc>
                <a:spcPct val="90000"/>
              </a:lnSpc>
              <a:spcBef>
                <a:spcPct val="0"/>
              </a:spcBef>
            </a:pPr>
            <a:endParaRPr lang="en-US" dirty="0">
              <a:ea typeface="+mn-lt"/>
              <a:cs typeface="+mn-lt"/>
            </a:endParaRPr>
          </a:p>
          <a:p>
            <a:pPr>
              <a:lnSpc>
                <a:spcPct val="90000"/>
              </a:lnSpc>
              <a:spcBef>
                <a:spcPct val="0"/>
              </a:spcBef>
            </a:pPr>
            <a:r>
              <a:rPr lang="en-US" dirty="0">
                <a:ea typeface="+mn-lt"/>
                <a:cs typeface="+mn-lt"/>
              </a:rPr>
              <a:t>[2]</a:t>
            </a:r>
            <a:r>
              <a:rPr lang="en-US" dirty="0">
                <a:cs typeface="Arial"/>
              </a:rPr>
              <a:t> Hyperledger fabric (</a:t>
            </a:r>
            <a:r>
              <a:rPr lang="en-US" b="0" i="0" strike="noStrike" dirty="0">
                <a:effectLst/>
                <a:latin typeface="Arial"/>
                <a:cs typeface="Arial"/>
                <a:hlinkClick r:id="rId3"/>
              </a:rPr>
              <a:t>https://hyperledger-fabric.readthedocs.io/en/release-2.4/whatis.html</a:t>
            </a:r>
            <a:r>
              <a:rPr lang="en-US" dirty="0">
                <a:latin typeface="Arial"/>
                <a:cs typeface="Arial"/>
              </a:rPr>
              <a:t>) </a:t>
            </a:r>
            <a:endParaRPr lang="en-US" b="0" i="0" strike="noStrike" dirty="0">
              <a:effectLst/>
              <a:ea typeface="+mn-lt"/>
              <a:cs typeface="+mn-lt"/>
            </a:endParaRPr>
          </a:p>
          <a:p>
            <a:pPr>
              <a:lnSpc>
                <a:spcPct val="90000"/>
              </a:lnSpc>
              <a:spcBef>
                <a:spcPct val="0"/>
              </a:spcBef>
            </a:pPr>
            <a:endParaRPr lang="en-US" dirty="0">
              <a:ea typeface="+mn-lt"/>
              <a:cs typeface="+mn-lt"/>
            </a:endParaRPr>
          </a:p>
          <a:p>
            <a:pPr>
              <a:lnSpc>
                <a:spcPct val="90000"/>
              </a:lnSpc>
              <a:spcBef>
                <a:spcPct val="0"/>
              </a:spcBef>
            </a:pPr>
            <a:r>
              <a:rPr lang="en-US" dirty="0">
                <a:latin typeface="Arial"/>
                <a:cs typeface="Arial"/>
              </a:rPr>
              <a:t>[3] Hyperledger Fabric CA (</a:t>
            </a:r>
            <a:r>
              <a:rPr lang="en-US" dirty="0">
                <a:latin typeface="Arial"/>
                <a:cs typeface="Arial"/>
                <a:hlinkClick r:id="rId4"/>
              </a:rPr>
              <a:t>https://hyperledger-fabric-ca.readthedocs.io/en/latest/</a:t>
            </a:r>
            <a:r>
              <a:rPr lang="en-US" dirty="0">
                <a:latin typeface="Arial"/>
                <a:cs typeface="Arial"/>
              </a:rPr>
              <a:t>) </a:t>
            </a:r>
            <a:endParaRPr lang="en-US" dirty="0">
              <a:ea typeface="+mn-lt"/>
              <a:cs typeface="+mn-lt"/>
            </a:endParaRPr>
          </a:p>
          <a:p>
            <a:pPr>
              <a:lnSpc>
                <a:spcPct val="90000"/>
              </a:lnSpc>
              <a:spcBef>
                <a:spcPct val="0"/>
              </a:spcBef>
            </a:pPr>
            <a:endParaRPr lang="en-US" dirty="0">
              <a:ea typeface="+mn-lt"/>
              <a:cs typeface="+mn-lt"/>
            </a:endParaRPr>
          </a:p>
          <a:p>
            <a:pPr>
              <a:lnSpc>
                <a:spcPct val="90000"/>
              </a:lnSpc>
              <a:spcBef>
                <a:spcPct val="0"/>
              </a:spcBef>
            </a:pPr>
            <a:r>
              <a:rPr lang="en-US" dirty="0">
                <a:latin typeface="Arial"/>
                <a:cs typeface="Arial"/>
              </a:rPr>
              <a:t>[4]Fabric Sample (</a:t>
            </a:r>
            <a:r>
              <a:rPr lang="en-US" dirty="0">
                <a:latin typeface="Arial"/>
                <a:cs typeface="Arial"/>
                <a:hlinkClick r:id="rId5"/>
              </a:rPr>
              <a:t>https://github.com/hyperledger/fabric-samples</a:t>
            </a:r>
            <a:r>
              <a:rPr lang="en-US" dirty="0">
                <a:latin typeface="Arial"/>
                <a:cs typeface="Arial"/>
              </a:rPr>
              <a:t>) </a:t>
            </a:r>
            <a:endParaRPr lang="en-US" dirty="0">
              <a:ea typeface="+mn-lt"/>
              <a:cs typeface="+mn-lt"/>
            </a:endParaRPr>
          </a:p>
          <a:p>
            <a:pPr>
              <a:lnSpc>
                <a:spcPct val="90000"/>
              </a:lnSpc>
              <a:spcBef>
                <a:spcPct val="0"/>
              </a:spcBef>
            </a:pPr>
            <a:endParaRPr lang="en-US" dirty="0">
              <a:ea typeface="+mn-lt"/>
              <a:cs typeface="+mn-lt"/>
            </a:endParaRPr>
          </a:p>
          <a:p>
            <a:pPr>
              <a:lnSpc>
                <a:spcPct val="90000"/>
              </a:lnSpc>
              <a:spcBef>
                <a:spcPct val="0"/>
              </a:spcBef>
            </a:pPr>
            <a:r>
              <a:rPr lang="en-US" dirty="0">
                <a:latin typeface="Arial"/>
                <a:cs typeface="Arial"/>
              </a:rPr>
              <a:t>[5] Abbreviated Language for Authorization and filed for standardization - ALFA (</a:t>
            </a:r>
            <a:r>
              <a:rPr lang="en-US" dirty="0">
                <a:latin typeface="Arial"/>
                <a:cs typeface="Arial"/>
                <a:hlinkClick r:id="rId6"/>
              </a:rPr>
              <a:t>https://alfa-lang.io/intro.html</a:t>
            </a:r>
            <a:r>
              <a:rPr lang="en-US" dirty="0">
                <a:latin typeface="Arial"/>
                <a:cs typeface="Arial"/>
              </a:rPr>
              <a:t>)</a:t>
            </a:r>
          </a:p>
          <a:p>
            <a:pPr>
              <a:lnSpc>
                <a:spcPct val="90000"/>
              </a:lnSpc>
              <a:spcBef>
                <a:spcPct val="0"/>
              </a:spcBef>
            </a:pPr>
            <a:endParaRPr lang="en-US" dirty="0">
              <a:ea typeface="+mn-lt"/>
              <a:cs typeface="+mn-lt"/>
            </a:endParaRPr>
          </a:p>
          <a:p>
            <a:pPr>
              <a:lnSpc>
                <a:spcPct val="90000"/>
              </a:lnSpc>
              <a:spcBef>
                <a:spcPct val="0"/>
              </a:spcBef>
            </a:pPr>
            <a:r>
              <a:rPr lang="en-US" dirty="0">
                <a:latin typeface="Arial"/>
                <a:cs typeface="Arial"/>
              </a:rPr>
              <a:t>[6] Hyperledger Fabric SDK for Node.js (</a:t>
            </a:r>
            <a:r>
              <a:rPr lang="en-US" dirty="0">
                <a:latin typeface="Arial"/>
                <a:cs typeface="Arial"/>
                <a:hlinkClick r:id="rId7"/>
              </a:rPr>
              <a:t>https://hyperledger.github.io/fabric-sdk-node/</a:t>
            </a:r>
            <a:r>
              <a:rPr lang="en-US" dirty="0">
                <a:latin typeface="Arial"/>
                <a:cs typeface="Arial"/>
              </a:rPr>
              <a:t>)</a:t>
            </a:r>
          </a:p>
          <a:p>
            <a:pPr>
              <a:lnSpc>
                <a:spcPct val="90000"/>
              </a:lnSpc>
              <a:spcBef>
                <a:spcPct val="0"/>
              </a:spcBef>
            </a:pPr>
            <a:endParaRPr lang="en-US" dirty="0">
              <a:ea typeface="+mn-lt"/>
              <a:cs typeface="+mn-lt"/>
            </a:endParaRPr>
          </a:p>
          <a:p>
            <a:pPr>
              <a:lnSpc>
                <a:spcPct val="90000"/>
              </a:lnSpc>
              <a:spcBef>
                <a:spcPct val="0"/>
              </a:spcBef>
            </a:pPr>
            <a:r>
              <a:rPr lang="en-US" dirty="0">
                <a:latin typeface="Arial"/>
                <a:cs typeface="Arial"/>
              </a:rPr>
              <a:t>[7] Attribute based access control (</a:t>
            </a:r>
            <a:r>
              <a:rPr lang="en-US" dirty="0">
                <a:latin typeface="Arial"/>
                <a:cs typeface="Arial"/>
                <a:hlinkClick r:id="rId8"/>
              </a:rPr>
              <a:t>https://github.com/hyperledger/fabric-samples/blob/main/asset-transfer-abac/README.md</a:t>
            </a:r>
            <a:r>
              <a:rPr lang="en-US" dirty="0">
                <a:latin typeface="Arial"/>
                <a:cs typeface="Arial"/>
              </a:rPr>
              <a:t>)</a:t>
            </a:r>
            <a:endParaRPr lang="en-US" dirty="0"/>
          </a:p>
          <a:p>
            <a:endParaRPr lang="en-US" dirty="0"/>
          </a:p>
        </p:txBody>
      </p:sp>
    </p:spTree>
    <p:extLst>
      <p:ext uri="{BB962C8B-B14F-4D97-AF65-F5344CB8AC3E}">
        <p14:creationId xmlns:p14="http://schemas.microsoft.com/office/powerpoint/2010/main" val="236901854"/>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3" name="CustomShape 1"/>
          <p:cNvSpPr/>
          <p:nvPr/>
        </p:nvSpPr>
        <p:spPr>
          <a:xfrm>
            <a:off x="3630304" y="201133"/>
            <a:ext cx="4421875" cy="439975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gn="ctr"/>
            <a:r>
              <a:rPr lang="en-US" sz="4000" b="0" strike="noStrike" spc="-1" dirty="0">
                <a:solidFill>
                  <a:schemeClr val="bg1"/>
                </a:solidFill>
                <a:latin typeface="+mj-lt"/>
              </a:rPr>
              <a:t>THANK YOU</a:t>
            </a:r>
            <a:endParaRPr lang="en-US" sz="4000" spc="-1" dirty="0">
              <a:solidFill>
                <a:schemeClr val="bg1"/>
              </a:solidFill>
              <a:latin typeface="+mj-lt"/>
            </a:endParaRPr>
          </a:p>
          <a:p>
            <a:pPr algn="ctr"/>
            <a:endParaRPr lang="en-US" sz="6000" spc="-1" dirty="0">
              <a:solidFill>
                <a:schemeClr val="bg1"/>
              </a:solidFill>
              <a:latin typeface="Calibri"/>
            </a:endParaRPr>
          </a:p>
          <a:p>
            <a:pPr algn="ctr"/>
            <a:endParaRPr lang="en-US" sz="6000" spc="-1" dirty="0">
              <a:solidFill>
                <a:schemeClr val="bg1"/>
              </a:solidFill>
              <a:latin typeface="Calibri"/>
            </a:endParaRPr>
          </a:p>
          <a:p>
            <a:pPr algn="ctr"/>
            <a:endParaRPr lang="en-US" sz="6000" spc="-1" dirty="0">
              <a:solidFill>
                <a:schemeClr val="bg1"/>
              </a:solidFill>
              <a:latin typeface="Arial"/>
            </a:endParaRPr>
          </a:p>
          <a:p>
            <a:pPr algn="ctr"/>
            <a:endParaRPr lang="en-US" sz="6000" spc="-1" dirty="0">
              <a:solidFill>
                <a:schemeClr val="bg1"/>
              </a:solidFill>
              <a:latin typeface="Calibri"/>
            </a:endParaRPr>
          </a:p>
        </p:txBody>
      </p:sp>
      <p:sp>
        <p:nvSpPr>
          <p:cNvPr id="2444" name="CustomShape 2"/>
          <p:cNvSpPr/>
          <p:nvPr/>
        </p:nvSpPr>
        <p:spPr>
          <a:xfrm>
            <a:off x="0" y="5551560"/>
            <a:ext cx="12191400" cy="374760"/>
          </a:xfrm>
          <a:prstGeom prst="rect">
            <a:avLst/>
          </a:prstGeom>
          <a:noFill/>
          <a:ln>
            <a:noFill/>
          </a:ln>
        </p:spPr>
        <p:style>
          <a:lnRef idx="0">
            <a:scrgbClr r="0" g="0" b="0"/>
          </a:lnRef>
          <a:fillRef idx="0">
            <a:scrgbClr r="0" g="0" b="0"/>
          </a:fillRef>
          <a:effectRef idx="0">
            <a:scrgbClr r="0" g="0" b="0"/>
          </a:effectRef>
          <a:fontRef idx="minor"/>
        </p:style>
      </p:sp>
      <p:sp>
        <p:nvSpPr>
          <p:cNvPr id="4" name="CustomShape 1">
            <a:extLst>
              <a:ext uri="{FF2B5EF4-FFF2-40B4-BE49-F238E27FC236}">
                <a16:creationId xmlns:a16="http://schemas.microsoft.com/office/drawing/2014/main" id="{42755A0B-50A2-AC12-0A04-CC20CD7C41E7}"/>
              </a:ext>
            </a:extLst>
          </p:cNvPr>
          <p:cNvSpPr/>
          <p:nvPr/>
        </p:nvSpPr>
        <p:spPr>
          <a:xfrm>
            <a:off x="3775580" y="4728014"/>
            <a:ext cx="4640239" cy="706432"/>
          </a:xfrm>
          <a:prstGeom prst="rect">
            <a:avLst/>
          </a:prstGeom>
          <a:solidFill>
            <a:schemeClr val="tx1">
              <a:lumMod val="85000"/>
              <a:lumOff val="15000"/>
            </a:schemeClr>
          </a:solidFill>
          <a:ln>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gn="ctr">
              <a:lnSpc>
                <a:spcPct val="100000"/>
              </a:lnSpc>
            </a:pPr>
            <a:r>
              <a:rPr lang="en-US" sz="4000" b="1" strike="noStrike" spc="-1" dirty="0">
                <a:solidFill>
                  <a:schemeClr val="bg1">
                    <a:lumMod val="95000"/>
                  </a:schemeClr>
                </a:solidFill>
                <a:latin typeface="Arial"/>
              </a:rPr>
              <a:t>Any Questions?</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09A11-52F2-4248-A3C6-C4F79CF814D1}"/>
              </a:ext>
            </a:extLst>
          </p:cNvPr>
          <p:cNvSpPr>
            <a:spLocks noGrp="1"/>
          </p:cNvSpPr>
          <p:nvPr>
            <p:ph type="title"/>
          </p:nvPr>
        </p:nvSpPr>
        <p:spPr>
          <a:xfrm>
            <a:off x="655644" y="1371601"/>
            <a:ext cx="4120023" cy="2934929"/>
          </a:xfrm>
        </p:spPr>
        <p:txBody>
          <a:bodyPr vert="horz" lIns="91440" tIns="45720" rIns="91440" bIns="45720" rtlCol="0" anchor="ctr">
            <a:normAutofit/>
          </a:bodyPr>
          <a:lstStyle/>
          <a:p>
            <a:r>
              <a:rPr lang="en-US" sz="4000" kern="1200" dirty="0">
                <a:solidFill>
                  <a:srgbClr val="FFFFFF"/>
                </a:solidFill>
                <a:latin typeface="+mj-lt"/>
                <a:ea typeface="+mj-ea"/>
                <a:cs typeface="+mj-cs"/>
              </a:rPr>
              <a:t>Problem Statement</a:t>
            </a:r>
          </a:p>
        </p:txBody>
      </p:sp>
      <p:sp>
        <p:nvSpPr>
          <p:cNvPr id="3" name="Subtitle 2">
            <a:extLst>
              <a:ext uri="{FF2B5EF4-FFF2-40B4-BE49-F238E27FC236}">
                <a16:creationId xmlns:a16="http://schemas.microsoft.com/office/drawing/2014/main" id="{67B78769-EB22-499E-9028-446E0AD90D22}"/>
              </a:ext>
            </a:extLst>
          </p:cNvPr>
          <p:cNvSpPr>
            <a:spLocks noGrp="1"/>
          </p:cNvSpPr>
          <p:nvPr>
            <p:ph type="subTitle"/>
          </p:nvPr>
        </p:nvSpPr>
        <p:spPr>
          <a:xfrm>
            <a:off x="5401814" y="766916"/>
            <a:ext cx="6500134" cy="4616245"/>
          </a:xfrm>
        </p:spPr>
        <p:txBody>
          <a:bodyPr/>
          <a:lstStyle/>
          <a:p>
            <a:pPr>
              <a:lnSpc>
                <a:spcPct val="200000"/>
              </a:lnSpc>
              <a:buFont typeface="Wingdings" panose="05000000000000000000" pitchFamily="2" charset="2"/>
              <a:buChar char="q"/>
            </a:pPr>
            <a:r>
              <a:rPr lang="en-US" sz="2000" dirty="0">
                <a:effectLst/>
                <a:latin typeface="+mn-lt"/>
                <a:ea typeface="Calibri" panose="020F0502020204030204" pitchFamily="34" charset="0"/>
                <a:cs typeface="Times New Roman" panose="02020603050405020304" pitchFamily="18" charset="0"/>
              </a:rPr>
              <a:t>Develop </a:t>
            </a:r>
            <a:r>
              <a:rPr lang="en-US" sz="2000" dirty="0">
                <a:latin typeface="+mn-lt"/>
                <a:ea typeface="Calibri" panose="020F0502020204030204" pitchFamily="34" charset="0"/>
                <a:cs typeface="Times New Roman" panose="02020603050405020304" pitchFamily="18" charset="0"/>
              </a:rPr>
              <a:t>precise </a:t>
            </a:r>
            <a:r>
              <a:rPr lang="en-US" sz="2000" dirty="0">
                <a:effectLst/>
                <a:latin typeface="+mn-lt"/>
                <a:ea typeface="Calibri" panose="020F0502020204030204" pitchFamily="34" charset="0"/>
                <a:cs typeface="Times New Roman" panose="02020603050405020304" pitchFamily="18" charset="0"/>
              </a:rPr>
              <a:t>and complete set of security policies and the required ABAC attributes for the Gateway MBSE model.</a:t>
            </a:r>
          </a:p>
          <a:p>
            <a:pPr>
              <a:lnSpc>
                <a:spcPct val="200000"/>
              </a:lnSpc>
              <a:buFont typeface="Wingdings" panose="05000000000000000000" pitchFamily="2" charset="2"/>
              <a:buChar char="q"/>
            </a:pPr>
            <a:r>
              <a:rPr lang="en-US" sz="2000" dirty="0">
                <a:effectLst/>
                <a:latin typeface="+mn-lt"/>
                <a:ea typeface="Calibri" panose="020F0502020204030204" pitchFamily="34" charset="0"/>
                <a:cs typeface="Times New Roman" panose="02020603050405020304" pitchFamily="18" charset="0"/>
              </a:rPr>
              <a:t>Develop and implement the ABAC policies in SC/CC using GOLANG. </a:t>
            </a:r>
            <a:endParaRPr lang="en-US" sz="2000" dirty="0">
              <a:latin typeface="+mn-lt"/>
            </a:endParaRPr>
          </a:p>
        </p:txBody>
      </p:sp>
    </p:spTree>
    <p:extLst>
      <p:ext uri="{BB962C8B-B14F-4D97-AF65-F5344CB8AC3E}">
        <p14:creationId xmlns:p14="http://schemas.microsoft.com/office/powerpoint/2010/main" val="22899219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0B6CE-BED5-5979-3A4D-DAA2CAD33B8B}"/>
              </a:ext>
            </a:extLst>
          </p:cNvPr>
          <p:cNvSpPr>
            <a:spLocks noGrp="1"/>
          </p:cNvSpPr>
          <p:nvPr>
            <p:ph type="title"/>
          </p:nvPr>
        </p:nvSpPr>
        <p:spPr>
          <a:xfrm>
            <a:off x="4523014" y="2367643"/>
            <a:ext cx="7385478" cy="1436914"/>
          </a:xfrm>
        </p:spPr>
        <p:txBody>
          <a:bodyPr/>
          <a:lstStyle/>
          <a:p>
            <a:pPr algn="ctr"/>
            <a:r>
              <a:rPr lang="en-US" sz="4000" dirty="0">
                <a:solidFill>
                  <a:schemeClr val="bg1"/>
                </a:solidFill>
              </a:rPr>
              <a:t>Blockchain terminology</a:t>
            </a:r>
          </a:p>
        </p:txBody>
      </p:sp>
    </p:spTree>
    <p:extLst>
      <p:ext uri="{BB962C8B-B14F-4D97-AF65-F5344CB8AC3E}">
        <p14:creationId xmlns:p14="http://schemas.microsoft.com/office/powerpoint/2010/main" val="2873312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82F2FE-FD5F-B2D4-2A81-FD40F119B5F7}"/>
              </a:ext>
            </a:extLst>
          </p:cNvPr>
          <p:cNvSpPr txBox="1"/>
          <p:nvPr/>
        </p:nvSpPr>
        <p:spPr>
          <a:xfrm>
            <a:off x="1043796" y="425569"/>
            <a:ext cx="505795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dirty="0"/>
              <a:t>Blockchain</a:t>
            </a:r>
            <a:r>
              <a:rPr lang="en-US" sz="2000" dirty="0"/>
              <a:t>: </a:t>
            </a:r>
            <a:r>
              <a:rPr lang="en-US" sz="2000" dirty="0">
                <a:latin typeface="Arial"/>
              </a:rPr>
              <a:t>Digital ledger of transactions that is distributed across the entire network of computer systems on the blockchain.</a:t>
            </a:r>
            <a:r>
              <a:rPr lang="en-US" sz="2000" dirty="0">
                <a:latin typeface="Arial"/>
                <a:cs typeface="Arial"/>
              </a:rPr>
              <a:t>​</a:t>
            </a:r>
            <a:endParaRPr lang="en-US" sz="2000" dirty="0"/>
          </a:p>
        </p:txBody>
      </p:sp>
      <p:pic>
        <p:nvPicPr>
          <p:cNvPr id="3" name="Picture 4">
            <a:extLst>
              <a:ext uri="{FF2B5EF4-FFF2-40B4-BE49-F238E27FC236}">
                <a16:creationId xmlns:a16="http://schemas.microsoft.com/office/drawing/2014/main" id="{F52BFB8A-98E9-0D6C-5F6E-C507A67DFC24}"/>
              </a:ext>
            </a:extLst>
          </p:cNvPr>
          <p:cNvPicPr>
            <a:picLocks noChangeAspect="1"/>
          </p:cNvPicPr>
          <p:nvPr/>
        </p:nvPicPr>
        <p:blipFill>
          <a:blip r:embed="rId2"/>
          <a:stretch>
            <a:fillRect/>
          </a:stretch>
        </p:blipFill>
        <p:spPr>
          <a:xfrm>
            <a:off x="8770189" y="425569"/>
            <a:ext cx="1679276" cy="1664203"/>
          </a:xfrm>
          <a:prstGeom prst="rect">
            <a:avLst/>
          </a:prstGeom>
        </p:spPr>
        <p:style>
          <a:lnRef idx="2">
            <a:schemeClr val="accent1"/>
          </a:lnRef>
          <a:fillRef idx="1">
            <a:schemeClr val="lt1"/>
          </a:fillRef>
          <a:effectRef idx="0">
            <a:schemeClr val="accent1"/>
          </a:effectRef>
          <a:fontRef idx="minor">
            <a:schemeClr val="dk1"/>
          </a:fontRef>
        </p:style>
      </p:pic>
      <p:sp>
        <p:nvSpPr>
          <p:cNvPr id="4" name="TextBox 3">
            <a:extLst>
              <a:ext uri="{FF2B5EF4-FFF2-40B4-BE49-F238E27FC236}">
                <a16:creationId xmlns:a16="http://schemas.microsoft.com/office/drawing/2014/main" id="{713F866C-DC5D-BF6A-2B83-480C2F2238C3}"/>
              </a:ext>
            </a:extLst>
          </p:cNvPr>
          <p:cNvSpPr txBox="1"/>
          <p:nvPr/>
        </p:nvSpPr>
        <p:spPr>
          <a:xfrm rot="-10800000" flipV="1">
            <a:off x="6096000" y="2458714"/>
            <a:ext cx="570493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dirty="0">
                <a:solidFill>
                  <a:srgbClr val="178DBB"/>
                </a:solidFill>
              </a:rPr>
              <a:t> </a:t>
            </a:r>
            <a:r>
              <a:rPr lang="en-US" sz="2000" b="1" dirty="0">
                <a:solidFill>
                  <a:schemeClr val="tx1">
                    <a:lumMod val="95000"/>
                    <a:lumOff val="5000"/>
                  </a:schemeClr>
                </a:solidFill>
              </a:rPr>
              <a:t>Network</a:t>
            </a:r>
            <a:r>
              <a:rPr lang="en-US" sz="2000" dirty="0">
                <a:solidFill>
                  <a:schemeClr val="tx1">
                    <a:lumMod val="95000"/>
                    <a:lumOff val="5000"/>
                  </a:schemeClr>
                </a:solidFill>
              </a:rPr>
              <a:t>: Smart contracts are used to generate transactions which are subsequently distributed to every peer node in the network where they are recorded on their copy of the ledger</a:t>
            </a:r>
            <a:r>
              <a:rPr lang="en-US" sz="2000" dirty="0">
                <a:solidFill>
                  <a:srgbClr val="178DBB"/>
                </a:solidFill>
              </a:rPr>
              <a:t>. </a:t>
            </a:r>
            <a:endParaRPr lang="en-US" sz="2000" dirty="0"/>
          </a:p>
        </p:txBody>
      </p:sp>
      <p:pic>
        <p:nvPicPr>
          <p:cNvPr id="5" name="Picture 10" descr="A picture containing text, athletic game, basketball, sport&#10;&#10;Description automatically generated">
            <a:extLst>
              <a:ext uri="{FF2B5EF4-FFF2-40B4-BE49-F238E27FC236}">
                <a16:creationId xmlns:a16="http://schemas.microsoft.com/office/drawing/2014/main" id="{C9C139EA-87BF-1D4B-3E88-FAA147BB0194}"/>
              </a:ext>
            </a:extLst>
          </p:cNvPr>
          <p:cNvPicPr>
            <a:picLocks noChangeAspect="1"/>
          </p:cNvPicPr>
          <p:nvPr/>
        </p:nvPicPr>
        <p:blipFill>
          <a:blip r:embed="rId3"/>
          <a:stretch>
            <a:fillRect/>
          </a:stretch>
        </p:blipFill>
        <p:spPr>
          <a:xfrm>
            <a:off x="2287437" y="2167706"/>
            <a:ext cx="2570672" cy="1790845"/>
          </a:xfrm>
          <a:prstGeom prst="rect">
            <a:avLst/>
          </a:prstGeom>
        </p:spPr>
        <p:style>
          <a:lnRef idx="2">
            <a:schemeClr val="accent1"/>
          </a:lnRef>
          <a:fillRef idx="1">
            <a:schemeClr val="lt1"/>
          </a:fillRef>
          <a:effectRef idx="0">
            <a:schemeClr val="accent1"/>
          </a:effectRef>
          <a:fontRef idx="minor">
            <a:schemeClr val="dk1"/>
          </a:fontRef>
        </p:style>
      </p:pic>
      <p:sp>
        <p:nvSpPr>
          <p:cNvPr id="7" name="TextBox 6">
            <a:extLst>
              <a:ext uri="{FF2B5EF4-FFF2-40B4-BE49-F238E27FC236}">
                <a16:creationId xmlns:a16="http://schemas.microsoft.com/office/drawing/2014/main" id="{679CE442-6F33-5928-4B27-2D03F6BB9DD0}"/>
              </a:ext>
            </a:extLst>
          </p:cNvPr>
          <p:cNvSpPr txBox="1"/>
          <p:nvPr/>
        </p:nvSpPr>
        <p:spPr>
          <a:xfrm>
            <a:off x="1043796" y="4690294"/>
            <a:ext cx="6098720" cy="1323439"/>
          </a:xfrm>
          <a:prstGeom prst="rect">
            <a:avLst/>
          </a:prstGeom>
          <a:noFill/>
        </p:spPr>
        <p:txBody>
          <a:bodyPr wrap="square">
            <a:spAutoFit/>
          </a:bodyPr>
          <a:lstStyle/>
          <a:p>
            <a:pPr algn="just"/>
            <a:r>
              <a:rPr lang="en-US" sz="2000" b="1" dirty="0">
                <a:cs typeface="Arial"/>
              </a:rPr>
              <a:t>Channels</a:t>
            </a:r>
            <a:r>
              <a:rPr lang="en-US" sz="2000" dirty="0">
                <a:cs typeface="Arial"/>
              </a:rPr>
              <a:t> : Fabric channel is a private “subnet” of communication between two or more specific network members, for the purpose of conducting private and confidential transactions.​</a:t>
            </a:r>
            <a:endParaRPr lang="en-US" sz="2000" dirty="0"/>
          </a:p>
        </p:txBody>
      </p:sp>
      <p:pic>
        <p:nvPicPr>
          <p:cNvPr id="8" name="Picture 11" descr="Diagram&#10;&#10;Description automatically generated">
            <a:extLst>
              <a:ext uri="{FF2B5EF4-FFF2-40B4-BE49-F238E27FC236}">
                <a16:creationId xmlns:a16="http://schemas.microsoft.com/office/drawing/2014/main" id="{67315B94-43FA-A9A5-03EF-F477C19AA47E}"/>
              </a:ext>
            </a:extLst>
          </p:cNvPr>
          <p:cNvPicPr>
            <a:picLocks noChangeAspect="1"/>
          </p:cNvPicPr>
          <p:nvPr/>
        </p:nvPicPr>
        <p:blipFill>
          <a:blip r:embed="rId4"/>
          <a:stretch>
            <a:fillRect/>
          </a:stretch>
        </p:blipFill>
        <p:spPr>
          <a:xfrm>
            <a:off x="8036944" y="4322556"/>
            <a:ext cx="3763992" cy="2058914"/>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901266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CF6328-C361-94E1-AEA1-07AB98C9DBAC}"/>
              </a:ext>
            </a:extLst>
          </p:cNvPr>
          <p:cNvSpPr txBox="1"/>
          <p:nvPr/>
        </p:nvSpPr>
        <p:spPr>
          <a:xfrm>
            <a:off x="670873" y="529694"/>
            <a:ext cx="631513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dirty="0"/>
              <a:t>Peers : </a:t>
            </a:r>
            <a:r>
              <a:rPr lang="en-US" sz="2000" dirty="0"/>
              <a:t>Peers are a fundamental element of the network, they host ledgers and smart contracts</a:t>
            </a:r>
            <a:r>
              <a:rPr lang="en-US" dirty="0"/>
              <a:t>.</a:t>
            </a:r>
          </a:p>
        </p:txBody>
      </p:sp>
      <p:pic>
        <p:nvPicPr>
          <p:cNvPr id="3" name="Picture 4" descr="Diagram&#10;&#10;Description automatically generated">
            <a:extLst>
              <a:ext uri="{FF2B5EF4-FFF2-40B4-BE49-F238E27FC236}">
                <a16:creationId xmlns:a16="http://schemas.microsoft.com/office/drawing/2014/main" id="{578890E3-063C-751C-8BF9-828EA61DC99D}"/>
              </a:ext>
            </a:extLst>
          </p:cNvPr>
          <p:cNvPicPr>
            <a:picLocks noChangeAspect="1"/>
          </p:cNvPicPr>
          <p:nvPr/>
        </p:nvPicPr>
        <p:blipFill>
          <a:blip r:embed="rId2"/>
          <a:stretch>
            <a:fillRect/>
          </a:stretch>
        </p:blipFill>
        <p:spPr>
          <a:xfrm>
            <a:off x="8297015" y="279843"/>
            <a:ext cx="2484408" cy="1539407"/>
          </a:xfrm>
          <a:prstGeom prst="rect">
            <a:avLst/>
          </a:prstGeom>
          <a:ln>
            <a:noFill/>
          </a:ln>
        </p:spPr>
        <p:style>
          <a:lnRef idx="2">
            <a:schemeClr val="accent1"/>
          </a:lnRef>
          <a:fillRef idx="1">
            <a:schemeClr val="lt1"/>
          </a:fillRef>
          <a:effectRef idx="0">
            <a:schemeClr val="accent1"/>
          </a:effectRef>
          <a:fontRef idx="minor">
            <a:schemeClr val="dk1"/>
          </a:fontRef>
        </p:style>
      </p:pic>
      <p:sp>
        <p:nvSpPr>
          <p:cNvPr id="4" name="TextBox 3">
            <a:extLst>
              <a:ext uri="{FF2B5EF4-FFF2-40B4-BE49-F238E27FC236}">
                <a16:creationId xmlns:a16="http://schemas.microsoft.com/office/drawing/2014/main" id="{384F661C-9ACC-4BD4-1182-5DB8B16D02FC}"/>
              </a:ext>
            </a:extLst>
          </p:cNvPr>
          <p:cNvSpPr txBox="1"/>
          <p:nvPr/>
        </p:nvSpPr>
        <p:spPr>
          <a:xfrm>
            <a:off x="670873" y="2427543"/>
            <a:ext cx="636629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dirty="0"/>
              <a:t>CA</a:t>
            </a:r>
            <a:r>
              <a:rPr lang="en-US" sz="2000" dirty="0"/>
              <a:t> :Certificate Authority in Fabric does the registration of identities, issues Enrollment Certificates, Provides certificate renewal and revocation.</a:t>
            </a:r>
          </a:p>
        </p:txBody>
      </p:sp>
      <p:sp>
        <p:nvSpPr>
          <p:cNvPr id="5" name="TextBox 4">
            <a:extLst>
              <a:ext uri="{FF2B5EF4-FFF2-40B4-BE49-F238E27FC236}">
                <a16:creationId xmlns:a16="http://schemas.microsoft.com/office/drawing/2014/main" id="{FED34006-7957-6D9C-4B3D-669B1BCA5EBC}"/>
              </a:ext>
            </a:extLst>
          </p:cNvPr>
          <p:cNvSpPr txBox="1"/>
          <p:nvPr/>
        </p:nvSpPr>
        <p:spPr>
          <a:xfrm>
            <a:off x="5609939" y="4741639"/>
            <a:ext cx="636629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MSP</a:t>
            </a:r>
            <a:r>
              <a:rPr lang="en-US" sz="2000" dirty="0"/>
              <a:t> : A Membership Service Provider (MSP) defines its own notion of identity, and the rules by which those identities are governed (identity validation) and authenticated (signature generation and verification).</a:t>
            </a:r>
          </a:p>
        </p:txBody>
      </p:sp>
      <p:pic>
        <p:nvPicPr>
          <p:cNvPr id="6" name="Picture 11" descr="A picture containing text&#10;&#10;Description automatically generated">
            <a:extLst>
              <a:ext uri="{FF2B5EF4-FFF2-40B4-BE49-F238E27FC236}">
                <a16:creationId xmlns:a16="http://schemas.microsoft.com/office/drawing/2014/main" id="{E3E143DE-C596-CFD5-D088-A5B9292B63A2}"/>
              </a:ext>
            </a:extLst>
          </p:cNvPr>
          <p:cNvPicPr>
            <a:picLocks noChangeAspect="1"/>
          </p:cNvPicPr>
          <p:nvPr/>
        </p:nvPicPr>
        <p:blipFill>
          <a:blip r:embed="rId3"/>
          <a:stretch>
            <a:fillRect/>
          </a:stretch>
        </p:blipFill>
        <p:spPr>
          <a:xfrm>
            <a:off x="816223" y="4381954"/>
            <a:ext cx="4612255" cy="1714382"/>
          </a:xfrm>
          <a:prstGeom prst="rect">
            <a:avLst/>
          </a:prstGeom>
          <a:ln>
            <a:noFill/>
          </a:ln>
        </p:spPr>
        <p:style>
          <a:lnRef idx="2">
            <a:schemeClr val="accent1"/>
          </a:lnRef>
          <a:fillRef idx="1">
            <a:schemeClr val="lt1"/>
          </a:fillRef>
          <a:effectRef idx="0">
            <a:schemeClr val="accent1"/>
          </a:effectRef>
          <a:fontRef idx="minor">
            <a:schemeClr val="dk1"/>
          </a:fontRef>
        </p:style>
      </p:pic>
      <p:pic>
        <p:nvPicPr>
          <p:cNvPr id="8" name="Picture 7" descr="Diagram&#10;&#10;Description automatically generated with low confidence">
            <a:extLst>
              <a:ext uri="{FF2B5EF4-FFF2-40B4-BE49-F238E27FC236}">
                <a16:creationId xmlns:a16="http://schemas.microsoft.com/office/drawing/2014/main" id="{11319DD5-F60A-3999-BE0A-1770D8FADC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2205" y="1988542"/>
            <a:ext cx="4874029" cy="2218308"/>
          </a:xfrm>
          <a:prstGeom prst="rect">
            <a:avLst/>
          </a:prstGeom>
          <a:ln>
            <a:noFill/>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71176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7842574-4AC3-0FA4-7DC0-703422EBD260}"/>
              </a:ext>
            </a:extLst>
          </p:cNvPr>
          <p:cNvSpPr txBox="1"/>
          <p:nvPr/>
        </p:nvSpPr>
        <p:spPr>
          <a:xfrm>
            <a:off x="619712" y="578226"/>
            <a:ext cx="6093228" cy="646331"/>
          </a:xfrm>
          <a:prstGeom prst="rect">
            <a:avLst/>
          </a:prstGeom>
          <a:noFill/>
        </p:spPr>
        <p:txBody>
          <a:bodyPr wrap="square">
            <a:spAutoFit/>
          </a:bodyPr>
          <a:lstStyle/>
          <a:p>
            <a:r>
              <a:rPr lang="en-US" b="1" dirty="0"/>
              <a:t>ALFA : </a:t>
            </a:r>
            <a:r>
              <a:rPr lang="en-US" dirty="0"/>
              <a:t>It is a domain specific language, used for defining the policies. It has mainly policy set, policy and rule.</a:t>
            </a:r>
          </a:p>
        </p:txBody>
      </p:sp>
      <p:sp>
        <p:nvSpPr>
          <p:cNvPr id="11" name="TextBox 10">
            <a:extLst>
              <a:ext uri="{FF2B5EF4-FFF2-40B4-BE49-F238E27FC236}">
                <a16:creationId xmlns:a16="http://schemas.microsoft.com/office/drawing/2014/main" id="{D52430A6-A708-F00E-2B72-C76F9110B783}"/>
              </a:ext>
            </a:extLst>
          </p:cNvPr>
          <p:cNvSpPr txBox="1"/>
          <p:nvPr/>
        </p:nvSpPr>
        <p:spPr>
          <a:xfrm>
            <a:off x="5740352" y="1823087"/>
            <a:ext cx="6093228" cy="1015663"/>
          </a:xfrm>
          <a:prstGeom prst="rect">
            <a:avLst/>
          </a:prstGeom>
          <a:noFill/>
        </p:spPr>
        <p:txBody>
          <a:bodyPr wrap="square">
            <a:spAutoFit/>
          </a:bodyPr>
          <a:lstStyle/>
          <a:p>
            <a:r>
              <a:rPr lang="en-US" sz="2000" b="1" dirty="0"/>
              <a:t>Postgres database :</a:t>
            </a:r>
            <a:r>
              <a:rPr lang="en-US" sz="2000" dirty="0"/>
              <a:t> PostgreSQL is the relational open  source database. It is a highly reliable, stable, scalable and secure system. </a:t>
            </a:r>
          </a:p>
        </p:txBody>
      </p:sp>
      <p:sp>
        <p:nvSpPr>
          <p:cNvPr id="13" name="TextBox 12">
            <a:extLst>
              <a:ext uri="{FF2B5EF4-FFF2-40B4-BE49-F238E27FC236}">
                <a16:creationId xmlns:a16="http://schemas.microsoft.com/office/drawing/2014/main" id="{CBA5CC2F-6464-0D23-E59E-2565016B9025}"/>
              </a:ext>
            </a:extLst>
          </p:cNvPr>
          <p:cNvSpPr txBox="1"/>
          <p:nvPr/>
        </p:nvSpPr>
        <p:spPr>
          <a:xfrm>
            <a:off x="619712" y="3911616"/>
            <a:ext cx="6093228" cy="1938992"/>
          </a:xfrm>
          <a:prstGeom prst="rect">
            <a:avLst/>
          </a:prstGeom>
          <a:noFill/>
        </p:spPr>
        <p:txBody>
          <a:bodyPr wrap="square">
            <a:spAutoFit/>
          </a:bodyPr>
          <a:lstStyle/>
          <a:p>
            <a:r>
              <a:rPr lang="en-US" sz="2000" b="1" dirty="0"/>
              <a:t>Ledger</a:t>
            </a:r>
            <a:r>
              <a:rPr lang="en-US" sz="2000" dirty="0"/>
              <a:t> : Stores important factual information and consists of two parts- world state (a database that holds current values of a set of ledger states) and the blockchain(a transaction log that records all the changes that have resulted in the current the world state).</a:t>
            </a:r>
          </a:p>
        </p:txBody>
      </p:sp>
      <p:pic>
        <p:nvPicPr>
          <p:cNvPr id="14" name="Picture 13" descr="Diagram, schematic&#10;&#10;Description automatically generated">
            <a:extLst>
              <a:ext uri="{FF2B5EF4-FFF2-40B4-BE49-F238E27FC236}">
                <a16:creationId xmlns:a16="http://schemas.microsoft.com/office/drawing/2014/main" id="{F9DA96A9-4133-58F0-1C3C-71A707970183}"/>
              </a:ext>
            </a:extLst>
          </p:cNvPr>
          <p:cNvPicPr>
            <a:picLocks noChangeAspect="1"/>
          </p:cNvPicPr>
          <p:nvPr/>
        </p:nvPicPr>
        <p:blipFill>
          <a:blip r:embed="rId2"/>
          <a:stretch>
            <a:fillRect/>
          </a:stretch>
        </p:blipFill>
        <p:spPr>
          <a:xfrm>
            <a:off x="7731933" y="3429000"/>
            <a:ext cx="3591464" cy="2904225"/>
          </a:xfrm>
          <a:prstGeom prst="rect">
            <a:avLst/>
          </a:prstGeom>
        </p:spPr>
      </p:pic>
      <p:pic>
        <p:nvPicPr>
          <p:cNvPr id="15" name="Picture 11" descr="Icon&#10;&#10;Description automatically generated">
            <a:extLst>
              <a:ext uri="{FF2B5EF4-FFF2-40B4-BE49-F238E27FC236}">
                <a16:creationId xmlns:a16="http://schemas.microsoft.com/office/drawing/2014/main" id="{AE853A1B-8570-610A-CE02-1076F7ABDD02}"/>
              </a:ext>
            </a:extLst>
          </p:cNvPr>
          <p:cNvPicPr>
            <a:picLocks noChangeAspect="1"/>
          </p:cNvPicPr>
          <p:nvPr/>
        </p:nvPicPr>
        <p:blipFill>
          <a:blip r:embed="rId3"/>
          <a:stretch>
            <a:fillRect/>
          </a:stretch>
        </p:blipFill>
        <p:spPr>
          <a:xfrm>
            <a:off x="2224714" y="1607455"/>
            <a:ext cx="1710472" cy="1767728"/>
          </a:xfrm>
          <a:prstGeom prst="rect">
            <a:avLst/>
          </a:prstGeom>
        </p:spPr>
      </p:pic>
    </p:spTree>
    <p:extLst>
      <p:ext uri="{BB962C8B-B14F-4D97-AF65-F5344CB8AC3E}">
        <p14:creationId xmlns:p14="http://schemas.microsoft.com/office/powerpoint/2010/main" val="512965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 name="TextShape 1"/>
          <p:cNvSpPr txBox="1"/>
          <p:nvPr/>
        </p:nvSpPr>
        <p:spPr>
          <a:xfrm>
            <a:off x="6583680" y="1902542"/>
            <a:ext cx="4998240" cy="3753000"/>
          </a:xfrm>
          <a:prstGeom prst="rect">
            <a:avLst/>
          </a:prstGeom>
          <a:noFill/>
          <a:ln>
            <a:noFill/>
          </a:ln>
        </p:spPr>
        <p:txBody>
          <a:bodyPr lIns="0" tIns="0" rIns="0" bIns="0" anchor="ctr">
            <a:noAutofit/>
          </a:bodyPr>
          <a:lstStyle/>
          <a:p>
            <a:pPr algn="ctr"/>
            <a:endParaRPr lang="en-US" sz="3200" b="0" strike="noStrike" spc="-1">
              <a:latin typeface="Arial"/>
            </a:endParaRPr>
          </a:p>
        </p:txBody>
      </p:sp>
      <p:sp>
        <p:nvSpPr>
          <p:cNvPr id="8" name="Title 7">
            <a:extLst>
              <a:ext uri="{FF2B5EF4-FFF2-40B4-BE49-F238E27FC236}">
                <a16:creationId xmlns:a16="http://schemas.microsoft.com/office/drawing/2014/main" id="{BA7CE169-1E3A-4565-8151-A1AED4D6C044}"/>
              </a:ext>
            </a:extLst>
          </p:cNvPr>
          <p:cNvSpPr>
            <a:spLocks noGrp="1"/>
          </p:cNvSpPr>
          <p:nvPr>
            <p:ph type="title"/>
          </p:nvPr>
        </p:nvSpPr>
        <p:spPr>
          <a:xfrm>
            <a:off x="6583681" y="2856600"/>
            <a:ext cx="5451004" cy="1144800"/>
          </a:xfrm>
        </p:spPr>
        <p:txBody>
          <a:bodyPr/>
          <a:lstStyle/>
          <a:p>
            <a:r>
              <a:rPr lang="en-US" sz="4000" dirty="0">
                <a:solidFill>
                  <a:schemeClr val="bg1"/>
                </a:solidFill>
              </a:rPr>
              <a:t>Architectural Design</a:t>
            </a:r>
          </a:p>
        </p:txBody>
      </p:sp>
    </p:spTree>
    <p:extLst>
      <p:ext uri="{BB962C8B-B14F-4D97-AF65-F5344CB8AC3E}">
        <p14:creationId xmlns:p14="http://schemas.microsoft.com/office/powerpoint/2010/main" val="2343602588"/>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1926</TotalTime>
  <Words>1147</Words>
  <Application>Microsoft Office PowerPoint</Application>
  <PresentationFormat>Widescreen</PresentationFormat>
  <Paragraphs>134</Paragraphs>
  <Slides>33</Slides>
  <Notes>1</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33</vt:i4>
      </vt:variant>
    </vt:vector>
  </HeadingPairs>
  <TitlesOfParts>
    <vt:vector size="48" baseType="lpstr">
      <vt:lpstr>Arial</vt:lpstr>
      <vt:lpstr>Calibri</vt:lpstr>
      <vt:lpstr>Calibri Light</vt:lpstr>
      <vt:lpstr>Open Sans</vt:lpstr>
      <vt:lpstr>Symbol</vt:lpstr>
      <vt:lpstr>Times New Roman</vt:lpstr>
      <vt:lpstr>Wingdings</vt:lpstr>
      <vt:lpstr>Wingdings,Sans-Serif</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Problem Statement</vt:lpstr>
      <vt:lpstr>Blockchain terminology</vt:lpstr>
      <vt:lpstr>PowerPoint Presentation</vt:lpstr>
      <vt:lpstr>PowerPoint Presentation</vt:lpstr>
      <vt:lpstr>PowerPoint Presentation</vt:lpstr>
      <vt:lpstr>Architectural Design</vt:lpstr>
      <vt:lpstr>PowerPoint Presentation</vt:lpstr>
      <vt:lpstr>PostgreSQL Database</vt:lpstr>
      <vt:lpstr>PostgreSQL Database</vt:lpstr>
      <vt:lpstr>Implementation Process</vt:lpstr>
      <vt:lpstr>Network Setup</vt:lpstr>
      <vt:lpstr>User Registration Process </vt:lpstr>
      <vt:lpstr>Enroll Admin </vt:lpstr>
      <vt:lpstr>Register User</vt:lpstr>
      <vt:lpstr>Update Identities</vt:lpstr>
      <vt:lpstr>Update Identities</vt:lpstr>
      <vt:lpstr>Invoking Smart Contracts</vt:lpstr>
      <vt:lpstr>Working with Smart Contracts</vt:lpstr>
      <vt:lpstr>PowerPoint Presentation</vt:lpstr>
      <vt:lpstr>PowerPoint Presentation</vt:lpstr>
      <vt:lpstr>Security Policies</vt:lpstr>
      <vt:lpstr>Implementation of Security Policies</vt:lpstr>
      <vt:lpstr>Create Change Request Security Policy Implemented as Smart Contract</vt:lpstr>
      <vt:lpstr>PowerPoint Presentation</vt:lpstr>
      <vt:lpstr>Update Change Request Security Policy Implemented as Smart Contract</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farhana</dc:creator>
  <cp:lastModifiedBy>Shaik, Farhana Begum</cp:lastModifiedBy>
  <cp:revision>23</cp:revision>
  <dcterms:modified xsi:type="dcterms:W3CDTF">2022-05-10T03:21:22Z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2020-01-20T05:08:25Z</dcterms:created>
  <dc:creator>Allppt.com</dc:creator>
  <dc:description/>
  <dc:language>en-US</dc:language>
  <cp:lastModifiedBy/>
  <dcterms:modified xsi:type="dcterms:W3CDTF">2022-05-01T12:19:03Z</dcterms:modified>
  <cp:revision>93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48</vt:i4>
  </property>
</Properties>
</file>