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325" r:id="rId3"/>
    <p:sldId id="315" r:id="rId4"/>
    <p:sldId id="330" r:id="rId5"/>
    <p:sldId id="257" r:id="rId6"/>
    <p:sldId id="323" r:id="rId7"/>
    <p:sldId id="324" r:id="rId8"/>
    <p:sldId id="322" r:id="rId9"/>
    <p:sldId id="334" r:id="rId10"/>
    <p:sldId id="332" r:id="rId11"/>
    <p:sldId id="333" r:id="rId12"/>
    <p:sldId id="258" r:id="rId13"/>
    <p:sldId id="263" r:id="rId14"/>
    <p:sldId id="261" r:id="rId15"/>
    <p:sldId id="264" r:id="rId16"/>
    <p:sldId id="262" r:id="rId17"/>
    <p:sldId id="265" r:id="rId18"/>
    <p:sldId id="308" r:id="rId19"/>
    <p:sldId id="309" r:id="rId20"/>
    <p:sldId id="310" r:id="rId21"/>
    <p:sldId id="311" r:id="rId22"/>
    <p:sldId id="267" r:id="rId23"/>
    <p:sldId id="268" r:id="rId24"/>
    <p:sldId id="318" r:id="rId25"/>
    <p:sldId id="319" r:id="rId26"/>
    <p:sldId id="320" r:id="rId27"/>
    <p:sldId id="326" r:id="rId28"/>
    <p:sldId id="331" r:id="rId29"/>
    <p:sldId id="336" r:id="rId30"/>
    <p:sldId id="335" r:id="rId31"/>
    <p:sldId id="31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showGuides="1">
      <p:cViewPr varScale="1">
        <p:scale>
          <a:sx n="86" d="100"/>
          <a:sy n="86" d="100"/>
        </p:scale>
        <p:origin x="538"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503C45-96EF-49F5-A601-C4EF3AD46B96}" type="datetimeFigureOut">
              <a:rPr lang="en-US" smtClean="0"/>
              <a:t>9/8/2025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DC03C61-B94D-45F2-BCE3-14757EF01699}"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Test Case</a:t>
            </a:r>
          </a:p>
        </p:txBody>
      </p:sp>
      <p:sp>
        <p:nvSpPr>
          <p:cNvPr id="4" name="Slide Number Placeholder 3"/>
          <p:cNvSpPr>
            <a:spLocks noGrp="1"/>
          </p:cNvSpPr>
          <p:nvPr>
            <p:ph type="sldNum" sz="quarter" idx="10"/>
          </p:nvPr>
        </p:nvSpPr>
        <p:spPr/>
        <p:txBody>
          <a:bodyPr/>
          <a:lstStyle/>
          <a:p>
            <a:fld id="{1DC03C61-B94D-45F2-BCE3-14757EF01699}" type="slidenum">
              <a:rPr lang="en-US" smtClean="0"/>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Test Case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DC03C61-B94D-45F2-BCE3-14757EF016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Test Case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DC03C61-B94D-45F2-BCE3-14757EF016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Test Case</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1DC03C61-B94D-45F2-BCE3-14757EF0169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a:solidFill>
                  <a:schemeClr val="tx1"/>
                </a:solidFill>
                <a:latin typeface="+mn-lt"/>
                <a:ea typeface="+mn-ea"/>
                <a:cs typeface="+mn-cs"/>
              </a:rPr>
              <a:t>Testing efforts became more time- and cost-efficient, boosting overall productivity. Test scripts were reusable and scalable, supporting future enhancements of </a:t>
            </a:r>
            <a:r>
              <a:rPr lang="en-US" sz="1200" kern="1200" dirty="0" err="1">
                <a:solidFill>
                  <a:schemeClr val="tx1"/>
                </a:solidFill>
                <a:latin typeface="+mn-lt"/>
                <a:ea typeface="+mn-ea"/>
                <a:cs typeface="+mn-cs"/>
              </a:rPr>
              <a:t>OrangeHRM</a:t>
            </a:r>
            <a:r>
              <a:rPr lang="en-US" sz="1200" kern="1200" dirty="0">
                <a:solidFill>
                  <a:schemeClr val="tx1"/>
                </a:solidFill>
                <a:latin typeface="+mn-lt"/>
                <a:ea typeface="+mn-ea"/>
                <a:cs typeface="+mn-cs"/>
              </a:rPr>
              <a:t>. Overall, automation testing ensured better quality, reliability, and stability of the application.</a:t>
            </a:r>
          </a:p>
          <a:p>
            <a:br>
              <a:rPr lang="en-US" sz="1200" b="0" i="0" kern="120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1DC03C61-B94D-45F2-BCE3-14757EF01699}" type="slidenum">
              <a:rPr lang="en-US" smtClean="0"/>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9AB3A824-1A51-4B26-AD58-A6D8E14F6C04}" type="datetimeFigureOut">
              <a:rPr lang="en-US" smtClean="0"/>
              <a:t>9/8/2025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57E33E-8B18-4087-B112-809917729534}" type="datetimeFigureOut">
              <a:rPr lang="en-US" smtClean="0"/>
              <a:t>9/8/2025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FFE419-2371-464F-8239-3959401C3561}" type="datetimeFigureOut">
              <a:rPr lang="en-US" smtClean="0"/>
              <a:t>9/8/2025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D162C4-EDD9-4389-A98B-B87ECEA2A816}" type="datetimeFigureOut">
              <a:rPr lang="en-US" smtClean="0"/>
              <a:t>9/8/2025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9/8/2025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954B2F-12DE-47F5-8894-472B206D2E1E}" type="datetimeFigureOut">
              <a:rPr lang="en-US" smtClean="0"/>
              <a:t>9/8/2025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30E46F-7819-4ACF-B48B-48222C2ACC88}" type="datetimeFigureOut">
              <a:rPr lang="en-US" smtClean="0"/>
              <a:t>9/8/2025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AF3416-4057-4DAA-829D-4CA07428D088}" type="datetimeFigureOut">
              <a:rPr lang="en-US" smtClean="0"/>
              <a:t>9/8/2025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9/8/2025</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9/8/2025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9/8/2025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38000">
              <a:srgbClr val="CFE4F9">
                <a:alpha val="100000"/>
              </a:srgb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rect">
            <a:fillToRect l="100000" b="100000"/>
          </a:path>
          <a:tileRect t="-100000" r="-100000"/>
        </a:gra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3CBC1C18-307B-4F68-A007-B5B542270E8D}" type="datetimeFigureOut">
              <a:rPr lang="en-US" smtClean="0"/>
              <a:t>9/8/2025</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r>
              <a:rPr lang="en-US"/>
              <a:t>
              </a:t>
            </a:r>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6D22F896-40B5-4ADD-8801-0D06FADFA09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2460" y="5857875"/>
            <a:ext cx="6245860" cy="797560"/>
          </a:xfrm>
        </p:spPr>
        <p:txBody>
          <a:bodyPr>
            <a:normAutofit fontScale="90000"/>
          </a:bodyPr>
          <a:lstStyle/>
          <a:p>
            <a:pPr algn="l"/>
            <a:r>
              <a:rPr lang="en-US" sz="4000" dirty="0">
                <a:solidFill>
                  <a:schemeClr val="tx1"/>
                </a:solidFill>
                <a:latin typeface="Times New Roman" panose="02020603050405020304" pitchFamily="18" charset="0"/>
                <a:cs typeface="Times New Roman" panose="02020603050405020304" pitchFamily="18" charset="0"/>
              </a:rPr>
              <a:t>															</a:t>
            </a:r>
            <a:r>
              <a:rPr lang="en-IN" altLang="en-US" sz="4000" dirty="0">
                <a:solidFill>
                  <a:schemeClr val="tx1"/>
                </a:solidFill>
                <a:latin typeface="Times New Roman" panose="02020603050405020304" pitchFamily="18" charset="0"/>
                <a:cs typeface="Times New Roman" panose="02020603050405020304" pitchFamily="18" charset="0"/>
              </a:rPr>
              <a:t> </a:t>
            </a:r>
            <a:br>
              <a:rPr lang="en-IN" altLang="en-US" sz="4000" dirty="0">
                <a:solidFill>
                  <a:schemeClr val="tx1"/>
                </a:solidFill>
                <a:latin typeface="Times New Roman" panose="02020603050405020304" pitchFamily="18" charset="0"/>
                <a:cs typeface="Times New Roman" panose="02020603050405020304" pitchFamily="18" charset="0"/>
              </a:rPr>
            </a:br>
            <a:br>
              <a:rPr lang="en-IN" altLang="en-US" sz="4000" dirty="0">
                <a:solidFill>
                  <a:schemeClr val="tx1"/>
                </a:solidFill>
                <a:latin typeface="Times New Roman" panose="02020603050405020304" pitchFamily="18" charset="0"/>
                <a:cs typeface="Times New Roman" panose="02020603050405020304" pitchFamily="18" charset="0"/>
              </a:rPr>
            </a:br>
            <a:br>
              <a:rPr lang="en-IN" altLang="en-US" sz="4000" dirty="0">
                <a:solidFill>
                  <a:schemeClr val="tx1"/>
                </a:solidFill>
                <a:latin typeface="Times New Roman" panose="02020603050405020304" pitchFamily="18" charset="0"/>
                <a:cs typeface="Times New Roman" panose="02020603050405020304" pitchFamily="18" charset="0"/>
              </a:rPr>
            </a:br>
            <a:br>
              <a:rPr lang="en-IN" altLang="en-US" sz="4000" dirty="0">
                <a:solidFill>
                  <a:schemeClr val="tx1"/>
                </a:solidFill>
                <a:latin typeface="Times New Roman" panose="02020603050405020304" pitchFamily="18" charset="0"/>
                <a:cs typeface="Times New Roman" panose="02020603050405020304" pitchFamily="18" charset="0"/>
              </a:rPr>
            </a:br>
            <a:br>
              <a:rPr lang="en-IN" altLang="en-US" sz="4000" dirty="0">
                <a:solidFill>
                  <a:schemeClr val="tx1"/>
                </a:solidFill>
                <a:latin typeface="Times New Roman" panose="02020603050405020304" pitchFamily="18" charset="0"/>
                <a:cs typeface="Times New Roman" panose="02020603050405020304" pitchFamily="18" charset="0"/>
              </a:rPr>
            </a:br>
            <a:r>
              <a:rPr lang="en-IN" altLang="en-US" sz="4000" dirty="0">
                <a:solidFill>
                  <a:schemeClr val="tx1"/>
                </a:solidFill>
                <a:latin typeface="Times New Roman" panose="02020603050405020304" pitchFamily="18" charset="0"/>
                <a:cs typeface="Times New Roman" panose="02020603050405020304" pitchFamily="18" charset="0"/>
              </a:rPr>
              <a:t>               </a:t>
            </a:r>
            <a:r>
              <a:rPr lang="en-IN" altLang="en-US" sz="3110" dirty="0">
                <a:solidFill>
                  <a:schemeClr val="tx1"/>
                </a:solidFill>
                <a:latin typeface="Times New Roman" panose="02020603050405020304" pitchFamily="18" charset="0"/>
                <a:cs typeface="Times New Roman" panose="02020603050405020304" pitchFamily="18" charset="0"/>
                <a:sym typeface="+mn-ea"/>
              </a:rPr>
              <a:t>Presented By:Vivek Borgalle</a:t>
            </a:r>
            <a:br>
              <a:rPr lang="en-IN" altLang="en-US" sz="3110" dirty="0">
                <a:solidFill>
                  <a:schemeClr val="tx1"/>
                </a:solidFill>
                <a:latin typeface="Times New Roman" panose="02020603050405020304" pitchFamily="18" charset="0"/>
                <a:cs typeface="Times New Roman" panose="02020603050405020304" pitchFamily="18" charset="0"/>
                <a:sym typeface="+mn-ea"/>
              </a:rPr>
            </a:br>
            <a:r>
              <a:rPr lang="en-US" sz="3110" dirty="0">
                <a:solidFill>
                  <a:schemeClr val="tx1"/>
                </a:solidFill>
                <a:latin typeface="Times New Roman" panose="02020603050405020304" pitchFamily="18" charset="0"/>
                <a:cs typeface="Times New Roman" panose="02020603050405020304" pitchFamily="18" charset="0"/>
              </a:rPr>
              <a:t>		</a:t>
            </a:r>
            <a:endParaRPr lang="en-US" sz="3110" i="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2855" y="1305233"/>
            <a:ext cx="4881339" cy="852950"/>
          </a:xfrm>
        </p:spPr>
        <p:txBody>
          <a:bodyPr vert="horz" lIns="91440" tIns="45720" rIns="91440" bIns="45720" rtlCol="0" anchor="b">
            <a:normAutofit/>
          </a:bodyPr>
          <a:lstStyle/>
          <a:p>
            <a:endParaRPr lang="en-US" sz="2000" dirty="0">
              <a:cs typeface="Calibri" panose="020F0502020204030204"/>
            </a:endParaRPr>
          </a:p>
          <a:p>
            <a:endParaRPr lang="en-US" sz="2000" dirty="0">
              <a:cs typeface="Calibri" panose="020F0502020204030204"/>
            </a:endParaRPr>
          </a:p>
        </p:txBody>
      </p:sp>
      <p:pic>
        <p:nvPicPr>
          <p:cNvPr id="4" name="Picture 3"/>
          <p:cNvPicPr>
            <a:picLocks noChangeAspect="1"/>
          </p:cNvPicPr>
          <p:nvPr/>
        </p:nvPicPr>
        <p:blipFill>
          <a:blip r:embed="rId2"/>
          <a:stretch>
            <a:fillRect/>
          </a:stretch>
        </p:blipFill>
        <p:spPr>
          <a:xfrm>
            <a:off x="1328420" y="948690"/>
            <a:ext cx="3038475" cy="2867025"/>
          </a:xfrm>
          <a:prstGeom prst="rect">
            <a:avLst/>
          </a:prstGeom>
        </p:spPr>
      </p:pic>
      <p:sp>
        <p:nvSpPr>
          <p:cNvPr id="5" name="Text Box 4"/>
          <p:cNvSpPr txBox="1"/>
          <p:nvPr/>
        </p:nvSpPr>
        <p:spPr>
          <a:xfrm>
            <a:off x="4366895" y="1872615"/>
            <a:ext cx="6377940" cy="2357120"/>
          </a:xfrm>
          <a:prstGeom prst="rect">
            <a:avLst/>
          </a:prstGeom>
          <a:noFill/>
        </p:spPr>
        <p:txBody>
          <a:bodyPr wrap="square" rtlCol="0" anchor="t">
            <a:noAutofit/>
          </a:bodyPr>
          <a:lstStyle/>
          <a:p>
            <a:r>
              <a:rPr lang="en-IN" altLang="en-US" sz="6600" i="1" dirty="0">
                <a:solidFill>
                  <a:schemeClr val="accent6">
                    <a:lumMod val="75000"/>
                  </a:schemeClr>
                </a:solidFill>
                <a:latin typeface="Algerian" panose="04020705040A02060702" charset="0"/>
                <a:cs typeface="Algerian" panose="04020705040A02060702" charset="0"/>
                <a:sym typeface="+mn-ea"/>
              </a:rPr>
              <a:t>ORANGE HRM</a:t>
            </a:r>
          </a:p>
        </p:txBody>
      </p:sp>
      <p:sp>
        <p:nvSpPr>
          <p:cNvPr id="6" name="Text Box 5"/>
          <p:cNvSpPr txBox="1"/>
          <p:nvPr/>
        </p:nvSpPr>
        <p:spPr>
          <a:xfrm>
            <a:off x="7142480" y="2760345"/>
            <a:ext cx="4252595" cy="581660"/>
          </a:xfrm>
          <a:prstGeom prst="rect">
            <a:avLst/>
          </a:prstGeom>
          <a:noFill/>
        </p:spPr>
        <p:txBody>
          <a:bodyPr wrap="square" rtlCol="0">
            <a:noAutofit/>
          </a:bodyPr>
          <a:lstStyle/>
          <a:p>
            <a:r>
              <a:rPr lang="en-IN" altLang="en-US" sz="2000" i="1">
                <a:solidFill>
                  <a:srgbClr val="FF0000"/>
                </a:solidFill>
              </a:rPr>
              <a:t>(Capstone Project )</a:t>
            </a:r>
          </a:p>
        </p:txBody>
      </p:sp>
      <p:sp>
        <p:nvSpPr>
          <p:cNvPr id="8" name="Text Box 7"/>
          <p:cNvSpPr txBox="1"/>
          <p:nvPr/>
        </p:nvSpPr>
        <p:spPr>
          <a:xfrm>
            <a:off x="5576570" y="5260340"/>
            <a:ext cx="5946140" cy="598170"/>
          </a:xfrm>
          <a:prstGeom prst="rect">
            <a:avLst/>
          </a:prstGeom>
          <a:noFill/>
        </p:spPr>
        <p:txBody>
          <a:bodyPr wrap="square" rtlCol="0">
            <a:noAutofit/>
          </a:bodyPr>
          <a:lstStyle/>
          <a:p>
            <a:r>
              <a:rPr lang="en-IN" altLang="en-US"/>
              <a:t>                              </a:t>
            </a:r>
            <a:r>
              <a:rPr lang="en-IN" altLang="en-US" sz="2000">
                <a:latin typeface="Times New Roman" panose="02020603050405020304" pitchFamily="18" charset="0"/>
                <a:cs typeface="Times New Roman" panose="02020603050405020304" pitchFamily="18" charset="0"/>
              </a:rPr>
              <a:t>FROM BATCH:9(SELENIUM) </a:t>
            </a:r>
          </a:p>
        </p:txBody>
      </p:sp>
      <p:sp>
        <p:nvSpPr>
          <p:cNvPr id="9" name="Text Box 8"/>
          <p:cNvSpPr txBox="1"/>
          <p:nvPr/>
        </p:nvSpPr>
        <p:spPr>
          <a:xfrm>
            <a:off x="7331075" y="5901055"/>
            <a:ext cx="4064000" cy="368300"/>
          </a:xfrm>
          <a:prstGeom prst="rect">
            <a:avLst/>
          </a:prstGeom>
          <a:noFill/>
        </p:spPr>
        <p:txBody>
          <a:bodyPr wrap="square" rtlCol="0">
            <a:spAutoFit/>
          </a:bodyPr>
          <a:lstStyle/>
          <a:p>
            <a:r>
              <a:rPr lang="en-IN" altLang="en-US"/>
              <a:t>                 </a:t>
            </a:r>
          </a:p>
        </p:txBody>
      </p:sp>
      <p:sp>
        <p:nvSpPr>
          <p:cNvPr id="11" name="Text Box 10"/>
          <p:cNvSpPr txBox="1"/>
          <p:nvPr/>
        </p:nvSpPr>
        <p:spPr>
          <a:xfrm>
            <a:off x="7373620" y="4772660"/>
            <a:ext cx="4149725" cy="1084580"/>
          </a:xfrm>
          <a:prstGeom prst="rect">
            <a:avLst/>
          </a:prstGeom>
          <a:noFill/>
        </p:spPr>
        <p:txBody>
          <a:bodyPr wrap="square" rtlCol="0">
            <a:noAutofit/>
          </a:bodyPr>
          <a:lstStyle/>
          <a:p>
            <a:r>
              <a:rPr lang="en-IN" altLang="en-US" sz="2400">
                <a:solidFill>
                  <a:schemeClr val="tx1"/>
                </a:solidFill>
                <a:latin typeface="Times New Roman" panose="02020603050405020304" pitchFamily="18" charset="0"/>
                <a:cs typeface="Times New Roman" panose="02020603050405020304" pitchFamily="18" charset="0"/>
              </a:rPr>
              <a:t>  Presented to Saritha Mam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Locators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01888" y="2183772"/>
            <a:ext cx="8596312" cy="344771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rgbClr val="FF0000"/>
                </a:solidFill>
              </a:rPr>
              <a:t>TestCase Method:</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56460" y="2160905"/>
            <a:ext cx="8822690" cy="388112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9804" y="656895"/>
            <a:ext cx="8659375" cy="1059871"/>
          </a:xfrm>
        </p:spPr>
        <p:txBody>
          <a:bodyPr vert="horz" lIns="91440" tIns="45720" rIns="91440" bIns="45720" rtlCol="0" anchor="t">
            <a:normAutofit/>
          </a:bodyPr>
          <a:lstStyle/>
          <a:p>
            <a:pPr algn="ctr"/>
            <a:r>
              <a:rPr lang="en-US" sz="2800" dirty="0">
                <a:solidFill>
                  <a:srgbClr val="FF0000"/>
                </a:solidFill>
              </a:rPr>
              <a:t>TEST CASE 1 </a:t>
            </a:r>
            <a:br>
              <a:rPr lang="en-US" sz="2800" dirty="0">
                <a:solidFill>
                  <a:srgbClr val="FF0000"/>
                </a:solidFill>
              </a:rPr>
            </a:br>
            <a:r>
              <a:rPr lang="en-US" sz="2800" dirty="0">
                <a:solidFill>
                  <a:srgbClr val="FF0000"/>
                </a:solidFill>
              </a:rPr>
              <a:t>LOGIN</a:t>
            </a:r>
          </a:p>
        </p:txBody>
      </p:sp>
      <p:graphicFrame>
        <p:nvGraphicFramePr>
          <p:cNvPr id="7" name="Table 7"/>
          <p:cNvGraphicFramePr>
            <a:graphicFrameLocks noGrp="1"/>
          </p:cNvGraphicFramePr>
          <p:nvPr>
            <p:ph idx="1"/>
          </p:nvPr>
        </p:nvGraphicFramePr>
        <p:xfrm>
          <a:off x="2291816" y="1628276"/>
          <a:ext cx="8523868" cy="4191620"/>
        </p:xfrm>
        <a:graphic>
          <a:graphicData uri="http://schemas.openxmlformats.org/drawingml/2006/table">
            <a:tbl>
              <a:tblPr firstRow="1" bandRow="1">
                <a:tableStyleId>{5C22544A-7EE6-4342-B048-85BDC9FD1C3A}</a:tableStyleId>
              </a:tblPr>
              <a:tblGrid>
                <a:gridCol w="2741229">
                  <a:extLst>
                    <a:ext uri="{9D8B030D-6E8A-4147-A177-3AD203B41FA5}">
                      <a16:colId xmlns:a16="http://schemas.microsoft.com/office/drawing/2014/main" val="20000"/>
                    </a:ext>
                  </a:extLst>
                </a:gridCol>
                <a:gridCol w="5782639">
                  <a:extLst>
                    <a:ext uri="{9D8B030D-6E8A-4147-A177-3AD203B41FA5}">
                      <a16:colId xmlns:a16="http://schemas.microsoft.com/office/drawing/2014/main" val="20001"/>
                    </a:ext>
                  </a:extLst>
                </a:gridCol>
              </a:tblGrid>
              <a:tr h="0">
                <a:tc>
                  <a:txBody>
                    <a:bodyPr/>
                    <a:lstStyle/>
                    <a:p>
                      <a:pPr>
                        <a:buNone/>
                      </a:pPr>
                      <a:r>
                        <a:rPr lang="en-IN" b="1" dirty="0"/>
                        <a:t>STEPS</a:t>
                      </a:r>
                      <a:endParaRPr lang="en-IN" dirty="0"/>
                    </a:p>
                  </a:txBody>
                  <a:tcPr anchor="ctr"/>
                </a:tc>
                <a:tc>
                  <a:txBody>
                    <a:bodyPr/>
                    <a:lstStyle/>
                    <a:p>
                      <a:pPr>
                        <a:buNone/>
                      </a:pPr>
                      <a:r>
                        <a:rPr lang="en-IN" b="1" dirty="0"/>
                        <a:t>RESULTS</a:t>
                      </a:r>
                      <a:endParaRPr lang="en-IN" dirty="0"/>
                    </a:p>
                  </a:txBody>
                  <a:tcPr anchor="ctr"/>
                </a:tc>
                <a:extLst>
                  <a:ext uri="{0D108BD9-81ED-4DB2-BD59-A6C34878D82A}">
                    <a16:rowId xmlns:a16="http://schemas.microsoft.com/office/drawing/2014/main" val="10000"/>
                  </a:ext>
                </a:extLst>
              </a:tr>
              <a:tr h="0">
                <a:tc>
                  <a:txBody>
                    <a:bodyPr/>
                    <a:lstStyle/>
                    <a:p>
                      <a:pPr>
                        <a:buNone/>
                      </a:pPr>
                      <a:r>
                        <a:rPr lang="en-IN" b="0" dirty="0"/>
                        <a:t>Precondition</a:t>
                      </a:r>
                    </a:p>
                  </a:txBody>
                  <a:tcPr anchor="ctr"/>
                </a:tc>
                <a:tc>
                  <a:txBody>
                    <a:bodyPr/>
                    <a:lstStyle/>
                    <a:p>
                      <a:pPr>
                        <a:buNone/>
                      </a:pPr>
                      <a:r>
                        <a:rPr lang="en-US"/>
                        <a:t>Browser open with OrangeHRM, user on Home page.</a:t>
                      </a:r>
                    </a:p>
                  </a:txBody>
                  <a:tcPr anchor="ctr"/>
                </a:tc>
                <a:extLst>
                  <a:ext uri="{0D108BD9-81ED-4DB2-BD59-A6C34878D82A}">
                    <a16:rowId xmlns:a16="http://schemas.microsoft.com/office/drawing/2014/main" val="10001"/>
                  </a:ext>
                </a:extLst>
              </a:tr>
              <a:tr h="600205">
                <a:tc>
                  <a:txBody>
                    <a:bodyPr/>
                    <a:lstStyle/>
                    <a:p>
                      <a:pPr>
                        <a:buNone/>
                      </a:pPr>
                      <a:r>
                        <a:rPr lang="en-IN"/>
                        <a:t>Enter valid username &amp; password, then click Login.</a:t>
                      </a:r>
                    </a:p>
                  </a:txBody>
                  <a:tcPr anchor="ctr"/>
                </a:tc>
                <a:tc>
                  <a:txBody>
                    <a:bodyPr/>
                    <a:lstStyle/>
                    <a:p>
                      <a:pPr>
                        <a:buNone/>
                      </a:pPr>
                      <a:r>
                        <a:rPr lang="en-US"/>
                        <a:t>User should login successfully and be redirected to Dashboard.</a:t>
                      </a:r>
                    </a:p>
                  </a:txBody>
                  <a:tcPr anchor="ctr"/>
                </a:tc>
                <a:extLst>
                  <a:ext uri="{0D108BD9-81ED-4DB2-BD59-A6C34878D82A}">
                    <a16:rowId xmlns:a16="http://schemas.microsoft.com/office/drawing/2014/main" val="10002"/>
                  </a:ext>
                </a:extLst>
              </a:tr>
              <a:tr h="1490166">
                <a:tc>
                  <a:txBody>
                    <a:bodyPr/>
                    <a:lstStyle/>
                    <a:p>
                      <a:pPr>
                        <a:buNone/>
                      </a:pPr>
                      <a:r>
                        <a:rPr lang="en-IN"/>
                        <a:t>Verify Dashboard loads correctly.</a:t>
                      </a:r>
                    </a:p>
                  </a:txBody>
                  <a:tcPr anchor="ctr"/>
                </a:tc>
                <a:tc>
                  <a:txBody>
                    <a:bodyPr/>
                    <a:lstStyle/>
                    <a:p>
                      <a:pPr>
                        <a:buNone/>
                      </a:pPr>
                      <a:r>
                        <a:rPr lang="en-US"/>
                        <a:t>Dashboard should be visible with all elements.</a:t>
                      </a:r>
                    </a:p>
                  </a:txBody>
                  <a:tcPr anchor="ctr"/>
                </a:tc>
                <a:extLst>
                  <a:ext uri="{0D108BD9-81ED-4DB2-BD59-A6C34878D82A}">
                    <a16:rowId xmlns:a16="http://schemas.microsoft.com/office/drawing/2014/main" val="10003"/>
                  </a:ext>
                </a:extLst>
              </a:tr>
              <a:tr h="1055534">
                <a:tc>
                  <a:txBody>
                    <a:bodyPr/>
                    <a:lstStyle/>
                    <a:p>
                      <a:pPr>
                        <a:buNone/>
                      </a:pPr>
                      <a:r>
                        <a:rPr lang="en-US"/>
                        <a:t>Click on user profile and select Logout.</a:t>
                      </a:r>
                    </a:p>
                  </a:txBody>
                  <a:tcPr anchor="ctr"/>
                </a:tc>
                <a:tc>
                  <a:txBody>
                    <a:bodyPr/>
                    <a:lstStyle/>
                    <a:p>
                      <a:pPr>
                        <a:buNone/>
                      </a:pPr>
                      <a:r>
                        <a:rPr lang="en-US" dirty="0"/>
                        <a:t>User should be logged out successfully.</a:t>
                      </a:r>
                    </a:p>
                  </a:txBody>
                  <a:tcPr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110" y="350465"/>
            <a:ext cx="4769974" cy="2294835"/>
          </a:xfrm>
        </p:spPr>
        <p:txBody>
          <a:bodyPr vert="horz" lIns="91440" tIns="45720" rIns="91440" bIns="45720" rtlCol="0" anchor="t">
            <a:normAutofit/>
          </a:bodyPr>
          <a:lstStyle/>
          <a:p>
            <a:pPr algn="ctr"/>
            <a:r>
              <a:rPr lang="en-US" sz="3600" b="1" dirty="0">
                <a:solidFill>
                  <a:schemeClr val="tx1"/>
                </a:solidFill>
                <a:cs typeface="Arial" panose="020B0604020202020204"/>
              </a:rPr>
              <a:t>Test Flow TC001</a:t>
            </a:r>
            <a:br>
              <a:rPr lang="en-US" sz="3600" dirty="0">
                <a:cs typeface="Arial" panose="020B0604020202020204"/>
              </a:rPr>
            </a:br>
            <a:endParaRPr lang="en-US" sz="3600" dirty="0">
              <a:cs typeface="Arial" panose="020B0604020202020204"/>
            </a:endParaRPr>
          </a:p>
        </p:txBody>
      </p:sp>
      <p:pic>
        <p:nvPicPr>
          <p:cNvPr id="14" name="Picture 13"/>
          <p:cNvPicPr>
            <a:picLocks noChangeAspect="1"/>
          </p:cNvPicPr>
          <p:nvPr/>
        </p:nvPicPr>
        <p:blipFill>
          <a:blip r:embed="rId2" cstate="print"/>
          <a:srcRect t="12501"/>
          <a:stretch>
            <a:fillRect/>
          </a:stretch>
        </p:blipFill>
        <p:spPr>
          <a:xfrm>
            <a:off x="2625213" y="1039763"/>
            <a:ext cx="6735097" cy="52135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2720" y="381592"/>
            <a:ext cx="8659375" cy="1059871"/>
          </a:xfrm>
        </p:spPr>
        <p:txBody>
          <a:bodyPr vert="horz" lIns="91440" tIns="45720" rIns="91440" bIns="45720" rtlCol="0" anchor="t">
            <a:normAutofit/>
          </a:bodyPr>
          <a:lstStyle/>
          <a:p>
            <a:pPr algn="ctr"/>
            <a:r>
              <a:rPr lang="en-IN" altLang="en-US" sz="2800" dirty="0">
                <a:solidFill>
                  <a:schemeClr val="tx1"/>
                </a:solidFill>
              </a:rPr>
              <a:t>     </a:t>
            </a:r>
            <a:r>
              <a:rPr lang="en-US" sz="2800" dirty="0">
                <a:solidFill>
                  <a:schemeClr val="tx1"/>
                </a:solidFill>
              </a:rPr>
              <a:t>TEST CASE 2 </a:t>
            </a:r>
            <a:br>
              <a:rPr lang="en-US" sz="2800" dirty="0">
                <a:solidFill>
                  <a:schemeClr val="tx1"/>
                </a:solidFill>
              </a:rPr>
            </a:br>
            <a:r>
              <a:rPr lang="en-IN" altLang="en-US" sz="2800" dirty="0">
                <a:solidFill>
                  <a:schemeClr val="tx1"/>
                </a:solidFill>
              </a:rPr>
              <a:t>     </a:t>
            </a:r>
            <a:r>
              <a:rPr lang="en-IN" sz="2800" dirty="0">
                <a:solidFill>
                  <a:schemeClr val="tx1"/>
                </a:solidFill>
              </a:rPr>
              <a:t>Add and Search Employee</a:t>
            </a:r>
            <a:endParaRPr lang="en-US" sz="2800" dirty="0">
              <a:solidFill>
                <a:schemeClr val="tx1"/>
              </a:solidFill>
              <a:cs typeface="Arial" panose="020B0604020202020204"/>
            </a:endParaRPr>
          </a:p>
        </p:txBody>
      </p:sp>
      <p:graphicFrame>
        <p:nvGraphicFramePr>
          <p:cNvPr id="7" name="Table 7"/>
          <p:cNvGraphicFramePr>
            <a:graphicFrameLocks noGrp="1"/>
          </p:cNvGraphicFramePr>
          <p:nvPr>
            <p:ph idx="1"/>
          </p:nvPr>
        </p:nvGraphicFramePr>
        <p:xfrm>
          <a:off x="1370243" y="1812759"/>
          <a:ext cx="9858495" cy="4011651"/>
        </p:xfrm>
        <a:graphic>
          <a:graphicData uri="http://schemas.openxmlformats.org/drawingml/2006/table">
            <a:tbl>
              <a:tblPr firstRow="1" bandRow="1">
                <a:tableStyleId>{5C22544A-7EE6-4342-B048-85BDC9FD1C3A}</a:tableStyleId>
              </a:tblPr>
              <a:tblGrid>
                <a:gridCol w="4318883">
                  <a:extLst>
                    <a:ext uri="{9D8B030D-6E8A-4147-A177-3AD203B41FA5}">
                      <a16:colId xmlns:a16="http://schemas.microsoft.com/office/drawing/2014/main" val="20000"/>
                    </a:ext>
                  </a:extLst>
                </a:gridCol>
                <a:gridCol w="5539612">
                  <a:extLst>
                    <a:ext uri="{9D8B030D-6E8A-4147-A177-3AD203B41FA5}">
                      <a16:colId xmlns:a16="http://schemas.microsoft.com/office/drawing/2014/main" val="20001"/>
                    </a:ext>
                  </a:extLst>
                </a:gridCol>
              </a:tblGrid>
              <a:tr h="436492">
                <a:tc>
                  <a:txBody>
                    <a:bodyPr/>
                    <a:lstStyle/>
                    <a:p>
                      <a:pPr>
                        <a:buNone/>
                      </a:pPr>
                      <a:r>
                        <a:rPr lang="en-IN" b="1" dirty="0"/>
                        <a:t>STEPS</a:t>
                      </a:r>
                      <a:endParaRPr lang="en-IN" dirty="0"/>
                    </a:p>
                  </a:txBody>
                  <a:tcPr anchor="ctr"/>
                </a:tc>
                <a:tc>
                  <a:txBody>
                    <a:bodyPr/>
                    <a:lstStyle/>
                    <a:p>
                      <a:pPr>
                        <a:buNone/>
                      </a:pPr>
                      <a:r>
                        <a:rPr lang="en-IN" b="1"/>
                        <a:t>RESULTS</a:t>
                      </a:r>
                      <a:endParaRPr lang="en-IN"/>
                    </a:p>
                  </a:txBody>
                  <a:tcPr anchor="ctr"/>
                </a:tc>
                <a:extLst>
                  <a:ext uri="{0D108BD9-81ED-4DB2-BD59-A6C34878D82A}">
                    <a16:rowId xmlns:a16="http://schemas.microsoft.com/office/drawing/2014/main" val="10000"/>
                  </a:ext>
                </a:extLst>
              </a:tr>
              <a:tr h="482961">
                <a:tc>
                  <a:txBody>
                    <a:bodyPr/>
                    <a:lstStyle/>
                    <a:p>
                      <a:pPr>
                        <a:buNone/>
                      </a:pPr>
                      <a:r>
                        <a:rPr lang="en-IN" b="0" dirty="0"/>
                        <a:t>Precondition</a:t>
                      </a:r>
                    </a:p>
                  </a:txBody>
                  <a:tcPr anchor="ctr"/>
                </a:tc>
                <a:tc>
                  <a:txBody>
                    <a:bodyPr/>
                    <a:lstStyle/>
                    <a:p>
                      <a:pPr>
                        <a:buNone/>
                      </a:pPr>
                      <a:r>
                        <a:rPr lang="en-US"/>
                        <a:t>Browser open with OrangeHRM, user on Home Page, PIM module enabled.</a:t>
                      </a:r>
                    </a:p>
                  </a:txBody>
                  <a:tcPr anchor="ctr"/>
                </a:tc>
                <a:extLst>
                  <a:ext uri="{0D108BD9-81ED-4DB2-BD59-A6C34878D82A}">
                    <a16:rowId xmlns:a16="http://schemas.microsoft.com/office/drawing/2014/main" val="10001"/>
                  </a:ext>
                </a:extLst>
              </a:tr>
              <a:tr h="659215">
                <a:tc>
                  <a:txBody>
                    <a:bodyPr/>
                    <a:lstStyle/>
                    <a:p>
                      <a:pPr>
                        <a:buNone/>
                      </a:pPr>
                      <a:r>
                        <a:rPr lang="en-IN"/>
                        <a:t>Admin logs in successfully.</a:t>
                      </a:r>
                    </a:p>
                  </a:txBody>
                  <a:tcPr anchor="ctr"/>
                </a:tc>
                <a:tc>
                  <a:txBody>
                    <a:bodyPr/>
                    <a:lstStyle/>
                    <a:p>
                      <a:pPr>
                        <a:buNone/>
                      </a:pPr>
                      <a:r>
                        <a:rPr lang="en-US"/>
                        <a:t>User should be redirected to Dashboard.</a:t>
                      </a:r>
                    </a:p>
                  </a:txBody>
                  <a:tcPr anchor="ctr"/>
                </a:tc>
                <a:extLst>
                  <a:ext uri="{0D108BD9-81ED-4DB2-BD59-A6C34878D82A}">
                    <a16:rowId xmlns:a16="http://schemas.microsoft.com/office/drawing/2014/main" val="10002"/>
                  </a:ext>
                </a:extLst>
              </a:tr>
              <a:tr h="659215">
                <a:tc>
                  <a:txBody>
                    <a:bodyPr/>
                    <a:lstStyle/>
                    <a:p>
                      <a:pPr>
                        <a:buNone/>
                      </a:pPr>
                      <a:r>
                        <a:rPr lang="en-US"/>
                        <a:t>Navigate to PIM and add a new Employee with valid details.</a:t>
                      </a:r>
                    </a:p>
                  </a:txBody>
                  <a:tcPr anchor="ctr"/>
                </a:tc>
                <a:tc>
                  <a:txBody>
                    <a:bodyPr/>
                    <a:lstStyle/>
                    <a:p>
                      <a:pPr>
                        <a:buNone/>
                      </a:pPr>
                      <a:r>
                        <a:rPr lang="en-US"/>
                        <a:t>Employee should be created successfully.</a:t>
                      </a:r>
                    </a:p>
                  </a:txBody>
                  <a:tcPr anchor="ctr"/>
                </a:tc>
                <a:extLst>
                  <a:ext uri="{0D108BD9-81ED-4DB2-BD59-A6C34878D82A}">
                    <a16:rowId xmlns:a16="http://schemas.microsoft.com/office/drawing/2014/main" val="10003"/>
                  </a:ext>
                </a:extLst>
              </a:tr>
              <a:tr h="941737">
                <a:tc>
                  <a:txBody>
                    <a:bodyPr/>
                    <a:lstStyle/>
                    <a:p>
                      <a:pPr>
                        <a:buNone/>
                      </a:pPr>
                      <a:r>
                        <a:rPr lang="en-US"/>
                        <a:t>Navigate to Employee List and search by Employee Name/ID.</a:t>
                      </a:r>
                    </a:p>
                  </a:txBody>
                  <a:tcPr anchor="ctr"/>
                </a:tc>
                <a:tc>
                  <a:txBody>
                    <a:bodyPr/>
                    <a:lstStyle/>
                    <a:p>
                      <a:pPr>
                        <a:buNone/>
                      </a:pPr>
                      <a:r>
                        <a:rPr lang="en-US"/>
                        <a:t>Added Employee should appear in the search results.</a:t>
                      </a:r>
                    </a:p>
                  </a:txBody>
                  <a:tcPr anchor="ctr"/>
                </a:tc>
                <a:extLst>
                  <a:ext uri="{0D108BD9-81ED-4DB2-BD59-A6C34878D82A}">
                    <a16:rowId xmlns:a16="http://schemas.microsoft.com/office/drawing/2014/main" val="10004"/>
                  </a:ext>
                </a:extLst>
              </a:tr>
              <a:tr h="674912">
                <a:tc>
                  <a:txBody>
                    <a:bodyPr/>
                    <a:lstStyle/>
                    <a:p>
                      <a:pPr>
                        <a:buNone/>
                      </a:pPr>
                      <a:r>
                        <a:rPr lang="en-IN"/>
                        <a:t>Admin logs out.</a:t>
                      </a:r>
                    </a:p>
                  </a:txBody>
                  <a:tcPr anchor="ctr"/>
                </a:tc>
                <a:tc>
                  <a:txBody>
                    <a:bodyPr/>
                    <a:lstStyle/>
                    <a:p>
                      <a:pPr>
                        <a:buNone/>
                      </a:pPr>
                      <a:r>
                        <a:rPr lang="en-US" dirty="0"/>
                        <a:t>User should be logged out successfully.</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9942" y="2158550"/>
            <a:ext cx="2668106" cy="1550195"/>
          </a:xfrm>
        </p:spPr>
        <p:txBody>
          <a:bodyPr vert="horz" lIns="91440" tIns="45720" rIns="91440" bIns="45720" rtlCol="0">
            <a:normAutofit/>
          </a:bodyPr>
          <a:lstStyle/>
          <a:p>
            <a:pPr algn="ctr"/>
            <a:r>
              <a:rPr lang="en-US" sz="2800" dirty="0">
                <a:solidFill>
                  <a:schemeClr val="tx1"/>
                </a:solidFill>
                <a:cs typeface="Arial" panose="020B0604020202020204"/>
              </a:rPr>
              <a:t>TEST FLOW </a:t>
            </a:r>
            <a:br>
              <a:rPr lang="en-US" sz="2800" dirty="0">
                <a:solidFill>
                  <a:schemeClr val="tx1"/>
                </a:solidFill>
                <a:cs typeface="Arial" panose="020B0604020202020204"/>
              </a:rPr>
            </a:br>
            <a:r>
              <a:rPr lang="en-US" sz="2800" dirty="0">
                <a:solidFill>
                  <a:schemeClr val="tx1"/>
                </a:solidFill>
                <a:cs typeface="Arial" panose="020B0604020202020204"/>
              </a:rPr>
              <a:t>TC002</a:t>
            </a:r>
          </a:p>
        </p:txBody>
      </p:sp>
      <p:pic>
        <p:nvPicPr>
          <p:cNvPr id="6" name="Picture 5"/>
          <p:cNvPicPr>
            <a:picLocks noChangeAspect="1"/>
          </p:cNvPicPr>
          <p:nvPr/>
        </p:nvPicPr>
        <p:blipFill>
          <a:blip r:embed="rId2" cstate="print"/>
          <a:srcRect l="806" t="11176" r="1371" b="-1062"/>
          <a:stretch>
            <a:fillRect/>
          </a:stretch>
        </p:blipFill>
        <p:spPr>
          <a:xfrm>
            <a:off x="4709653" y="3708745"/>
            <a:ext cx="7108722" cy="2969342"/>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t="11599"/>
          <a:stretch>
            <a:fillRect/>
          </a:stretch>
        </p:blipFill>
        <p:spPr>
          <a:xfrm>
            <a:off x="4709652" y="179913"/>
            <a:ext cx="6853083" cy="324908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820" y="466428"/>
            <a:ext cx="8659375" cy="1033595"/>
          </a:xfrm>
        </p:spPr>
        <p:txBody>
          <a:bodyPr vert="horz" lIns="91440" tIns="45720" rIns="91440" bIns="45720" rtlCol="0" anchor="t">
            <a:normAutofit fontScale="90000"/>
          </a:bodyPr>
          <a:lstStyle/>
          <a:p>
            <a:pPr algn="ctr"/>
            <a:r>
              <a:rPr lang="en-US" sz="2800" dirty="0">
                <a:solidFill>
                  <a:schemeClr val="tx1"/>
                </a:solidFill>
              </a:rPr>
              <a:t>TEST CASE 3</a:t>
            </a:r>
            <a:r>
              <a:rPr lang="en-US" sz="2800" dirty="0">
                <a:solidFill>
                  <a:schemeClr val="tx1"/>
                </a:solidFill>
                <a:cs typeface="Arial" panose="020B0604020202020204"/>
              </a:rPr>
              <a:t> -</a:t>
            </a:r>
            <a:r>
              <a:rPr lang="en-US" sz="2800" dirty="0">
                <a:solidFill>
                  <a:schemeClr val="tx1"/>
                </a:solidFill>
              </a:rPr>
              <a:t>Verify Employee Search in PIM Widget</a:t>
            </a:r>
            <a:br>
              <a:rPr lang="en-US" sz="2800" b="1" dirty="0">
                <a:cs typeface="Arial" panose="020B0604020202020204"/>
              </a:rPr>
            </a:br>
            <a:br>
              <a:rPr lang="en-US" sz="2800" b="1" dirty="0"/>
            </a:br>
            <a:r>
              <a:rPr lang="en-US" sz="2800" b="1" dirty="0"/>
              <a:t>				</a:t>
            </a:r>
            <a:endParaRPr lang="en-US" sz="2800" b="1" dirty="0">
              <a:cs typeface="Arial" panose="020B0604020202020204"/>
            </a:endParaRPr>
          </a:p>
        </p:txBody>
      </p:sp>
      <p:graphicFrame>
        <p:nvGraphicFramePr>
          <p:cNvPr id="5" name="Content Placeholder 4"/>
          <p:cNvGraphicFramePr>
            <a:graphicFrameLocks noGrp="1"/>
          </p:cNvGraphicFramePr>
          <p:nvPr>
            <p:ph idx="1"/>
          </p:nvPr>
        </p:nvGraphicFramePr>
        <p:xfrm>
          <a:off x="1562820" y="1582993"/>
          <a:ext cx="9577128" cy="4463845"/>
        </p:xfrm>
        <a:graphic>
          <a:graphicData uri="http://schemas.openxmlformats.org/drawingml/2006/table">
            <a:tbl>
              <a:tblPr firstRow="1" bandRow="1">
                <a:tableStyleId>{5C22544A-7EE6-4342-B048-85BDC9FD1C3A}</a:tableStyleId>
              </a:tblPr>
              <a:tblGrid>
                <a:gridCol w="4719993">
                  <a:extLst>
                    <a:ext uri="{9D8B030D-6E8A-4147-A177-3AD203B41FA5}">
                      <a16:colId xmlns:a16="http://schemas.microsoft.com/office/drawing/2014/main" val="20000"/>
                    </a:ext>
                  </a:extLst>
                </a:gridCol>
                <a:gridCol w="4857135">
                  <a:extLst>
                    <a:ext uri="{9D8B030D-6E8A-4147-A177-3AD203B41FA5}">
                      <a16:colId xmlns:a16="http://schemas.microsoft.com/office/drawing/2014/main" val="20001"/>
                    </a:ext>
                  </a:extLst>
                </a:gridCol>
              </a:tblGrid>
              <a:tr h="679722">
                <a:tc>
                  <a:txBody>
                    <a:bodyPr/>
                    <a:lstStyle/>
                    <a:p>
                      <a:pPr>
                        <a:buNone/>
                      </a:pPr>
                      <a:r>
                        <a:rPr lang="en-IN" b="1" dirty="0"/>
                        <a:t>STEPS</a:t>
                      </a:r>
                      <a:endParaRPr lang="en-IN" dirty="0"/>
                    </a:p>
                  </a:txBody>
                  <a:tcPr anchor="ctr"/>
                </a:tc>
                <a:tc>
                  <a:txBody>
                    <a:bodyPr/>
                    <a:lstStyle/>
                    <a:p>
                      <a:pPr>
                        <a:buNone/>
                      </a:pPr>
                      <a:r>
                        <a:rPr lang="en-IN" b="1"/>
                        <a:t>RESULTS</a:t>
                      </a:r>
                      <a:endParaRPr lang="en-IN"/>
                    </a:p>
                  </a:txBody>
                  <a:tcPr anchor="ctr"/>
                </a:tc>
                <a:extLst>
                  <a:ext uri="{0D108BD9-81ED-4DB2-BD59-A6C34878D82A}">
                    <a16:rowId xmlns:a16="http://schemas.microsoft.com/office/drawing/2014/main" val="10000"/>
                  </a:ext>
                </a:extLst>
              </a:tr>
              <a:tr h="679722">
                <a:tc>
                  <a:txBody>
                    <a:bodyPr/>
                    <a:lstStyle/>
                    <a:p>
                      <a:pPr>
                        <a:buNone/>
                      </a:pPr>
                      <a:r>
                        <a:rPr lang="en-IN" b="1" dirty="0"/>
                        <a:t>Precondition</a:t>
                      </a:r>
                      <a:endParaRPr lang="en-IN" dirty="0"/>
                    </a:p>
                  </a:txBody>
                  <a:tcPr anchor="ctr"/>
                </a:tc>
                <a:tc>
                  <a:txBody>
                    <a:bodyPr/>
                    <a:lstStyle/>
                    <a:p>
                      <a:pPr>
                        <a:buNone/>
                      </a:pPr>
                      <a:r>
                        <a:rPr lang="en-US"/>
                        <a:t>Browser open with OrangeHRM, user logged in, Employee &amp; HR Admin accounts exist.</a:t>
                      </a:r>
                    </a:p>
                  </a:txBody>
                  <a:tcPr anchor="ctr"/>
                </a:tc>
                <a:extLst>
                  <a:ext uri="{0D108BD9-81ED-4DB2-BD59-A6C34878D82A}">
                    <a16:rowId xmlns:a16="http://schemas.microsoft.com/office/drawing/2014/main" val="10001"/>
                  </a:ext>
                </a:extLst>
              </a:tr>
              <a:tr h="1065235">
                <a:tc>
                  <a:txBody>
                    <a:bodyPr/>
                    <a:lstStyle/>
                    <a:p>
                      <a:pPr>
                        <a:buNone/>
                      </a:pPr>
                      <a:r>
                        <a:rPr lang="en-IN"/>
                        <a:t>User logs in successfully.</a:t>
                      </a:r>
                    </a:p>
                  </a:txBody>
                  <a:tcPr anchor="ctr"/>
                </a:tc>
                <a:tc>
                  <a:txBody>
                    <a:bodyPr/>
                    <a:lstStyle/>
                    <a:p>
                      <a:pPr>
                        <a:buNone/>
                      </a:pPr>
                      <a:r>
                        <a:rPr lang="en-US"/>
                        <a:t>User should be redirected to Dashboard.</a:t>
                      </a:r>
                    </a:p>
                  </a:txBody>
                  <a:tcPr anchor="ctr"/>
                </a:tc>
                <a:extLst>
                  <a:ext uri="{0D108BD9-81ED-4DB2-BD59-A6C34878D82A}">
                    <a16:rowId xmlns:a16="http://schemas.microsoft.com/office/drawing/2014/main" val="10002"/>
                  </a:ext>
                </a:extLst>
              </a:tr>
              <a:tr h="679722">
                <a:tc>
                  <a:txBody>
                    <a:bodyPr/>
                    <a:lstStyle/>
                    <a:p>
                      <a:pPr>
                        <a:buNone/>
                      </a:pPr>
                      <a:r>
                        <a:rPr lang="en-IN"/>
                        <a:t>Navigate to PIM module.</a:t>
                      </a:r>
                    </a:p>
                  </a:txBody>
                  <a:tcPr anchor="ctr"/>
                </a:tc>
                <a:tc>
                  <a:txBody>
                    <a:bodyPr/>
                    <a:lstStyle/>
                    <a:p>
                      <a:pPr>
                        <a:buNone/>
                      </a:pPr>
                      <a:r>
                        <a:rPr lang="en-US"/>
                        <a:t>PIM page should be displayed.</a:t>
                      </a:r>
                    </a:p>
                  </a:txBody>
                  <a:tcPr anchor="ctr"/>
                </a:tc>
                <a:extLst>
                  <a:ext uri="{0D108BD9-81ED-4DB2-BD59-A6C34878D82A}">
                    <a16:rowId xmlns:a16="http://schemas.microsoft.com/office/drawing/2014/main" val="10003"/>
                  </a:ext>
                </a:extLst>
              </a:tr>
              <a:tr h="679722">
                <a:tc>
                  <a:txBody>
                    <a:bodyPr/>
                    <a:lstStyle/>
                    <a:p>
                      <a:pPr>
                        <a:buNone/>
                      </a:pPr>
                      <a:r>
                        <a:rPr lang="en-US"/>
                        <a:t>Search Employee by Name, ID, or Supervisor.</a:t>
                      </a:r>
                    </a:p>
                  </a:txBody>
                  <a:tcPr anchor="ctr"/>
                </a:tc>
                <a:tc>
                  <a:txBody>
                    <a:bodyPr/>
                    <a:lstStyle/>
                    <a:p>
                      <a:pPr>
                        <a:buNone/>
                      </a:pPr>
                      <a:r>
                        <a:rPr lang="en-US"/>
                        <a:t>Employee details should be retrieved.</a:t>
                      </a:r>
                    </a:p>
                  </a:txBody>
                  <a:tcPr anchor="ctr"/>
                </a:tc>
                <a:extLst>
                  <a:ext uri="{0D108BD9-81ED-4DB2-BD59-A6C34878D82A}">
                    <a16:rowId xmlns:a16="http://schemas.microsoft.com/office/drawing/2014/main" val="10004"/>
                  </a:ext>
                </a:extLst>
              </a:tr>
              <a:tr h="679722">
                <a:tc>
                  <a:txBody>
                    <a:bodyPr/>
                    <a:lstStyle/>
                    <a:p>
                      <a:pPr>
                        <a:buNone/>
                      </a:pPr>
                      <a:r>
                        <a:rPr lang="en-IN"/>
                        <a:t>Verify searched Employee information.</a:t>
                      </a:r>
                    </a:p>
                  </a:txBody>
                  <a:tcPr anchor="ctr"/>
                </a:tc>
                <a:tc>
                  <a:txBody>
                    <a:bodyPr/>
                    <a:lstStyle/>
                    <a:p>
                      <a:pPr>
                        <a:buNone/>
                      </a:pPr>
                      <a:r>
                        <a:rPr lang="en-US" dirty="0"/>
                        <a:t>Employee data should be displayed correctly.</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22" y="845574"/>
            <a:ext cx="2668106" cy="1300573"/>
          </a:xfrm>
        </p:spPr>
        <p:txBody>
          <a:bodyPr>
            <a:normAutofit/>
          </a:bodyPr>
          <a:lstStyle/>
          <a:p>
            <a:pPr algn="ctr"/>
            <a:r>
              <a:rPr lang="en-US" sz="2800" dirty="0">
                <a:solidFill>
                  <a:schemeClr val="tx1"/>
                </a:solidFill>
                <a:cs typeface="Arial" panose="020B0604020202020204"/>
              </a:rPr>
              <a:t>TEST FLOW </a:t>
            </a:r>
            <a:br>
              <a:rPr lang="en-US" sz="2800" dirty="0">
                <a:solidFill>
                  <a:schemeClr val="tx1"/>
                </a:solidFill>
                <a:cs typeface="Arial" panose="020B0604020202020204"/>
              </a:rPr>
            </a:br>
            <a:r>
              <a:rPr lang="en-US" sz="2800" dirty="0">
                <a:solidFill>
                  <a:schemeClr val="tx1"/>
                </a:solidFill>
                <a:cs typeface="Arial" panose="020B0604020202020204"/>
              </a:rPr>
              <a:t>TC003</a:t>
            </a:r>
          </a:p>
        </p:txBody>
      </p:sp>
      <p:pic>
        <p:nvPicPr>
          <p:cNvPr id="8" name="Picture 7"/>
          <p:cNvPicPr>
            <a:picLocks noChangeAspect="1"/>
          </p:cNvPicPr>
          <p:nvPr/>
        </p:nvPicPr>
        <p:blipFill>
          <a:blip r:embed="rId2" cstate="print"/>
          <a:srcRect t="10114"/>
          <a:stretch>
            <a:fillRect/>
          </a:stretch>
        </p:blipFill>
        <p:spPr>
          <a:xfrm>
            <a:off x="3006212" y="370594"/>
            <a:ext cx="8957187" cy="582192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2820" y="466428"/>
            <a:ext cx="8659375" cy="1033595"/>
          </a:xfrm>
        </p:spPr>
        <p:txBody>
          <a:bodyPr vert="horz" lIns="91440" tIns="45720" rIns="91440" bIns="45720" rtlCol="0" anchor="t">
            <a:normAutofit fontScale="90000"/>
          </a:bodyPr>
          <a:lstStyle/>
          <a:p>
            <a:pPr algn="ctr"/>
            <a:r>
              <a:rPr lang="en-US" sz="2800" dirty="0">
                <a:solidFill>
                  <a:schemeClr val="tx1"/>
                </a:solidFill>
              </a:rPr>
              <a:t>TEST CASE 4</a:t>
            </a:r>
            <a:r>
              <a:rPr lang="en-US" sz="2800" dirty="0">
                <a:solidFill>
                  <a:schemeClr val="tx1"/>
                </a:solidFill>
                <a:cs typeface="Arial" panose="020B0604020202020204"/>
              </a:rPr>
              <a:t> -</a:t>
            </a:r>
            <a:r>
              <a:rPr lang="en-IN" sz="2800" dirty="0">
                <a:solidFill>
                  <a:schemeClr val="tx1"/>
                </a:solidFill>
              </a:rPr>
              <a:t>Verify My Leave Records</a:t>
            </a:r>
            <a:br>
              <a:rPr lang="en-IN" sz="2800" dirty="0"/>
            </a:br>
            <a:br>
              <a:rPr lang="en-US" sz="2800" b="1" dirty="0">
                <a:cs typeface="Arial" panose="020B0604020202020204"/>
              </a:rPr>
            </a:br>
            <a:br>
              <a:rPr lang="en-US" sz="2800" b="1" dirty="0"/>
            </a:br>
            <a:r>
              <a:rPr lang="en-US" sz="2800" b="1" dirty="0"/>
              <a:t>				</a:t>
            </a:r>
            <a:endParaRPr lang="en-US" sz="2800" b="1" dirty="0">
              <a:cs typeface="Arial" panose="020B0604020202020204"/>
            </a:endParaRPr>
          </a:p>
        </p:txBody>
      </p:sp>
      <p:graphicFrame>
        <p:nvGraphicFramePr>
          <p:cNvPr id="5" name="Content Placeholder 4"/>
          <p:cNvGraphicFramePr>
            <a:graphicFrameLocks noGrp="1"/>
          </p:cNvGraphicFramePr>
          <p:nvPr>
            <p:ph idx="1"/>
          </p:nvPr>
        </p:nvGraphicFramePr>
        <p:xfrm>
          <a:off x="1533832" y="1238865"/>
          <a:ext cx="9606116" cy="3975076"/>
        </p:xfrm>
        <a:graphic>
          <a:graphicData uri="http://schemas.openxmlformats.org/drawingml/2006/table">
            <a:tbl>
              <a:tblPr firstRow="1" bandRow="1">
                <a:tableStyleId>{5C22544A-7EE6-4342-B048-85BDC9FD1C3A}</a:tableStyleId>
              </a:tblPr>
              <a:tblGrid>
                <a:gridCol w="4748981">
                  <a:extLst>
                    <a:ext uri="{9D8B030D-6E8A-4147-A177-3AD203B41FA5}">
                      <a16:colId xmlns:a16="http://schemas.microsoft.com/office/drawing/2014/main" val="20000"/>
                    </a:ext>
                  </a:extLst>
                </a:gridCol>
                <a:gridCol w="4857135">
                  <a:extLst>
                    <a:ext uri="{9D8B030D-6E8A-4147-A177-3AD203B41FA5}">
                      <a16:colId xmlns:a16="http://schemas.microsoft.com/office/drawing/2014/main" val="20001"/>
                    </a:ext>
                  </a:extLst>
                </a:gridCol>
              </a:tblGrid>
              <a:tr h="637236">
                <a:tc>
                  <a:txBody>
                    <a:bodyPr/>
                    <a:lstStyle/>
                    <a:p>
                      <a:pPr>
                        <a:buNone/>
                      </a:pPr>
                      <a:r>
                        <a:rPr lang="en-IN" b="0" dirty="0"/>
                        <a:t>STEPS</a:t>
                      </a:r>
                    </a:p>
                  </a:txBody>
                  <a:tcPr anchor="ctr"/>
                </a:tc>
                <a:tc>
                  <a:txBody>
                    <a:bodyPr/>
                    <a:lstStyle/>
                    <a:p>
                      <a:pPr>
                        <a:buNone/>
                      </a:pPr>
                      <a:r>
                        <a:rPr lang="en-IN" b="0"/>
                        <a:t>RESULTS</a:t>
                      </a:r>
                    </a:p>
                  </a:txBody>
                  <a:tcPr anchor="ctr"/>
                </a:tc>
                <a:extLst>
                  <a:ext uri="{0D108BD9-81ED-4DB2-BD59-A6C34878D82A}">
                    <a16:rowId xmlns:a16="http://schemas.microsoft.com/office/drawing/2014/main" val="10000"/>
                  </a:ext>
                </a:extLst>
              </a:tr>
              <a:tr h="998653">
                <a:tc>
                  <a:txBody>
                    <a:bodyPr/>
                    <a:lstStyle/>
                    <a:p>
                      <a:pPr>
                        <a:buNone/>
                      </a:pPr>
                      <a:r>
                        <a:rPr lang="en-IN" b="0"/>
                        <a:t>Precondition</a:t>
                      </a:r>
                    </a:p>
                  </a:txBody>
                  <a:tcPr anchor="ctr"/>
                </a:tc>
                <a:tc>
                  <a:txBody>
                    <a:bodyPr/>
                    <a:lstStyle/>
                    <a:p>
                      <a:pPr>
                        <a:buNone/>
                      </a:pPr>
                      <a:r>
                        <a:rPr lang="en-US" b="0"/>
                        <a:t>Browser open with OrangeHRM, user account exists, Leave widget present.</a:t>
                      </a:r>
                    </a:p>
                  </a:txBody>
                  <a:tcPr anchor="ctr"/>
                </a:tc>
                <a:extLst>
                  <a:ext uri="{0D108BD9-81ED-4DB2-BD59-A6C34878D82A}">
                    <a16:rowId xmlns:a16="http://schemas.microsoft.com/office/drawing/2014/main" val="10001"/>
                  </a:ext>
                </a:extLst>
              </a:tr>
              <a:tr h="637236">
                <a:tc>
                  <a:txBody>
                    <a:bodyPr/>
                    <a:lstStyle/>
                    <a:p>
                      <a:pPr>
                        <a:buNone/>
                      </a:pPr>
                      <a:r>
                        <a:rPr lang="en-IN" b="0"/>
                        <a:t>Admin logs in successfully.</a:t>
                      </a:r>
                    </a:p>
                  </a:txBody>
                  <a:tcPr anchor="ctr"/>
                </a:tc>
                <a:tc>
                  <a:txBody>
                    <a:bodyPr/>
                    <a:lstStyle/>
                    <a:p>
                      <a:pPr>
                        <a:buNone/>
                      </a:pPr>
                      <a:r>
                        <a:rPr lang="en-US" b="0"/>
                        <a:t>User should be redirected to Dashboard.</a:t>
                      </a:r>
                    </a:p>
                  </a:txBody>
                  <a:tcPr anchor="ctr"/>
                </a:tc>
                <a:extLst>
                  <a:ext uri="{0D108BD9-81ED-4DB2-BD59-A6C34878D82A}">
                    <a16:rowId xmlns:a16="http://schemas.microsoft.com/office/drawing/2014/main" val="10002"/>
                  </a:ext>
                </a:extLst>
              </a:tr>
              <a:tr h="637236">
                <a:tc>
                  <a:txBody>
                    <a:bodyPr/>
                    <a:lstStyle/>
                    <a:p>
                      <a:pPr>
                        <a:buNone/>
                      </a:pPr>
                      <a:r>
                        <a:rPr lang="en-US" b="0"/>
                        <a:t>Navigate to My Leave section.</a:t>
                      </a:r>
                    </a:p>
                  </a:txBody>
                  <a:tcPr anchor="ctr"/>
                </a:tc>
                <a:tc>
                  <a:txBody>
                    <a:bodyPr/>
                    <a:lstStyle/>
                    <a:p>
                      <a:pPr>
                        <a:buNone/>
                      </a:pPr>
                      <a:r>
                        <a:rPr lang="en-US" b="0"/>
                        <a:t>My Leave page should be displayed.</a:t>
                      </a:r>
                    </a:p>
                  </a:txBody>
                  <a:tcPr anchor="ctr"/>
                </a:tc>
                <a:extLst>
                  <a:ext uri="{0D108BD9-81ED-4DB2-BD59-A6C34878D82A}">
                    <a16:rowId xmlns:a16="http://schemas.microsoft.com/office/drawing/2014/main" val="10003"/>
                  </a:ext>
                </a:extLst>
              </a:tr>
              <a:tr h="637236">
                <a:tc>
                  <a:txBody>
                    <a:bodyPr/>
                    <a:lstStyle/>
                    <a:p>
                      <a:pPr>
                        <a:buNone/>
                      </a:pPr>
                      <a:r>
                        <a:rPr lang="en-US" b="0"/>
                        <a:t>Select From Date and To Date, then click Search.</a:t>
                      </a:r>
                    </a:p>
                  </a:txBody>
                  <a:tcPr anchor="ctr"/>
                </a:tc>
                <a:tc>
                  <a:txBody>
                    <a:bodyPr/>
                    <a:lstStyle/>
                    <a:p>
                      <a:pPr>
                        <a:buNone/>
                      </a:pPr>
                      <a:r>
                        <a:rPr lang="en-US" b="0"/>
                        <a:t>Leave records should be displayed.</a:t>
                      </a:r>
                    </a:p>
                  </a:txBody>
                  <a:tcPr anchor="ctr"/>
                </a:tc>
                <a:extLst>
                  <a:ext uri="{0D108BD9-81ED-4DB2-BD59-A6C34878D82A}">
                    <a16:rowId xmlns:a16="http://schemas.microsoft.com/office/drawing/2014/main" val="10004"/>
                  </a:ext>
                </a:extLst>
              </a:tr>
              <a:tr h="424635">
                <a:tc>
                  <a:txBody>
                    <a:bodyPr/>
                    <a:lstStyle/>
                    <a:p>
                      <a:pPr>
                        <a:buNone/>
                      </a:pPr>
                      <a:r>
                        <a:rPr lang="en-IN" b="0"/>
                        <a:t>Admin logs out.</a:t>
                      </a:r>
                    </a:p>
                  </a:txBody>
                  <a:tcPr anchor="ctr"/>
                </a:tc>
                <a:tc>
                  <a:txBody>
                    <a:bodyPr/>
                    <a:lstStyle/>
                    <a:p>
                      <a:pPr>
                        <a:buNone/>
                      </a:pPr>
                      <a:r>
                        <a:rPr lang="en-US" b="0" dirty="0"/>
                        <a:t>Session should be closed successfully.</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22" y="845574"/>
            <a:ext cx="2668106" cy="1300573"/>
          </a:xfrm>
        </p:spPr>
        <p:txBody>
          <a:bodyPr>
            <a:normAutofit/>
          </a:bodyPr>
          <a:lstStyle/>
          <a:p>
            <a:pPr algn="ctr"/>
            <a:r>
              <a:rPr lang="en-US" sz="2800" dirty="0">
                <a:solidFill>
                  <a:schemeClr val="tx1"/>
                </a:solidFill>
                <a:cs typeface="Arial" panose="020B0604020202020204"/>
              </a:rPr>
              <a:t>TEST FLOW </a:t>
            </a:r>
            <a:br>
              <a:rPr lang="en-US" sz="2800" dirty="0">
                <a:solidFill>
                  <a:schemeClr val="tx1"/>
                </a:solidFill>
                <a:cs typeface="Arial" panose="020B0604020202020204"/>
              </a:rPr>
            </a:br>
            <a:r>
              <a:rPr lang="en-US" sz="2800" dirty="0">
                <a:solidFill>
                  <a:schemeClr val="tx1"/>
                </a:solidFill>
                <a:cs typeface="Arial" panose="020B0604020202020204"/>
              </a:rPr>
              <a:t>TC004</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t="13302"/>
          <a:stretch>
            <a:fillRect/>
          </a:stretch>
        </p:blipFill>
        <p:spPr>
          <a:xfrm>
            <a:off x="5134446" y="357650"/>
            <a:ext cx="6410632" cy="299515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rcRect t="12088"/>
          <a:stretch>
            <a:fillRect/>
          </a:stretch>
        </p:blipFill>
        <p:spPr>
          <a:xfrm>
            <a:off x="491614" y="3588773"/>
            <a:ext cx="6410632" cy="29115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2541" y="4503174"/>
            <a:ext cx="4345859" cy="1150374"/>
          </a:xfrm>
        </p:spPr>
        <p:txBody>
          <a:bodyPr>
            <a:normAutofit fontScale="90000"/>
          </a:bodyPr>
          <a:lstStyle/>
          <a:p>
            <a:pPr algn="l"/>
            <a:r>
              <a:rPr lang="en-US" sz="4000" dirty="0">
                <a:solidFill>
                  <a:schemeClr val="tx1"/>
                </a:solidFill>
                <a:latin typeface="Times New Roman" panose="02020603050405020304" pitchFamily="18" charset="0"/>
                <a:cs typeface="Times New Roman" panose="02020603050405020304" pitchFamily="18" charset="0"/>
              </a:rPr>
              <a:t>																	</a:t>
            </a:r>
            <a:endParaRPr lang="en-US" sz="2800" i="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2855" y="1305233"/>
            <a:ext cx="4881339" cy="852950"/>
          </a:xfrm>
        </p:spPr>
        <p:txBody>
          <a:bodyPr vert="horz" lIns="91440" tIns="45720" rIns="91440" bIns="45720" rtlCol="0" anchor="b">
            <a:normAutofit/>
          </a:bodyPr>
          <a:lstStyle/>
          <a:p>
            <a:endParaRPr lang="en-US" sz="2000" dirty="0">
              <a:cs typeface="Calibri" panose="020F0502020204030204"/>
            </a:endParaRPr>
          </a:p>
          <a:p>
            <a:endParaRPr lang="en-US" sz="2000" dirty="0">
              <a:cs typeface="Calibri" panose="020F0502020204030204"/>
            </a:endParaRPr>
          </a:p>
        </p:txBody>
      </p:sp>
      <p:pic>
        <p:nvPicPr>
          <p:cNvPr id="4" name="Picture 3"/>
          <p:cNvPicPr>
            <a:picLocks noChangeAspect="1"/>
          </p:cNvPicPr>
          <p:nvPr/>
        </p:nvPicPr>
        <p:blipFill>
          <a:blip r:embed="rId2"/>
          <a:stretch>
            <a:fillRect/>
          </a:stretch>
        </p:blipFill>
        <p:spPr>
          <a:xfrm>
            <a:off x="154305" y="271780"/>
            <a:ext cx="4083685" cy="2700655"/>
          </a:xfrm>
          <a:prstGeom prst="rect">
            <a:avLst/>
          </a:prstGeom>
        </p:spPr>
      </p:pic>
      <p:sp>
        <p:nvSpPr>
          <p:cNvPr id="8" name="TextBox 7"/>
          <p:cNvSpPr txBox="1"/>
          <p:nvPr/>
        </p:nvSpPr>
        <p:spPr>
          <a:xfrm>
            <a:off x="2034540" y="271780"/>
            <a:ext cx="10541000" cy="5969000"/>
          </a:xfrm>
          <a:prstGeom prst="rect">
            <a:avLst/>
          </a:prstGeom>
          <a:noFill/>
        </p:spPr>
        <p:txBody>
          <a:bodyPr wrap="square">
            <a:noAutofit/>
          </a:bodyPr>
          <a:lstStyle/>
          <a:p>
            <a:r>
              <a:rPr lang="en-IN" dirty="0"/>
              <a:t> </a:t>
            </a:r>
          </a:p>
          <a:p>
            <a:endParaRPr lang="en-IN" sz="4000" dirty="0">
              <a:solidFill>
                <a:srgbClr val="FF0000"/>
              </a:solidFill>
            </a:endParaRPr>
          </a:p>
          <a:p>
            <a:r>
              <a:rPr lang="en-IN" dirty="0"/>
              <a:t>                                                                </a:t>
            </a:r>
            <a:r>
              <a:rPr lang="en-IN" sz="4000" dirty="0">
                <a:solidFill>
                  <a:srgbClr val="FF0000"/>
                </a:solidFill>
              </a:rPr>
              <a:t>GIT URL</a:t>
            </a:r>
          </a:p>
          <a:p>
            <a:r>
              <a:rPr lang="en-IN" sz="2000" dirty="0"/>
              <a:t>		                   </a:t>
            </a:r>
            <a:r>
              <a:rPr lang="en-IN" sz="2400" dirty="0">
                <a:latin typeface="Times New Roman" panose="02020603050405020304" pitchFamily="18" charset="0"/>
                <a:cs typeface="Times New Roman" panose="02020603050405020304" pitchFamily="18" charset="0"/>
              </a:rPr>
              <a:t>https://github.com/Vivek051/Project-OrangeHRM.git</a:t>
            </a:r>
          </a:p>
        </p:txBody>
      </p:sp>
      <p:sp>
        <p:nvSpPr>
          <p:cNvPr id="5" name="Text Box 4"/>
          <p:cNvSpPr txBox="1"/>
          <p:nvPr/>
        </p:nvSpPr>
        <p:spPr>
          <a:xfrm>
            <a:off x="1145540" y="2744470"/>
            <a:ext cx="10200005" cy="3784600"/>
          </a:xfrm>
          <a:prstGeom prst="rect">
            <a:avLst/>
          </a:prstGeom>
        </p:spPr>
        <p:txBody>
          <a:bodyPr wrap="square">
            <a:noAutofit/>
          </a:bodyPr>
          <a:lstStyle/>
          <a:p>
            <a:pPr algn="just"/>
            <a:r>
              <a:rPr sz="2400">
                <a:latin typeface="Times New Roman" panose="02020603050405020304" pitchFamily="18" charset="0"/>
                <a:cs typeface="Times New Roman" panose="02020603050405020304" pitchFamily="18" charset="0"/>
              </a:rPr>
              <a:t>The OrangeHRM Automation Project focuses on testing the HR management system to ensure seamless functionality across its core modules such as recruitment, leave management, payroll, and employee records. The main objective is to automate end-to-end HR processes, enhance test coverage, and reduce manual effort by implementing Selenium with TestNG. Continuous Integration and Continuous Deployment (CI/CD) is achieved using Jenkins, while defect tracking and collaboration are managed through JIRA and GitHub. This approach ensures improved reliability, faster test execution, and efficient maintenance of HR operations.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336" y="466428"/>
            <a:ext cx="8659375" cy="1033595"/>
          </a:xfrm>
        </p:spPr>
        <p:txBody>
          <a:bodyPr vert="horz" lIns="91440" tIns="45720" rIns="91440" bIns="45720" rtlCol="0" anchor="t">
            <a:normAutofit fontScale="90000"/>
          </a:bodyPr>
          <a:lstStyle/>
          <a:p>
            <a:pPr algn="ctr"/>
            <a:r>
              <a:rPr lang="en-US" sz="2800" dirty="0">
                <a:solidFill>
                  <a:schemeClr val="tx1"/>
                </a:solidFill>
              </a:rPr>
              <a:t>TEST CASE 5</a:t>
            </a:r>
            <a:r>
              <a:rPr lang="en-US" sz="2800" dirty="0">
                <a:solidFill>
                  <a:schemeClr val="tx1"/>
                </a:solidFill>
                <a:cs typeface="Arial" panose="020B0604020202020204"/>
              </a:rPr>
              <a:t>-</a:t>
            </a:r>
            <a:r>
              <a:rPr lang="en-IN" sz="2800" dirty="0">
                <a:solidFill>
                  <a:schemeClr val="tx1"/>
                </a:solidFill>
              </a:rPr>
              <a:t>Verify Customer Projects</a:t>
            </a:r>
            <a:br>
              <a:rPr lang="en-IN" sz="2800" dirty="0"/>
            </a:br>
            <a:br>
              <a:rPr lang="en-US" sz="2800" b="1" dirty="0">
                <a:cs typeface="Arial" panose="020B0604020202020204"/>
              </a:rPr>
            </a:br>
            <a:br>
              <a:rPr lang="en-US" sz="2800" b="1" dirty="0"/>
            </a:br>
            <a:r>
              <a:rPr lang="en-US" sz="2800" b="1" dirty="0"/>
              <a:t>				</a:t>
            </a:r>
            <a:endParaRPr lang="en-US" sz="2800" b="1" dirty="0">
              <a:cs typeface="Arial" panose="020B0604020202020204"/>
            </a:endParaRPr>
          </a:p>
        </p:txBody>
      </p:sp>
      <p:graphicFrame>
        <p:nvGraphicFramePr>
          <p:cNvPr id="5" name="Content Placeholder 4"/>
          <p:cNvGraphicFramePr>
            <a:graphicFrameLocks noGrp="1"/>
          </p:cNvGraphicFramePr>
          <p:nvPr>
            <p:ph idx="1"/>
          </p:nvPr>
        </p:nvGraphicFramePr>
        <p:xfrm>
          <a:off x="1956620" y="1105781"/>
          <a:ext cx="8279270" cy="4674004"/>
        </p:xfrm>
        <a:graphic>
          <a:graphicData uri="http://schemas.openxmlformats.org/drawingml/2006/table">
            <a:tbl>
              <a:tblPr firstRow="1" bandRow="1">
                <a:tableStyleId>{5C22544A-7EE6-4342-B048-85BDC9FD1C3A}</a:tableStyleId>
              </a:tblPr>
              <a:tblGrid>
                <a:gridCol w="4257678">
                  <a:extLst>
                    <a:ext uri="{9D8B030D-6E8A-4147-A177-3AD203B41FA5}">
                      <a16:colId xmlns:a16="http://schemas.microsoft.com/office/drawing/2014/main" val="20000"/>
                    </a:ext>
                  </a:extLst>
                </a:gridCol>
                <a:gridCol w="4021592">
                  <a:extLst>
                    <a:ext uri="{9D8B030D-6E8A-4147-A177-3AD203B41FA5}">
                      <a16:colId xmlns:a16="http://schemas.microsoft.com/office/drawing/2014/main" val="20001"/>
                    </a:ext>
                  </a:extLst>
                </a:gridCol>
              </a:tblGrid>
              <a:tr h="612160">
                <a:tc>
                  <a:txBody>
                    <a:bodyPr/>
                    <a:lstStyle/>
                    <a:p>
                      <a:pPr algn="ctr"/>
                      <a:r>
                        <a:rPr lang="en-IN" sz="2400" b="1" dirty="0">
                          <a:solidFill>
                            <a:schemeClr val="tx1"/>
                          </a:solidFill>
                        </a:rPr>
                        <a:t>STEPS</a:t>
                      </a:r>
                    </a:p>
                  </a:txBody>
                  <a:tcPr/>
                </a:tc>
                <a:tc>
                  <a:txBody>
                    <a:bodyPr/>
                    <a:lstStyle/>
                    <a:p>
                      <a:pPr algn="ctr"/>
                      <a:r>
                        <a:rPr lang="en-IN" sz="2400" dirty="0">
                          <a:solidFill>
                            <a:schemeClr val="tx1"/>
                          </a:solidFill>
                        </a:rPr>
                        <a:t>RESULTS</a:t>
                      </a:r>
                    </a:p>
                  </a:txBody>
                  <a:tcPr/>
                </a:tc>
                <a:extLst>
                  <a:ext uri="{0D108BD9-81ED-4DB2-BD59-A6C34878D82A}">
                    <a16:rowId xmlns:a16="http://schemas.microsoft.com/office/drawing/2014/main" val="10000"/>
                  </a:ext>
                </a:extLst>
              </a:tr>
              <a:tr h="713868">
                <a:tc>
                  <a:txBody>
                    <a:bodyPr/>
                    <a:lstStyle/>
                    <a:p>
                      <a:pPr>
                        <a:buNone/>
                      </a:pPr>
                      <a:r>
                        <a:rPr lang="en-IN" b="0" dirty="0"/>
                        <a:t>Precondition</a:t>
                      </a:r>
                    </a:p>
                  </a:txBody>
                  <a:tcPr anchor="ctr"/>
                </a:tc>
                <a:tc>
                  <a:txBody>
                    <a:bodyPr/>
                    <a:lstStyle/>
                    <a:p>
                      <a:pPr>
                        <a:buNone/>
                      </a:pPr>
                      <a:r>
                        <a:rPr lang="en-US" b="0" dirty="0"/>
                        <a:t>Browser open with </a:t>
                      </a:r>
                      <a:r>
                        <a:rPr lang="en-US" b="0" dirty="0" err="1"/>
                        <a:t>OrangeHRM</a:t>
                      </a:r>
                      <a:r>
                        <a:rPr lang="en-US" b="0" dirty="0"/>
                        <a:t>, user account exists, projects assigned.</a:t>
                      </a:r>
                    </a:p>
                  </a:txBody>
                  <a:tcPr anchor="ctr"/>
                </a:tc>
                <a:extLst>
                  <a:ext uri="{0D108BD9-81ED-4DB2-BD59-A6C34878D82A}">
                    <a16:rowId xmlns:a16="http://schemas.microsoft.com/office/drawing/2014/main" val="10001"/>
                  </a:ext>
                </a:extLst>
              </a:tr>
              <a:tr h="713868">
                <a:tc>
                  <a:txBody>
                    <a:bodyPr/>
                    <a:lstStyle/>
                    <a:p>
                      <a:pPr>
                        <a:buNone/>
                      </a:pPr>
                      <a:r>
                        <a:rPr lang="en-IN" b="0"/>
                        <a:t>Employee logs in successfully.</a:t>
                      </a:r>
                    </a:p>
                  </a:txBody>
                  <a:tcPr anchor="ctr"/>
                </a:tc>
                <a:tc>
                  <a:txBody>
                    <a:bodyPr/>
                    <a:lstStyle/>
                    <a:p>
                      <a:pPr>
                        <a:buNone/>
                      </a:pPr>
                      <a:r>
                        <a:rPr lang="en-US" b="0"/>
                        <a:t>User should be redirected to Dashboard.</a:t>
                      </a:r>
                    </a:p>
                  </a:txBody>
                  <a:tcPr anchor="ctr"/>
                </a:tc>
                <a:extLst>
                  <a:ext uri="{0D108BD9-81ED-4DB2-BD59-A6C34878D82A}">
                    <a16:rowId xmlns:a16="http://schemas.microsoft.com/office/drawing/2014/main" val="10002"/>
                  </a:ext>
                </a:extLst>
              </a:tr>
              <a:tr h="612160">
                <a:tc>
                  <a:txBody>
                    <a:bodyPr/>
                    <a:lstStyle/>
                    <a:p>
                      <a:pPr>
                        <a:buNone/>
                      </a:pPr>
                      <a:r>
                        <a:rPr lang="en-US" b="0"/>
                        <a:t>Navigate to My Time widget → Projects Info.</a:t>
                      </a:r>
                    </a:p>
                  </a:txBody>
                  <a:tcPr anchor="ctr"/>
                </a:tc>
                <a:tc>
                  <a:txBody>
                    <a:bodyPr/>
                    <a:lstStyle/>
                    <a:p>
                      <a:pPr>
                        <a:buNone/>
                      </a:pPr>
                      <a:r>
                        <a:rPr lang="en-US" b="0"/>
                        <a:t>Projects Info page should be displayed.</a:t>
                      </a:r>
                    </a:p>
                  </a:txBody>
                  <a:tcPr anchor="ctr"/>
                </a:tc>
                <a:extLst>
                  <a:ext uri="{0D108BD9-81ED-4DB2-BD59-A6C34878D82A}">
                    <a16:rowId xmlns:a16="http://schemas.microsoft.com/office/drawing/2014/main" val="10003"/>
                  </a:ext>
                </a:extLst>
              </a:tr>
              <a:tr h="713868">
                <a:tc>
                  <a:txBody>
                    <a:bodyPr/>
                    <a:lstStyle/>
                    <a:p>
                      <a:pPr>
                        <a:buNone/>
                      </a:pPr>
                      <a:r>
                        <a:rPr lang="en-US" b="0" dirty="0"/>
                        <a:t>Select Project and enter Customer Name &amp; Project Name.</a:t>
                      </a:r>
                    </a:p>
                  </a:txBody>
                  <a:tcPr anchor="ctr"/>
                </a:tc>
                <a:tc>
                  <a:txBody>
                    <a:bodyPr/>
                    <a:lstStyle/>
                    <a:p>
                      <a:pPr>
                        <a:buNone/>
                      </a:pPr>
                      <a:r>
                        <a:rPr lang="en-US" b="0"/>
                        <a:t>Project search should be performed.</a:t>
                      </a:r>
                    </a:p>
                  </a:txBody>
                  <a:tcPr anchor="ctr"/>
                </a:tc>
                <a:extLst>
                  <a:ext uri="{0D108BD9-81ED-4DB2-BD59-A6C34878D82A}">
                    <a16:rowId xmlns:a16="http://schemas.microsoft.com/office/drawing/2014/main" val="10004"/>
                  </a:ext>
                </a:extLst>
              </a:tr>
              <a:tr h="407925">
                <a:tc>
                  <a:txBody>
                    <a:bodyPr/>
                    <a:lstStyle/>
                    <a:p>
                      <a:pPr>
                        <a:buNone/>
                      </a:pPr>
                      <a:r>
                        <a:rPr lang="en-IN" b="0" dirty="0"/>
                        <a:t>Verify project details.</a:t>
                      </a:r>
                    </a:p>
                  </a:txBody>
                  <a:tcPr anchor="ctr"/>
                </a:tc>
                <a:tc>
                  <a:txBody>
                    <a:bodyPr/>
                    <a:lstStyle/>
                    <a:p>
                      <a:pPr>
                        <a:buNone/>
                      </a:pPr>
                      <a:r>
                        <a:rPr lang="en-US" b="0"/>
                        <a:t>Project should be displayed with related data.</a:t>
                      </a:r>
                    </a:p>
                  </a:txBody>
                  <a:tcPr anchor="ctr"/>
                </a:tc>
                <a:extLst>
                  <a:ext uri="{0D108BD9-81ED-4DB2-BD59-A6C34878D82A}">
                    <a16:rowId xmlns:a16="http://schemas.microsoft.com/office/drawing/2014/main" val="10005"/>
                  </a:ext>
                </a:extLst>
              </a:tr>
              <a:tr h="612160">
                <a:tc>
                  <a:txBody>
                    <a:bodyPr/>
                    <a:lstStyle/>
                    <a:p>
                      <a:pPr>
                        <a:buNone/>
                      </a:pPr>
                      <a:r>
                        <a:rPr lang="en-IN" b="0"/>
                        <a:t>Employee logs out.</a:t>
                      </a:r>
                    </a:p>
                  </a:txBody>
                  <a:tcPr anchor="ctr"/>
                </a:tc>
                <a:tc>
                  <a:txBody>
                    <a:bodyPr/>
                    <a:lstStyle/>
                    <a:p>
                      <a:pPr>
                        <a:buNone/>
                      </a:pPr>
                      <a:r>
                        <a:rPr lang="en-US" b="0" dirty="0"/>
                        <a:t>Session should be closed successfully.</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922" y="845574"/>
            <a:ext cx="2668106" cy="1300573"/>
          </a:xfrm>
        </p:spPr>
        <p:txBody>
          <a:bodyPr>
            <a:normAutofit/>
          </a:bodyPr>
          <a:lstStyle/>
          <a:p>
            <a:pPr algn="ctr"/>
            <a:r>
              <a:rPr lang="en-US" sz="2800" dirty="0">
                <a:solidFill>
                  <a:schemeClr val="tx1"/>
                </a:solidFill>
                <a:cs typeface="Arial" panose="020B0604020202020204"/>
              </a:rPr>
              <a:t>TEST FLOW </a:t>
            </a:r>
            <a:br>
              <a:rPr lang="en-US" sz="2800" dirty="0">
                <a:solidFill>
                  <a:schemeClr val="tx1"/>
                </a:solidFill>
                <a:cs typeface="Arial" panose="020B0604020202020204"/>
              </a:rPr>
            </a:br>
            <a:r>
              <a:rPr lang="en-US" sz="2800" dirty="0">
                <a:solidFill>
                  <a:schemeClr val="tx1"/>
                </a:solidFill>
                <a:cs typeface="Arial" panose="020B0604020202020204"/>
              </a:rPr>
              <a:t>TC005</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rcRect t="12188"/>
          <a:stretch>
            <a:fillRect/>
          </a:stretch>
        </p:blipFill>
        <p:spPr>
          <a:xfrm>
            <a:off x="5250425" y="272487"/>
            <a:ext cx="6508955" cy="315651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rcRect t="11329"/>
          <a:stretch>
            <a:fillRect/>
          </a:stretch>
        </p:blipFill>
        <p:spPr>
          <a:xfrm>
            <a:off x="0" y="3588774"/>
            <a:ext cx="6666271" cy="307872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cs typeface="Arial" panose="020B0604020202020204"/>
              </a:rPr>
              <a:t>Scripts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400935" y="1930400"/>
            <a:ext cx="7743190" cy="332994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135" y="496570"/>
            <a:ext cx="3670300" cy="827405"/>
          </a:xfrm>
        </p:spPr>
        <p:txBody>
          <a:bodyPr>
            <a:normAutofit/>
          </a:bodyPr>
          <a:lstStyle/>
          <a:p>
            <a:pPr algn="l"/>
            <a:r>
              <a:rPr lang="en-US" sz="2800" b="1" dirty="0">
                <a:solidFill>
                  <a:schemeClr val="tx1"/>
                </a:solidFill>
                <a:cs typeface="Arial" panose="020B0604020202020204"/>
              </a:rPr>
              <a:t>Test Report 1</a:t>
            </a:r>
          </a:p>
        </p:txBody>
      </p:sp>
      <p:pic>
        <p:nvPicPr>
          <p:cNvPr id="3" name="Picture 2"/>
          <p:cNvPicPr>
            <a:picLocks noChangeAspect="1"/>
          </p:cNvPicPr>
          <p:nvPr/>
        </p:nvPicPr>
        <p:blipFill>
          <a:blip r:embed="rId3"/>
          <a:srcRect t="2306"/>
          <a:stretch>
            <a:fillRect/>
          </a:stretch>
        </p:blipFill>
        <p:spPr>
          <a:xfrm>
            <a:off x="2492375" y="1323975"/>
            <a:ext cx="7594600" cy="51409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97" y="595083"/>
            <a:ext cx="2668106" cy="827609"/>
          </a:xfrm>
        </p:spPr>
        <p:txBody>
          <a:bodyPr>
            <a:normAutofit/>
          </a:bodyPr>
          <a:lstStyle/>
          <a:p>
            <a:pPr algn="l"/>
            <a:r>
              <a:rPr lang="en-US" sz="2800" b="1" dirty="0">
                <a:solidFill>
                  <a:schemeClr val="tx1"/>
                </a:solidFill>
                <a:cs typeface="Arial" panose="020B0604020202020204"/>
              </a:rPr>
              <a:t>Test Report 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r="30254" b="17433"/>
          <a:stretch>
            <a:fillRect/>
          </a:stretch>
        </p:blipFill>
        <p:spPr>
          <a:xfrm>
            <a:off x="1874520" y="1612265"/>
            <a:ext cx="8870315" cy="392303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97" y="595083"/>
            <a:ext cx="2668106" cy="827609"/>
          </a:xfrm>
        </p:spPr>
        <p:txBody>
          <a:bodyPr>
            <a:normAutofit/>
          </a:bodyPr>
          <a:lstStyle/>
          <a:p>
            <a:pPr algn="l"/>
            <a:r>
              <a:rPr lang="en-US" sz="2800" b="1" dirty="0">
                <a:solidFill>
                  <a:schemeClr val="tx1"/>
                </a:solidFill>
                <a:cs typeface="Arial" panose="020B0604020202020204"/>
              </a:rPr>
              <a:t>Test Report 3</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rcRect r="19184"/>
          <a:stretch>
            <a:fillRect/>
          </a:stretch>
        </p:blipFill>
        <p:spPr>
          <a:xfrm>
            <a:off x="1920875" y="1261745"/>
            <a:ext cx="9578975" cy="45243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097" y="595083"/>
            <a:ext cx="2668106" cy="827609"/>
          </a:xfrm>
        </p:spPr>
        <p:txBody>
          <a:bodyPr>
            <a:normAutofit/>
          </a:bodyPr>
          <a:lstStyle/>
          <a:p>
            <a:pPr algn="l"/>
            <a:r>
              <a:rPr lang="en-US" sz="2800" b="1" dirty="0">
                <a:solidFill>
                  <a:schemeClr val="tx1"/>
                </a:solidFill>
                <a:cs typeface="Arial" panose="020B0604020202020204"/>
              </a:rPr>
              <a:t>Test Report 4</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rcRect r="23468" b="29849"/>
          <a:stretch>
            <a:fillRect/>
          </a:stretch>
        </p:blipFill>
        <p:spPr>
          <a:xfrm>
            <a:off x="1261110" y="1687830"/>
            <a:ext cx="9669780" cy="46545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507" y="218982"/>
            <a:ext cx="8596668" cy="1320800"/>
          </a:xfrm>
        </p:spPr>
        <p:txBody>
          <a:bodyPr>
            <a:normAutofit/>
          </a:bodyPr>
          <a:lstStyle/>
          <a:p>
            <a:r>
              <a:rPr lang="en-US" sz="2400" dirty="0">
                <a:solidFill>
                  <a:schemeClr val="tx1"/>
                </a:solidFill>
              </a:rPr>
              <a:t>End-to-End Test Cases Extent Report</a:t>
            </a:r>
            <a:endParaRPr lang="en-IN" sz="2400" dirty="0">
              <a:solidFill>
                <a:schemeClr val="tx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7360" y="1643380"/>
            <a:ext cx="6062345" cy="4354195"/>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solidFill>
                  <a:schemeClr val="tx1"/>
                </a:solidFill>
              </a:rPr>
              <a:t>CI/CD Implementaion</a:t>
            </a:r>
            <a:endParaRPr lang="en-IN" sz="2400" dirty="0">
              <a:solidFill>
                <a:schemeClr val="tx1"/>
              </a:solidFill>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120754" y="2160588"/>
            <a:ext cx="7710530" cy="3881437"/>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E008-72DC-48BE-93FA-DB2AF8528B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43C035-B8DF-46C5-A01F-B41713771B01}"/>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71667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969" y="348488"/>
            <a:ext cx="3736258" cy="806627"/>
          </a:xfrm>
        </p:spPr>
        <p:txBody>
          <a:bodyPr>
            <a:normAutofit/>
          </a:bodyPr>
          <a:lstStyle/>
          <a:p>
            <a:pPr algn="l"/>
            <a:r>
              <a:rPr lang="en-US" sz="2800" b="1" dirty="0">
                <a:solidFill>
                  <a:schemeClr val="tx1"/>
                </a:solidFill>
                <a:latin typeface="Arial Nova"/>
              </a:rPr>
              <a:t>Problem Statement</a:t>
            </a:r>
          </a:p>
        </p:txBody>
      </p:sp>
      <p:sp>
        <p:nvSpPr>
          <p:cNvPr id="3" name="Subtitle 2"/>
          <p:cNvSpPr>
            <a:spLocks noGrp="1"/>
          </p:cNvSpPr>
          <p:nvPr>
            <p:ph type="subTitle" idx="1"/>
          </p:nvPr>
        </p:nvSpPr>
        <p:spPr>
          <a:xfrm>
            <a:off x="707924" y="1470127"/>
            <a:ext cx="9104670" cy="2116185"/>
          </a:xfrm>
        </p:spPr>
        <p:txBody>
          <a:bodyPr vert="horz" lIns="91440" tIns="45720" rIns="91440" bIns="45720" rtlCol="0" anchor="b">
            <a:noAutofit/>
          </a:bodyPr>
          <a:lstStyle/>
          <a:p>
            <a:pPr algn="just"/>
            <a:r>
              <a:rPr lang="en-US" sz="2000" dirty="0" err="1">
                <a:solidFill>
                  <a:schemeClr val="tx1"/>
                </a:solidFill>
              </a:rPr>
              <a:t>OrangeHRM</a:t>
            </a:r>
            <a:r>
              <a:rPr lang="en-US" sz="2000" dirty="0">
                <a:solidFill>
                  <a:schemeClr val="tx1"/>
                </a:solidFill>
              </a:rPr>
              <a:t> is a web-based Human Resource Management system that helps organizations manage employee details, leave, recruitment, and time tracking. It provides an easy-to-use platform designed for both HR managers and employees. The system is highly scalable and customizable, making it suitable for small, medium, and large organizations. With key modules like Admin, PIM, Leave, Recruitment, and Time &amp; Attendance, </a:t>
            </a:r>
            <a:r>
              <a:rPr lang="en-US" sz="2000" dirty="0" err="1">
                <a:solidFill>
                  <a:schemeClr val="tx1"/>
                </a:solidFill>
              </a:rPr>
              <a:t>OrangeHRM</a:t>
            </a:r>
            <a:r>
              <a:rPr lang="en-US" sz="2000" dirty="0">
                <a:solidFill>
                  <a:schemeClr val="tx1"/>
                </a:solidFill>
              </a:rPr>
              <a:t> streamlines HR operations while improving efficiency, accuracy, and overall productivity.</a:t>
            </a:r>
            <a:endParaRPr lang="en-US" sz="2000" dirty="0">
              <a:solidFill>
                <a:schemeClr val="tx1"/>
              </a:solidFill>
              <a:cs typeface="Calibri" panose="020F0502020204030204"/>
            </a:endParaRPr>
          </a:p>
        </p:txBody>
      </p:sp>
      <p:sp>
        <p:nvSpPr>
          <p:cNvPr id="6" name="Rectangle 1"/>
          <p:cNvSpPr>
            <a:spLocks noChangeArrowheads="1"/>
          </p:cNvSpPr>
          <p:nvPr/>
        </p:nvSpPr>
        <p:spPr bwMode="auto">
          <a:xfrm>
            <a:off x="1101213" y="2028931"/>
            <a:ext cx="961594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l"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 name="TextBox 9"/>
          <p:cNvSpPr txBox="1"/>
          <p:nvPr/>
        </p:nvSpPr>
        <p:spPr>
          <a:xfrm>
            <a:off x="814070" y="3586480"/>
            <a:ext cx="9087485" cy="2646045"/>
          </a:xfrm>
          <a:prstGeom prst="rect">
            <a:avLst/>
          </a:prstGeom>
          <a:noFill/>
        </p:spPr>
        <p:txBody>
          <a:bodyPr wrap="square">
            <a:spAutoFit/>
          </a:bodyPr>
          <a:lstStyle/>
          <a:p>
            <a:pPr algn="just"/>
            <a:r>
              <a:rPr lang="en-US" sz="2800" b="1" dirty="0"/>
              <a:t>Project Objective</a:t>
            </a:r>
          </a:p>
          <a:p>
            <a:pPr algn="just"/>
            <a:endParaRPr lang="en-US" dirty="0"/>
          </a:p>
          <a:p>
            <a:pPr algn="just"/>
            <a:r>
              <a:rPr lang="en-US" sz="2000" dirty="0"/>
              <a:t>The objective of this project is to automate functional and regression test cases of </a:t>
            </a:r>
            <a:r>
              <a:rPr lang="en-US" sz="2000" dirty="0" err="1"/>
              <a:t>OrangeHRM</a:t>
            </a:r>
            <a:r>
              <a:rPr lang="en-US" sz="2000" dirty="0"/>
              <a:t> to ensure accuracy, consistency, and faster execution. Automation reduces manual effort and minimizes human errors while providing reusable and scalable test scripts. It also supports continuous integration and enables faster delivery cycles, improving overall testing efficiency and product quality.</a:t>
            </a:r>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ABEC-4FEA-4BCE-ACB5-599A9E73749F}"/>
              </a:ext>
            </a:extLst>
          </p:cNvPr>
          <p:cNvSpPr>
            <a:spLocks noGrp="1"/>
          </p:cNvSpPr>
          <p:nvPr>
            <p:ph type="title"/>
          </p:nvPr>
        </p:nvSpPr>
        <p:spPr/>
        <p:txBody>
          <a:bodyPr/>
          <a:lstStyle/>
          <a:p>
            <a:r>
              <a:rPr lang="en-US" dirty="0"/>
              <a:t>Defect Reports</a:t>
            </a:r>
            <a:br>
              <a:rPr lang="en-US" dirty="0"/>
            </a:br>
            <a:endParaRPr lang="en-IN" dirty="0"/>
          </a:p>
        </p:txBody>
      </p:sp>
      <p:pic>
        <p:nvPicPr>
          <p:cNvPr id="5" name="Content Placeholder 4">
            <a:extLst>
              <a:ext uri="{FF2B5EF4-FFF2-40B4-BE49-F238E27FC236}">
                <a16:creationId xmlns:a16="http://schemas.microsoft.com/office/drawing/2014/main" id="{91ED0F73-D993-4588-A15D-1F142880FC8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9334" y="2277047"/>
            <a:ext cx="10793331" cy="3172268"/>
          </a:xfrm>
        </p:spPr>
      </p:pic>
    </p:spTree>
    <p:extLst>
      <p:ext uri="{BB962C8B-B14F-4D97-AF65-F5344CB8AC3E}">
        <p14:creationId xmlns:p14="http://schemas.microsoft.com/office/powerpoint/2010/main" val="3186503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CONCLUSION</a:t>
            </a:r>
          </a:p>
        </p:txBody>
      </p:sp>
      <p:sp>
        <p:nvSpPr>
          <p:cNvPr id="50177" name="Rectangle 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1F1F1F"/>
                </a:solidFill>
                <a:effectLst/>
                <a:latin typeface="Google Sans"/>
                <a:cs typeface="Arial" panose="020B0604020202020204" pitchFamily="34" charset="0"/>
              </a:rPr>
              <a:t>Testing efforts became more time- and cost-efficient, boosting overall productivity. Test scripts were reusable and scalable, supporting future enhancements of OrangeHRM. Overall, automation testing ensured better quality, reliability, and stability of the application.</a:t>
            </a:r>
            <a:endParaRPr kumimoji="0" lang="en-US" sz="1800" b="0" i="0" u="none" strike="noStrike" cap="none" normalizeH="0" baseline="0">
              <a:ln>
                <a:noFill/>
              </a:ln>
              <a:solidFill>
                <a:schemeClr val="tx1"/>
              </a:solidFill>
              <a:effectLst/>
              <a:latin typeface="Google Sans"/>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sz="900" b="0" i="0" u="none" strike="noStrike" cap="none" normalizeH="0" baseline="0">
                <a:ln>
                  <a:noFill/>
                </a:ln>
                <a:solidFill>
                  <a:srgbClr val="FFFFFF"/>
                </a:solidFill>
                <a:effectLst/>
                <a:latin typeface="Roboto"/>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017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1F1F1F"/>
                </a:solidFill>
                <a:effectLst/>
                <a:latin typeface="Google Sans"/>
                <a:cs typeface="Arial" panose="020B0604020202020204" pitchFamily="34" charset="0"/>
              </a:rPr>
              <a:t>Testing efforts became more time- and cost-efficient, boosting overall productivity. Test scripts were reusable and scalable, supporting future enhancements of OrangeHRM. Overall, automation testing ensured better quality, reliability, and stability of the application.</a:t>
            </a:r>
            <a:endParaRPr kumimoji="0" lang="en-US" sz="1800" b="0" i="0" u="none" strike="noStrike" cap="none" normalizeH="0" baseline="0">
              <a:ln>
                <a:noFill/>
              </a:ln>
              <a:solidFill>
                <a:schemeClr val="tx1"/>
              </a:solidFill>
              <a:effectLst/>
              <a:latin typeface="Google Sans"/>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sz="900" b="0" i="0" u="none" strike="noStrike" cap="none" normalizeH="0" baseline="0">
                <a:ln>
                  <a:noFill/>
                </a:ln>
                <a:solidFill>
                  <a:srgbClr val="FFFFFF"/>
                </a:solidFill>
                <a:effectLst/>
                <a:latin typeface="Roboto"/>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0179" name="Rectangle 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1F1F1F"/>
                </a:solidFill>
                <a:effectLst/>
                <a:latin typeface="Google Sans"/>
                <a:cs typeface="Arial" panose="020B0604020202020204" pitchFamily="34" charset="0"/>
              </a:rPr>
              <a:t>Testing efforts became more time- and cost-efficient, boosting overall productivity. Test scripts were reusable and scalable, supporting future enhancements of OrangeHRM. Overall, automation testing ensured better quality, reliability, and stability of the application.</a:t>
            </a:r>
            <a:endParaRPr kumimoji="0" lang="en-US" sz="1800" b="0" i="0" u="none" strike="noStrike" cap="none" normalizeH="0" baseline="0">
              <a:ln>
                <a:noFill/>
              </a:ln>
              <a:solidFill>
                <a:schemeClr val="tx1"/>
              </a:solidFill>
              <a:effectLst/>
              <a:latin typeface="Google Sans"/>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sz="900" b="0" i="0" u="none" strike="noStrike" cap="none" normalizeH="0" baseline="0">
                <a:ln>
                  <a:noFill/>
                </a:ln>
                <a:solidFill>
                  <a:srgbClr val="FFFFFF"/>
                </a:solidFill>
                <a:effectLst/>
                <a:latin typeface="Roboto"/>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0180" name="Rectangle 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1F1F1F"/>
                </a:solidFill>
                <a:effectLst/>
                <a:latin typeface="Google Sans"/>
                <a:cs typeface="Arial" panose="020B0604020202020204" pitchFamily="34" charset="0"/>
              </a:rPr>
              <a:t>Testing efforts became more time- and cost-efficient, boosting overall productivity. Test scripts were reusable and scalable, supporting future enhancements of OrangeHRM. Overall, automation testing ensured better quality, reliability, and stability of the application.</a:t>
            </a:r>
            <a:endParaRPr kumimoji="0" lang="en-US" sz="1800" b="0" i="0" u="none" strike="noStrike" cap="none" normalizeH="0" baseline="0">
              <a:ln>
                <a:noFill/>
              </a:ln>
              <a:solidFill>
                <a:schemeClr val="tx1"/>
              </a:solidFill>
              <a:effectLst/>
              <a:latin typeface="Google Sans"/>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sz="900" b="0" i="0" u="none" strike="noStrike" cap="none" normalizeH="0" baseline="0">
                <a:ln>
                  <a:noFill/>
                </a:ln>
                <a:solidFill>
                  <a:srgbClr val="FFFFFF"/>
                </a:solidFill>
                <a:effectLst/>
                <a:latin typeface="Roboto"/>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0181" name="Rectangle 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1F1F1F"/>
                </a:solidFill>
                <a:effectLst/>
                <a:latin typeface="Google Sans"/>
                <a:cs typeface="Arial" panose="020B0604020202020204" pitchFamily="34" charset="0"/>
              </a:rPr>
              <a:t>Testing efforts became more time- and cost-efficient, boosting overall productivity. Test scripts were reusable and scalable, supporting future enhancements of OrangeHRM. Overall, automation testing ensured better quality, reliability, and stability of the application.</a:t>
            </a:r>
            <a:endParaRPr kumimoji="0" lang="en-US" sz="1800" b="0" i="0" u="none" strike="noStrike" cap="none" normalizeH="0" baseline="0">
              <a:ln>
                <a:noFill/>
              </a:ln>
              <a:solidFill>
                <a:schemeClr val="tx1"/>
              </a:solidFill>
              <a:effectLst/>
              <a:latin typeface="Google Sans"/>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sz="900" b="0" i="0" u="none" strike="noStrike" cap="none" normalizeH="0" baseline="0">
                <a:ln>
                  <a:noFill/>
                </a:ln>
                <a:solidFill>
                  <a:srgbClr val="FFFFFF"/>
                </a:solidFill>
                <a:effectLst/>
                <a:latin typeface="Roboto"/>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50182" name="Rectangle 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1800" b="0" i="0" u="none" strike="noStrike" cap="none" normalizeH="0" baseline="0">
                <a:ln>
                  <a:noFill/>
                </a:ln>
                <a:solidFill>
                  <a:srgbClr val="1F1F1F"/>
                </a:solidFill>
                <a:effectLst/>
                <a:latin typeface="Google Sans"/>
                <a:cs typeface="Arial" panose="020B0604020202020204" pitchFamily="34" charset="0"/>
              </a:rPr>
              <a:t>Testing efforts became more time- and cost-efficient, boosting overall productivity. Test scripts were reusable and scalable, supporting future enhancements of OrangeHRM. Overall, automation testing ensured better quality, reliability, and stability of the application.</a:t>
            </a:r>
            <a:endParaRPr kumimoji="0" lang="en-US" sz="1800" b="0" i="0" u="none" strike="noStrike" cap="none" normalizeH="0" baseline="0">
              <a:ln>
                <a:noFill/>
              </a:ln>
              <a:solidFill>
                <a:schemeClr val="tx1"/>
              </a:solidFill>
              <a:effectLst/>
              <a:latin typeface="Google Sans"/>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pPr>
            <a:br>
              <a:rPr kumimoji="0" lang="en-US" sz="900" b="0" i="0" u="none" strike="noStrike" cap="none" normalizeH="0" baseline="0">
                <a:ln>
                  <a:noFill/>
                </a:ln>
                <a:solidFill>
                  <a:srgbClr val="FFFFFF"/>
                </a:solidFill>
                <a:effectLst/>
                <a:latin typeface="Roboto"/>
                <a:cs typeface="Arial" panose="020B0604020202020204" pitchFamily="34" charset="0"/>
              </a:rPr>
            </a:br>
            <a:endParaRPr kumimoji="0" lang="en-US"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
        <p:nvSpPr>
          <p:cNvPr id="6" name="TextBox 5"/>
          <p:cNvSpPr txBox="1"/>
          <p:nvPr/>
        </p:nvSpPr>
        <p:spPr>
          <a:xfrm>
            <a:off x="512467" y="1609612"/>
            <a:ext cx="8430566" cy="3416320"/>
          </a:xfrm>
          <a:prstGeom prst="rect">
            <a:avLst/>
          </a:prstGeom>
          <a:noFill/>
        </p:spPr>
        <p:txBody>
          <a:bodyPr wrap="square">
            <a:spAutoFit/>
          </a:bodyPr>
          <a:lstStyle/>
          <a:p>
            <a:pPr marL="285750" indent="-285750">
              <a:buFont typeface="Wingdings" panose="05000000000000000000" pitchFamily="2" charset="2"/>
              <a:buChar char="v"/>
            </a:pPr>
            <a:r>
              <a:rPr lang="en-US" dirty="0"/>
              <a:t>Automation testing improved </a:t>
            </a:r>
            <a:r>
              <a:rPr lang="en-US" b="1" dirty="0"/>
              <a:t>accuracy and consistency</a:t>
            </a:r>
            <a:r>
              <a:rPr lang="en-US" dirty="0"/>
              <a:t>, reducing chances of human error in repetitive test cases.</a:t>
            </a:r>
          </a:p>
          <a:p>
            <a:pPr marL="285750" indent="-285750">
              <a:buFont typeface="Wingdings" panose="05000000000000000000" pitchFamily="2" charset="2"/>
              <a:buChar char="v"/>
            </a:pPr>
            <a:r>
              <a:rPr lang="en-US" dirty="0"/>
              <a:t>Core functionalities like </a:t>
            </a:r>
            <a:r>
              <a:rPr lang="en-US" b="1" dirty="0"/>
              <a:t>login, recruitment, leave, and time tracking</a:t>
            </a:r>
            <a:r>
              <a:rPr lang="en-US" dirty="0"/>
              <a:t> were validated efficiently.</a:t>
            </a:r>
          </a:p>
          <a:p>
            <a:pPr marL="285750" indent="-285750">
              <a:buFont typeface="Wingdings" panose="05000000000000000000" pitchFamily="2" charset="2"/>
              <a:buChar char="v"/>
            </a:pPr>
            <a:r>
              <a:rPr lang="en-US" altLang="en-US" dirty="0">
                <a:latin typeface="Arial" panose="020B0604020202020204" pitchFamily="34" charset="0"/>
              </a:rPr>
              <a:t>Automated scripts provided </a:t>
            </a:r>
            <a:r>
              <a:rPr lang="en-US" altLang="en-US" b="1" dirty="0">
                <a:latin typeface="Arial" panose="020B0604020202020204" pitchFamily="34" charset="0"/>
              </a:rPr>
              <a:t>fast feedback</a:t>
            </a:r>
            <a:r>
              <a:rPr lang="en-US" altLang="en-US" dirty="0">
                <a:latin typeface="Arial" panose="020B0604020202020204" pitchFamily="34" charset="0"/>
              </a:rPr>
              <a:t> during regression and integration cycles.</a:t>
            </a:r>
          </a:p>
          <a:p>
            <a:pPr marL="285750" indent="-285750">
              <a:buFont typeface="Wingdings" panose="05000000000000000000" pitchFamily="2" charset="2"/>
              <a:buChar char="v"/>
            </a:pPr>
            <a:r>
              <a:rPr lang="en-US" altLang="en-US" dirty="0">
                <a:latin typeface="Arial" panose="020B0604020202020204" pitchFamily="34" charset="0"/>
              </a:rPr>
              <a:t>Testing efforts became more </a:t>
            </a:r>
            <a:r>
              <a:rPr lang="en-US" altLang="en-US" b="1" dirty="0">
                <a:latin typeface="Arial" panose="020B0604020202020204" pitchFamily="34" charset="0"/>
              </a:rPr>
              <a:t>time- and cost-efficient</a:t>
            </a:r>
            <a:r>
              <a:rPr lang="en-US" altLang="en-US" dirty="0">
                <a:latin typeface="Arial" panose="020B0604020202020204" pitchFamily="34" charset="0"/>
              </a:rPr>
              <a:t>, boosting overall productivity.</a:t>
            </a:r>
          </a:p>
          <a:p>
            <a:pPr marL="285750" indent="-285750">
              <a:buFont typeface="Wingdings" panose="05000000000000000000" pitchFamily="2" charset="2"/>
              <a:buChar char="v"/>
            </a:pPr>
            <a:r>
              <a:rPr lang="en-US" altLang="en-US" dirty="0">
                <a:latin typeface="Arial" panose="020B0604020202020204" pitchFamily="34" charset="0"/>
              </a:rPr>
              <a:t>Test scripts were </a:t>
            </a:r>
            <a:r>
              <a:rPr lang="en-US" altLang="en-US" b="1" dirty="0">
                <a:latin typeface="Arial" panose="020B0604020202020204" pitchFamily="34" charset="0"/>
              </a:rPr>
              <a:t>reusable and scalable</a:t>
            </a:r>
            <a:r>
              <a:rPr lang="en-US" altLang="en-US" dirty="0">
                <a:latin typeface="Arial" panose="020B0604020202020204" pitchFamily="34" charset="0"/>
              </a:rPr>
              <a:t>, supporting future enhancements of </a:t>
            </a:r>
            <a:r>
              <a:rPr lang="en-US" altLang="en-US" dirty="0" err="1">
                <a:latin typeface="Arial" panose="020B0604020202020204" pitchFamily="34" charset="0"/>
              </a:rPr>
              <a:t>OrangeHRM</a:t>
            </a:r>
            <a:r>
              <a:rPr lang="en-US" altLang="en-US" dirty="0">
                <a:latin typeface="Arial" panose="020B0604020202020204" pitchFamily="34" charset="0"/>
              </a:rPr>
              <a:t>.</a:t>
            </a:r>
          </a:p>
          <a:p>
            <a:pPr marL="285750" indent="-285750">
              <a:buFont typeface="Wingdings" panose="05000000000000000000" pitchFamily="2" charset="2"/>
              <a:buChar char="v"/>
            </a:pPr>
            <a:r>
              <a:rPr lang="en-US" altLang="en-US" dirty="0">
                <a:latin typeface="Arial" panose="020B0604020202020204" pitchFamily="34" charset="0"/>
              </a:rPr>
              <a:t>Overall, automation testing ensured </a:t>
            </a:r>
            <a:r>
              <a:rPr lang="en-US" altLang="en-US" b="1" dirty="0">
                <a:latin typeface="Arial" panose="020B0604020202020204" pitchFamily="34" charset="0"/>
              </a:rPr>
              <a:t>better quality, reliability, and stability</a:t>
            </a:r>
            <a:r>
              <a:rPr lang="en-US" altLang="en-US" dirty="0">
                <a:latin typeface="Arial" panose="020B0604020202020204" pitchFamily="34" charset="0"/>
              </a:rPr>
              <a:t> of the application.</a:t>
            </a:r>
            <a:endParaRPr lang="en-US" dirty="0"/>
          </a:p>
        </p:txBody>
      </p:sp>
      <p:sp>
        <p:nvSpPr>
          <p:cNvPr id="7" name="Rectangle 1"/>
          <p:cNvSpPr>
            <a:spLocks noChangeArrowheads="1"/>
          </p:cNvSpPr>
          <p:nvPr/>
        </p:nvSpPr>
        <p:spPr bwMode="auto">
          <a:xfrm>
            <a:off x="512467" y="4826642"/>
            <a:ext cx="98373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defTabSz="914400" rtl="0" eaLnBrk="0" fontAlgn="base" latinLnBrk="0"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cstate="print"/>
          <a:stretch>
            <a:fillRect/>
          </a:stretch>
        </p:blipFill>
        <p:spPr bwMode="auto">
          <a:xfrm>
            <a:off x="6096000" y="1405255"/>
            <a:ext cx="4796790" cy="4389755"/>
          </a:xfrm>
          <a:prstGeom prst="rect">
            <a:avLst/>
          </a:prstGeom>
          <a:noFill/>
          <a:ln w="9525">
            <a:noFill/>
            <a:miter lim="800000"/>
            <a:headEnd/>
            <a:tailEnd/>
          </a:ln>
          <a:effectLst/>
        </p:spPr>
      </p:pic>
      <p:sp>
        <p:nvSpPr>
          <p:cNvPr id="4" name="Text Placeholder 3"/>
          <p:cNvSpPr>
            <a:spLocks noGrp="1"/>
          </p:cNvSpPr>
          <p:nvPr>
            <p:ph type="body" sz="half" idx="2"/>
          </p:nvPr>
        </p:nvSpPr>
        <p:spPr>
          <a:xfrm>
            <a:off x="3055620" y="650240"/>
            <a:ext cx="6142355" cy="501015"/>
          </a:xfrm>
        </p:spPr>
        <p:txBody>
          <a:bodyPr vert="horz" lIns="91440" tIns="45720" rIns="91440" bIns="45720" rtlCol="0" anchor="t">
            <a:normAutofit fontScale="77500" lnSpcReduction="10000"/>
          </a:bodyPr>
          <a:lstStyle/>
          <a:p>
            <a:r>
              <a:rPr lang="en-IN" altLang="en-US" sz="3600" dirty="0">
                <a:cs typeface="Arial" panose="020B0604020202020204"/>
              </a:rPr>
              <a:t>                </a:t>
            </a:r>
            <a:r>
              <a:rPr lang="en-US" sz="3600" dirty="0">
                <a:cs typeface="Arial" panose="020B0604020202020204"/>
              </a:rPr>
              <a:t>Manual Test Cases</a:t>
            </a:r>
            <a:endParaRPr lang="en-US" sz="2400" dirty="0">
              <a:cs typeface="Arial" panose="020B0604020202020204"/>
            </a:endParaRPr>
          </a:p>
        </p:txBody>
      </p:sp>
      <p:pic>
        <p:nvPicPr>
          <p:cNvPr id="11265" name="Picture 1"/>
          <p:cNvPicPr>
            <a:picLocks noChangeAspect="1" noChangeArrowheads="1"/>
          </p:cNvPicPr>
          <p:nvPr/>
        </p:nvPicPr>
        <p:blipFill>
          <a:blip r:embed="rId3" cstate="print"/>
          <a:srcRect t="384" r="2184"/>
          <a:stretch>
            <a:fillRect/>
          </a:stretch>
        </p:blipFill>
        <p:spPr bwMode="auto">
          <a:xfrm>
            <a:off x="370205" y="1405255"/>
            <a:ext cx="4756150" cy="438975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6062" y="5402394"/>
            <a:ext cx="8440564" cy="1045052"/>
          </a:xfrm>
        </p:spPr>
        <p:txBody>
          <a:bodyPr vert="horz" lIns="91440" tIns="45720" rIns="91440" bIns="45720" rtlCol="0" anchor="t">
            <a:normAutofit/>
          </a:bodyPr>
          <a:lstStyle/>
          <a:p>
            <a:pPr algn="ctr"/>
            <a:r>
              <a:rPr lang="en-US" sz="4800" dirty="0">
                <a:solidFill>
                  <a:srgbClr val="FF0000"/>
                </a:solidFill>
              </a:rPr>
              <a:t>Manual Test Cases</a:t>
            </a:r>
            <a:endParaRPr lang="en-US" sz="4800" dirty="0">
              <a:solidFill>
                <a:srgbClr val="FF0000"/>
              </a:solidFill>
              <a:cs typeface="Arial" panose="020B0604020202020204"/>
            </a:endParaRP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rcRect t="25235"/>
          <a:stretch>
            <a:fillRect/>
          </a:stretch>
        </p:blipFill>
        <p:spPr>
          <a:xfrm>
            <a:off x="1228725" y="532765"/>
            <a:ext cx="9782810" cy="4726940"/>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2541" y="4503174"/>
            <a:ext cx="4345859" cy="1150374"/>
          </a:xfrm>
        </p:spPr>
        <p:txBody>
          <a:bodyPr>
            <a:normAutofit fontScale="90000"/>
          </a:bodyPr>
          <a:lstStyle/>
          <a:p>
            <a:pPr algn="l"/>
            <a:r>
              <a:rPr lang="en-US" sz="40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	</a:t>
            </a:r>
            <a:endParaRPr lang="en-US" sz="2800" i="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2855" y="1305233"/>
            <a:ext cx="4881339" cy="852950"/>
          </a:xfrm>
        </p:spPr>
        <p:txBody>
          <a:bodyPr vert="horz" lIns="91440" tIns="45720" rIns="91440" bIns="45720" rtlCol="0" anchor="b">
            <a:normAutofit/>
          </a:bodyPr>
          <a:lstStyle/>
          <a:p>
            <a:endParaRPr lang="en-US" sz="2000" dirty="0">
              <a:cs typeface="Calibri" panose="020F0502020204030204"/>
            </a:endParaRPr>
          </a:p>
          <a:p>
            <a:endParaRPr lang="en-US" sz="2000" dirty="0">
              <a:cs typeface="Calibri" panose="020F0502020204030204"/>
            </a:endParaRPr>
          </a:p>
        </p:txBody>
      </p:sp>
      <p:pic>
        <p:nvPicPr>
          <p:cNvPr id="4" name="Picture 3"/>
          <p:cNvPicPr>
            <a:picLocks noChangeAspect="1"/>
          </p:cNvPicPr>
          <p:nvPr/>
        </p:nvPicPr>
        <p:blipFill>
          <a:blip r:embed="rId2"/>
          <a:stretch>
            <a:fillRect/>
          </a:stretch>
        </p:blipFill>
        <p:spPr>
          <a:xfrm>
            <a:off x="491968" y="328151"/>
            <a:ext cx="5325922" cy="2944082"/>
          </a:xfrm>
          <a:prstGeom prst="rect">
            <a:avLst/>
          </a:prstGeom>
        </p:spPr>
      </p:pic>
      <p:pic>
        <p:nvPicPr>
          <p:cNvPr id="5" name="Picture 4"/>
          <p:cNvPicPr>
            <a:picLocks noChangeAspect="1"/>
          </p:cNvPicPr>
          <p:nvPr/>
        </p:nvPicPr>
        <p:blipFill>
          <a:blip r:embed="rId3"/>
          <a:stretch>
            <a:fillRect/>
          </a:stretch>
        </p:blipFill>
        <p:spPr>
          <a:xfrm>
            <a:off x="5712174" y="3603524"/>
            <a:ext cx="5995803" cy="3013585"/>
          </a:xfrm>
          <a:prstGeom prst="rect">
            <a:avLst/>
          </a:prstGeom>
        </p:spPr>
      </p:pic>
      <p:sp>
        <p:nvSpPr>
          <p:cNvPr id="7" name="TextBox 6"/>
          <p:cNvSpPr txBox="1"/>
          <p:nvPr/>
        </p:nvSpPr>
        <p:spPr>
          <a:xfrm>
            <a:off x="7218957" y="1393468"/>
            <a:ext cx="6615029" cy="830997"/>
          </a:xfrm>
          <a:prstGeom prst="rect">
            <a:avLst/>
          </a:prstGeom>
          <a:noFill/>
        </p:spPr>
        <p:txBody>
          <a:bodyPr wrap="square">
            <a:spAutoFit/>
          </a:bodyPr>
          <a:lstStyle/>
          <a:p>
            <a:r>
              <a:rPr lang="en-IN" sz="4800" dirty="0">
                <a:solidFill>
                  <a:srgbClr val="FF0000"/>
                </a:solidFill>
              </a:rPr>
              <a:t>JIRA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2541" y="4503174"/>
            <a:ext cx="4345859" cy="1150374"/>
          </a:xfrm>
        </p:spPr>
        <p:txBody>
          <a:bodyPr>
            <a:normAutofit fontScale="90000"/>
          </a:bodyPr>
          <a:lstStyle/>
          <a:p>
            <a:pPr algn="l"/>
            <a:r>
              <a:rPr lang="en-US" sz="4000" dirty="0">
                <a:solidFill>
                  <a:schemeClr val="tx1"/>
                </a:solidFill>
                <a:latin typeface="Times New Roman" panose="02020603050405020304" pitchFamily="18" charset="0"/>
                <a:cs typeface="Times New Roman" panose="02020603050405020304" pitchFamily="18" charset="0"/>
              </a:rPr>
              <a:t>																	</a:t>
            </a:r>
            <a:r>
              <a:rPr lang="en-US" sz="2800" dirty="0">
                <a:solidFill>
                  <a:schemeClr val="tx1"/>
                </a:solidFill>
                <a:latin typeface="Times New Roman" panose="02020603050405020304" pitchFamily="18" charset="0"/>
                <a:cs typeface="Times New Roman" panose="02020603050405020304" pitchFamily="18" charset="0"/>
              </a:rPr>
              <a:t>	</a:t>
            </a:r>
            <a:endParaRPr lang="en-US" sz="2800" i="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92855" y="1305233"/>
            <a:ext cx="4881339" cy="852950"/>
          </a:xfrm>
        </p:spPr>
        <p:txBody>
          <a:bodyPr vert="horz" lIns="91440" tIns="45720" rIns="91440" bIns="45720" rtlCol="0" anchor="b">
            <a:normAutofit/>
          </a:bodyPr>
          <a:lstStyle/>
          <a:p>
            <a:endParaRPr lang="en-US" sz="2000" dirty="0">
              <a:cs typeface="Calibri" panose="020F0502020204030204"/>
            </a:endParaRPr>
          </a:p>
          <a:p>
            <a:endParaRPr lang="en-US" sz="2000" dirty="0">
              <a:cs typeface="Calibri" panose="020F0502020204030204"/>
            </a:endParaRPr>
          </a:p>
        </p:txBody>
      </p:sp>
      <p:pic>
        <p:nvPicPr>
          <p:cNvPr id="6" name="Content Placeholder 4" descr="JIRATESTCYCLE.png"/>
          <p:cNvPicPr>
            <a:picLocks noChangeAspect="1"/>
          </p:cNvPicPr>
          <p:nvPr/>
        </p:nvPicPr>
        <p:blipFill>
          <a:blip r:embed="rId2" cstate="print"/>
          <a:stretch>
            <a:fillRect/>
          </a:stretch>
        </p:blipFill>
        <p:spPr>
          <a:xfrm>
            <a:off x="684974" y="635839"/>
            <a:ext cx="5027015" cy="2662086"/>
          </a:xfrm>
          <a:prstGeom prst="rect">
            <a:avLst/>
          </a:prstGeom>
        </p:spPr>
      </p:pic>
      <p:pic>
        <p:nvPicPr>
          <p:cNvPr id="12" name="Content Placeholder 11" descr="JIRA REPORT.png"/>
          <p:cNvPicPr>
            <a:picLocks noChangeAspect="1"/>
          </p:cNvPicPr>
          <p:nvPr/>
        </p:nvPicPr>
        <p:blipFill>
          <a:blip r:embed="rId3" cstate="print"/>
          <a:stretch>
            <a:fillRect/>
          </a:stretch>
        </p:blipFill>
        <p:spPr>
          <a:xfrm>
            <a:off x="3982066" y="3497826"/>
            <a:ext cx="5751870" cy="3023420"/>
          </a:xfrm>
          <a:prstGeom prst="rect">
            <a:avLst/>
          </a:prstGeom>
        </p:spPr>
      </p:pic>
      <p:sp>
        <p:nvSpPr>
          <p:cNvPr id="8" name="TextBox 7"/>
          <p:cNvSpPr txBox="1"/>
          <p:nvPr/>
        </p:nvSpPr>
        <p:spPr>
          <a:xfrm>
            <a:off x="6530443" y="1304964"/>
            <a:ext cx="6100916" cy="707886"/>
          </a:xfrm>
          <a:prstGeom prst="rect">
            <a:avLst/>
          </a:prstGeom>
          <a:noFill/>
        </p:spPr>
        <p:txBody>
          <a:bodyPr wrap="square">
            <a:spAutoFit/>
          </a:bodyPr>
          <a:lstStyle/>
          <a:p>
            <a:r>
              <a:rPr lang="en-IN" sz="4000" b="1" dirty="0">
                <a:solidFill>
                  <a:srgbClr val="FF0000"/>
                </a:solidFill>
              </a:rPr>
              <a:t>JIRA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4735" y="737206"/>
            <a:ext cx="8996517" cy="3159088"/>
          </a:xfrm>
        </p:spPr>
        <p:txBody>
          <a:bodyPr>
            <a:normAutofit/>
          </a:bodyPr>
          <a:lstStyle/>
          <a:p>
            <a:pPr algn="l"/>
            <a:r>
              <a:rPr lang="en-US" sz="4000" dirty="0">
                <a:solidFill>
                  <a:schemeClr val="tx1"/>
                </a:solidFill>
                <a:latin typeface="Times New Roman" panose="02020603050405020304" pitchFamily="18" charset="0"/>
                <a:cs typeface="Times New Roman" panose="02020603050405020304" pitchFamily="18" charset="0"/>
              </a:rPr>
              <a:t>															</a:t>
            </a:r>
            <a:br>
              <a:rPr lang="en-US" sz="6800" b="1" dirty="0">
                <a:latin typeface="Arial Nova"/>
                <a:cs typeface="Calibri Light" panose="020F0302020204030204"/>
              </a:rPr>
            </a:br>
            <a:endParaRPr lang="en-US" sz="3600" i="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573680" y="3814915"/>
            <a:ext cx="4691196" cy="2477729"/>
          </a:xfrm>
        </p:spPr>
        <p:txBody>
          <a:bodyPr vert="horz" lIns="91440" tIns="45720" rIns="91440" bIns="45720" rtlCol="0" anchor="b">
            <a:normAutofit/>
          </a:bodyPr>
          <a:lstStyle/>
          <a:p>
            <a:endParaRPr lang="en-US" sz="1600" dirty="0">
              <a:cs typeface="Calibri" panose="020F0502020204030204"/>
            </a:endParaRPr>
          </a:p>
          <a:p>
            <a:endParaRPr lang="en-US" sz="2000" dirty="0">
              <a:cs typeface="Calibri" panose="020F0502020204030204"/>
            </a:endParaRPr>
          </a:p>
          <a:p>
            <a:endParaRPr lang="en-US" sz="2000" dirty="0">
              <a:cs typeface="Calibri" panose="020F0502020204030204"/>
            </a:endParaRPr>
          </a:p>
        </p:txBody>
      </p:sp>
      <p:sp>
        <p:nvSpPr>
          <p:cNvPr id="4" name="Text 0"/>
          <p:cNvSpPr/>
          <p:nvPr/>
        </p:nvSpPr>
        <p:spPr>
          <a:xfrm>
            <a:off x="758241" y="405805"/>
            <a:ext cx="3432164" cy="459482"/>
          </a:xfrm>
          <a:prstGeom prst="rect">
            <a:avLst/>
          </a:prstGeom>
          <a:noFill/>
        </p:spPr>
        <p:txBody>
          <a:bodyPr wrap="none" lIns="0" tIns="0" rIns="0" bIns="0" rtlCol="0" anchor="t"/>
          <a:lstStyle/>
          <a:p>
            <a:pPr defTabSz="762000">
              <a:lnSpc>
                <a:spcPts val="3585"/>
              </a:lnSpc>
            </a:pPr>
            <a:r>
              <a:rPr lang="en-US" b="1" dirty="0">
                <a:latin typeface="Poppins Light" pitchFamily="34" charset="0"/>
                <a:ea typeface="Poppins Light" pitchFamily="34" charset="-122"/>
                <a:cs typeface="Poppins Light" pitchFamily="34" charset="-120"/>
              </a:rPr>
              <a:t>Project Structure</a:t>
            </a:r>
            <a:endParaRPr lang="en-US" b="1" dirty="0">
              <a:latin typeface="Calibri" panose="020F0502020204030204"/>
            </a:endParaRPr>
          </a:p>
        </p:txBody>
      </p:sp>
      <p:pic>
        <p:nvPicPr>
          <p:cNvPr id="5" name="Image 0" descr="preencoded.png"/>
          <p:cNvPicPr>
            <a:picLocks noChangeAspect="1"/>
          </p:cNvPicPr>
          <p:nvPr/>
        </p:nvPicPr>
        <p:blipFill>
          <a:blip r:embed="rId2"/>
          <a:stretch>
            <a:fillRect/>
          </a:stretch>
        </p:blipFill>
        <p:spPr>
          <a:xfrm>
            <a:off x="563282" y="1028948"/>
            <a:ext cx="686377" cy="882154"/>
          </a:xfrm>
          <a:prstGeom prst="rect">
            <a:avLst/>
          </a:prstGeom>
        </p:spPr>
      </p:pic>
      <p:sp>
        <p:nvSpPr>
          <p:cNvPr id="6" name="Text 1"/>
          <p:cNvSpPr/>
          <p:nvPr/>
        </p:nvSpPr>
        <p:spPr>
          <a:xfrm>
            <a:off x="1518450" y="1306215"/>
            <a:ext cx="1716082" cy="229692"/>
          </a:xfrm>
          <a:prstGeom prst="rect">
            <a:avLst/>
          </a:prstGeom>
          <a:noFill/>
        </p:spPr>
        <p:txBody>
          <a:bodyPr wrap="none" lIns="0" tIns="0" rIns="0" bIns="0" rtlCol="0" anchor="t"/>
          <a:lstStyle/>
          <a:p>
            <a:pPr defTabSz="762000">
              <a:lnSpc>
                <a:spcPts val="1790"/>
              </a:lnSpc>
            </a:pPr>
            <a:r>
              <a:rPr lang="en-US" b="1" dirty="0">
                <a:latin typeface="Poppins Light" pitchFamily="34" charset="0"/>
                <a:ea typeface="Poppins Light" pitchFamily="34" charset="-122"/>
                <a:cs typeface="Poppins Light" pitchFamily="34" charset="-120"/>
              </a:rPr>
              <a:t>src/main/java</a:t>
            </a:r>
            <a:endParaRPr lang="en-US" b="1" dirty="0">
              <a:latin typeface="Calibri" panose="020F0502020204030204"/>
            </a:endParaRPr>
          </a:p>
        </p:txBody>
      </p:sp>
      <p:sp>
        <p:nvSpPr>
          <p:cNvPr id="7" name="Text 2"/>
          <p:cNvSpPr/>
          <p:nvPr/>
        </p:nvSpPr>
        <p:spPr>
          <a:xfrm>
            <a:off x="2078176" y="1624112"/>
            <a:ext cx="9599275" cy="235248"/>
          </a:xfrm>
          <a:prstGeom prst="rect">
            <a:avLst/>
          </a:prstGeom>
          <a:noFill/>
        </p:spPr>
        <p:txBody>
          <a:bodyPr wrap="none" lIns="0" tIns="0" rIns="0" bIns="0" rtlCol="0" anchor="t"/>
          <a:lstStyle/>
          <a:p>
            <a:pPr defTabSz="762000">
              <a:lnSpc>
                <a:spcPts val="1835"/>
              </a:lnSpc>
            </a:pPr>
            <a:r>
              <a:rPr lang="en-US" b="1" dirty="0">
                <a:latin typeface="Roboto Light" pitchFamily="34" charset="0"/>
                <a:ea typeface="Roboto Light" pitchFamily="34" charset="-122"/>
                <a:cs typeface="Roboto Light" pitchFamily="34" charset="-120"/>
              </a:rPr>
              <a:t>Core implementation and utilities</a:t>
            </a:r>
            <a:endParaRPr lang="en-US" b="1" dirty="0">
              <a:latin typeface="Calibri" panose="020F0502020204030204"/>
            </a:endParaRPr>
          </a:p>
        </p:txBody>
      </p:sp>
      <p:pic>
        <p:nvPicPr>
          <p:cNvPr id="8" name="Image 1" descr="preencoded.png"/>
          <p:cNvPicPr>
            <a:picLocks noChangeAspect="1"/>
          </p:cNvPicPr>
          <p:nvPr/>
        </p:nvPicPr>
        <p:blipFill>
          <a:blip r:embed="rId3"/>
          <a:stretch>
            <a:fillRect/>
          </a:stretch>
        </p:blipFill>
        <p:spPr>
          <a:xfrm>
            <a:off x="563282" y="2041426"/>
            <a:ext cx="686377" cy="882154"/>
          </a:xfrm>
          <a:prstGeom prst="rect">
            <a:avLst/>
          </a:prstGeom>
        </p:spPr>
      </p:pic>
      <p:sp>
        <p:nvSpPr>
          <p:cNvPr id="9" name="Text 3"/>
          <p:cNvSpPr/>
          <p:nvPr/>
        </p:nvSpPr>
        <p:spPr>
          <a:xfrm>
            <a:off x="1518450" y="2188369"/>
            <a:ext cx="1716082" cy="229692"/>
          </a:xfrm>
          <a:prstGeom prst="rect">
            <a:avLst/>
          </a:prstGeom>
          <a:noFill/>
        </p:spPr>
        <p:txBody>
          <a:bodyPr wrap="none" lIns="0" tIns="0" rIns="0" bIns="0" rtlCol="0" anchor="t"/>
          <a:lstStyle/>
          <a:p>
            <a:pPr defTabSz="762000">
              <a:lnSpc>
                <a:spcPts val="1790"/>
              </a:lnSpc>
            </a:pPr>
            <a:r>
              <a:rPr lang="en-US" b="1" dirty="0">
                <a:latin typeface="Poppins Light" pitchFamily="34" charset="0"/>
                <a:ea typeface="Poppins Light" pitchFamily="34" charset="-122"/>
                <a:cs typeface="Poppins Light" pitchFamily="34" charset="-120"/>
              </a:rPr>
              <a:t>src/test/java</a:t>
            </a:r>
            <a:endParaRPr lang="en-US" b="1" dirty="0">
              <a:latin typeface="Calibri" panose="020F0502020204030204"/>
            </a:endParaRPr>
          </a:p>
        </p:txBody>
      </p:sp>
      <p:sp>
        <p:nvSpPr>
          <p:cNvPr id="10" name="Text 4"/>
          <p:cNvSpPr/>
          <p:nvPr/>
        </p:nvSpPr>
        <p:spPr>
          <a:xfrm>
            <a:off x="2078176" y="2506266"/>
            <a:ext cx="9599275" cy="235248"/>
          </a:xfrm>
          <a:prstGeom prst="rect">
            <a:avLst/>
          </a:prstGeom>
          <a:noFill/>
        </p:spPr>
        <p:txBody>
          <a:bodyPr wrap="none" lIns="0" tIns="0" rIns="0" bIns="0" rtlCol="0" anchor="t"/>
          <a:lstStyle/>
          <a:p>
            <a:pPr defTabSz="762000">
              <a:lnSpc>
                <a:spcPts val="1835"/>
              </a:lnSpc>
            </a:pPr>
            <a:r>
              <a:rPr lang="en-US" b="1" dirty="0">
                <a:latin typeface="Roboto Light" pitchFamily="34" charset="0"/>
                <a:ea typeface="Roboto Light" pitchFamily="34" charset="-122"/>
                <a:cs typeface="Roboto Light" pitchFamily="34" charset="-120"/>
              </a:rPr>
              <a:t>Test scripts and scenarios</a:t>
            </a:r>
            <a:endParaRPr lang="en-US" b="1" dirty="0">
              <a:latin typeface="Calibri" panose="020F0502020204030204"/>
            </a:endParaRPr>
          </a:p>
        </p:txBody>
      </p:sp>
      <p:pic>
        <p:nvPicPr>
          <p:cNvPr id="11" name="Image 2" descr="preencoded.png"/>
          <p:cNvPicPr>
            <a:picLocks noChangeAspect="1"/>
          </p:cNvPicPr>
          <p:nvPr/>
        </p:nvPicPr>
        <p:blipFill>
          <a:blip r:embed="rId4"/>
          <a:stretch>
            <a:fillRect/>
          </a:stretch>
        </p:blipFill>
        <p:spPr>
          <a:xfrm>
            <a:off x="563282" y="2923581"/>
            <a:ext cx="686377" cy="882154"/>
          </a:xfrm>
          <a:prstGeom prst="rect">
            <a:avLst/>
          </a:prstGeom>
        </p:spPr>
      </p:pic>
      <p:sp>
        <p:nvSpPr>
          <p:cNvPr id="12" name="Text 5"/>
          <p:cNvSpPr/>
          <p:nvPr/>
        </p:nvSpPr>
        <p:spPr>
          <a:xfrm>
            <a:off x="1518450" y="3070522"/>
            <a:ext cx="1716082" cy="229692"/>
          </a:xfrm>
          <a:prstGeom prst="rect">
            <a:avLst/>
          </a:prstGeom>
          <a:noFill/>
        </p:spPr>
        <p:txBody>
          <a:bodyPr wrap="none" lIns="0" tIns="0" rIns="0" bIns="0" rtlCol="0" anchor="t"/>
          <a:lstStyle/>
          <a:p>
            <a:pPr defTabSz="762000">
              <a:lnSpc>
                <a:spcPts val="1790"/>
              </a:lnSpc>
            </a:pPr>
            <a:r>
              <a:rPr lang="en-US" b="1" dirty="0">
                <a:latin typeface="Poppins Light" pitchFamily="34" charset="0"/>
                <a:ea typeface="Poppins Light" pitchFamily="34" charset="-122"/>
                <a:cs typeface="Poppins Light" pitchFamily="34" charset="-120"/>
              </a:rPr>
              <a:t>src/main/resources</a:t>
            </a:r>
            <a:endParaRPr lang="en-US" b="1" dirty="0">
              <a:latin typeface="Calibri" panose="020F0502020204030204"/>
            </a:endParaRPr>
          </a:p>
        </p:txBody>
      </p:sp>
      <p:sp>
        <p:nvSpPr>
          <p:cNvPr id="13" name="Text 6"/>
          <p:cNvSpPr/>
          <p:nvPr/>
        </p:nvSpPr>
        <p:spPr>
          <a:xfrm>
            <a:off x="2078176" y="3458040"/>
            <a:ext cx="9599275" cy="235248"/>
          </a:xfrm>
          <a:prstGeom prst="rect">
            <a:avLst/>
          </a:prstGeom>
          <a:noFill/>
        </p:spPr>
        <p:txBody>
          <a:bodyPr wrap="none" lIns="0" tIns="0" rIns="0" bIns="0" rtlCol="0" anchor="t"/>
          <a:lstStyle/>
          <a:p>
            <a:pPr defTabSz="762000">
              <a:lnSpc>
                <a:spcPts val="1835"/>
              </a:lnSpc>
            </a:pPr>
            <a:r>
              <a:rPr lang="en-US" b="1" dirty="0">
                <a:latin typeface="Roboto Light" pitchFamily="34" charset="0"/>
                <a:ea typeface="Roboto Light" pitchFamily="34" charset="-122"/>
                <a:cs typeface="Roboto Light" pitchFamily="34" charset="-120"/>
              </a:rPr>
              <a:t>Configurations and supporting files</a:t>
            </a:r>
            <a:endParaRPr lang="en-US" b="1" dirty="0">
              <a:latin typeface="Calibri" panose="020F0502020204030204"/>
            </a:endParaRPr>
          </a:p>
        </p:txBody>
      </p:sp>
      <p:pic>
        <p:nvPicPr>
          <p:cNvPr id="14" name="Image 3" descr="preencoded.png"/>
          <p:cNvPicPr>
            <a:picLocks noChangeAspect="1"/>
          </p:cNvPicPr>
          <p:nvPr/>
        </p:nvPicPr>
        <p:blipFill>
          <a:blip r:embed="rId5"/>
          <a:stretch>
            <a:fillRect/>
          </a:stretch>
        </p:blipFill>
        <p:spPr>
          <a:xfrm>
            <a:off x="563282" y="3805734"/>
            <a:ext cx="686377" cy="882154"/>
          </a:xfrm>
          <a:prstGeom prst="rect">
            <a:avLst/>
          </a:prstGeom>
        </p:spPr>
      </p:pic>
      <p:sp>
        <p:nvSpPr>
          <p:cNvPr id="15" name="Text 7"/>
          <p:cNvSpPr/>
          <p:nvPr/>
        </p:nvSpPr>
        <p:spPr>
          <a:xfrm>
            <a:off x="1518450" y="3952677"/>
            <a:ext cx="1716082" cy="229692"/>
          </a:xfrm>
          <a:prstGeom prst="rect">
            <a:avLst/>
          </a:prstGeom>
          <a:noFill/>
        </p:spPr>
        <p:txBody>
          <a:bodyPr wrap="none" lIns="0" tIns="0" rIns="0" bIns="0" rtlCol="0" anchor="t"/>
          <a:lstStyle/>
          <a:p>
            <a:pPr defTabSz="762000">
              <a:lnSpc>
                <a:spcPts val="1790"/>
              </a:lnSpc>
            </a:pPr>
            <a:r>
              <a:rPr lang="en-US" b="1" dirty="0">
                <a:latin typeface="Poppins Light" pitchFamily="34" charset="0"/>
                <a:ea typeface="Poppins Light" pitchFamily="34" charset="-122"/>
                <a:cs typeface="Poppins Light" pitchFamily="34" charset="-120"/>
              </a:rPr>
              <a:t>src/test/resources</a:t>
            </a:r>
            <a:endParaRPr lang="en-US" b="1" dirty="0">
              <a:latin typeface="Calibri" panose="020F0502020204030204"/>
            </a:endParaRPr>
          </a:p>
        </p:txBody>
      </p:sp>
      <p:sp>
        <p:nvSpPr>
          <p:cNvPr id="16" name="Text 8"/>
          <p:cNvSpPr/>
          <p:nvPr/>
        </p:nvSpPr>
        <p:spPr>
          <a:xfrm>
            <a:off x="2078176" y="4270574"/>
            <a:ext cx="9599275" cy="235248"/>
          </a:xfrm>
          <a:prstGeom prst="rect">
            <a:avLst/>
          </a:prstGeom>
          <a:noFill/>
        </p:spPr>
        <p:txBody>
          <a:bodyPr wrap="none" lIns="0" tIns="0" rIns="0" bIns="0" rtlCol="0" anchor="t"/>
          <a:lstStyle/>
          <a:p>
            <a:pPr defTabSz="762000">
              <a:lnSpc>
                <a:spcPts val="1835"/>
              </a:lnSpc>
            </a:pPr>
            <a:r>
              <a:rPr lang="en-US" b="1" dirty="0">
                <a:latin typeface="Roboto Light" pitchFamily="34" charset="0"/>
                <a:ea typeface="Roboto Light" pitchFamily="34" charset="-122"/>
                <a:cs typeface="Roboto Light" pitchFamily="34" charset="-120"/>
              </a:rPr>
              <a:t>Test data, reports, screenshots</a:t>
            </a:r>
            <a:endParaRPr lang="en-US" b="1" dirty="0">
              <a:latin typeface="Calibri" panose="020F0502020204030204"/>
            </a:endParaRPr>
          </a:p>
        </p:txBody>
      </p:sp>
      <p:pic>
        <p:nvPicPr>
          <p:cNvPr id="17" name="Image 4" descr="preencoded.png"/>
          <p:cNvPicPr>
            <a:picLocks noChangeAspect="1"/>
          </p:cNvPicPr>
          <p:nvPr/>
        </p:nvPicPr>
        <p:blipFill>
          <a:blip r:embed="rId6"/>
          <a:stretch>
            <a:fillRect/>
          </a:stretch>
        </p:blipFill>
        <p:spPr>
          <a:xfrm>
            <a:off x="563282" y="4687888"/>
            <a:ext cx="686377" cy="882154"/>
          </a:xfrm>
          <a:prstGeom prst="rect">
            <a:avLst/>
          </a:prstGeom>
        </p:spPr>
      </p:pic>
      <p:sp>
        <p:nvSpPr>
          <p:cNvPr id="18" name="Text 9"/>
          <p:cNvSpPr/>
          <p:nvPr/>
        </p:nvSpPr>
        <p:spPr>
          <a:xfrm>
            <a:off x="1518450" y="4834831"/>
            <a:ext cx="1716082" cy="229692"/>
          </a:xfrm>
          <a:prstGeom prst="rect">
            <a:avLst/>
          </a:prstGeom>
          <a:noFill/>
        </p:spPr>
        <p:txBody>
          <a:bodyPr wrap="none" lIns="0" tIns="0" rIns="0" bIns="0" rtlCol="0" anchor="t"/>
          <a:lstStyle/>
          <a:p>
            <a:pPr defTabSz="762000">
              <a:lnSpc>
                <a:spcPts val="1790"/>
              </a:lnSpc>
            </a:pPr>
            <a:r>
              <a:rPr lang="en-US" b="1" dirty="0">
                <a:latin typeface="Poppins Light" pitchFamily="34" charset="0"/>
                <a:ea typeface="Poppins Light" pitchFamily="34" charset="-122"/>
                <a:cs typeface="Poppins Light" pitchFamily="34" charset="-120"/>
              </a:rPr>
              <a:t>Maven</a:t>
            </a:r>
            <a:endParaRPr lang="en-US" b="1" dirty="0">
              <a:latin typeface="Calibri" panose="020F0502020204030204"/>
            </a:endParaRPr>
          </a:p>
        </p:txBody>
      </p:sp>
      <p:sp>
        <p:nvSpPr>
          <p:cNvPr id="19" name="Text 10"/>
          <p:cNvSpPr/>
          <p:nvPr/>
        </p:nvSpPr>
        <p:spPr>
          <a:xfrm>
            <a:off x="2078176" y="5152728"/>
            <a:ext cx="9599275" cy="235248"/>
          </a:xfrm>
          <a:prstGeom prst="rect">
            <a:avLst/>
          </a:prstGeom>
          <a:noFill/>
        </p:spPr>
        <p:txBody>
          <a:bodyPr wrap="none" lIns="0" tIns="0" rIns="0" bIns="0" rtlCol="0" anchor="t"/>
          <a:lstStyle/>
          <a:p>
            <a:pPr defTabSz="762000">
              <a:lnSpc>
                <a:spcPts val="1835"/>
              </a:lnSpc>
            </a:pPr>
            <a:r>
              <a:rPr lang="en-US" b="1" dirty="0">
                <a:latin typeface="Roboto Light" pitchFamily="34" charset="0"/>
                <a:ea typeface="Roboto Light" pitchFamily="34" charset="-122"/>
                <a:cs typeface="Roboto Light" pitchFamily="34" charset="-120"/>
              </a:rPr>
              <a:t>Build management and dependency handling</a:t>
            </a:r>
            <a:endParaRPr lang="en-US" b="1" dirty="0">
              <a:latin typeface="Calibri" panose="020F0502020204030204"/>
            </a:endParaRPr>
          </a:p>
        </p:txBody>
      </p:sp>
      <p:pic>
        <p:nvPicPr>
          <p:cNvPr id="20" name="Image 5" descr="preencoded.png"/>
          <p:cNvPicPr>
            <a:picLocks noChangeAspect="1"/>
          </p:cNvPicPr>
          <p:nvPr/>
        </p:nvPicPr>
        <p:blipFill>
          <a:blip r:embed="rId7"/>
          <a:stretch>
            <a:fillRect/>
          </a:stretch>
        </p:blipFill>
        <p:spPr>
          <a:xfrm>
            <a:off x="563282" y="5570041"/>
            <a:ext cx="686377" cy="882154"/>
          </a:xfrm>
          <a:prstGeom prst="rect">
            <a:avLst/>
          </a:prstGeom>
        </p:spPr>
      </p:pic>
      <p:sp>
        <p:nvSpPr>
          <p:cNvPr id="21" name="Text 11"/>
          <p:cNvSpPr/>
          <p:nvPr/>
        </p:nvSpPr>
        <p:spPr>
          <a:xfrm>
            <a:off x="1518450" y="5716984"/>
            <a:ext cx="1716082" cy="229692"/>
          </a:xfrm>
          <a:prstGeom prst="rect">
            <a:avLst/>
          </a:prstGeom>
          <a:noFill/>
        </p:spPr>
        <p:txBody>
          <a:bodyPr wrap="none" lIns="0" tIns="0" rIns="0" bIns="0" rtlCol="0" anchor="t"/>
          <a:lstStyle/>
          <a:p>
            <a:pPr defTabSz="762000">
              <a:lnSpc>
                <a:spcPts val="1790"/>
              </a:lnSpc>
            </a:pPr>
            <a:r>
              <a:rPr lang="en-US" b="1" dirty="0">
                <a:latin typeface="Poppins Light" pitchFamily="34" charset="0"/>
                <a:ea typeface="Poppins Light" pitchFamily="34" charset="-122"/>
                <a:cs typeface="Poppins Light" pitchFamily="34" charset="-120"/>
              </a:rPr>
              <a:t>JUnit/TestNG</a:t>
            </a:r>
            <a:endParaRPr lang="en-US" b="1" dirty="0">
              <a:latin typeface="Calibri" panose="020F0502020204030204"/>
            </a:endParaRPr>
          </a:p>
        </p:txBody>
      </p:sp>
      <p:sp>
        <p:nvSpPr>
          <p:cNvPr id="22" name="Text 12"/>
          <p:cNvSpPr/>
          <p:nvPr/>
        </p:nvSpPr>
        <p:spPr>
          <a:xfrm>
            <a:off x="2078176" y="6057396"/>
            <a:ext cx="9599275" cy="235248"/>
          </a:xfrm>
          <a:prstGeom prst="rect">
            <a:avLst/>
          </a:prstGeom>
          <a:noFill/>
        </p:spPr>
        <p:txBody>
          <a:bodyPr wrap="none" lIns="0" tIns="0" rIns="0" bIns="0" rtlCol="0" anchor="t"/>
          <a:lstStyle/>
          <a:p>
            <a:pPr defTabSz="762000">
              <a:lnSpc>
                <a:spcPts val="1835"/>
              </a:lnSpc>
            </a:pPr>
            <a:r>
              <a:rPr lang="en-US" b="1" dirty="0">
                <a:latin typeface="Roboto Light" pitchFamily="34" charset="0"/>
                <a:ea typeface="Roboto Light" pitchFamily="34" charset="-122"/>
                <a:cs typeface="Roboto Light" pitchFamily="34" charset="-120"/>
              </a:rPr>
              <a:t>Test execution</a:t>
            </a:r>
            <a:endParaRPr lang="en-US" b="1" dirty="0">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6E9FA-19D8-706D-5FC5-3E9A515D76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0126F1-54C2-30C0-D858-B21D9D8C2804}"/>
              </a:ext>
            </a:extLst>
          </p:cNvPr>
          <p:cNvSpPr>
            <a:spLocks noGrp="1"/>
          </p:cNvSpPr>
          <p:nvPr>
            <p:ph type="ctrTitle"/>
          </p:nvPr>
        </p:nvSpPr>
        <p:spPr>
          <a:xfrm>
            <a:off x="894735" y="737206"/>
            <a:ext cx="8996517" cy="3159088"/>
          </a:xfrm>
        </p:spPr>
        <p:txBody>
          <a:bodyPr>
            <a:normAutofit/>
          </a:bodyPr>
          <a:lstStyle/>
          <a:p>
            <a:pPr algn="l"/>
            <a:r>
              <a:rPr lang="en-US" sz="4000" dirty="0">
                <a:solidFill>
                  <a:schemeClr val="tx1"/>
                </a:solidFill>
                <a:latin typeface="Times New Roman" panose="02020603050405020304" pitchFamily="18" charset="0"/>
                <a:cs typeface="Times New Roman" panose="02020603050405020304" pitchFamily="18" charset="0"/>
              </a:rPr>
              <a:t>															</a:t>
            </a:r>
            <a:br>
              <a:rPr lang="en-US" sz="6800" b="1" dirty="0">
                <a:latin typeface="Arial Nova"/>
                <a:cs typeface="Calibri Light"/>
              </a:rPr>
            </a:br>
            <a:endParaRPr lang="en-US" sz="3600" i="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A14C934-461F-0272-629C-2847BC1DE049}"/>
              </a:ext>
            </a:extLst>
          </p:cNvPr>
          <p:cNvSpPr>
            <a:spLocks noGrp="1"/>
          </p:cNvSpPr>
          <p:nvPr>
            <p:ph type="subTitle" idx="1"/>
          </p:nvPr>
        </p:nvSpPr>
        <p:spPr>
          <a:xfrm>
            <a:off x="5573680" y="3814915"/>
            <a:ext cx="4691196" cy="2477729"/>
          </a:xfrm>
        </p:spPr>
        <p:txBody>
          <a:bodyPr vert="horz" lIns="91440" tIns="45720" rIns="91440" bIns="45720" rtlCol="0" anchor="b">
            <a:normAutofit/>
          </a:bodyPr>
          <a:lstStyle/>
          <a:p>
            <a:endParaRPr lang="en-US" sz="1600" dirty="0">
              <a:cs typeface="Calibri"/>
            </a:endParaRPr>
          </a:p>
          <a:p>
            <a:endParaRPr lang="en-US" sz="2000" dirty="0">
              <a:cs typeface="Calibri"/>
            </a:endParaRPr>
          </a:p>
          <a:p>
            <a:endParaRPr lang="en-US" sz="2000" dirty="0">
              <a:cs typeface="Calibri"/>
            </a:endParaRPr>
          </a:p>
        </p:txBody>
      </p:sp>
      <p:sp>
        <p:nvSpPr>
          <p:cNvPr id="4" name="Text 0"/>
          <p:cNvSpPr/>
          <p:nvPr/>
        </p:nvSpPr>
        <p:spPr>
          <a:xfrm>
            <a:off x="758241" y="405805"/>
            <a:ext cx="3432164" cy="459482"/>
          </a:xfrm>
          <a:prstGeom prst="rect">
            <a:avLst/>
          </a:prstGeom>
          <a:noFill/>
          <a:ln/>
        </p:spPr>
        <p:txBody>
          <a:bodyPr wrap="none" lIns="0" tIns="0" rIns="0" bIns="0" rtlCol="0" anchor="t"/>
          <a:lstStyle/>
          <a:p>
            <a:pPr defTabSz="761970">
              <a:lnSpc>
                <a:spcPts val="3583"/>
              </a:lnSpc>
            </a:pPr>
            <a:r>
              <a:rPr lang="en-US" b="1" dirty="0">
                <a:latin typeface="Poppins Light" pitchFamily="34" charset="0"/>
                <a:ea typeface="Poppins Light" pitchFamily="34" charset="-122"/>
                <a:cs typeface="Poppins Light" pitchFamily="34" charset="-120"/>
              </a:rPr>
              <a:t>Project Structure</a:t>
            </a:r>
            <a:endParaRPr lang="en-US" b="1" dirty="0">
              <a:latin typeface="Calibri" panose="020F0502020204030204"/>
            </a:endParaRPr>
          </a:p>
        </p:txBody>
      </p:sp>
      <p:pic>
        <p:nvPicPr>
          <p:cNvPr id="5" name="Image 0" descr="preencoded.png"/>
          <p:cNvPicPr>
            <a:picLocks noChangeAspect="1"/>
          </p:cNvPicPr>
          <p:nvPr/>
        </p:nvPicPr>
        <p:blipFill>
          <a:blip r:embed="rId2"/>
          <a:stretch>
            <a:fillRect/>
          </a:stretch>
        </p:blipFill>
        <p:spPr>
          <a:xfrm>
            <a:off x="563282" y="1028948"/>
            <a:ext cx="686377" cy="882154"/>
          </a:xfrm>
          <a:prstGeom prst="rect">
            <a:avLst/>
          </a:prstGeom>
        </p:spPr>
      </p:pic>
      <p:sp>
        <p:nvSpPr>
          <p:cNvPr id="6" name="Text 1"/>
          <p:cNvSpPr/>
          <p:nvPr/>
        </p:nvSpPr>
        <p:spPr>
          <a:xfrm>
            <a:off x="1518450" y="1306215"/>
            <a:ext cx="1716082" cy="229692"/>
          </a:xfrm>
          <a:prstGeom prst="rect">
            <a:avLst/>
          </a:prstGeom>
          <a:noFill/>
          <a:ln/>
        </p:spPr>
        <p:txBody>
          <a:bodyPr wrap="none" lIns="0" tIns="0" rIns="0" bIns="0" rtlCol="0" anchor="t"/>
          <a:lstStyle/>
          <a:p>
            <a:pPr defTabSz="761970">
              <a:lnSpc>
                <a:spcPts val="1792"/>
              </a:lnSpc>
            </a:pPr>
            <a:r>
              <a:rPr lang="en-US" b="1" dirty="0">
                <a:latin typeface="Poppins Light" pitchFamily="34" charset="0"/>
                <a:ea typeface="Poppins Light" pitchFamily="34" charset="-122"/>
                <a:cs typeface="Poppins Light" pitchFamily="34" charset="-120"/>
              </a:rPr>
              <a:t>src/main/java</a:t>
            </a:r>
            <a:endParaRPr lang="en-US" b="1" dirty="0">
              <a:latin typeface="Calibri" panose="020F0502020204030204"/>
            </a:endParaRPr>
          </a:p>
        </p:txBody>
      </p:sp>
      <p:sp>
        <p:nvSpPr>
          <p:cNvPr id="7" name="Text 2"/>
          <p:cNvSpPr/>
          <p:nvPr/>
        </p:nvSpPr>
        <p:spPr>
          <a:xfrm>
            <a:off x="2078176" y="1624112"/>
            <a:ext cx="9599275" cy="235248"/>
          </a:xfrm>
          <a:prstGeom prst="rect">
            <a:avLst/>
          </a:prstGeom>
          <a:noFill/>
          <a:ln/>
        </p:spPr>
        <p:txBody>
          <a:bodyPr wrap="none" lIns="0" tIns="0" rIns="0" bIns="0" rtlCol="0" anchor="t"/>
          <a:lstStyle/>
          <a:p>
            <a:pPr defTabSz="761970">
              <a:lnSpc>
                <a:spcPts val="1833"/>
              </a:lnSpc>
            </a:pPr>
            <a:r>
              <a:rPr lang="en-US" b="1" dirty="0">
                <a:latin typeface="Roboto Light" pitchFamily="34" charset="0"/>
                <a:ea typeface="Roboto Light" pitchFamily="34" charset="-122"/>
                <a:cs typeface="Roboto Light" pitchFamily="34" charset="-120"/>
              </a:rPr>
              <a:t>Core implementation and utilities</a:t>
            </a:r>
            <a:endParaRPr lang="en-US" b="1" dirty="0">
              <a:latin typeface="Calibri" panose="020F0502020204030204"/>
            </a:endParaRPr>
          </a:p>
        </p:txBody>
      </p:sp>
      <p:pic>
        <p:nvPicPr>
          <p:cNvPr id="8" name="Image 1" descr="preencoded.png"/>
          <p:cNvPicPr>
            <a:picLocks noChangeAspect="1"/>
          </p:cNvPicPr>
          <p:nvPr/>
        </p:nvPicPr>
        <p:blipFill>
          <a:blip r:embed="rId3"/>
          <a:stretch>
            <a:fillRect/>
          </a:stretch>
        </p:blipFill>
        <p:spPr>
          <a:xfrm>
            <a:off x="563282" y="2041426"/>
            <a:ext cx="686377" cy="882154"/>
          </a:xfrm>
          <a:prstGeom prst="rect">
            <a:avLst/>
          </a:prstGeom>
        </p:spPr>
      </p:pic>
      <p:sp>
        <p:nvSpPr>
          <p:cNvPr id="9" name="Text 3"/>
          <p:cNvSpPr/>
          <p:nvPr/>
        </p:nvSpPr>
        <p:spPr>
          <a:xfrm>
            <a:off x="1518450" y="2188369"/>
            <a:ext cx="1716082" cy="229692"/>
          </a:xfrm>
          <a:prstGeom prst="rect">
            <a:avLst/>
          </a:prstGeom>
          <a:noFill/>
          <a:ln/>
        </p:spPr>
        <p:txBody>
          <a:bodyPr wrap="none" lIns="0" tIns="0" rIns="0" bIns="0" rtlCol="0" anchor="t"/>
          <a:lstStyle/>
          <a:p>
            <a:pPr defTabSz="761970">
              <a:lnSpc>
                <a:spcPts val="1792"/>
              </a:lnSpc>
            </a:pPr>
            <a:r>
              <a:rPr lang="en-US" b="1" dirty="0">
                <a:latin typeface="Poppins Light" pitchFamily="34" charset="0"/>
                <a:ea typeface="Poppins Light" pitchFamily="34" charset="-122"/>
                <a:cs typeface="Poppins Light" pitchFamily="34" charset="-120"/>
              </a:rPr>
              <a:t>src/test/java</a:t>
            </a:r>
            <a:endParaRPr lang="en-US" b="1" dirty="0">
              <a:latin typeface="Calibri" panose="020F0502020204030204"/>
            </a:endParaRPr>
          </a:p>
        </p:txBody>
      </p:sp>
      <p:sp>
        <p:nvSpPr>
          <p:cNvPr id="10" name="Text 4"/>
          <p:cNvSpPr/>
          <p:nvPr/>
        </p:nvSpPr>
        <p:spPr>
          <a:xfrm>
            <a:off x="2078176" y="2506266"/>
            <a:ext cx="9599275" cy="235248"/>
          </a:xfrm>
          <a:prstGeom prst="rect">
            <a:avLst/>
          </a:prstGeom>
          <a:noFill/>
          <a:ln/>
        </p:spPr>
        <p:txBody>
          <a:bodyPr wrap="none" lIns="0" tIns="0" rIns="0" bIns="0" rtlCol="0" anchor="t"/>
          <a:lstStyle/>
          <a:p>
            <a:pPr defTabSz="761970">
              <a:lnSpc>
                <a:spcPts val="1833"/>
              </a:lnSpc>
            </a:pPr>
            <a:r>
              <a:rPr lang="en-US" b="1" dirty="0">
                <a:latin typeface="Roboto Light" pitchFamily="34" charset="0"/>
                <a:ea typeface="Roboto Light" pitchFamily="34" charset="-122"/>
                <a:cs typeface="Roboto Light" pitchFamily="34" charset="-120"/>
              </a:rPr>
              <a:t>Test scripts and scenarios</a:t>
            </a:r>
            <a:endParaRPr lang="en-US" b="1" dirty="0">
              <a:latin typeface="Calibri" panose="020F0502020204030204"/>
            </a:endParaRPr>
          </a:p>
        </p:txBody>
      </p:sp>
      <p:pic>
        <p:nvPicPr>
          <p:cNvPr id="11" name="Image 2" descr="preencoded.png"/>
          <p:cNvPicPr>
            <a:picLocks noChangeAspect="1"/>
          </p:cNvPicPr>
          <p:nvPr/>
        </p:nvPicPr>
        <p:blipFill>
          <a:blip r:embed="rId4"/>
          <a:stretch>
            <a:fillRect/>
          </a:stretch>
        </p:blipFill>
        <p:spPr>
          <a:xfrm>
            <a:off x="563282" y="2923581"/>
            <a:ext cx="686377" cy="882154"/>
          </a:xfrm>
          <a:prstGeom prst="rect">
            <a:avLst/>
          </a:prstGeom>
        </p:spPr>
      </p:pic>
      <p:sp>
        <p:nvSpPr>
          <p:cNvPr id="12" name="Text 5"/>
          <p:cNvSpPr/>
          <p:nvPr/>
        </p:nvSpPr>
        <p:spPr>
          <a:xfrm>
            <a:off x="1518450" y="3070522"/>
            <a:ext cx="1716082" cy="229692"/>
          </a:xfrm>
          <a:prstGeom prst="rect">
            <a:avLst/>
          </a:prstGeom>
          <a:noFill/>
          <a:ln/>
        </p:spPr>
        <p:txBody>
          <a:bodyPr wrap="none" lIns="0" tIns="0" rIns="0" bIns="0" rtlCol="0" anchor="t"/>
          <a:lstStyle/>
          <a:p>
            <a:pPr defTabSz="761970">
              <a:lnSpc>
                <a:spcPts val="1792"/>
              </a:lnSpc>
            </a:pPr>
            <a:r>
              <a:rPr lang="en-US" b="1" dirty="0">
                <a:latin typeface="Poppins Light" pitchFamily="34" charset="0"/>
                <a:ea typeface="Poppins Light" pitchFamily="34" charset="-122"/>
                <a:cs typeface="Poppins Light" pitchFamily="34" charset="-120"/>
              </a:rPr>
              <a:t>src/main/resources</a:t>
            </a:r>
            <a:endParaRPr lang="en-US" b="1" dirty="0">
              <a:latin typeface="Calibri" panose="020F0502020204030204"/>
            </a:endParaRPr>
          </a:p>
        </p:txBody>
      </p:sp>
      <p:sp>
        <p:nvSpPr>
          <p:cNvPr id="13" name="Text 6"/>
          <p:cNvSpPr/>
          <p:nvPr/>
        </p:nvSpPr>
        <p:spPr>
          <a:xfrm>
            <a:off x="2078176" y="3458040"/>
            <a:ext cx="9599275" cy="235248"/>
          </a:xfrm>
          <a:prstGeom prst="rect">
            <a:avLst/>
          </a:prstGeom>
          <a:noFill/>
          <a:ln/>
        </p:spPr>
        <p:txBody>
          <a:bodyPr wrap="none" lIns="0" tIns="0" rIns="0" bIns="0" rtlCol="0" anchor="t"/>
          <a:lstStyle/>
          <a:p>
            <a:pPr defTabSz="761970">
              <a:lnSpc>
                <a:spcPts val="1833"/>
              </a:lnSpc>
            </a:pPr>
            <a:r>
              <a:rPr lang="en-US" b="1" dirty="0">
                <a:latin typeface="Roboto Light" pitchFamily="34" charset="0"/>
                <a:ea typeface="Roboto Light" pitchFamily="34" charset="-122"/>
                <a:cs typeface="Roboto Light" pitchFamily="34" charset="-120"/>
              </a:rPr>
              <a:t>Configurations and supporting files</a:t>
            </a:r>
            <a:endParaRPr lang="en-US" b="1" dirty="0">
              <a:latin typeface="Calibri" panose="020F0502020204030204"/>
            </a:endParaRPr>
          </a:p>
        </p:txBody>
      </p:sp>
      <p:pic>
        <p:nvPicPr>
          <p:cNvPr id="14" name="Image 3" descr="preencoded.png"/>
          <p:cNvPicPr>
            <a:picLocks noChangeAspect="1"/>
          </p:cNvPicPr>
          <p:nvPr/>
        </p:nvPicPr>
        <p:blipFill>
          <a:blip r:embed="rId5"/>
          <a:stretch>
            <a:fillRect/>
          </a:stretch>
        </p:blipFill>
        <p:spPr>
          <a:xfrm>
            <a:off x="563282" y="3805734"/>
            <a:ext cx="686377" cy="882154"/>
          </a:xfrm>
          <a:prstGeom prst="rect">
            <a:avLst/>
          </a:prstGeom>
        </p:spPr>
      </p:pic>
      <p:sp>
        <p:nvSpPr>
          <p:cNvPr id="15" name="Text 7"/>
          <p:cNvSpPr/>
          <p:nvPr/>
        </p:nvSpPr>
        <p:spPr>
          <a:xfrm>
            <a:off x="1518450" y="3952677"/>
            <a:ext cx="1716082" cy="229692"/>
          </a:xfrm>
          <a:prstGeom prst="rect">
            <a:avLst/>
          </a:prstGeom>
          <a:noFill/>
          <a:ln/>
        </p:spPr>
        <p:txBody>
          <a:bodyPr wrap="none" lIns="0" tIns="0" rIns="0" bIns="0" rtlCol="0" anchor="t"/>
          <a:lstStyle/>
          <a:p>
            <a:pPr defTabSz="761970">
              <a:lnSpc>
                <a:spcPts val="1792"/>
              </a:lnSpc>
            </a:pPr>
            <a:r>
              <a:rPr lang="en-US" b="1" dirty="0">
                <a:latin typeface="Poppins Light" pitchFamily="34" charset="0"/>
                <a:ea typeface="Poppins Light" pitchFamily="34" charset="-122"/>
                <a:cs typeface="Poppins Light" pitchFamily="34" charset="-120"/>
              </a:rPr>
              <a:t>src/test/resources</a:t>
            </a:r>
            <a:endParaRPr lang="en-US" b="1" dirty="0">
              <a:latin typeface="Calibri" panose="020F0502020204030204"/>
            </a:endParaRPr>
          </a:p>
        </p:txBody>
      </p:sp>
      <p:sp>
        <p:nvSpPr>
          <p:cNvPr id="16" name="Text 8"/>
          <p:cNvSpPr/>
          <p:nvPr/>
        </p:nvSpPr>
        <p:spPr>
          <a:xfrm>
            <a:off x="2078176" y="4270574"/>
            <a:ext cx="9599275" cy="235248"/>
          </a:xfrm>
          <a:prstGeom prst="rect">
            <a:avLst/>
          </a:prstGeom>
          <a:noFill/>
          <a:ln/>
        </p:spPr>
        <p:txBody>
          <a:bodyPr wrap="none" lIns="0" tIns="0" rIns="0" bIns="0" rtlCol="0" anchor="t"/>
          <a:lstStyle/>
          <a:p>
            <a:pPr defTabSz="761970">
              <a:lnSpc>
                <a:spcPts val="1833"/>
              </a:lnSpc>
            </a:pPr>
            <a:r>
              <a:rPr lang="en-US" b="1" dirty="0">
                <a:latin typeface="Roboto Light" pitchFamily="34" charset="0"/>
                <a:ea typeface="Roboto Light" pitchFamily="34" charset="-122"/>
                <a:cs typeface="Roboto Light" pitchFamily="34" charset="-120"/>
              </a:rPr>
              <a:t>Test data, reports, screenshots</a:t>
            </a:r>
            <a:endParaRPr lang="en-US" b="1" dirty="0">
              <a:latin typeface="Calibri" panose="020F0502020204030204"/>
            </a:endParaRPr>
          </a:p>
        </p:txBody>
      </p:sp>
      <p:pic>
        <p:nvPicPr>
          <p:cNvPr id="17" name="Image 4" descr="preencoded.png"/>
          <p:cNvPicPr>
            <a:picLocks noChangeAspect="1"/>
          </p:cNvPicPr>
          <p:nvPr/>
        </p:nvPicPr>
        <p:blipFill>
          <a:blip r:embed="rId6"/>
          <a:stretch>
            <a:fillRect/>
          </a:stretch>
        </p:blipFill>
        <p:spPr>
          <a:xfrm>
            <a:off x="563282" y="4687888"/>
            <a:ext cx="686377" cy="882154"/>
          </a:xfrm>
          <a:prstGeom prst="rect">
            <a:avLst/>
          </a:prstGeom>
        </p:spPr>
      </p:pic>
      <p:sp>
        <p:nvSpPr>
          <p:cNvPr id="18" name="Text 9"/>
          <p:cNvSpPr/>
          <p:nvPr/>
        </p:nvSpPr>
        <p:spPr>
          <a:xfrm>
            <a:off x="1518450" y="4834831"/>
            <a:ext cx="1716082" cy="229692"/>
          </a:xfrm>
          <a:prstGeom prst="rect">
            <a:avLst/>
          </a:prstGeom>
          <a:noFill/>
          <a:ln/>
        </p:spPr>
        <p:txBody>
          <a:bodyPr wrap="none" lIns="0" tIns="0" rIns="0" bIns="0" rtlCol="0" anchor="t"/>
          <a:lstStyle/>
          <a:p>
            <a:pPr defTabSz="761970">
              <a:lnSpc>
                <a:spcPts val="1792"/>
              </a:lnSpc>
            </a:pPr>
            <a:r>
              <a:rPr lang="en-US" b="1" dirty="0">
                <a:latin typeface="Poppins Light" pitchFamily="34" charset="0"/>
                <a:ea typeface="Poppins Light" pitchFamily="34" charset="-122"/>
                <a:cs typeface="Poppins Light" pitchFamily="34" charset="-120"/>
              </a:rPr>
              <a:t>Maven</a:t>
            </a:r>
            <a:endParaRPr lang="en-US" b="1" dirty="0">
              <a:latin typeface="Calibri" panose="020F0502020204030204"/>
            </a:endParaRPr>
          </a:p>
        </p:txBody>
      </p:sp>
      <p:sp>
        <p:nvSpPr>
          <p:cNvPr id="19" name="Text 10"/>
          <p:cNvSpPr/>
          <p:nvPr/>
        </p:nvSpPr>
        <p:spPr>
          <a:xfrm>
            <a:off x="2078176" y="5152728"/>
            <a:ext cx="9599275" cy="235248"/>
          </a:xfrm>
          <a:prstGeom prst="rect">
            <a:avLst/>
          </a:prstGeom>
          <a:noFill/>
          <a:ln/>
        </p:spPr>
        <p:txBody>
          <a:bodyPr wrap="none" lIns="0" tIns="0" rIns="0" bIns="0" rtlCol="0" anchor="t"/>
          <a:lstStyle/>
          <a:p>
            <a:pPr defTabSz="761970">
              <a:lnSpc>
                <a:spcPts val="1833"/>
              </a:lnSpc>
            </a:pPr>
            <a:r>
              <a:rPr lang="en-US" b="1" dirty="0">
                <a:latin typeface="Roboto Light" pitchFamily="34" charset="0"/>
                <a:ea typeface="Roboto Light" pitchFamily="34" charset="-122"/>
                <a:cs typeface="Roboto Light" pitchFamily="34" charset="-120"/>
              </a:rPr>
              <a:t>Build management and dependency handling</a:t>
            </a:r>
            <a:endParaRPr lang="en-US" b="1" dirty="0">
              <a:latin typeface="Calibri" panose="020F0502020204030204"/>
            </a:endParaRPr>
          </a:p>
        </p:txBody>
      </p:sp>
      <p:pic>
        <p:nvPicPr>
          <p:cNvPr id="20" name="Image 5" descr="preencoded.png"/>
          <p:cNvPicPr>
            <a:picLocks noChangeAspect="1"/>
          </p:cNvPicPr>
          <p:nvPr/>
        </p:nvPicPr>
        <p:blipFill>
          <a:blip r:embed="rId7"/>
          <a:stretch>
            <a:fillRect/>
          </a:stretch>
        </p:blipFill>
        <p:spPr>
          <a:xfrm>
            <a:off x="563282" y="5570041"/>
            <a:ext cx="686377" cy="882154"/>
          </a:xfrm>
          <a:prstGeom prst="rect">
            <a:avLst/>
          </a:prstGeom>
        </p:spPr>
      </p:pic>
      <p:sp>
        <p:nvSpPr>
          <p:cNvPr id="21" name="Text 11"/>
          <p:cNvSpPr/>
          <p:nvPr/>
        </p:nvSpPr>
        <p:spPr>
          <a:xfrm>
            <a:off x="1518450" y="5716984"/>
            <a:ext cx="1716082" cy="229692"/>
          </a:xfrm>
          <a:prstGeom prst="rect">
            <a:avLst/>
          </a:prstGeom>
          <a:noFill/>
          <a:ln/>
        </p:spPr>
        <p:txBody>
          <a:bodyPr wrap="none" lIns="0" tIns="0" rIns="0" bIns="0" rtlCol="0" anchor="t"/>
          <a:lstStyle/>
          <a:p>
            <a:pPr defTabSz="761970">
              <a:lnSpc>
                <a:spcPts val="1792"/>
              </a:lnSpc>
            </a:pPr>
            <a:r>
              <a:rPr lang="en-US" b="1" dirty="0">
                <a:latin typeface="Poppins Light" pitchFamily="34" charset="0"/>
                <a:ea typeface="Poppins Light" pitchFamily="34" charset="-122"/>
                <a:cs typeface="Poppins Light" pitchFamily="34" charset="-120"/>
              </a:rPr>
              <a:t>JUnit/TestNG</a:t>
            </a:r>
            <a:endParaRPr lang="en-US" b="1" dirty="0">
              <a:latin typeface="Calibri" panose="020F0502020204030204"/>
            </a:endParaRPr>
          </a:p>
        </p:txBody>
      </p:sp>
      <p:sp>
        <p:nvSpPr>
          <p:cNvPr id="22" name="Text 12"/>
          <p:cNvSpPr/>
          <p:nvPr/>
        </p:nvSpPr>
        <p:spPr>
          <a:xfrm>
            <a:off x="2078176" y="6057396"/>
            <a:ext cx="9599275" cy="235248"/>
          </a:xfrm>
          <a:prstGeom prst="rect">
            <a:avLst/>
          </a:prstGeom>
          <a:noFill/>
          <a:ln/>
        </p:spPr>
        <p:txBody>
          <a:bodyPr wrap="none" lIns="0" tIns="0" rIns="0" bIns="0" rtlCol="0" anchor="t"/>
          <a:lstStyle/>
          <a:p>
            <a:pPr defTabSz="761970">
              <a:lnSpc>
                <a:spcPts val="1833"/>
              </a:lnSpc>
            </a:pPr>
            <a:r>
              <a:rPr lang="en-US" b="1" dirty="0">
                <a:latin typeface="Roboto Light" pitchFamily="34" charset="0"/>
                <a:ea typeface="Roboto Light" pitchFamily="34" charset="-122"/>
                <a:cs typeface="Roboto Light" pitchFamily="34" charset="-120"/>
              </a:rPr>
              <a:t>Test execution</a:t>
            </a:r>
            <a:endParaRPr lang="en-US" b="1" dirty="0">
              <a:latin typeface="Calibri" panose="020F0502020204030204"/>
            </a:endParaRPr>
          </a:p>
        </p:txBody>
      </p:sp>
      <p:pic>
        <p:nvPicPr>
          <p:cNvPr id="24" name="Picture 23">
            <a:extLst>
              <a:ext uri="{FF2B5EF4-FFF2-40B4-BE49-F238E27FC236}">
                <a16:creationId xmlns:a16="http://schemas.microsoft.com/office/drawing/2014/main" id="{51B88F86-8172-7BF6-4030-6444F09D7374}"/>
              </a:ext>
            </a:extLst>
          </p:cNvPr>
          <p:cNvPicPr>
            <a:picLocks noChangeAspect="1"/>
          </p:cNvPicPr>
          <p:nvPr/>
        </p:nvPicPr>
        <p:blipFill>
          <a:blip r:embed="rId8">
            <a:extLst>
              <a:ext uri="{28A0092B-C50C-407E-A947-70E740481C1C}">
                <a14:useLocalDpi xmlns:a14="http://schemas.microsoft.com/office/drawing/2010/main" val="0"/>
              </a:ext>
            </a:extLst>
          </a:blip>
          <a:srcRect t="13756" r="84194" b="13607"/>
          <a:stretch>
            <a:fillRect/>
          </a:stretch>
        </p:blipFill>
        <p:spPr>
          <a:xfrm>
            <a:off x="6730036" y="648928"/>
            <a:ext cx="2844151" cy="5393933"/>
          </a:xfrm>
          <a:prstGeom prst="rect">
            <a:avLst/>
          </a:prstGeom>
        </p:spPr>
      </p:pic>
    </p:spTree>
    <p:extLst>
      <p:ext uri="{BB962C8B-B14F-4D97-AF65-F5344CB8AC3E}">
        <p14:creationId xmlns:p14="http://schemas.microsoft.com/office/powerpoint/2010/main" val="1625826156"/>
      </p:ext>
    </p:extLst>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TotalTime>
  <Words>1377</Words>
  <Application>Microsoft Office PowerPoint</Application>
  <PresentationFormat>Widescreen</PresentationFormat>
  <Paragraphs>165</Paragraphs>
  <Slides>31</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31</vt:i4>
      </vt:variant>
    </vt:vector>
  </HeadingPairs>
  <TitlesOfParts>
    <vt:vector size="42" baseType="lpstr">
      <vt:lpstr>Algerian</vt:lpstr>
      <vt:lpstr>Arial</vt:lpstr>
      <vt:lpstr>Arial Nova</vt:lpstr>
      <vt:lpstr>Calibri</vt:lpstr>
      <vt:lpstr>Google Sans</vt:lpstr>
      <vt:lpstr>Poppins Light</vt:lpstr>
      <vt:lpstr>Roboto</vt:lpstr>
      <vt:lpstr>Roboto Light</vt:lpstr>
      <vt:lpstr>Times New Roman</vt:lpstr>
      <vt:lpstr>Wingdings</vt:lpstr>
      <vt:lpstr>Default Design</vt:lpstr>
      <vt:lpstr>                                    Presented By:Vivek Borgalle   </vt:lpstr>
      <vt:lpstr>                 </vt:lpstr>
      <vt:lpstr>Problem Statement</vt:lpstr>
      <vt:lpstr>PowerPoint Presentation</vt:lpstr>
      <vt:lpstr>Manual Test Cases</vt:lpstr>
      <vt:lpstr>                  </vt:lpstr>
      <vt:lpstr>                  </vt:lpstr>
      <vt:lpstr>                </vt:lpstr>
      <vt:lpstr>                </vt:lpstr>
      <vt:lpstr>Locators</vt:lpstr>
      <vt:lpstr>TestCase Method:</vt:lpstr>
      <vt:lpstr>TEST CASE 1  LOGIN</vt:lpstr>
      <vt:lpstr>Test Flow TC001 </vt:lpstr>
      <vt:lpstr>     TEST CASE 2       Add and Search Employee</vt:lpstr>
      <vt:lpstr>TEST FLOW  TC002</vt:lpstr>
      <vt:lpstr>TEST CASE 3 -Verify Employee Search in PIM Widget      </vt:lpstr>
      <vt:lpstr>TEST FLOW  TC003</vt:lpstr>
      <vt:lpstr>TEST CASE 4 -Verify My Leave Records       </vt:lpstr>
      <vt:lpstr>TEST FLOW  TC004</vt:lpstr>
      <vt:lpstr>TEST CASE 5-Verify Customer Projects       </vt:lpstr>
      <vt:lpstr>TEST FLOW  TC005</vt:lpstr>
      <vt:lpstr>Scripts</vt:lpstr>
      <vt:lpstr>Test Report 1</vt:lpstr>
      <vt:lpstr>Test Report 2</vt:lpstr>
      <vt:lpstr>Test Report 3</vt:lpstr>
      <vt:lpstr>Test Report 4</vt:lpstr>
      <vt:lpstr>End-to-End Test Cases Extent Report</vt:lpstr>
      <vt:lpstr>CI/CD Implementaion</vt:lpstr>
      <vt:lpstr>PowerPoint Presentation</vt:lpstr>
      <vt:lpstr>Defect Reports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Y.CHITRA LEKHA</dc:creator>
  <cp:lastModifiedBy>Vivek Borgalle</cp:lastModifiedBy>
  <cp:revision>343</cp:revision>
  <dcterms:created xsi:type="dcterms:W3CDTF">2023-02-17T10:14:00Z</dcterms:created>
  <dcterms:modified xsi:type="dcterms:W3CDTF">2025-09-08T13:01:09Z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57296E4E99CF4B05AFDD676B94E715F2_12</vt:lpwstr>
  </property>
  <property fmtid="{D5CDD505-2E9C-101B-9397-08002B2CF9AE}" pid="3" name="KSOProductBuildVer">
    <vt:lpwstr>1033-12.2.0.21931</vt:lpwstr>
  </property>
</Properties>
</file>