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Roboto"/>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b76cd218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b76cd218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b76cd2182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b76cd2182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b76cd2182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b76cd2182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b76cd218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b76cd218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b76cd2182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b76cd2182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b76cd2182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b76cd2182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b76cd2182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b76cd2182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b76cd2182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b76cd2182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b76cd2182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b76cd2182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b76cd2182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b76cd2182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b76cd2182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b76cd2182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b093b21d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b093b21d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b093b21d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b093b21d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8b093b21d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b093b21d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b093b21d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b093b21d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b093b21d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b093b21d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b093b21d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b093b21d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afedca63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afedca63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afedca63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afedca63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b76cd218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b76cd218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b76cd21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b76cd21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b76cd218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b76cd218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b76cd218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b76cd218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b76cd218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b76cd218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hyperlink" Target="https://docs.microsoft.com/en-in/azure/machine-learning/how-to-set-up-training-target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hyperlink" Target="https://medium.com/@vivekraja98/machine-learning-for-beginners-187178d1326d" TargetMode="External"/><Relationship Id="rId4" Type="http://schemas.openxmlformats.org/officeDocument/2006/relationships/hyperlink" Target="https://azure.microsoft.com/en-us/overview/what-is-machine-learning-platform/#:~:text=Machine%20learning%20(ML)%20is%20the,computer%20learn%20without%20direct%20instruction.&amp;text=Machine%20learning%20uses%20algorithms%20to,model%20that%20can%20make%20predictions." TargetMode="External"/><Relationship Id="rId5" Type="http://schemas.openxmlformats.org/officeDocument/2006/relationships/hyperlink" Target="https://azure.microsoft.com/en-in/free/" TargetMode="External"/><Relationship Id="rId6" Type="http://schemas.openxmlformats.org/officeDocument/2006/relationships/hyperlink" Target="https://docs.microsoft.com/en-in/azure/machine-learning/concept-automated-ml#how-automl-work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hyperlink" Target="mailto:vivekraja98@gmail.com" TargetMode="External"/><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8774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Dive into Azure Automated Machine Learning</a:t>
            </a:r>
            <a:endParaRPr/>
          </a:p>
        </p:txBody>
      </p:sp>
      <p:sp>
        <p:nvSpPr>
          <p:cNvPr id="73" name="Google Shape;73;p13"/>
          <p:cNvSpPr txBox="1"/>
          <p:nvPr>
            <p:ph idx="1" type="subTitle"/>
          </p:nvPr>
        </p:nvSpPr>
        <p:spPr>
          <a:xfrm>
            <a:off x="2476892" y="296500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Vivek Raja P S</a:t>
            </a:r>
            <a:endParaRPr b="1" sz="2400"/>
          </a:p>
        </p:txBody>
      </p:sp>
      <p:sp>
        <p:nvSpPr>
          <p:cNvPr id="74" name="Google Shape;74;p13"/>
          <p:cNvSpPr txBox="1"/>
          <p:nvPr/>
        </p:nvSpPr>
        <p:spPr>
          <a:xfrm>
            <a:off x="2476900" y="4101525"/>
            <a:ext cx="64161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Student</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Microsoft Certified Azure Data Scientist, AI Engineer, Data Engineer Associate</a:t>
            </a:r>
            <a:endParaRPr>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1" name="Shape 131"/>
        <p:cNvGrpSpPr/>
        <p:nvPr/>
      </p:nvGrpSpPr>
      <p:grpSpPr>
        <a:xfrm>
          <a:off x="0" y="0"/>
          <a:ext cx="0" cy="0"/>
          <a:chOff x="0" y="0"/>
          <a:chExt cx="0" cy="0"/>
        </a:xfrm>
      </p:grpSpPr>
      <p:sp>
        <p:nvSpPr>
          <p:cNvPr id="132" name="Google Shape;132;p22"/>
          <p:cNvSpPr txBox="1"/>
          <p:nvPr/>
        </p:nvSpPr>
        <p:spPr>
          <a:xfrm>
            <a:off x="304150" y="236800"/>
            <a:ext cx="84582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9900FF"/>
                </a:solidFill>
                <a:latin typeface="Lato"/>
                <a:ea typeface="Lato"/>
                <a:cs typeface="Lato"/>
                <a:sym typeface="Lato"/>
              </a:rPr>
              <a:t>Overview of Stages in Machine Learning</a:t>
            </a:r>
            <a:endParaRPr b="1" sz="3000">
              <a:solidFill>
                <a:srgbClr val="9900FF"/>
              </a:solidFill>
              <a:latin typeface="Lato"/>
              <a:ea typeface="Lato"/>
              <a:cs typeface="Lato"/>
              <a:sym typeface="Lato"/>
            </a:endParaRPr>
          </a:p>
        </p:txBody>
      </p:sp>
      <p:sp>
        <p:nvSpPr>
          <p:cNvPr id="133" name="Google Shape;133;p22"/>
          <p:cNvSpPr txBox="1"/>
          <p:nvPr/>
        </p:nvSpPr>
        <p:spPr>
          <a:xfrm>
            <a:off x="609150" y="1046725"/>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34" name="Google Shape;134;p22"/>
          <p:cNvSpPr txBox="1"/>
          <p:nvPr/>
        </p:nvSpPr>
        <p:spPr>
          <a:xfrm>
            <a:off x="385750" y="885700"/>
            <a:ext cx="7643400" cy="378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400"/>
              </a:spcBef>
              <a:spcAft>
                <a:spcPts val="0"/>
              </a:spcAft>
              <a:buNone/>
            </a:pPr>
            <a:r>
              <a:t/>
            </a:r>
            <a:endParaRPr sz="1700">
              <a:solidFill>
                <a:srgbClr val="FFFFFF"/>
              </a:solidFill>
            </a:endParaRPr>
          </a:p>
        </p:txBody>
      </p:sp>
      <p:grpSp>
        <p:nvGrpSpPr>
          <p:cNvPr id="135" name="Google Shape;135;p22"/>
          <p:cNvGrpSpPr/>
          <p:nvPr/>
        </p:nvGrpSpPr>
        <p:grpSpPr>
          <a:xfrm>
            <a:off x="0" y="1189989"/>
            <a:ext cx="2726700" cy="3482836"/>
            <a:chOff x="0" y="1189989"/>
            <a:chExt cx="2726700" cy="3482836"/>
          </a:xfrm>
        </p:grpSpPr>
        <p:sp>
          <p:nvSpPr>
            <p:cNvPr id="136" name="Google Shape;136;p22"/>
            <p:cNvSpPr/>
            <p:nvPr/>
          </p:nvSpPr>
          <p:spPr>
            <a:xfrm>
              <a:off x="0" y="1189989"/>
              <a:ext cx="27267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Collection &amp; Preprocessing</a:t>
              </a:r>
              <a:endParaRPr>
                <a:solidFill>
                  <a:srgbClr val="FFFFFF"/>
                </a:solidFill>
                <a:latin typeface="Roboto"/>
                <a:ea typeface="Roboto"/>
                <a:cs typeface="Roboto"/>
                <a:sym typeface="Roboto"/>
              </a:endParaRPr>
            </a:p>
          </p:txBody>
        </p:sp>
        <p:sp>
          <p:nvSpPr>
            <p:cNvPr id="137" name="Google Shape;137;p22"/>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Identify data source</a:t>
              </a:r>
              <a:endParaRPr>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Data collection</a:t>
              </a:r>
              <a:endParaRPr>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Data Transformation</a:t>
              </a:r>
              <a:endParaRPr>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Anomaly</a:t>
              </a:r>
              <a:r>
                <a:rPr lang="en">
                  <a:solidFill>
                    <a:srgbClr val="FFFFFF"/>
                  </a:solidFill>
                  <a:latin typeface="Roboto"/>
                  <a:ea typeface="Roboto"/>
                  <a:cs typeface="Roboto"/>
                  <a:sym typeface="Roboto"/>
                </a:rPr>
                <a:t> Detection</a:t>
              </a:r>
              <a:endParaRPr>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Cleaning the data</a:t>
              </a:r>
              <a:endParaRPr>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Domain understanding</a:t>
              </a:r>
              <a:endParaRPr>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FFFFFF"/>
                </a:solidFill>
                <a:latin typeface="Roboto"/>
                <a:ea typeface="Roboto"/>
                <a:cs typeface="Roboto"/>
                <a:sym typeface="Roboto"/>
              </a:endParaRPr>
            </a:p>
          </p:txBody>
        </p:sp>
      </p:grpSp>
      <p:grpSp>
        <p:nvGrpSpPr>
          <p:cNvPr id="138" name="Google Shape;138;p22"/>
          <p:cNvGrpSpPr/>
          <p:nvPr/>
        </p:nvGrpSpPr>
        <p:grpSpPr>
          <a:xfrm>
            <a:off x="2263425" y="1189775"/>
            <a:ext cx="2541300" cy="3483050"/>
            <a:chOff x="2263425" y="1189775"/>
            <a:chExt cx="2541300" cy="3483050"/>
          </a:xfrm>
        </p:grpSpPr>
        <p:sp>
          <p:nvSpPr>
            <p:cNvPr id="139" name="Google Shape;139;p22"/>
            <p:cNvSpPr/>
            <p:nvPr/>
          </p:nvSpPr>
          <p:spPr>
            <a:xfrm>
              <a:off x="2263425" y="1189775"/>
              <a:ext cx="25413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Train the model</a:t>
              </a:r>
              <a:endParaRPr>
                <a:solidFill>
                  <a:srgbClr val="FFFFFF"/>
                </a:solidFill>
                <a:latin typeface="Roboto"/>
                <a:ea typeface="Roboto"/>
                <a:cs typeface="Roboto"/>
                <a:sym typeface="Roboto"/>
              </a:endParaRPr>
            </a:p>
          </p:txBody>
        </p:sp>
        <p:sp>
          <p:nvSpPr>
            <p:cNvPr id="140" name="Google Shape;140;p22"/>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Splitting the data</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Selecting the model</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Training</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Hyper-parameter tuning</a:t>
              </a:r>
              <a:endParaRPr sz="1200">
                <a:solidFill>
                  <a:srgbClr val="FFFFFF"/>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FFFFFF"/>
                </a:solidFill>
                <a:latin typeface="Roboto"/>
                <a:ea typeface="Roboto"/>
                <a:cs typeface="Roboto"/>
                <a:sym typeface="Roboto"/>
              </a:endParaRPr>
            </a:p>
          </p:txBody>
        </p:sp>
      </p:grpSp>
      <p:grpSp>
        <p:nvGrpSpPr>
          <p:cNvPr id="141" name="Google Shape;141;p22"/>
          <p:cNvGrpSpPr/>
          <p:nvPr/>
        </p:nvGrpSpPr>
        <p:grpSpPr>
          <a:xfrm>
            <a:off x="4329974" y="1189775"/>
            <a:ext cx="2541300" cy="3483050"/>
            <a:chOff x="4329974" y="1189775"/>
            <a:chExt cx="2541300" cy="3483050"/>
          </a:xfrm>
        </p:grpSpPr>
        <p:sp>
          <p:nvSpPr>
            <p:cNvPr id="142" name="Google Shape;142;p22"/>
            <p:cNvSpPr/>
            <p:nvPr/>
          </p:nvSpPr>
          <p:spPr>
            <a:xfrm>
              <a:off x="4329974" y="1189775"/>
              <a:ext cx="25413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Validate the model</a:t>
              </a:r>
              <a:endParaRPr>
                <a:solidFill>
                  <a:srgbClr val="FFFFFF"/>
                </a:solidFill>
                <a:latin typeface="Roboto"/>
                <a:ea typeface="Roboto"/>
                <a:cs typeface="Roboto"/>
                <a:sym typeface="Roboto"/>
              </a:endParaRPr>
            </a:p>
          </p:txBody>
        </p:sp>
        <p:sp>
          <p:nvSpPr>
            <p:cNvPr id="143" name="Google Shape;143;p22"/>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Validating on test dataset</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Evaluating results</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Finalising the data model</a:t>
              </a:r>
              <a:endParaRPr sz="1200">
                <a:solidFill>
                  <a:srgbClr val="FFFFFF"/>
                </a:solidFill>
                <a:latin typeface="Roboto"/>
                <a:ea typeface="Roboto"/>
                <a:cs typeface="Roboto"/>
                <a:sym typeface="Roboto"/>
              </a:endParaRPr>
            </a:p>
          </p:txBody>
        </p:sp>
      </p:grpSp>
      <p:grpSp>
        <p:nvGrpSpPr>
          <p:cNvPr id="144" name="Google Shape;144;p22"/>
          <p:cNvGrpSpPr/>
          <p:nvPr/>
        </p:nvGrpSpPr>
        <p:grpSpPr>
          <a:xfrm>
            <a:off x="6396739" y="1189775"/>
            <a:ext cx="2541300" cy="3483050"/>
            <a:chOff x="6396739" y="1189775"/>
            <a:chExt cx="2541300" cy="3483050"/>
          </a:xfrm>
        </p:grpSpPr>
        <p:sp>
          <p:nvSpPr>
            <p:cNvPr id="145" name="Google Shape;145;p22"/>
            <p:cNvSpPr/>
            <p:nvPr/>
          </p:nvSpPr>
          <p:spPr>
            <a:xfrm>
              <a:off x="6396739" y="1189775"/>
              <a:ext cx="25413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Interpret the results</a:t>
              </a:r>
              <a:endParaRPr>
                <a:solidFill>
                  <a:srgbClr val="FFFFFF"/>
                </a:solidFill>
                <a:latin typeface="Roboto"/>
                <a:ea typeface="Roboto"/>
                <a:cs typeface="Roboto"/>
                <a:sym typeface="Roboto"/>
              </a:endParaRPr>
            </a:p>
          </p:txBody>
        </p:sp>
        <p:sp>
          <p:nvSpPr>
            <p:cNvPr id="146" name="Google Shape;146;p22"/>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Prediction</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Model monitoring</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Visualizations</a:t>
              </a:r>
              <a:endParaRPr sz="1200">
                <a:solidFill>
                  <a:srgbClr val="FFFFFF"/>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911200" y="1800750"/>
            <a:ext cx="71841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AutoML?</a:t>
            </a:r>
            <a:endParaRPr/>
          </a:p>
          <a:p>
            <a:pPr indent="0" lvl="0" marL="0" rtl="0" algn="ctr">
              <a:spcBef>
                <a:spcPts val="0"/>
              </a:spcBef>
              <a:spcAft>
                <a:spcPts val="0"/>
              </a:spcAft>
              <a:buNone/>
            </a:pPr>
            <a:r>
              <a:rPr lang="en" sz="3600"/>
              <a:t>(Automated Machine Learning)</a:t>
            </a: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5" name="Shape 155"/>
        <p:cNvGrpSpPr/>
        <p:nvPr/>
      </p:nvGrpSpPr>
      <p:grpSpPr>
        <a:xfrm>
          <a:off x="0" y="0"/>
          <a:ext cx="0" cy="0"/>
          <a:chOff x="0" y="0"/>
          <a:chExt cx="0" cy="0"/>
        </a:xfrm>
      </p:grpSpPr>
      <p:sp>
        <p:nvSpPr>
          <p:cNvPr id="156" name="Google Shape;156;p24"/>
          <p:cNvSpPr txBox="1"/>
          <p:nvPr/>
        </p:nvSpPr>
        <p:spPr>
          <a:xfrm>
            <a:off x="304150" y="236800"/>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00"/>
                </a:solidFill>
                <a:latin typeface="Lato"/>
                <a:ea typeface="Lato"/>
                <a:cs typeface="Lato"/>
                <a:sym typeface="Lato"/>
              </a:rPr>
              <a:t>What is AutoML?</a:t>
            </a:r>
            <a:endParaRPr b="1" sz="3000">
              <a:solidFill>
                <a:srgbClr val="FFFF00"/>
              </a:solidFill>
              <a:latin typeface="Lato"/>
              <a:ea typeface="Lato"/>
              <a:cs typeface="Lato"/>
              <a:sym typeface="Lato"/>
            </a:endParaRPr>
          </a:p>
        </p:txBody>
      </p:sp>
      <p:sp>
        <p:nvSpPr>
          <p:cNvPr id="157" name="Google Shape;157;p24"/>
          <p:cNvSpPr txBox="1"/>
          <p:nvPr/>
        </p:nvSpPr>
        <p:spPr>
          <a:xfrm>
            <a:off x="609150" y="1046725"/>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58" name="Google Shape;158;p24"/>
          <p:cNvSpPr txBox="1"/>
          <p:nvPr/>
        </p:nvSpPr>
        <p:spPr>
          <a:xfrm>
            <a:off x="428775" y="806100"/>
            <a:ext cx="7728600" cy="378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solidFill>
                  <a:srgbClr val="FFFFFF"/>
                </a:solidFill>
              </a:rPr>
              <a:t>Automated machine learning, also referred to as automated ML or AutoML, is the process of automating the time consuming, iterative tasks of machine learning model development. It allows data scientists, analysts, and developers to build ML models with high scale, efficiency, and productivity all while sustaining model quality. </a:t>
            </a:r>
            <a:endParaRPr sz="1800">
              <a:solidFill>
                <a:srgbClr val="FFFFFF"/>
              </a:solidFill>
            </a:endParaRPr>
          </a:p>
          <a:p>
            <a:pPr indent="0" lvl="0" marL="0" rtl="0" algn="l">
              <a:lnSpc>
                <a:spcPct val="115000"/>
              </a:lnSpc>
              <a:spcBef>
                <a:spcPts val="900"/>
              </a:spcBef>
              <a:spcAft>
                <a:spcPts val="900"/>
              </a:spcAft>
              <a:buNone/>
            </a:pPr>
            <a:r>
              <a:t/>
            </a:r>
            <a:endParaRPr sz="1800">
              <a:solidFill>
                <a:srgbClr val="FFFFFF"/>
              </a:solidFill>
            </a:endParaRPr>
          </a:p>
        </p:txBody>
      </p:sp>
      <p:pic>
        <p:nvPicPr>
          <p:cNvPr id="159" name="Google Shape;159;p24"/>
          <p:cNvPicPr preferRelativeResize="0"/>
          <p:nvPr/>
        </p:nvPicPr>
        <p:blipFill>
          <a:blip r:embed="rId3">
            <a:alphaModFix/>
          </a:blip>
          <a:stretch>
            <a:fillRect/>
          </a:stretch>
        </p:blipFill>
        <p:spPr>
          <a:xfrm>
            <a:off x="395288" y="2714813"/>
            <a:ext cx="8353425" cy="214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3" name="Shape 163"/>
        <p:cNvGrpSpPr/>
        <p:nvPr/>
      </p:nvGrpSpPr>
      <p:grpSpPr>
        <a:xfrm>
          <a:off x="0" y="0"/>
          <a:ext cx="0" cy="0"/>
          <a:chOff x="0" y="0"/>
          <a:chExt cx="0" cy="0"/>
        </a:xfrm>
      </p:grpSpPr>
      <p:pic>
        <p:nvPicPr>
          <p:cNvPr id="164" name="Google Shape;164;p25"/>
          <p:cNvPicPr preferRelativeResize="0"/>
          <p:nvPr/>
        </p:nvPicPr>
        <p:blipFill>
          <a:blip r:embed="rId3">
            <a:alphaModFix/>
          </a:blip>
          <a:stretch>
            <a:fillRect/>
          </a:stretch>
        </p:blipFill>
        <p:spPr>
          <a:xfrm>
            <a:off x="152400" y="1344100"/>
            <a:ext cx="8839197" cy="2272937"/>
          </a:xfrm>
          <a:prstGeom prst="rect">
            <a:avLst/>
          </a:prstGeom>
          <a:noFill/>
          <a:ln>
            <a:noFill/>
          </a:ln>
        </p:spPr>
      </p:pic>
      <p:sp>
        <p:nvSpPr>
          <p:cNvPr id="165" name="Google Shape;165;p25"/>
          <p:cNvSpPr txBox="1"/>
          <p:nvPr/>
        </p:nvSpPr>
        <p:spPr>
          <a:xfrm>
            <a:off x="319775" y="223600"/>
            <a:ext cx="66003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3000">
                <a:solidFill>
                  <a:srgbClr val="FFFF00"/>
                </a:solidFill>
                <a:latin typeface="Lato"/>
                <a:ea typeface="Lato"/>
                <a:cs typeface="Lato"/>
                <a:sym typeface="Lato"/>
              </a:rPr>
              <a:t>AutoML process</a:t>
            </a:r>
            <a:endParaRPr b="1" sz="3000">
              <a:solidFill>
                <a:srgbClr val="FFFF00"/>
              </a:solidFill>
              <a:latin typeface="Lato"/>
              <a:ea typeface="Lato"/>
              <a:cs typeface="Lato"/>
              <a:sym typeface="Lato"/>
            </a:endParaRPr>
          </a:p>
          <a:p>
            <a:pPr indent="0" lvl="0" marL="0" rtl="0" algn="l">
              <a:spcBef>
                <a:spcPts val="0"/>
              </a:spcBef>
              <a:spcAft>
                <a:spcPts val="0"/>
              </a:spcAft>
              <a:buNone/>
            </a:pPr>
            <a:r>
              <a:t/>
            </a:r>
            <a:endParaRPr b="1" sz="2200">
              <a:solidFill>
                <a:srgbClr val="FFFF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475800" y="1560125"/>
            <a:ext cx="83235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AutoML</a:t>
            </a:r>
            <a:endParaRPr/>
          </a:p>
          <a:p>
            <a:pPr indent="0" lvl="0" marL="0" rtl="0" algn="ctr">
              <a:spcBef>
                <a:spcPts val="0"/>
              </a:spcBef>
              <a:spcAft>
                <a:spcPts val="0"/>
              </a:spcAft>
              <a:buNone/>
            </a:pPr>
            <a:r>
              <a:rPr lang="en"/>
              <a:t>Vs</a:t>
            </a:r>
            <a:endParaRPr/>
          </a:p>
          <a:p>
            <a:pPr indent="0" lvl="0" marL="0" rtl="0" algn="ctr">
              <a:spcBef>
                <a:spcPts val="0"/>
              </a:spcBef>
              <a:spcAft>
                <a:spcPts val="0"/>
              </a:spcAft>
              <a:buNone/>
            </a:pPr>
            <a:r>
              <a:rPr lang="en"/>
              <a:t>Conventional ML Practices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4" name="Shape 174"/>
        <p:cNvGrpSpPr/>
        <p:nvPr/>
      </p:nvGrpSpPr>
      <p:grpSpPr>
        <a:xfrm>
          <a:off x="0" y="0"/>
          <a:ext cx="0" cy="0"/>
          <a:chOff x="0" y="0"/>
          <a:chExt cx="0" cy="0"/>
        </a:xfrm>
      </p:grpSpPr>
      <p:sp>
        <p:nvSpPr>
          <p:cNvPr id="175" name="Google Shape;175;p27"/>
          <p:cNvSpPr txBox="1"/>
          <p:nvPr/>
        </p:nvSpPr>
        <p:spPr>
          <a:xfrm>
            <a:off x="319775" y="223600"/>
            <a:ext cx="66003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3"/>
                </a:solidFill>
                <a:latin typeface="Lato"/>
                <a:ea typeface="Lato"/>
                <a:cs typeface="Lato"/>
                <a:sym typeface="Lato"/>
              </a:rPr>
              <a:t>Benefits of AutoML</a:t>
            </a:r>
            <a:endParaRPr b="1" sz="2200">
              <a:solidFill>
                <a:schemeClr val="accent3"/>
              </a:solidFill>
              <a:latin typeface="Lato"/>
              <a:ea typeface="Lato"/>
              <a:cs typeface="Lato"/>
              <a:sym typeface="Lato"/>
            </a:endParaRPr>
          </a:p>
        </p:txBody>
      </p:sp>
      <p:sp>
        <p:nvSpPr>
          <p:cNvPr id="176" name="Google Shape;176;p27"/>
          <p:cNvSpPr txBox="1"/>
          <p:nvPr/>
        </p:nvSpPr>
        <p:spPr>
          <a:xfrm>
            <a:off x="239525" y="945500"/>
            <a:ext cx="8502300" cy="770100"/>
          </a:xfrm>
          <a:prstGeom prst="rect">
            <a:avLst/>
          </a:prstGeom>
          <a:noFill/>
          <a:ln>
            <a:noFill/>
          </a:ln>
        </p:spPr>
        <p:txBody>
          <a:bodyPr anchorCtr="0" anchor="t" bIns="91425" lIns="91425" spcFirstLastPara="1" rIns="91425" wrap="square" tIns="91425">
            <a:noAutofit/>
          </a:bodyPr>
          <a:lstStyle/>
          <a:p>
            <a:pPr indent="-393700" lvl="0" marL="825500" rtl="0" algn="l">
              <a:lnSpc>
                <a:spcPct val="115000"/>
              </a:lnSpc>
              <a:spcBef>
                <a:spcPts val="2400"/>
              </a:spcBef>
              <a:spcAft>
                <a:spcPts val="0"/>
              </a:spcAft>
              <a:buClr>
                <a:srgbClr val="FFFFFF"/>
              </a:buClr>
              <a:buSzPts val="2600"/>
              <a:buChar char="●"/>
            </a:pPr>
            <a:r>
              <a:rPr lang="en" sz="2600">
                <a:solidFill>
                  <a:srgbClr val="FFFFFF"/>
                </a:solidFill>
              </a:rPr>
              <a:t>Implement ML solutions without extensive programming knowledge</a:t>
            </a:r>
            <a:endParaRPr sz="2600">
              <a:solidFill>
                <a:srgbClr val="FFFFFF"/>
              </a:solidFill>
            </a:endParaRPr>
          </a:p>
          <a:p>
            <a:pPr indent="-393700" lvl="0" marL="825500" rtl="0" algn="l">
              <a:lnSpc>
                <a:spcPct val="115000"/>
              </a:lnSpc>
              <a:spcBef>
                <a:spcPts val="0"/>
              </a:spcBef>
              <a:spcAft>
                <a:spcPts val="0"/>
              </a:spcAft>
              <a:buClr>
                <a:srgbClr val="FFFFFF"/>
              </a:buClr>
              <a:buSzPts val="2600"/>
              <a:buChar char="●"/>
            </a:pPr>
            <a:r>
              <a:rPr lang="en" sz="2600">
                <a:solidFill>
                  <a:srgbClr val="FFFFFF"/>
                </a:solidFill>
              </a:rPr>
              <a:t>Save time and resources</a:t>
            </a:r>
            <a:endParaRPr sz="2600">
              <a:solidFill>
                <a:srgbClr val="FFFFFF"/>
              </a:solidFill>
            </a:endParaRPr>
          </a:p>
          <a:p>
            <a:pPr indent="-393700" lvl="0" marL="825500" rtl="0" algn="l">
              <a:lnSpc>
                <a:spcPct val="115000"/>
              </a:lnSpc>
              <a:spcBef>
                <a:spcPts val="0"/>
              </a:spcBef>
              <a:spcAft>
                <a:spcPts val="0"/>
              </a:spcAft>
              <a:buClr>
                <a:srgbClr val="FFFFFF"/>
              </a:buClr>
              <a:buSzPts val="2600"/>
              <a:buChar char="●"/>
            </a:pPr>
            <a:r>
              <a:rPr lang="en" sz="2600">
                <a:solidFill>
                  <a:srgbClr val="FFFFFF"/>
                </a:solidFill>
              </a:rPr>
              <a:t>Leverage data science best practices</a:t>
            </a:r>
            <a:endParaRPr sz="2600">
              <a:solidFill>
                <a:srgbClr val="FFFFFF"/>
              </a:solidFill>
            </a:endParaRPr>
          </a:p>
          <a:p>
            <a:pPr indent="-393700" lvl="0" marL="825500" rtl="0" algn="l">
              <a:lnSpc>
                <a:spcPct val="115000"/>
              </a:lnSpc>
              <a:spcBef>
                <a:spcPts val="0"/>
              </a:spcBef>
              <a:spcAft>
                <a:spcPts val="0"/>
              </a:spcAft>
              <a:buClr>
                <a:srgbClr val="FFFFFF"/>
              </a:buClr>
              <a:buSzPts val="2600"/>
              <a:buChar char="●"/>
            </a:pPr>
            <a:r>
              <a:rPr lang="en" sz="2600">
                <a:solidFill>
                  <a:srgbClr val="FFFFFF"/>
                </a:solidFill>
              </a:rPr>
              <a:t>Provide agile problem-solving</a:t>
            </a:r>
            <a:endParaRPr sz="2600">
              <a:solidFill>
                <a:srgbClr val="FFFFFF"/>
              </a:solidFill>
            </a:endParaRPr>
          </a:p>
          <a:p>
            <a:pPr indent="0" lvl="0" marL="0" rtl="0" algn="l">
              <a:spcBef>
                <a:spcPts val="240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0" name="Shape 180"/>
        <p:cNvGrpSpPr/>
        <p:nvPr/>
      </p:nvGrpSpPr>
      <p:grpSpPr>
        <a:xfrm>
          <a:off x="0" y="0"/>
          <a:ext cx="0" cy="0"/>
          <a:chOff x="0" y="0"/>
          <a:chExt cx="0" cy="0"/>
        </a:xfrm>
      </p:grpSpPr>
      <p:sp>
        <p:nvSpPr>
          <p:cNvPr id="181" name="Google Shape;181;p28"/>
          <p:cNvSpPr txBox="1"/>
          <p:nvPr/>
        </p:nvSpPr>
        <p:spPr>
          <a:xfrm>
            <a:off x="319775" y="223600"/>
            <a:ext cx="66003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3"/>
                </a:solidFill>
                <a:latin typeface="Lato"/>
                <a:ea typeface="Lato"/>
                <a:cs typeface="Lato"/>
                <a:sym typeface="Lato"/>
              </a:rPr>
              <a:t>When to use AutoML?</a:t>
            </a:r>
            <a:endParaRPr b="1" sz="2200">
              <a:solidFill>
                <a:schemeClr val="accent3"/>
              </a:solidFill>
              <a:latin typeface="Lato"/>
              <a:ea typeface="Lato"/>
              <a:cs typeface="Lato"/>
              <a:sym typeface="Lato"/>
            </a:endParaRPr>
          </a:p>
        </p:txBody>
      </p:sp>
      <p:sp>
        <p:nvSpPr>
          <p:cNvPr id="182" name="Google Shape;182;p28"/>
          <p:cNvSpPr txBox="1"/>
          <p:nvPr/>
        </p:nvSpPr>
        <p:spPr>
          <a:xfrm>
            <a:off x="239525" y="945500"/>
            <a:ext cx="8502300" cy="770100"/>
          </a:xfrm>
          <a:prstGeom prst="rect">
            <a:avLst/>
          </a:prstGeom>
          <a:noFill/>
          <a:ln>
            <a:noFill/>
          </a:ln>
        </p:spPr>
        <p:txBody>
          <a:bodyPr anchorCtr="0" anchor="t" bIns="91425" lIns="91425" spcFirstLastPara="1" rIns="91425" wrap="square" tIns="91425">
            <a:noAutofit/>
          </a:bodyPr>
          <a:lstStyle/>
          <a:p>
            <a:pPr indent="-393700" lvl="0" marL="825500" rtl="0" algn="l">
              <a:lnSpc>
                <a:spcPct val="115000"/>
              </a:lnSpc>
              <a:spcBef>
                <a:spcPts val="2400"/>
              </a:spcBef>
              <a:spcAft>
                <a:spcPts val="0"/>
              </a:spcAft>
              <a:buClr>
                <a:srgbClr val="FFFFFF"/>
              </a:buClr>
              <a:buSzPts val="2600"/>
              <a:buChar char="●"/>
            </a:pPr>
            <a:r>
              <a:rPr lang="en" sz="2600">
                <a:solidFill>
                  <a:srgbClr val="FFFFFF"/>
                </a:solidFill>
              </a:rPr>
              <a:t>A non-programmer or non-professional data scientist wants to leverage the power of ML</a:t>
            </a:r>
            <a:endParaRPr sz="2600">
              <a:solidFill>
                <a:srgbClr val="FFFFFF"/>
              </a:solidFill>
            </a:endParaRPr>
          </a:p>
          <a:p>
            <a:pPr indent="-393700" lvl="0" marL="825500" rtl="0" algn="l">
              <a:lnSpc>
                <a:spcPct val="115000"/>
              </a:lnSpc>
              <a:spcBef>
                <a:spcPts val="0"/>
              </a:spcBef>
              <a:spcAft>
                <a:spcPts val="0"/>
              </a:spcAft>
              <a:buClr>
                <a:srgbClr val="FFFFFF"/>
              </a:buClr>
              <a:buSzPts val="2600"/>
              <a:buChar char="●"/>
            </a:pPr>
            <a:r>
              <a:rPr lang="en" sz="2600">
                <a:solidFill>
                  <a:srgbClr val="FFFFFF"/>
                </a:solidFill>
              </a:rPr>
              <a:t>Handling too complex data</a:t>
            </a:r>
            <a:endParaRPr sz="2600">
              <a:solidFill>
                <a:srgbClr val="FFFFFF"/>
              </a:solidFill>
            </a:endParaRPr>
          </a:p>
          <a:p>
            <a:pPr indent="-393700" lvl="0" marL="825500" rtl="0" algn="l">
              <a:lnSpc>
                <a:spcPct val="115000"/>
              </a:lnSpc>
              <a:spcBef>
                <a:spcPts val="0"/>
              </a:spcBef>
              <a:spcAft>
                <a:spcPts val="0"/>
              </a:spcAft>
              <a:buClr>
                <a:srgbClr val="FFFFFF"/>
              </a:buClr>
              <a:buSzPts val="2600"/>
              <a:buChar char="●"/>
            </a:pPr>
            <a:r>
              <a:rPr lang="en" sz="2600">
                <a:solidFill>
                  <a:srgbClr val="FFFFFF"/>
                </a:solidFill>
              </a:rPr>
              <a:t>Lack of data domain knowledge</a:t>
            </a:r>
            <a:endParaRPr sz="2600">
              <a:solidFill>
                <a:srgbClr val="FFFFFF"/>
              </a:solidFill>
            </a:endParaRPr>
          </a:p>
          <a:p>
            <a:pPr indent="-393700" lvl="0" marL="825500" rtl="0" algn="l">
              <a:lnSpc>
                <a:spcPct val="115000"/>
              </a:lnSpc>
              <a:spcBef>
                <a:spcPts val="0"/>
              </a:spcBef>
              <a:spcAft>
                <a:spcPts val="0"/>
              </a:spcAft>
              <a:buClr>
                <a:srgbClr val="FFFFFF"/>
              </a:buClr>
              <a:buSzPts val="2600"/>
              <a:buChar char="●"/>
            </a:pPr>
            <a:r>
              <a:rPr lang="en" sz="2600">
                <a:solidFill>
                  <a:srgbClr val="FFFFFF"/>
                </a:solidFill>
              </a:rPr>
              <a:t>Quick Implementation</a:t>
            </a:r>
            <a:endParaRPr sz="2600">
              <a:solidFill>
                <a:srgbClr val="FFFFFF"/>
              </a:solidFill>
            </a:endParaRPr>
          </a:p>
          <a:p>
            <a:pPr indent="-393700" lvl="0" marL="825500" rtl="0" algn="l">
              <a:lnSpc>
                <a:spcPct val="115000"/>
              </a:lnSpc>
              <a:spcBef>
                <a:spcPts val="0"/>
              </a:spcBef>
              <a:spcAft>
                <a:spcPts val="0"/>
              </a:spcAft>
              <a:buClr>
                <a:srgbClr val="FFFFFF"/>
              </a:buClr>
              <a:buSzPts val="2600"/>
              <a:buChar char="●"/>
            </a:pPr>
            <a:r>
              <a:rPr lang="en" sz="2600">
                <a:solidFill>
                  <a:srgbClr val="FFFFFF"/>
                </a:solidFill>
              </a:rPr>
              <a:t>Building complex model with huge number of parameters to finetune</a:t>
            </a:r>
            <a:endParaRPr sz="26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475800" y="1560125"/>
            <a:ext cx="83235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a:t>
            </a:r>
            <a:endParaRPr/>
          </a:p>
          <a:p>
            <a:pPr indent="0" lvl="0" marL="0" rtl="0" algn="ctr">
              <a:spcBef>
                <a:spcPts val="0"/>
              </a:spcBef>
              <a:spcAft>
                <a:spcPts val="0"/>
              </a:spcAft>
              <a:buNone/>
            </a:pPr>
            <a:r>
              <a:rPr lang="en"/>
              <a:t>Azure Automated </a:t>
            </a:r>
            <a:endParaRPr/>
          </a:p>
          <a:p>
            <a:pPr indent="0" lvl="0" marL="0" rtl="0" algn="ctr">
              <a:spcBef>
                <a:spcPts val="0"/>
              </a:spcBef>
              <a:spcAft>
                <a:spcPts val="0"/>
              </a:spcAft>
              <a:buNone/>
            </a:pPr>
            <a:r>
              <a:rPr lang="en"/>
              <a:t>Machine Learning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1" name="Shape 191"/>
        <p:cNvGrpSpPr/>
        <p:nvPr/>
      </p:nvGrpSpPr>
      <p:grpSpPr>
        <a:xfrm>
          <a:off x="0" y="0"/>
          <a:ext cx="0" cy="0"/>
          <a:chOff x="0" y="0"/>
          <a:chExt cx="0" cy="0"/>
        </a:xfrm>
      </p:grpSpPr>
      <p:sp>
        <p:nvSpPr>
          <p:cNvPr id="192" name="Google Shape;192;p30"/>
          <p:cNvSpPr txBox="1"/>
          <p:nvPr/>
        </p:nvSpPr>
        <p:spPr>
          <a:xfrm>
            <a:off x="319775" y="223600"/>
            <a:ext cx="66003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FF00"/>
                </a:solidFill>
                <a:latin typeface="Lato"/>
                <a:ea typeface="Lato"/>
                <a:cs typeface="Lato"/>
                <a:sym typeface="Lato"/>
              </a:rPr>
              <a:t>How Azure AutoML works?</a:t>
            </a:r>
            <a:endParaRPr b="1" sz="2200">
              <a:solidFill>
                <a:srgbClr val="00FF00"/>
              </a:solidFill>
              <a:latin typeface="Lato"/>
              <a:ea typeface="Lato"/>
              <a:cs typeface="Lato"/>
              <a:sym typeface="Lato"/>
            </a:endParaRPr>
          </a:p>
        </p:txBody>
      </p:sp>
      <p:sp>
        <p:nvSpPr>
          <p:cNvPr id="193" name="Google Shape;193;p30"/>
          <p:cNvSpPr txBox="1"/>
          <p:nvPr/>
        </p:nvSpPr>
        <p:spPr>
          <a:xfrm>
            <a:off x="239525" y="945500"/>
            <a:ext cx="8502300" cy="77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lang="en" sz="2000">
                <a:solidFill>
                  <a:srgbClr val="FFFFFF"/>
                </a:solidFill>
              </a:rPr>
              <a:t>During training, Azure Machine Learning creates a number of pipelines in parallel that try different algorithms and parameters for you. </a:t>
            </a:r>
            <a:endParaRPr sz="1900">
              <a:solidFill>
                <a:srgbClr val="FFFFFF"/>
              </a:solidFill>
            </a:endParaRPr>
          </a:p>
          <a:p>
            <a:pPr indent="0" lvl="0" marL="0" rtl="0" algn="l">
              <a:lnSpc>
                <a:spcPct val="115000"/>
              </a:lnSpc>
              <a:spcBef>
                <a:spcPts val="2400"/>
              </a:spcBef>
              <a:spcAft>
                <a:spcPts val="0"/>
              </a:spcAft>
              <a:buNone/>
            </a:pPr>
            <a:r>
              <a:rPr lang="en" sz="2000">
                <a:solidFill>
                  <a:srgbClr val="FFFFFF"/>
                </a:solidFill>
              </a:rPr>
              <a:t>The service iterates through ML algorithms paired with feature selections, where each iteration produces a model with a training score.</a:t>
            </a:r>
            <a:endParaRPr sz="2000">
              <a:solidFill>
                <a:srgbClr val="FFFFFF"/>
              </a:solidFill>
            </a:endParaRPr>
          </a:p>
          <a:p>
            <a:pPr indent="0" lvl="0" marL="0" rtl="0" algn="l">
              <a:lnSpc>
                <a:spcPct val="115000"/>
              </a:lnSpc>
              <a:spcBef>
                <a:spcPts val="2400"/>
              </a:spcBef>
              <a:spcAft>
                <a:spcPts val="0"/>
              </a:spcAft>
              <a:buNone/>
            </a:pPr>
            <a:r>
              <a:rPr lang="en" sz="2000">
                <a:solidFill>
                  <a:srgbClr val="FFFFFF"/>
                </a:solidFill>
              </a:rPr>
              <a:t>The higher the score, the better the model is considered to "fit" your data. </a:t>
            </a:r>
            <a:endParaRPr sz="2000">
              <a:solidFill>
                <a:srgbClr val="FFFFFF"/>
              </a:solidFill>
            </a:endParaRPr>
          </a:p>
          <a:p>
            <a:pPr indent="0" lvl="0" marL="0" rtl="0" algn="l">
              <a:lnSpc>
                <a:spcPct val="115000"/>
              </a:lnSpc>
              <a:spcBef>
                <a:spcPts val="2400"/>
              </a:spcBef>
              <a:spcAft>
                <a:spcPts val="2400"/>
              </a:spcAft>
              <a:buNone/>
            </a:pPr>
            <a:r>
              <a:rPr lang="en" sz="2000">
                <a:solidFill>
                  <a:srgbClr val="FFFFFF"/>
                </a:solidFill>
              </a:rPr>
              <a:t>It will stop once it hits the exit criteria defined in the experiment.</a:t>
            </a:r>
            <a:endParaRPr sz="34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7" name="Shape 197"/>
        <p:cNvGrpSpPr/>
        <p:nvPr/>
      </p:nvGrpSpPr>
      <p:grpSpPr>
        <a:xfrm>
          <a:off x="0" y="0"/>
          <a:ext cx="0" cy="0"/>
          <a:chOff x="0" y="0"/>
          <a:chExt cx="0" cy="0"/>
        </a:xfrm>
      </p:grpSpPr>
      <p:sp>
        <p:nvSpPr>
          <p:cNvPr id="198" name="Google Shape;198;p31"/>
          <p:cNvSpPr txBox="1"/>
          <p:nvPr/>
        </p:nvSpPr>
        <p:spPr>
          <a:xfrm>
            <a:off x="319775" y="223600"/>
            <a:ext cx="66003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FF00"/>
                </a:solidFill>
                <a:latin typeface="Lato"/>
                <a:ea typeface="Lato"/>
                <a:cs typeface="Lato"/>
                <a:sym typeface="Lato"/>
              </a:rPr>
              <a:t>How Azure AutoML works?</a:t>
            </a:r>
            <a:endParaRPr b="1" sz="2200">
              <a:solidFill>
                <a:srgbClr val="00FF00"/>
              </a:solidFill>
              <a:latin typeface="Lato"/>
              <a:ea typeface="Lato"/>
              <a:cs typeface="Lato"/>
              <a:sym typeface="Lato"/>
            </a:endParaRPr>
          </a:p>
        </p:txBody>
      </p:sp>
      <p:sp>
        <p:nvSpPr>
          <p:cNvPr id="199" name="Google Shape;199;p31"/>
          <p:cNvSpPr txBox="1"/>
          <p:nvPr/>
        </p:nvSpPr>
        <p:spPr>
          <a:xfrm>
            <a:off x="239525" y="945500"/>
            <a:ext cx="8502300" cy="77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2400"/>
              </a:spcAft>
              <a:buNone/>
            </a:pPr>
            <a:r>
              <a:t/>
            </a:r>
            <a:endParaRPr sz="3400">
              <a:solidFill>
                <a:srgbClr val="FFFFFF"/>
              </a:solidFill>
            </a:endParaRPr>
          </a:p>
        </p:txBody>
      </p:sp>
      <p:pic>
        <p:nvPicPr>
          <p:cNvPr id="200" name="Google Shape;200;p31"/>
          <p:cNvPicPr preferRelativeResize="0"/>
          <p:nvPr/>
        </p:nvPicPr>
        <p:blipFill>
          <a:blip r:embed="rId3">
            <a:alphaModFix/>
          </a:blip>
          <a:stretch>
            <a:fillRect/>
          </a:stretch>
        </p:blipFill>
        <p:spPr>
          <a:xfrm>
            <a:off x="993425" y="945500"/>
            <a:ext cx="7157150" cy="3875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4"/>
          <p:cNvSpPr txBox="1"/>
          <p:nvPr/>
        </p:nvSpPr>
        <p:spPr>
          <a:xfrm>
            <a:off x="6194800" y="4842150"/>
            <a:ext cx="6810600" cy="7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Source: Tribune India, May 31, 2020</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4" name="Shape 204"/>
        <p:cNvGrpSpPr/>
        <p:nvPr/>
      </p:nvGrpSpPr>
      <p:grpSpPr>
        <a:xfrm>
          <a:off x="0" y="0"/>
          <a:ext cx="0" cy="0"/>
          <a:chOff x="0" y="0"/>
          <a:chExt cx="0" cy="0"/>
        </a:xfrm>
      </p:grpSpPr>
      <p:grpSp>
        <p:nvGrpSpPr>
          <p:cNvPr id="205" name="Google Shape;205;p32"/>
          <p:cNvGrpSpPr/>
          <p:nvPr/>
        </p:nvGrpSpPr>
        <p:grpSpPr>
          <a:xfrm>
            <a:off x="984700" y="1189989"/>
            <a:ext cx="2214600" cy="3217636"/>
            <a:chOff x="0" y="1189989"/>
            <a:chExt cx="2214600" cy="3217636"/>
          </a:xfrm>
        </p:grpSpPr>
        <p:sp>
          <p:nvSpPr>
            <p:cNvPr id="206" name="Google Shape;206;p32"/>
            <p:cNvSpPr/>
            <p:nvPr/>
          </p:nvSpPr>
          <p:spPr>
            <a:xfrm>
              <a:off x="0" y="1189989"/>
              <a:ext cx="2214600" cy="6690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Identify ML problem and Platform</a:t>
              </a:r>
              <a:endParaRPr>
                <a:solidFill>
                  <a:srgbClr val="FFFFFF"/>
                </a:solidFill>
                <a:latin typeface="Roboto"/>
                <a:ea typeface="Roboto"/>
                <a:cs typeface="Roboto"/>
                <a:sym typeface="Roboto"/>
              </a:endParaRPr>
            </a:p>
          </p:txBody>
        </p:sp>
        <p:sp>
          <p:nvSpPr>
            <p:cNvPr id="207" name="Google Shape;207;p32"/>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rPr>
                <a:t>ML problem: </a:t>
              </a:r>
              <a:r>
                <a:rPr lang="en" sz="1200">
                  <a:solidFill>
                    <a:srgbClr val="FFFFFF"/>
                  </a:solidFill>
                </a:rPr>
                <a:t>classification, forecasting, or regression</a:t>
              </a:r>
              <a:endParaRPr sz="1200">
                <a:solidFill>
                  <a:srgbClr val="FFFFFF"/>
                </a:solidFill>
              </a:endParaRPr>
            </a:p>
            <a:p>
              <a:pPr indent="0" lvl="0" marL="0" rtl="0" algn="l">
                <a:lnSpc>
                  <a:spcPct val="115000"/>
                </a:lnSpc>
                <a:spcBef>
                  <a:spcPts val="0"/>
                </a:spcBef>
                <a:spcAft>
                  <a:spcPts val="0"/>
                </a:spcAft>
                <a:buNone/>
              </a:pPr>
              <a:r>
                <a:t/>
              </a:r>
              <a:endParaRPr sz="1200">
                <a:solidFill>
                  <a:srgbClr val="FFFFFF"/>
                </a:solidFill>
              </a:endParaRPr>
            </a:p>
            <a:p>
              <a:pPr indent="0" lvl="0" marL="0" rtl="0" algn="l">
                <a:lnSpc>
                  <a:spcPct val="115000"/>
                </a:lnSpc>
                <a:spcBef>
                  <a:spcPts val="0"/>
                </a:spcBef>
                <a:spcAft>
                  <a:spcPts val="0"/>
                </a:spcAft>
                <a:buNone/>
              </a:pPr>
              <a:r>
                <a:rPr b="1" lang="en" sz="1200">
                  <a:solidFill>
                    <a:srgbClr val="FFFFFF"/>
                  </a:solidFill>
                </a:rPr>
                <a:t>Platform</a:t>
              </a:r>
              <a:r>
                <a:rPr lang="en" sz="1200">
                  <a:solidFill>
                    <a:srgbClr val="FFFFFF"/>
                  </a:solidFill>
                </a:rPr>
                <a:t>:</a:t>
              </a:r>
              <a:endParaRPr sz="1200">
                <a:solidFill>
                  <a:srgbClr val="FFFFFF"/>
                </a:solidFill>
              </a:endParaRPr>
            </a:p>
            <a:p>
              <a:pPr indent="0" lvl="0" marL="0" rtl="0" algn="l">
                <a:lnSpc>
                  <a:spcPct val="115000"/>
                </a:lnSpc>
                <a:spcBef>
                  <a:spcPts val="0"/>
                </a:spcBef>
                <a:spcAft>
                  <a:spcPts val="0"/>
                </a:spcAft>
                <a:buNone/>
              </a:pPr>
              <a:r>
                <a:rPr lang="en" sz="1200">
                  <a:solidFill>
                    <a:srgbClr val="FFFFFF"/>
                  </a:solidFill>
                </a:rPr>
                <a:t>Azure ML Studio (limited code)</a:t>
              </a:r>
              <a:endParaRPr sz="1200">
                <a:solidFill>
                  <a:srgbClr val="FFFFFF"/>
                </a:solidFill>
              </a:endParaRPr>
            </a:p>
            <a:p>
              <a:pPr indent="0" lvl="0" marL="0" rtl="0" algn="l">
                <a:lnSpc>
                  <a:spcPct val="115000"/>
                </a:lnSpc>
                <a:spcBef>
                  <a:spcPts val="0"/>
                </a:spcBef>
                <a:spcAft>
                  <a:spcPts val="0"/>
                </a:spcAft>
                <a:buNone/>
              </a:pPr>
              <a:r>
                <a:rPr lang="en" sz="1200">
                  <a:solidFill>
                    <a:srgbClr val="FFFFFF"/>
                  </a:solidFill>
                </a:rPr>
                <a:t>Python SDK</a:t>
              </a:r>
              <a:endParaRPr sz="1200">
                <a:solidFill>
                  <a:srgbClr val="FFFFFF"/>
                </a:solidFill>
              </a:endParaRPr>
            </a:p>
          </p:txBody>
        </p:sp>
      </p:grpSp>
      <p:grpSp>
        <p:nvGrpSpPr>
          <p:cNvPr id="208" name="Google Shape;208;p32"/>
          <p:cNvGrpSpPr/>
          <p:nvPr/>
        </p:nvGrpSpPr>
        <p:grpSpPr>
          <a:xfrm>
            <a:off x="2823025" y="1189775"/>
            <a:ext cx="2064000" cy="3217850"/>
            <a:chOff x="1838325" y="1189775"/>
            <a:chExt cx="2064000" cy="3217850"/>
          </a:xfrm>
        </p:grpSpPr>
        <p:sp>
          <p:nvSpPr>
            <p:cNvPr id="209" name="Google Shape;209;p32"/>
            <p:cNvSpPr/>
            <p:nvPr/>
          </p:nvSpPr>
          <p:spPr>
            <a:xfrm>
              <a:off x="1838325" y="1189775"/>
              <a:ext cx="2064000" cy="669000"/>
            </a:xfrm>
            <a:prstGeom prst="chevron">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and Compute source</a:t>
              </a:r>
              <a:endParaRPr>
                <a:solidFill>
                  <a:srgbClr val="FFFFFF"/>
                </a:solidFill>
                <a:latin typeface="Roboto"/>
                <a:ea typeface="Roboto"/>
                <a:cs typeface="Roboto"/>
                <a:sym typeface="Roboto"/>
              </a:endParaRPr>
            </a:p>
          </p:txBody>
        </p:sp>
        <p:sp>
          <p:nvSpPr>
            <p:cNvPr id="210" name="Google Shape;210;p32"/>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Data Source</a:t>
              </a:r>
              <a:r>
                <a:rPr lang="en" sz="1100">
                  <a:solidFill>
                    <a:srgbClr val="FFFFFF"/>
                  </a:solidFill>
                  <a:latin typeface="Roboto"/>
                  <a:ea typeface="Roboto"/>
                  <a:cs typeface="Roboto"/>
                  <a:sym typeface="Roboto"/>
                </a:rPr>
                <a:t>: </a:t>
              </a:r>
              <a:r>
                <a:rPr lang="en" sz="1200">
                  <a:solidFill>
                    <a:srgbClr val="FFFFFF"/>
                  </a:solidFill>
                </a:rPr>
                <a:t>Numpy arrays or Pandas dataframe</a:t>
              </a:r>
              <a:endParaRPr sz="1200">
                <a:solidFill>
                  <a:srgbClr val="FFFFFF"/>
                </a:solidFill>
              </a:endParaRPr>
            </a:p>
            <a:p>
              <a:pPr indent="0" lvl="0" marL="0" rtl="0" algn="l">
                <a:lnSpc>
                  <a:spcPct val="115000"/>
                </a:lnSpc>
                <a:spcBef>
                  <a:spcPts val="0"/>
                </a:spcBef>
                <a:spcAft>
                  <a:spcPts val="0"/>
                </a:spcAft>
                <a:buNone/>
              </a:pPr>
              <a:r>
                <a:t/>
              </a:r>
              <a:endParaRPr sz="1200">
                <a:solidFill>
                  <a:srgbClr val="FFFFFF"/>
                </a:solidFill>
              </a:endParaRPr>
            </a:p>
            <a:p>
              <a:pPr indent="0" lvl="0" marL="0" rtl="0" algn="l">
                <a:lnSpc>
                  <a:spcPct val="115000"/>
                </a:lnSpc>
                <a:spcBef>
                  <a:spcPts val="0"/>
                </a:spcBef>
                <a:spcAft>
                  <a:spcPts val="0"/>
                </a:spcAft>
                <a:buNone/>
              </a:pPr>
              <a:r>
                <a:rPr b="1" lang="en" sz="1200">
                  <a:solidFill>
                    <a:srgbClr val="FFFFFF"/>
                  </a:solidFill>
                </a:rPr>
                <a:t>Compute Source:</a:t>
              </a:r>
              <a:endParaRPr b="1" sz="1200">
                <a:solidFill>
                  <a:srgbClr val="FFFFFF"/>
                </a:solidFill>
              </a:endParaRPr>
            </a:p>
            <a:p>
              <a:pPr indent="0" lvl="0" marL="0" rtl="0" algn="l">
                <a:lnSpc>
                  <a:spcPct val="115000"/>
                </a:lnSpc>
                <a:spcBef>
                  <a:spcPts val="0"/>
                </a:spcBef>
                <a:spcAft>
                  <a:spcPts val="0"/>
                </a:spcAft>
                <a:buNone/>
              </a:pPr>
              <a:r>
                <a:rPr lang="en" sz="1200">
                  <a:solidFill>
                    <a:srgbClr val="FFFFFF"/>
                  </a:solidFill>
                </a:rPr>
                <a:t> </a:t>
              </a:r>
              <a:r>
                <a:rPr lang="en" sz="1200">
                  <a:solidFill>
                    <a:srgbClr val="FFFFFF"/>
                  </a:solidFill>
                  <a:uFill>
                    <a:noFill/>
                  </a:uFill>
                  <a:hlinkClick r:id="rId3">
                    <a:extLst>
                      <a:ext uri="{A12FA001-AC4F-418D-AE19-62706E023703}">
                        <ahyp:hlinkClr val="tx"/>
                      </a:ext>
                    </a:extLst>
                  </a:hlinkClick>
                </a:rPr>
                <a:t>local computer, Azure Machine Learning Computes, remote VMs, or Azure Databricks</a:t>
              </a:r>
              <a:endParaRPr sz="1200">
                <a:solidFill>
                  <a:srgbClr val="FFFFFF"/>
                </a:solidFill>
              </a:endParaRPr>
            </a:p>
            <a:p>
              <a:pPr indent="0" lvl="0" marL="0" rtl="0" algn="l">
                <a:lnSpc>
                  <a:spcPct val="115000"/>
                </a:lnSpc>
                <a:spcBef>
                  <a:spcPts val="0"/>
                </a:spcBef>
                <a:spcAft>
                  <a:spcPts val="0"/>
                </a:spcAft>
                <a:buNone/>
              </a:pPr>
              <a:r>
                <a:t/>
              </a:r>
              <a:endParaRPr sz="1200">
                <a:solidFill>
                  <a:srgbClr val="171717"/>
                </a:solidFill>
                <a:highlight>
                  <a:srgbClr val="FFFFFF"/>
                </a:highlight>
              </a:endParaRPr>
            </a:p>
            <a:p>
              <a:pPr indent="0" lvl="0" marL="0" rtl="0" algn="l">
                <a:lnSpc>
                  <a:spcPct val="115000"/>
                </a:lnSpc>
                <a:spcBef>
                  <a:spcPts val="0"/>
                </a:spcBef>
                <a:spcAft>
                  <a:spcPts val="0"/>
                </a:spcAft>
                <a:buNone/>
              </a:pPr>
              <a:r>
                <a:rPr lang="en" sz="1100">
                  <a:latin typeface="Roboto"/>
                  <a:ea typeface="Roboto"/>
                  <a:cs typeface="Roboto"/>
                  <a:sym typeface="Roboto"/>
                </a:rPr>
                <a:t>dictumst. Mauri</a:t>
              </a:r>
              <a:endParaRPr sz="11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s nec convallis quam dolor at. Morbi iaculis nec dolor lorem dapibus.</a:t>
              </a:r>
              <a:endParaRPr sz="1100">
                <a:latin typeface="Roboto"/>
                <a:ea typeface="Roboto"/>
                <a:cs typeface="Roboto"/>
                <a:sym typeface="Roboto"/>
              </a:endParaRPr>
            </a:p>
          </p:txBody>
        </p:sp>
      </p:grpSp>
      <p:grpSp>
        <p:nvGrpSpPr>
          <p:cNvPr id="211" name="Google Shape;211;p32"/>
          <p:cNvGrpSpPr/>
          <p:nvPr/>
        </p:nvGrpSpPr>
        <p:grpSpPr>
          <a:xfrm>
            <a:off x="4501450" y="1189775"/>
            <a:ext cx="2064000" cy="3217850"/>
            <a:chOff x="3516750" y="1189775"/>
            <a:chExt cx="2064000" cy="3217850"/>
          </a:xfrm>
        </p:grpSpPr>
        <p:sp>
          <p:nvSpPr>
            <p:cNvPr id="212" name="Google Shape;212;p32"/>
            <p:cNvSpPr/>
            <p:nvPr/>
          </p:nvSpPr>
          <p:spPr>
            <a:xfrm>
              <a:off x="3516750" y="1189775"/>
              <a:ext cx="2064000" cy="669000"/>
            </a:xfrm>
            <a:prstGeom prst="chevron">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Config AutoML</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parameters</a:t>
              </a:r>
              <a:endParaRPr>
                <a:solidFill>
                  <a:srgbClr val="FFFFFF"/>
                </a:solidFill>
                <a:latin typeface="Roboto"/>
                <a:ea typeface="Roboto"/>
                <a:cs typeface="Roboto"/>
                <a:sym typeface="Roboto"/>
              </a:endParaRPr>
            </a:p>
          </p:txBody>
        </p:sp>
        <p:sp>
          <p:nvSpPr>
            <p:cNvPr id="213" name="Google Shape;213;p32"/>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rPr>
                <a:t>Iterations over different models, hyperparameter settings, advanced preprocessing/featurization, metric</a:t>
              </a:r>
              <a:r>
                <a:rPr lang="en" sz="1200">
                  <a:solidFill>
                    <a:srgbClr val="171717"/>
                  </a:solidFill>
                  <a:highlight>
                    <a:srgbClr val="FFFFFF"/>
                  </a:highlight>
                </a:rPr>
                <a:t>s</a:t>
              </a:r>
              <a:endParaRPr sz="11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dictumst. Mauris nec convallis quam dolor at. Morbi iaculis nec dolor lorem dapibus.</a:t>
              </a:r>
              <a:endParaRPr sz="1100">
                <a:latin typeface="Roboto"/>
                <a:ea typeface="Roboto"/>
                <a:cs typeface="Roboto"/>
                <a:sym typeface="Roboto"/>
              </a:endParaRPr>
            </a:p>
          </p:txBody>
        </p:sp>
      </p:grpSp>
      <p:sp>
        <p:nvSpPr>
          <p:cNvPr id="214" name="Google Shape;214;p32"/>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convallis quam dolor at. Morbi iaculis nec dolor lorem dapibus.</a:t>
            </a:r>
            <a:endParaRPr sz="1100">
              <a:latin typeface="Roboto"/>
              <a:ea typeface="Roboto"/>
              <a:cs typeface="Roboto"/>
              <a:sym typeface="Roboto"/>
            </a:endParaRPr>
          </a:p>
        </p:txBody>
      </p:sp>
      <p:grpSp>
        <p:nvGrpSpPr>
          <p:cNvPr id="215" name="Google Shape;215;p32"/>
          <p:cNvGrpSpPr/>
          <p:nvPr/>
        </p:nvGrpSpPr>
        <p:grpSpPr>
          <a:xfrm>
            <a:off x="6180050" y="1189775"/>
            <a:ext cx="2064000" cy="3217850"/>
            <a:chOff x="5195350" y="1189775"/>
            <a:chExt cx="2064000" cy="3217850"/>
          </a:xfrm>
        </p:grpSpPr>
        <p:sp>
          <p:nvSpPr>
            <p:cNvPr id="216" name="Google Shape;216;p32"/>
            <p:cNvSpPr/>
            <p:nvPr/>
          </p:nvSpPr>
          <p:spPr>
            <a:xfrm>
              <a:off x="5195350" y="1189775"/>
              <a:ext cx="2064000" cy="669000"/>
            </a:xfrm>
            <a:prstGeom prst="chevron">
              <a:avLst>
                <a:gd fmla="val 50000" name="adj"/>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Submit the run</a:t>
              </a:r>
              <a:endParaRPr>
                <a:solidFill>
                  <a:srgbClr val="FFFFFF"/>
                </a:solidFill>
                <a:latin typeface="Roboto"/>
                <a:ea typeface="Roboto"/>
                <a:cs typeface="Roboto"/>
                <a:sym typeface="Roboto"/>
              </a:endParaRPr>
            </a:p>
          </p:txBody>
        </p:sp>
        <p:sp>
          <p:nvSpPr>
            <p:cNvPr id="217" name="Google Shape;217;p32"/>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rPr>
                <a:t>Logged run information contains</a:t>
              </a:r>
              <a:endParaRPr sz="1200">
                <a:solidFill>
                  <a:srgbClr val="FFFFFF"/>
                </a:solidFill>
              </a:endParaRPr>
            </a:p>
            <a:p>
              <a:pPr indent="0" lvl="0" marL="0" rtl="0" algn="l">
                <a:lnSpc>
                  <a:spcPct val="115000"/>
                </a:lnSpc>
                <a:spcBef>
                  <a:spcPts val="0"/>
                </a:spcBef>
                <a:spcAft>
                  <a:spcPts val="0"/>
                </a:spcAft>
                <a:buNone/>
              </a:pPr>
              <a:r>
                <a:rPr lang="en" sz="1200">
                  <a:solidFill>
                    <a:srgbClr val="FFFFFF"/>
                  </a:solidFill>
                </a:rPr>
                <a:t>metrics</a:t>
              </a:r>
              <a:endParaRPr sz="1200">
                <a:solidFill>
                  <a:srgbClr val="FFFFFF"/>
                </a:solidFill>
              </a:endParaRPr>
            </a:p>
            <a:p>
              <a:pPr indent="0" lvl="0" marL="0" rtl="0" algn="l">
                <a:lnSpc>
                  <a:spcPct val="115000"/>
                </a:lnSpc>
                <a:spcBef>
                  <a:spcPts val="0"/>
                </a:spcBef>
                <a:spcAft>
                  <a:spcPts val="0"/>
                </a:spcAft>
                <a:buClr>
                  <a:schemeClr val="dk2"/>
                </a:buClr>
                <a:buSzPts val="1100"/>
                <a:buFont typeface="Arial"/>
                <a:buNone/>
              </a:pPr>
              <a:r>
                <a:rPr lang="en" sz="1200">
                  <a:solidFill>
                    <a:srgbClr val="FFFFFF"/>
                  </a:solidFill>
                </a:rPr>
                <a:t>The training run produces a Python serialized object (</a:t>
              </a:r>
              <a:r>
                <a:rPr lang="en" sz="1000">
                  <a:solidFill>
                    <a:srgbClr val="FFFFFF"/>
                  </a:solidFill>
                  <a:latin typeface="Courier New"/>
                  <a:ea typeface="Courier New"/>
                  <a:cs typeface="Courier New"/>
                  <a:sym typeface="Courier New"/>
                </a:rPr>
                <a:t>.pkl</a:t>
              </a:r>
              <a:r>
                <a:rPr lang="en" sz="1200">
                  <a:solidFill>
                    <a:srgbClr val="FFFFFF"/>
                  </a:solidFill>
                </a:rPr>
                <a:t> file) that contains the model and data preprocessing.</a:t>
              </a:r>
              <a:endParaRPr sz="11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dictumst. Mauris nec convallis quam dolor at. Morbi iaculis nec dolor lorem dapibus.</a:t>
              </a:r>
              <a:endParaRPr sz="1100">
                <a:latin typeface="Roboto"/>
                <a:ea typeface="Roboto"/>
                <a:cs typeface="Roboto"/>
                <a:sym typeface="Roboto"/>
              </a:endParaRPr>
            </a:p>
          </p:txBody>
        </p:sp>
      </p:grpSp>
      <p:sp>
        <p:nvSpPr>
          <p:cNvPr id="218" name="Google Shape;218;p32"/>
          <p:cNvSpPr txBox="1"/>
          <p:nvPr/>
        </p:nvSpPr>
        <p:spPr>
          <a:xfrm>
            <a:off x="319775" y="223600"/>
            <a:ext cx="66003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FF00"/>
                </a:solidFill>
                <a:latin typeface="Lato"/>
                <a:ea typeface="Lato"/>
                <a:cs typeface="Lato"/>
                <a:sym typeface="Lato"/>
              </a:rPr>
              <a:t>Steps to design Azure AutoML</a:t>
            </a:r>
            <a:endParaRPr b="1" sz="2200">
              <a:solidFill>
                <a:srgbClr val="00FF00"/>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2" name="Shape 222"/>
        <p:cNvGrpSpPr/>
        <p:nvPr/>
      </p:nvGrpSpPr>
      <p:grpSpPr>
        <a:xfrm>
          <a:off x="0" y="0"/>
          <a:ext cx="0" cy="0"/>
          <a:chOff x="0" y="0"/>
          <a:chExt cx="0" cy="0"/>
        </a:xfrm>
      </p:grpSpPr>
      <p:sp>
        <p:nvSpPr>
          <p:cNvPr id="223" name="Google Shape;223;p33"/>
          <p:cNvSpPr txBox="1"/>
          <p:nvPr/>
        </p:nvSpPr>
        <p:spPr>
          <a:xfrm>
            <a:off x="319775" y="223600"/>
            <a:ext cx="77874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FF00"/>
                </a:solidFill>
                <a:latin typeface="Lato"/>
                <a:ea typeface="Lato"/>
                <a:cs typeface="Lato"/>
                <a:sym typeface="Lato"/>
              </a:rPr>
              <a:t>Feature Engineering by Azure AutoML</a:t>
            </a:r>
            <a:endParaRPr b="1" sz="2200">
              <a:solidFill>
                <a:srgbClr val="00FF00"/>
              </a:solidFill>
              <a:latin typeface="Lato"/>
              <a:ea typeface="Lato"/>
              <a:cs typeface="Lato"/>
              <a:sym typeface="Lato"/>
            </a:endParaRPr>
          </a:p>
        </p:txBody>
      </p:sp>
      <p:sp>
        <p:nvSpPr>
          <p:cNvPr id="224" name="Google Shape;224;p33"/>
          <p:cNvSpPr txBox="1"/>
          <p:nvPr/>
        </p:nvSpPr>
        <p:spPr>
          <a:xfrm>
            <a:off x="239525" y="830275"/>
            <a:ext cx="8502300" cy="77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lang="en" sz="2000">
                <a:solidFill>
                  <a:srgbClr val="FFFFFF"/>
                </a:solidFill>
              </a:rPr>
              <a:t>Feature engineering is the process of using domain knowledge of the data by eliminating overfitting and imbalanced data to create features that help ML algorithms learn better </a:t>
            </a:r>
            <a:endParaRPr sz="2000">
              <a:solidFill>
                <a:srgbClr val="FFFFFF"/>
              </a:solidFill>
            </a:endParaRPr>
          </a:p>
          <a:p>
            <a:pPr indent="0" lvl="0" marL="0" rtl="0" algn="l">
              <a:lnSpc>
                <a:spcPct val="115000"/>
              </a:lnSpc>
              <a:spcBef>
                <a:spcPts val="2400"/>
              </a:spcBef>
              <a:spcAft>
                <a:spcPts val="0"/>
              </a:spcAft>
              <a:buNone/>
            </a:pPr>
            <a:r>
              <a:rPr lang="en" sz="2000">
                <a:solidFill>
                  <a:srgbClr val="FFFFFF"/>
                </a:solidFill>
              </a:rPr>
              <a:t>Automated machine learning featurization steps (feature normalization, handling missing data, converting text to numeric, etc.) become part of the underlying model. When using the model for predictions, the same featurization steps applied during training are applied to your input data automatically.</a:t>
            </a:r>
            <a:endParaRPr sz="2000">
              <a:solidFill>
                <a:srgbClr val="FFFFFF"/>
              </a:solidFill>
            </a:endParaRPr>
          </a:p>
          <a:p>
            <a:pPr indent="0" lvl="0" marL="0" rtl="0" algn="l">
              <a:lnSpc>
                <a:spcPct val="115000"/>
              </a:lnSpc>
              <a:spcBef>
                <a:spcPts val="2400"/>
              </a:spcBef>
              <a:spcAft>
                <a:spcPts val="0"/>
              </a:spcAft>
              <a:buNone/>
            </a:pPr>
            <a:r>
              <a:rPr lang="en" sz="2000">
                <a:solidFill>
                  <a:srgbClr val="FFFFFF"/>
                </a:solidFill>
              </a:rPr>
              <a:t>You can also add your own feature engineering technique</a:t>
            </a:r>
            <a:endParaRPr sz="2000">
              <a:solidFill>
                <a:srgbClr val="FFFFFF"/>
              </a:solidFill>
            </a:endParaRPr>
          </a:p>
          <a:p>
            <a:pPr indent="0" lvl="0" marL="0" rtl="0" algn="l">
              <a:lnSpc>
                <a:spcPct val="115000"/>
              </a:lnSpc>
              <a:spcBef>
                <a:spcPts val="2400"/>
              </a:spcBef>
              <a:spcAft>
                <a:spcPts val="2400"/>
              </a:spcAft>
              <a:buNone/>
            </a:pPr>
            <a:r>
              <a:t/>
            </a:r>
            <a:endParaRPr sz="20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8" name="Shape 228"/>
        <p:cNvGrpSpPr/>
        <p:nvPr/>
      </p:nvGrpSpPr>
      <p:grpSpPr>
        <a:xfrm>
          <a:off x="0" y="0"/>
          <a:ext cx="0" cy="0"/>
          <a:chOff x="0" y="0"/>
          <a:chExt cx="0" cy="0"/>
        </a:xfrm>
      </p:grpSpPr>
      <p:sp>
        <p:nvSpPr>
          <p:cNvPr id="229" name="Google Shape;229;p34"/>
          <p:cNvSpPr txBox="1"/>
          <p:nvPr/>
        </p:nvSpPr>
        <p:spPr>
          <a:xfrm>
            <a:off x="319775" y="223600"/>
            <a:ext cx="77874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FF00"/>
                </a:solidFill>
                <a:latin typeface="Lato"/>
                <a:ea typeface="Lato"/>
                <a:cs typeface="Lato"/>
                <a:sym typeface="Lato"/>
              </a:rPr>
              <a:t>Ensemble Models</a:t>
            </a:r>
            <a:endParaRPr b="1" sz="2200">
              <a:solidFill>
                <a:srgbClr val="00FF00"/>
              </a:solidFill>
              <a:latin typeface="Lato"/>
              <a:ea typeface="Lato"/>
              <a:cs typeface="Lato"/>
              <a:sym typeface="Lato"/>
            </a:endParaRPr>
          </a:p>
        </p:txBody>
      </p:sp>
      <p:sp>
        <p:nvSpPr>
          <p:cNvPr id="230" name="Google Shape;230;p34"/>
          <p:cNvSpPr txBox="1"/>
          <p:nvPr/>
        </p:nvSpPr>
        <p:spPr>
          <a:xfrm>
            <a:off x="239525" y="945500"/>
            <a:ext cx="8502300" cy="77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2400"/>
              </a:spcAft>
              <a:buNone/>
            </a:pPr>
            <a:r>
              <a:t/>
            </a:r>
            <a:endParaRPr sz="2000">
              <a:solidFill>
                <a:srgbClr val="FFFFFF"/>
              </a:solidFill>
            </a:endParaRPr>
          </a:p>
        </p:txBody>
      </p:sp>
      <p:pic>
        <p:nvPicPr>
          <p:cNvPr id="231" name="Google Shape;231;p34"/>
          <p:cNvPicPr preferRelativeResize="0"/>
          <p:nvPr/>
        </p:nvPicPr>
        <p:blipFill>
          <a:blip r:embed="rId3">
            <a:alphaModFix/>
          </a:blip>
          <a:stretch>
            <a:fillRect/>
          </a:stretch>
        </p:blipFill>
        <p:spPr>
          <a:xfrm>
            <a:off x="1294075" y="1232425"/>
            <a:ext cx="6696958" cy="31231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475800" y="1560125"/>
            <a:ext cx="83235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Hands on Demo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nvSpPr>
        <p:spPr>
          <a:xfrm>
            <a:off x="514500" y="298925"/>
            <a:ext cx="6748500" cy="7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latin typeface="Lato"/>
                <a:ea typeface="Lato"/>
                <a:cs typeface="Lato"/>
                <a:sym typeface="Lato"/>
              </a:rPr>
              <a:t>Learning Resources</a:t>
            </a:r>
            <a:endParaRPr b="1" sz="3500">
              <a:latin typeface="Lato"/>
              <a:ea typeface="Lato"/>
              <a:cs typeface="Lato"/>
              <a:sym typeface="Lato"/>
            </a:endParaRPr>
          </a:p>
        </p:txBody>
      </p:sp>
      <p:sp>
        <p:nvSpPr>
          <p:cNvPr id="242" name="Google Shape;242;p36"/>
          <p:cNvSpPr txBox="1"/>
          <p:nvPr/>
        </p:nvSpPr>
        <p:spPr>
          <a:xfrm>
            <a:off x="701975" y="1236225"/>
            <a:ext cx="6748500" cy="7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Lato"/>
                <a:ea typeface="Lato"/>
                <a:cs typeface="Lato"/>
                <a:sym typeface="Lato"/>
              </a:rPr>
              <a:t>Basics of Machine Learning: </a:t>
            </a:r>
            <a:r>
              <a:rPr lang="en" u="sng">
                <a:solidFill>
                  <a:schemeClr val="hlink"/>
                </a:solidFill>
                <a:hlinkClick r:id="rId3"/>
              </a:rPr>
              <a:t>https://medium.com/@vivekraja98/machine-learning-for-beginners-187178d1326d</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rPr lang="en" u="sng">
                <a:solidFill>
                  <a:schemeClr val="hlink"/>
                </a:solidFill>
                <a:hlinkClick r:id="rId4"/>
              </a:rPr>
              <a:t>https://azure.microsoft.com/en-us/overview/what-is-machine-learning-platform/#:~:text=Machine%20learning%20(ML)%20is%20the,computer%20learn%20without%20direct%20instruction.&amp;text=Machine%20learning%20uses%20algorithms%20to,model%20that%20can%20make%20predictions.</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Azure free account:</a:t>
            </a:r>
            <a:endParaRPr sz="1700">
              <a:latin typeface="Lato"/>
              <a:ea typeface="Lato"/>
              <a:cs typeface="Lato"/>
              <a:sym typeface="Lato"/>
            </a:endParaRPr>
          </a:p>
          <a:p>
            <a:pPr indent="0" lvl="0" marL="0" rtl="0" algn="l">
              <a:spcBef>
                <a:spcPts val="0"/>
              </a:spcBef>
              <a:spcAft>
                <a:spcPts val="0"/>
              </a:spcAft>
              <a:buNone/>
            </a:pPr>
            <a:r>
              <a:rPr lang="en" u="sng">
                <a:solidFill>
                  <a:schemeClr val="hlink"/>
                </a:solidFill>
                <a:hlinkClick r:id="rId5"/>
              </a:rPr>
              <a:t>https://azure.microsoft.com/en-in/free/</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Automated Machine Learning:</a:t>
            </a:r>
            <a:endParaRPr sz="1700">
              <a:latin typeface="Lato"/>
              <a:ea typeface="Lato"/>
              <a:cs typeface="Lato"/>
              <a:sym typeface="Lato"/>
            </a:endParaRPr>
          </a:p>
          <a:p>
            <a:pPr indent="0" lvl="0" marL="0" rtl="0" algn="l">
              <a:spcBef>
                <a:spcPts val="0"/>
              </a:spcBef>
              <a:spcAft>
                <a:spcPts val="0"/>
              </a:spcAft>
              <a:buNone/>
            </a:pPr>
            <a:r>
              <a:rPr lang="en" u="sng">
                <a:solidFill>
                  <a:schemeClr val="hlink"/>
                </a:solidFill>
                <a:hlinkClick r:id="rId6"/>
              </a:rPr>
              <a:t>https://docs.microsoft.com/en-in/azure/machine-learning/concept-automated-ml#how-automl-works</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 </a:t>
            </a:r>
            <a:endParaRPr sz="17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Open for QnA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853950" y="578425"/>
            <a:ext cx="74361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connect</a:t>
            </a:r>
            <a:endParaRPr/>
          </a:p>
        </p:txBody>
      </p:sp>
      <p:sp>
        <p:nvSpPr>
          <p:cNvPr id="253" name="Google Shape;253;p38"/>
          <p:cNvSpPr txBox="1"/>
          <p:nvPr>
            <p:ph idx="1" type="body"/>
          </p:nvPr>
        </p:nvSpPr>
        <p:spPr>
          <a:xfrm>
            <a:off x="853950" y="2035950"/>
            <a:ext cx="7436100" cy="10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Email ID: </a:t>
            </a:r>
            <a:r>
              <a:rPr lang="en" u="sng">
                <a:solidFill>
                  <a:schemeClr val="hlink"/>
                </a:solidFill>
                <a:hlinkClick r:id="rId3"/>
              </a:rPr>
              <a:t>vivekraja98@gmail.com</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54" name="Google Shape;254;p38"/>
          <p:cNvPicPr preferRelativeResize="0"/>
          <p:nvPr/>
        </p:nvPicPr>
        <p:blipFill>
          <a:blip r:embed="rId4">
            <a:alphaModFix/>
          </a:blip>
          <a:stretch>
            <a:fillRect/>
          </a:stretch>
        </p:blipFill>
        <p:spPr>
          <a:xfrm>
            <a:off x="1029700" y="2571750"/>
            <a:ext cx="1731152" cy="1731152"/>
          </a:xfrm>
          <a:prstGeom prst="rect">
            <a:avLst/>
          </a:prstGeom>
          <a:noFill/>
          <a:ln>
            <a:noFill/>
          </a:ln>
        </p:spPr>
      </p:pic>
      <p:sp>
        <p:nvSpPr>
          <p:cNvPr id="255" name="Google Shape;255;p38"/>
          <p:cNvSpPr txBox="1"/>
          <p:nvPr/>
        </p:nvSpPr>
        <p:spPr>
          <a:xfrm>
            <a:off x="853950" y="4302900"/>
            <a:ext cx="6748500" cy="7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Linkedin: @Vivek Raja P S</a:t>
            </a:r>
            <a:endParaRPr>
              <a:latin typeface="Lato"/>
              <a:ea typeface="Lato"/>
              <a:cs typeface="Lato"/>
              <a:sym typeface="Lato"/>
            </a:endParaRPr>
          </a:p>
        </p:txBody>
      </p:sp>
      <p:pic>
        <p:nvPicPr>
          <p:cNvPr id="256" name="Google Shape;256;p38"/>
          <p:cNvPicPr preferRelativeResize="0"/>
          <p:nvPr/>
        </p:nvPicPr>
        <p:blipFill>
          <a:blip r:embed="rId5">
            <a:alphaModFix/>
          </a:blip>
          <a:stretch>
            <a:fillRect/>
          </a:stretch>
        </p:blipFill>
        <p:spPr>
          <a:xfrm>
            <a:off x="3849463" y="2543050"/>
            <a:ext cx="1788526" cy="1788526"/>
          </a:xfrm>
          <a:prstGeom prst="rect">
            <a:avLst/>
          </a:prstGeom>
          <a:noFill/>
          <a:ln>
            <a:noFill/>
          </a:ln>
        </p:spPr>
      </p:pic>
      <p:sp>
        <p:nvSpPr>
          <p:cNvPr id="257" name="Google Shape;257;p38"/>
          <p:cNvSpPr txBox="1"/>
          <p:nvPr/>
        </p:nvSpPr>
        <p:spPr>
          <a:xfrm>
            <a:off x="3744025" y="4302900"/>
            <a:ext cx="6748500" cy="7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GitHub: @Vivek0712</a:t>
            </a:r>
            <a:endParaRPr>
              <a:latin typeface="Lato"/>
              <a:ea typeface="Lato"/>
              <a:cs typeface="Lato"/>
              <a:sym typeface="Lato"/>
            </a:endParaRPr>
          </a:p>
        </p:txBody>
      </p:sp>
      <p:pic>
        <p:nvPicPr>
          <p:cNvPr id="258" name="Google Shape;258;p38"/>
          <p:cNvPicPr preferRelativeResize="0"/>
          <p:nvPr/>
        </p:nvPicPr>
        <p:blipFill>
          <a:blip r:embed="rId6">
            <a:alphaModFix/>
          </a:blip>
          <a:stretch>
            <a:fillRect/>
          </a:stretch>
        </p:blipFill>
        <p:spPr>
          <a:xfrm>
            <a:off x="6501525" y="2543050"/>
            <a:ext cx="1788526" cy="1788526"/>
          </a:xfrm>
          <a:prstGeom prst="rect">
            <a:avLst/>
          </a:prstGeom>
          <a:noFill/>
          <a:ln>
            <a:noFill/>
          </a:ln>
        </p:spPr>
      </p:pic>
      <p:sp>
        <p:nvSpPr>
          <p:cNvPr id="259" name="Google Shape;259;p38"/>
          <p:cNvSpPr txBox="1"/>
          <p:nvPr/>
        </p:nvSpPr>
        <p:spPr>
          <a:xfrm>
            <a:off x="6431225" y="4302900"/>
            <a:ext cx="6748500" cy="7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Twitter: @vivekraja007</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90800" y="126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 little about myself...</a:t>
            </a:r>
            <a:endParaRPr sz="3600"/>
          </a:p>
        </p:txBody>
      </p:sp>
      <p:sp>
        <p:nvSpPr>
          <p:cNvPr id="85" name="Google Shape;85;p15"/>
          <p:cNvSpPr txBox="1"/>
          <p:nvPr>
            <p:ph idx="4294967295" type="body"/>
          </p:nvPr>
        </p:nvSpPr>
        <p:spPr>
          <a:xfrm>
            <a:off x="259075" y="1151250"/>
            <a:ext cx="6108600" cy="407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From Tamil Nadu, India</a:t>
            </a:r>
            <a:endParaRPr/>
          </a:p>
          <a:p>
            <a:pPr indent="-342900" lvl="0" marL="457200" rtl="0" algn="l">
              <a:spcBef>
                <a:spcPts val="0"/>
              </a:spcBef>
              <a:spcAft>
                <a:spcPts val="0"/>
              </a:spcAft>
              <a:buSzPts val="1800"/>
              <a:buChar char="●"/>
            </a:pPr>
            <a:r>
              <a:rPr lang="en"/>
              <a:t>Final year CS Undergrad (2020)</a:t>
            </a:r>
            <a:endParaRPr/>
          </a:p>
          <a:p>
            <a:pPr indent="-342900" lvl="0" marL="457200" rtl="0" algn="l">
              <a:spcBef>
                <a:spcPts val="0"/>
              </a:spcBef>
              <a:spcAft>
                <a:spcPts val="0"/>
              </a:spcAft>
              <a:buSzPts val="1800"/>
              <a:buChar char="●"/>
            </a:pPr>
            <a:r>
              <a:rPr lang="en"/>
              <a:t>5x Microsoft Certified</a:t>
            </a:r>
            <a:endParaRPr/>
          </a:p>
          <a:p>
            <a:pPr indent="-342900" lvl="0" marL="457200" rtl="0" algn="l">
              <a:spcBef>
                <a:spcPts val="0"/>
              </a:spcBef>
              <a:spcAft>
                <a:spcPts val="0"/>
              </a:spcAft>
              <a:buSzPts val="1800"/>
              <a:buChar char="●"/>
            </a:pPr>
            <a:r>
              <a:rPr lang="en"/>
              <a:t>Microsoft Certified </a:t>
            </a:r>
            <a:r>
              <a:rPr b="1" lang="en"/>
              <a:t>Data Scientist Associate, AI Engineer Associate, Data Engineer Associate, Azure Fundamentals</a:t>
            </a:r>
            <a:endParaRPr/>
          </a:p>
          <a:p>
            <a:pPr indent="-342900" lvl="0" marL="457200" rtl="0" algn="l">
              <a:spcBef>
                <a:spcPts val="0"/>
              </a:spcBef>
              <a:spcAft>
                <a:spcPts val="0"/>
              </a:spcAft>
              <a:buSzPts val="1800"/>
              <a:buChar char="●"/>
            </a:pPr>
            <a:r>
              <a:rPr lang="en"/>
              <a:t>15x Hackathon Winner </a:t>
            </a:r>
            <a:endParaRPr b="1"/>
          </a:p>
          <a:p>
            <a:pPr indent="-342900" lvl="0" marL="457200" rtl="0" algn="l">
              <a:spcBef>
                <a:spcPts val="0"/>
              </a:spcBef>
              <a:spcAft>
                <a:spcPts val="0"/>
              </a:spcAft>
              <a:buSzPts val="1800"/>
              <a:buChar char="●"/>
            </a:pPr>
            <a:r>
              <a:rPr lang="en"/>
              <a:t>Active Speaker and Mentor (AI &amp; Cloud) - 30+ sessions</a:t>
            </a:r>
            <a:endParaRPr/>
          </a:p>
          <a:p>
            <a:pPr indent="-342900" lvl="0" marL="457200" rtl="0" algn="l">
              <a:spcBef>
                <a:spcPts val="0"/>
              </a:spcBef>
              <a:spcAft>
                <a:spcPts val="0"/>
              </a:spcAft>
              <a:buSzPts val="1800"/>
              <a:buChar char="●"/>
            </a:pPr>
            <a:r>
              <a:rPr lang="en"/>
              <a:t>Published 3 research papers, 1 patent (in review)</a:t>
            </a:r>
            <a:endParaRPr/>
          </a:p>
          <a:p>
            <a:pPr indent="-342900" lvl="0" marL="457200" rtl="0" algn="l">
              <a:spcBef>
                <a:spcPts val="0"/>
              </a:spcBef>
              <a:spcAft>
                <a:spcPts val="0"/>
              </a:spcAft>
              <a:buSzPts val="1800"/>
              <a:buChar char="●"/>
            </a:pPr>
            <a:r>
              <a:rPr lang="en"/>
              <a:t>Loves to play guitar and hardcore metal fan</a:t>
            </a:r>
            <a:endParaRPr/>
          </a:p>
          <a:p>
            <a:pPr indent="0" lvl="0" marL="457200" rtl="0" algn="l">
              <a:spcBef>
                <a:spcPts val="1600"/>
              </a:spcBef>
              <a:spcAft>
                <a:spcPts val="1600"/>
              </a:spcAft>
              <a:buNone/>
            </a:pPr>
            <a:r>
              <a:t/>
            </a:r>
            <a:endParaRPr/>
          </a:p>
        </p:txBody>
      </p:sp>
      <p:pic>
        <p:nvPicPr>
          <p:cNvPr id="86" name="Google Shape;86;p15"/>
          <p:cNvPicPr preferRelativeResize="0"/>
          <p:nvPr/>
        </p:nvPicPr>
        <p:blipFill>
          <a:blip r:embed="rId3">
            <a:alphaModFix/>
          </a:blip>
          <a:stretch>
            <a:fillRect/>
          </a:stretch>
        </p:blipFill>
        <p:spPr>
          <a:xfrm>
            <a:off x="6609675" y="1619250"/>
            <a:ext cx="1905000" cy="190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nvSpPr>
        <p:spPr>
          <a:xfrm>
            <a:off x="419825" y="310450"/>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chemeClr val="accent3"/>
                </a:solidFill>
                <a:latin typeface="Lato"/>
                <a:ea typeface="Lato"/>
                <a:cs typeface="Lato"/>
                <a:sym typeface="Lato"/>
              </a:rPr>
              <a:t>Agenda</a:t>
            </a:r>
            <a:endParaRPr b="1" sz="3400">
              <a:solidFill>
                <a:schemeClr val="accent3"/>
              </a:solidFill>
              <a:latin typeface="Lato"/>
              <a:ea typeface="Lato"/>
              <a:cs typeface="Lato"/>
              <a:sym typeface="Lato"/>
            </a:endParaRPr>
          </a:p>
        </p:txBody>
      </p:sp>
      <p:sp>
        <p:nvSpPr>
          <p:cNvPr id="92" name="Google Shape;92;p16"/>
          <p:cNvSpPr txBox="1"/>
          <p:nvPr/>
        </p:nvSpPr>
        <p:spPr>
          <a:xfrm>
            <a:off x="619675" y="1151900"/>
            <a:ext cx="8015100" cy="7068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Lato"/>
              <a:buChar char="●"/>
            </a:pPr>
            <a:r>
              <a:rPr lang="en" sz="2600">
                <a:latin typeface="Lato"/>
                <a:ea typeface="Lato"/>
                <a:cs typeface="Lato"/>
                <a:sym typeface="Lato"/>
              </a:rPr>
              <a:t>Introduction to Machine Learning</a:t>
            </a:r>
            <a:endParaRPr sz="2600">
              <a:latin typeface="Lato"/>
              <a:ea typeface="Lato"/>
              <a:cs typeface="Lato"/>
              <a:sym typeface="Lato"/>
            </a:endParaRPr>
          </a:p>
          <a:p>
            <a:pPr indent="-393700" lvl="0" marL="457200" rtl="0" algn="l">
              <a:spcBef>
                <a:spcPts val="0"/>
              </a:spcBef>
              <a:spcAft>
                <a:spcPts val="0"/>
              </a:spcAft>
              <a:buSzPts val="2600"/>
              <a:buFont typeface="Lato"/>
              <a:buChar char="●"/>
            </a:pPr>
            <a:r>
              <a:rPr lang="en" sz="2600">
                <a:latin typeface="Lato"/>
                <a:ea typeface="Lato"/>
                <a:cs typeface="Lato"/>
                <a:sym typeface="Lato"/>
              </a:rPr>
              <a:t>What is AutoML (Automated Machine Learning) ?</a:t>
            </a:r>
            <a:endParaRPr sz="2600">
              <a:latin typeface="Lato"/>
              <a:ea typeface="Lato"/>
              <a:cs typeface="Lato"/>
              <a:sym typeface="Lato"/>
            </a:endParaRPr>
          </a:p>
          <a:p>
            <a:pPr indent="-393700" lvl="0" marL="457200" rtl="0" algn="l">
              <a:spcBef>
                <a:spcPts val="0"/>
              </a:spcBef>
              <a:spcAft>
                <a:spcPts val="0"/>
              </a:spcAft>
              <a:buSzPts val="2600"/>
              <a:buFont typeface="Lato"/>
              <a:buChar char="●"/>
            </a:pPr>
            <a:r>
              <a:rPr lang="en" sz="2600">
                <a:latin typeface="Lato"/>
                <a:ea typeface="Lato"/>
                <a:cs typeface="Lato"/>
                <a:sym typeface="Lato"/>
              </a:rPr>
              <a:t> </a:t>
            </a:r>
            <a:r>
              <a:rPr lang="en" sz="2600">
                <a:latin typeface="Lato"/>
                <a:ea typeface="Lato"/>
                <a:cs typeface="Lato"/>
                <a:sym typeface="Lato"/>
              </a:rPr>
              <a:t>AutoML versus Conventional ML practices</a:t>
            </a:r>
            <a:endParaRPr sz="2600">
              <a:latin typeface="Lato"/>
              <a:ea typeface="Lato"/>
              <a:cs typeface="Lato"/>
              <a:sym typeface="Lato"/>
            </a:endParaRPr>
          </a:p>
          <a:p>
            <a:pPr indent="-393700" lvl="0" marL="457200" rtl="0" algn="l">
              <a:spcBef>
                <a:spcPts val="0"/>
              </a:spcBef>
              <a:spcAft>
                <a:spcPts val="0"/>
              </a:spcAft>
              <a:buSzPts val="2600"/>
              <a:buFont typeface="Lato"/>
              <a:buChar char="●"/>
            </a:pPr>
            <a:r>
              <a:rPr lang="en" sz="2600">
                <a:latin typeface="Lato"/>
                <a:ea typeface="Lato"/>
                <a:cs typeface="Lato"/>
                <a:sym typeface="Lato"/>
              </a:rPr>
              <a:t>Intro to Azure Automated Machine Learning</a:t>
            </a:r>
            <a:endParaRPr sz="2600">
              <a:latin typeface="Lato"/>
              <a:ea typeface="Lato"/>
              <a:cs typeface="Lato"/>
              <a:sym typeface="Lato"/>
            </a:endParaRPr>
          </a:p>
          <a:p>
            <a:pPr indent="-393700" lvl="0" marL="457200" rtl="0" algn="l">
              <a:spcBef>
                <a:spcPts val="0"/>
              </a:spcBef>
              <a:spcAft>
                <a:spcPts val="0"/>
              </a:spcAft>
              <a:buSzPts val="2600"/>
              <a:buFont typeface="Lato"/>
              <a:buChar char="●"/>
            </a:pPr>
            <a:r>
              <a:rPr lang="en" sz="2600">
                <a:latin typeface="Lato"/>
                <a:ea typeface="Lato"/>
                <a:cs typeface="Lato"/>
                <a:sym typeface="Lato"/>
              </a:rPr>
              <a:t>Hands-on demo </a:t>
            </a:r>
            <a:endParaRPr sz="2600">
              <a:latin typeface="Lato"/>
              <a:ea typeface="Lato"/>
              <a:cs typeface="Lato"/>
              <a:sym typeface="Lato"/>
            </a:endParaRPr>
          </a:p>
          <a:p>
            <a:pPr indent="-393700" lvl="0" marL="457200" rtl="0" algn="l">
              <a:spcBef>
                <a:spcPts val="0"/>
              </a:spcBef>
              <a:spcAft>
                <a:spcPts val="0"/>
              </a:spcAft>
              <a:buSzPts val="2600"/>
              <a:buFont typeface="Lato"/>
              <a:buChar char="●"/>
            </a:pPr>
            <a:r>
              <a:rPr lang="en" sz="2600">
                <a:latin typeface="Lato"/>
                <a:ea typeface="Lato"/>
                <a:cs typeface="Lato"/>
                <a:sym typeface="Lato"/>
              </a:rPr>
              <a:t>Learning resources</a:t>
            </a:r>
            <a:endParaRPr sz="2600">
              <a:latin typeface="Lato"/>
              <a:ea typeface="Lato"/>
              <a:cs typeface="Lato"/>
              <a:sym typeface="Lato"/>
            </a:endParaRPr>
          </a:p>
          <a:p>
            <a:pPr indent="-393700" lvl="0" marL="457200" rtl="0" algn="l">
              <a:spcBef>
                <a:spcPts val="0"/>
              </a:spcBef>
              <a:spcAft>
                <a:spcPts val="0"/>
              </a:spcAft>
              <a:buSzPts val="2600"/>
              <a:buFont typeface="Lato"/>
              <a:buChar char="●"/>
            </a:pPr>
            <a:r>
              <a:rPr lang="en" sz="2600">
                <a:latin typeface="Lato"/>
                <a:ea typeface="Lato"/>
                <a:cs typeface="Lato"/>
                <a:sym typeface="Lato"/>
              </a:rPr>
              <a:t>Conclusion</a:t>
            </a:r>
            <a:endParaRPr sz="26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979950" y="2184975"/>
            <a:ext cx="71841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a:t>
            </a:r>
            <a:endParaRPr/>
          </a:p>
          <a:p>
            <a:pPr indent="0" lvl="0" marL="0" rtl="0" algn="ctr">
              <a:spcBef>
                <a:spcPts val="0"/>
              </a:spcBef>
              <a:spcAft>
                <a:spcPts val="0"/>
              </a:spcAft>
              <a:buNone/>
            </a:pPr>
            <a:r>
              <a:rPr lang="en"/>
              <a:t>Machine Learning</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1" name="Shape 101"/>
        <p:cNvGrpSpPr/>
        <p:nvPr/>
      </p:nvGrpSpPr>
      <p:grpSpPr>
        <a:xfrm>
          <a:off x="0" y="0"/>
          <a:ext cx="0" cy="0"/>
          <a:chOff x="0" y="0"/>
          <a:chExt cx="0" cy="0"/>
        </a:xfrm>
      </p:grpSpPr>
      <p:sp>
        <p:nvSpPr>
          <p:cNvPr id="102" name="Google Shape;102;p18"/>
          <p:cNvSpPr txBox="1"/>
          <p:nvPr/>
        </p:nvSpPr>
        <p:spPr>
          <a:xfrm>
            <a:off x="304150" y="236800"/>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9900FF"/>
                </a:solidFill>
                <a:latin typeface="Lato"/>
                <a:ea typeface="Lato"/>
                <a:cs typeface="Lato"/>
                <a:sym typeface="Lato"/>
              </a:rPr>
              <a:t>What is Machine Learning?</a:t>
            </a:r>
            <a:endParaRPr b="1" sz="3000">
              <a:solidFill>
                <a:srgbClr val="9900FF"/>
              </a:solidFill>
              <a:latin typeface="Lato"/>
              <a:ea typeface="Lato"/>
              <a:cs typeface="Lato"/>
              <a:sym typeface="Lato"/>
            </a:endParaRPr>
          </a:p>
        </p:txBody>
      </p:sp>
      <p:sp>
        <p:nvSpPr>
          <p:cNvPr id="103" name="Google Shape;103;p18"/>
          <p:cNvSpPr txBox="1"/>
          <p:nvPr/>
        </p:nvSpPr>
        <p:spPr>
          <a:xfrm>
            <a:off x="609150" y="1046725"/>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04" name="Google Shape;104;p18"/>
          <p:cNvSpPr txBox="1"/>
          <p:nvPr/>
        </p:nvSpPr>
        <p:spPr>
          <a:xfrm>
            <a:off x="417300" y="943600"/>
            <a:ext cx="5026500" cy="378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700">
                <a:solidFill>
                  <a:srgbClr val="FFFFFF"/>
                </a:solidFill>
              </a:rPr>
              <a:t>Machine learning (ML) is the process of using mathematical models of data to help a computer learn without direct instruction. </a:t>
            </a:r>
            <a:endParaRPr sz="1700">
              <a:solidFill>
                <a:srgbClr val="FFFFFF"/>
              </a:solidFill>
            </a:endParaRPr>
          </a:p>
          <a:p>
            <a:pPr indent="0" lvl="0" marL="0" rtl="0" algn="l">
              <a:lnSpc>
                <a:spcPct val="115000"/>
              </a:lnSpc>
              <a:spcBef>
                <a:spcPts val="900"/>
              </a:spcBef>
              <a:spcAft>
                <a:spcPts val="900"/>
              </a:spcAft>
              <a:buClr>
                <a:schemeClr val="dk2"/>
              </a:buClr>
              <a:buSzPts val="1100"/>
              <a:buFont typeface="Arial"/>
              <a:buNone/>
            </a:pPr>
            <a:r>
              <a:rPr lang="en" sz="1700">
                <a:solidFill>
                  <a:srgbClr val="FFFFFF"/>
                </a:solidFill>
              </a:rPr>
              <a:t>It’s considered a subset of artificial intelligence (AI). Machine learning uses algorithms to identify patterns within data, and those patterns are then used to create a data model that can make predictions.</a:t>
            </a:r>
            <a:endParaRPr sz="1700">
              <a:solidFill>
                <a:srgbClr val="FFFFFF"/>
              </a:solidFill>
            </a:endParaRPr>
          </a:p>
        </p:txBody>
      </p:sp>
      <p:pic>
        <p:nvPicPr>
          <p:cNvPr id="105" name="Google Shape;105;p18"/>
          <p:cNvPicPr preferRelativeResize="0"/>
          <p:nvPr/>
        </p:nvPicPr>
        <p:blipFill>
          <a:blip r:embed="rId3">
            <a:alphaModFix/>
          </a:blip>
          <a:stretch>
            <a:fillRect/>
          </a:stretch>
        </p:blipFill>
        <p:spPr>
          <a:xfrm>
            <a:off x="3917950" y="1856662"/>
            <a:ext cx="5026400" cy="3245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9" name="Shape 109"/>
        <p:cNvGrpSpPr/>
        <p:nvPr/>
      </p:nvGrpSpPr>
      <p:grpSpPr>
        <a:xfrm>
          <a:off x="0" y="0"/>
          <a:ext cx="0" cy="0"/>
          <a:chOff x="0" y="0"/>
          <a:chExt cx="0" cy="0"/>
        </a:xfrm>
      </p:grpSpPr>
      <p:sp>
        <p:nvSpPr>
          <p:cNvPr id="110" name="Google Shape;110;p19"/>
          <p:cNvSpPr txBox="1"/>
          <p:nvPr/>
        </p:nvSpPr>
        <p:spPr>
          <a:xfrm>
            <a:off x="304150" y="236800"/>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9900FF"/>
                </a:solidFill>
                <a:latin typeface="Lato"/>
                <a:ea typeface="Lato"/>
                <a:cs typeface="Lato"/>
                <a:sym typeface="Lato"/>
              </a:rPr>
              <a:t>What is Machine Learning?</a:t>
            </a:r>
            <a:endParaRPr b="1" sz="3000">
              <a:solidFill>
                <a:srgbClr val="9900FF"/>
              </a:solidFill>
              <a:latin typeface="Lato"/>
              <a:ea typeface="Lato"/>
              <a:cs typeface="Lato"/>
              <a:sym typeface="Lato"/>
            </a:endParaRPr>
          </a:p>
        </p:txBody>
      </p:sp>
      <p:sp>
        <p:nvSpPr>
          <p:cNvPr id="111" name="Google Shape;111;p19"/>
          <p:cNvSpPr txBox="1"/>
          <p:nvPr/>
        </p:nvSpPr>
        <p:spPr>
          <a:xfrm>
            <a:off x="609150" y="1046725"/>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12" name="Google Shape;112;p19"/>
          <p:cNvSpPr txBox="1"/>
          <p:nvPr/>
        </p:nvSpPr>
        <p:spPr>
          <a:xfrm>
            <a:off x="417300" y="943600"/>
            <a:ext cx="5026500" cy="378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700">
                <a:solidFill>
                  <a:srgbClr val="FFFFFF"/>
                </a:solidFill>
              </a:rPr>
              <a:t>To be put into simple words,</a:t>
            </a:r>
            <a:endParaRPr sz="1700">
              <a:solidFill>
                <a:srgbClr val="FFFFFF"/>
              </a:solidFill>
            </a:endParaRPr>
          </a:p>
          <a:p>
            <a:pPr indent="0" lvl="0" marL="0" rtl="0" algn="l">
              <a:lnSpc>
                <a:spcPct val="115000"/>
              </a:lnSpc>
              <a:spcBef>
                <a:spcPts val="900"/>
              </a:spcBef>
              <a:spcAft>
                <a:spcPts val="900"/>
              </a:spcAft>
              <a:buNone/>
            </a:pPr>
            <a:r>
              <a:t/>
            </a:r>
            <a:endParaRPr sz="1700">
              <a:solidFill>
                <a:srgbClr val="FFFFFF"/>
              </a:solidFill>
            </a:endParaRPr>
          </a:p>
        </p:txBody>
      </p:sp>
      <p:pic>
        <p:nvPicPr>
          <p:cNvPr id="113" name="Google Shape;113;p19"/>
          <p:cNvPicPr preferRelativeResize="0"/>
          <p:nvPr/>
        </p:nvPicPr>
        <p:blipFill>
          <a:blip r:embed="rId3">
            <a:alphaModFix/>
          </a:blip>
          <a:stretch>
            <a:fillRect/>
          </a:stretch>
        </p:blipFill>
        <p:spPr>
          <a:xfrm>
            <a:off x="2475600" y="1753525"/>
            <a:ext cx="4617499" cy="274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7" name="Shape 117"/>
        <p:cNvGrpSpPr/>
        <p:nvPr/>
      </p:nvGrpSpPr>
      <p:grpSpPr>
        <a:xfrm>
          <a:off x="0" y="0"/>
          <a:ext cx="0" cy="0"/>
          <a:chOff x="0" y="0"/>
          <a:chExt cx="0" cy="0"/>
        </a:xfrm>
      </p:grpSpPr>
      <p:sp>
        <p:nvSpPr>
          <p:cNvPr id="118" name="Google Shape;118;p20"/>
          <p:cNvSpPr txBox="1"/>
          <p:nvPr/>
        </p:nvSpPr>
        <p:spPr>
          <a:xfrm>
            <a:off x="304150" y="236800"/>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9900FF"/>
                </a:solidFill>
                <a:latin typeface="Lato"/>
                <a:ea typeface="Lato"/>
                <a:cs typeface="Lato"/>
                <a:sym typeface="Lato"/>
              </a:rPr>
              <a:t>Machine Learning Techniques</a:t>
            </a:r>
            <a:endParaRPr b="1" sz="3000">
              <a:solidFill>
                <a:srgbClr val="9900FF"/>
              </a:solidFill>
              <a:latin typeface="Lato"/>
              <a:ea typeface="Lato"/>
              <a:cs typeface="Lato"/>
              <a:sym typeface="Lato"/>
            </a:endParaRPr>
          </a:p>
        </p:txBody>
      </p:sp>
      <p:sp>
        <p:nvSpPr>
          <p:cNvPr id="119" name="Google Shape;119;p20"/>
          <p:cNvSpPr txBox="1"/>
          <p:nvPr/>
        </p:nvSpPr>
        <p:spPr>
          <a:xfrm>
            <a:off x="609150" y="1046725"/>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20" name="Google Shape;120;p20"/>
          <p:cNvSpPr txBox="1"/>
          <p:nvPr/>
        </p:nvSpPr>
        <p:spPr>
          <a:xfrm>
            <a:off x="374275" y="679500"/>
            <a:ext cx="7643400" cy="3784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800"/>
              </a:spcBef>
              <a:spcAft>
                <a:spcPts val="0"/>
              </a:spcAft>
              <a:buNone/>
            </a:pPr>
            <a:r>
              <a:rPr b="1" lang="en" sz="1600">
                <a:solidFill>
                  <a:srgbClr val="FFFFFF"/>
                </a:solidFill>
              </a:rPr>
              <a:t>Supervised learning (Input - Target pairs)</a:t>
            </a:r>
            <a:endParaRPr b="1" sz="1600">
              <a:solidFill>
                <a:srgbClr val="FFFFFF"/>
              </a:solidFill>
            </a:endParaRPr>
          </a:p>
          <a:p>
            <a:pPr indent="0" lvl="0" marL="0" rtl="0" algn="l">
              <a:lnSpc>
                <a:spcPct val="115000"/>
              </a:lnSpc>
              <a:spcBef>
                <a:spcPts val="2700"/>
              </a:spcBef>
              <a:spcAft>
                <a:spcPts val="0"/>
              </a:spcAft>
              <a:buNone/>
            </a:pPr>
            <a:r>
              <a:rPr lang="en" sz="1300">
                <a:solidFill>
                  <a:srgbClr val="FFFFFF"/>
                </a:solidFill>
              </a:rPr>
              <a:t>Addressing datasets with labels or structure, data acts as a teacher and “trains” the machine, increasing in its ability to make a prediction or decision.</a:t>
            </a:r>
            <a:endParaRPr sz="1300">
              <a:solidFill>
                <a:srgbClr val="FFFFFF"/>
              </a:solidFill>
            </a:endParaRPr>
          </a:p>
          <a:p>
            <a:pPr indent="0" lvl="0" marL="0" rtl="0" algn="l">
              <a:lnSpc>
                <a:spcPct val="130000"/>
              </a:lnSpc>
              <a:spcBef>
                <a:spcPts val="1800"/>
              </a:spcBef>
              <a:spcAft>
                <a:spcPts val="0"/>
              </a:spcAft>
              <a:buNone/>
            </a:pPr>
            <a:r>
              <a:rPr b="1" lang="en" sz="1600">
                <a:solidFill>
                  <a:srgbClr val="FFFFFF"/>
                </a:solidFill>
              </a:rPr>
              <a:t>Unsupervised learning (Input data only)</a:t>
            </a:r>
            <a:endParaRPr b="1" sz="1600">
              <a:solidFill>
                <a:srgbClr val="FFFFFF"/>
              </a:solidFill>
            </a:endParaRPr>
          </a:p>
          <a:p>
            <a:pPr indent="0" lvl="0" marL="0" rtl="0" algn="l">
              <a:lnSpc>
                <a:spcPct val="115000"/>
              </a:lnSpc>
              <a:spcBef>
                <a:spcPts val="2700"/>
              </a:spcBef>
              <a:spcAft>
                <a:spcPts val="0"/>
              </a:spcAft>
              <a:buNone/>
            </a:pPr>
            <a:r>
              <a:rPr lang="en" sz="1300">
                <a:solidFill>
                  <a:srgbClr val="FFFFFF"/>
                </a:solidFill>
              </a:rPr>
              <a:t>Addressing datasets without any labels or structure, finding patterns and relationships by grouping data into clusters.</a:t>
            </a:r>
            <a:endParaRPr sz="1300">
              <a:solidFill>
                <a:srgbClr val="FFFFFF"/>
              </a:solidFill>
            </a:endParaRPr>
          </a:p>
          <a:p>
            <a:pPr indent="0" lvl="0" marL="0" rtl="0" algn="l">
              <a:lnSpc>
                <a:spcPct val="130000"/>
              </a:lnSpc>
              <a:spcBef>
                <a:spcPts val="1800"/>
              </a:spcBef>
              <a:spcAft>
                <a:spcPts val="0"/>
              </a:spcAft>
              <a:buNone/>
            </a:pPr>
            <a:r>
              <a:rPr b="1" lang="en" sz="1600">
                <a:solidFill>
                  <a:srgbClr val="FFFFFF"/>
                </a:solidFill>
              </a:rPr>
              <a:t>Reinforcement learning (Reward/Penalty based learning)</a:t>
            </a:r>
            <a:endParaRPr b="1" sz="1600">
              <a:solidFill>
                <a:srgbClr val="FFFFFF"/>
              </a:solidFill>
            </a:endParaRPr>
          </a:p>
          <a:p>
            <a:pPr indent="0" lvl="0" marL="0" rtl="0" algn="l">
              <a:lnSpc>
                <a:spcPct val="115000"/>
              </a:lnSpc>
              <a:spcBef>
                <a:spcPts val="2700"/>
              </a:spcBef>
              <a:spcAft>
                <a:spcPts val="0"/>
              </a:spcAft>
              <a:buNone/>
            </a:pPr>
            <a:r>
              <a:rPr lang="en" sz="1300">
                <a:solidFill>
                  <a:srgbClr val="FFFFFF"/>
                </a:solidFill>
              </a:rPr>
              <a:t>Replacing the human operator, an agent—a computer program acting on behalf of someone or something—helps determine outcome based upon a feedback loop.</a:t>
            </a:r>
            <a:endParaRPr sz="1300">
              <a:solidFill>
                <a:srgbClr val="FFFFFF"/>
              </a:solidFill>
            </a:endParaRPr>
          </a:p>
          <a:p>
            <a:pPr indent="0" lvl="0" marL="0" rtl="0" algn="l">
              <a:lnSpc>
                <a:spcPct val="115000"/>
              </a:lnSpc>
              <a:spcBef>
                <a:spcPts val="900"/>
              </a:spcBef>
              <a:spcAft>
                <a:spcPts val="900"/>
              </a:spcAft>
              <a:buNone/>
            </a:pPr>
            <a:r>
              <a:t/>
            </a:r>
            <a:endParaRPr sz="17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4" name="Shape 124"/>
        <p:cNvGrpSpPr/>
        <p:nvPr/>
      </p:nvGrpSpPr>
      <p:grpSpPr>
        <a:xfrm>
          <a:off x="0" y="0"/>
          <a:ext cx="0" cy="0"/>
          <a:chOff x="0" y="0"/>
          <a:chExt cx="0" cy="0"/>
        </a:xfrm>
      </p:grpSpPr>
      <p:sp>
        <p:nvSpPr>
          <p:cNvPr id="125" name="Google Shape;125;p21"/>
          <p:cNvSpPr txBox="1"/>
          <p:nvPr/>
        </p:nvSpPr>
        <p:spPr>
          <a:xfrm>
            <a:off x="304150" y="236800"/>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9900FF"/>
                </a:solidFill>
                <a:latin typeface="Lato"/>
                <a:ea typeface="Lato"/>
                <a:cs typeface="Lato"/>
                <a:sym typeface="Lato"/>
              </a:rPr>
              <a:t>Benefits of Machine Learning</a:t>
            </a:r>
            <a:endParaRPr b="1" sz="3000">
              <a:solidFill>
                <a:srgbClr val="9900FF"/>
              </a:solidFill>
              <a:latin typeface="Lato"/>
              <a:ea typeface="Lato"/>
              <a:cs typeface="Lato"/>
              <a:sym typeface="Lato"/>
            </a:endParaRPr>
          </a:p>
        </p:txBody>
      </p:sp>
      <p:sp>
        <p:nvSpPr>
          <p:cNvPr id="126" name="Google Shape;126;p21"/>
          <p:cNvSpPr txBox="1"/>
          <p:nvPr/>
        </p:nvSpPr>
        <p:spPr>
          <a:xfrm>
            <a:off x="609150" y="1046725"/>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27" name="Google Shape;127;p21"/>
          <p:cNvSpPr txBox="1"/>
          <p:nvPr/>
        </p:nvSpPr>
        <p:spPr>
          <a:xfrm>
            <a:off x="385750" y="885700"/>
            <a:ext cx="7643400" cy="3784500"/>
          </a:xfrm>
          <a:prstGeom prst="rect">
            <a:avLst/>
          </a:prstGeom>
          <a:noFill/>
          <a:ln>
            <a:noFill/>
          </a:ln>
        </p:spPr>
        <p:txBody>
          <a:bodyPr anchorCtr="0" anchor="t" bIns="91425" lIns="91425" spcFirstLastPara="1" rIns="91425" wrap="square" tIns="91425">
            <a:noAutofit/>
          </a:bodyPr>
          <a:lstStyle/>
          <a:p>
            <a:pPr indent="-381000" lvl="0" marL="457200" rtl="0" algn="l">
              <a:lnSpc>
                <a:spcPct val="130000"/>
              </a:lnSpc>
              <a:spcBef>
                <a:spcPts val="4500"/>
              </a:spcBef>
              <a:spcAft>
                <a:spcPts val="0"/>
              </a:spcAft>
              <a:buClr>
                <a:srgbClr val="FFFFFF"/>
              </a:buClr>
              <a:buSzPts val="2400"/>
              <a:buChar char="●"/>
            </a:pPr>
            <a:r>
              <a:rPr b="1" lang="en" sz="2200">
                <a:solidFill>
                  <a:srgbClr val="FFFFFF"/>
                </a:solidFill>
              </a:rPr>
              <a:t>Uncover insight</a:t>
            </a:r>
            <a:endParaRPr b="1" sz="2200">
              <a:solidFill>
                <a:srgbClr val="FFFFFF"/>
              </a:solidFill>
            </a:endParaRPr>
          </a:p>
          <a:p>
            <a:pPr indent="-381000" lvl="0" marL="457200" rtl="0" algn="l">
              <a:lnSpc>
                <a:spcPct val="130000"/>
              </a:lnSpc>
              <a:spcBef>
                <a:spcPts val="0"/>
              </a:spcBef>
              <a:spcAft>
                <a:spcPts val="0"/>
              </a:spcAft>
              <a:buClr>
                <a:srgbClr val="FFFFFF"/>
              </a:buClr>
              <a:buSzPts val="2400"/>
              <a:buChar char="●"/>
            </a:pPr>
            <a:r>
              <a:rPr b="1" lang="en" sz="2200">
                <a:solidFill>
                  <a:srgbClr val="FFFFFF"/>
                </a:solidFill>
              </a:rPr>
              <a:t>Improve data integrity</a:t>
            </a:r>
            <a:endParaRPr b="1" sz="2200">
              <a:solidFill>
                <a:srgbClr val="FFFFFF"/>
              </a:solidFill>
            </a:endParaRPr>
          </a:p>
          <a:p>
            <a:pPr indent="-381000" lvl="0" marL="457200" rtl="0" algn="l">
              <a:lnSpc>
                <a:spcPct val="130000"/>
              </a:lnSpc>
              <a:spcBef>
                <a:spcPts val="0"/>
              </a:spcBef>
              <a:spcAft>
                <a:spcPts val="0"/>
              </a:spcAft>
              <a:buClr>
                <a:srgbClr val="FFFFFF"/>
              </a:buClr>
              <a:buSzPts val="2400"/>
              <a:buChar char="●"/>
            </a:pPr>
            <a:r>
              <a:rPr b="1" lang="en" sz="2200">
                <a:solidFill>
                  <a:srgbClr val="FFFFFF"/>
                </a:solidFill>
              </a:rPr>
              <a:t>Enhance user experience</a:t>
            </a:r>
            <a:endParaRPr b="1" sz="2200">
              <a:solidFill>
                <a:srgbClr val="FFFFFF"/>
              </a:solidFill>
            </a:endParaRPr>
          </a:p>
          <a:p>
            <a:pPr indent="-381000" lvl="0" marL="457200" rtl="0" algn="l">
              <a:lnSpc>
                <a:spcPct val="130000"/>
              </a:lnSpc>
              <a:spcBef>
                <a:spcPts val="0"/>
              </a:spcBef>
              <a:spcAft>
                <a:spcPts val="0"/>
              </a:spcAft>
              <a:buClr>
                <a:srgbClr val="FFFFFF"/>
              </a:buClr>
              <a:buSzPts val="2400"/>
              <a:buChar char="●"/>
            </a:pPr>
            <a:r>
              <a:rPr b="1" lang="en" sz="2200">
                <a:solidFill>
                  <a:srgbClr val="FFFFFF"/>
                </a:solidFill>
              </a:rPr>
              <a:t>Reduce risk</a:t>
            </a:r>
            <a:endParaRPr sz="1900">
              <a:solidFill>
                <a:srgbClr val="FFFFFF"/>
              </a:solidFill>
            </a:endParaRPr>
          </a:p>
          <a:p>
            <a:pPr indent="-381000" lvl="0" marL="457200" rtl="0" algn="l">
              <a:lnSpc>
                <a:spcPct val="130000"/>
              </a:lnSpc>
              <a:spcBef>
                <a:spcPts val="0"/>
              </a:spcBef>
              <a:spcAft>
                <a:spcPts val="0"/>
              </a:spcAft>
              <a:buClr>
                <a:srgbClr val="FFFFFF"/>
              </a:buClr>
              <a:buSzPts val="2400"/>
              <a:buChar char="●"/>
            </a:pPr>
            <a:r>
              <a:rPr b="1" lang="en" sz="2200">
                <a:solidFill>
                  <a:srgbClr val="FFFFFF"/>
                </a:solidFill>
              </a:rPr>
              <a:t>Anticipate customer behavior</a:t>
            </a:r>
            <a:endParaRPr b="1" sz="2200">
              <a:solidFill>
                <a:srgbClr val="FFFFFF"/>
              </a:solidFill>
            </a:endParaRPr>
          </a:p>
          <a:p>
            <a:pPr indent="-381000" lvl="0" marL="457200" rtl="0" algn="l">
              <a:lnSpc>
                <a:spcPct val="130000"/>
              </a:lnSpc>
              <a:spcBef>
                <a:spcPts val="0"/>
              </a:spcBef>
              <a:spcAft>
                <a:spcPts val="0"/>
              </a:spcAft>
              <a:buClr>
                <a:srgbClr val="FFFFFF"/>
              </a:buClr>
              <a:buSzPts val="2400"/>
              <a:buChar char="●"/>
            </a:pPr>
            <a:r>
              <a:rPr b="1" lang="en" sz="2200">
                <a:solidFill>
                  <a:srgbClr val="FFFFFF"/>
                </a:solidFill>
              </a:rPr>
              <a:t>Lower costs</a:t>
            </a:r>
            <a:endParaRPr b="1" sz="2200">
              <a:solidFill>
                <a:srgbClr val="FFFFFF"/>
              </a:solidFill>
            </a:endParaRPr>
          </a:p>
          <a:p>
            <a:pPr indent="0" lvl="0" marL="457200" rtl="0" algn="l">
              <a:lnSpc>
                <a:spcPct val="115000"/>
              </a:lnSpc>
              <a:spcBef>
                <a:spcPts val="5400"/>
              </a:spcBef>
              <a:spcAft>
                <a:spcPts val="0"/>
              </a:spcAft>
              <a:buNone/>
            </a:pPr>
            <a:r>
              <a:t/>
            </a:r>
            <a:endParaRPr sz="17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