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6" d="100"/>
          <a:sy n="96" d="100"/>
        </p:scale>
        <p:origin x="34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848C01-B09A-4E29-AF3A-CD05C27765BA}"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A0990-29C2-46A6-8F36-AC14E4453C33}" type="slidenum">
              <a:rPr lang="en-US" smtClean="0"/>
              <a:t>‹#›</a:t>
            </a:fld>
            <a:endParaRPr lang="en-US"/>
          </a:p>
        </p:txBody>
      </p:sp>
    </p:spTree>
    <p:extLst>
      <p:ext uri="{BB962C8B-B14F-4D97-AF65-F5344CB8AC3E}">
        <p14:creationId xmlns:p14="http://schemas.microsoft.com/office/powerpoint/2010/main" val="235339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48C01-B09A-4E29-AF3A-CD05C27765BA}"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A0990-29C2-46A6-8F36-AC14E4453C33}" type="slidenum">
              <a:rPr lang="en-US" smtClean="0"/>
              <a:t>‹#›</a:t>
            </a:fld>
            <a:endParaRPr lang="en-US"/>
          </a:p>
        </p:txBody>
      </p:sp>
    </p:spTree>
    <p:extLst>
      <p:ext uri="{BB962C8B-B14F-4D97-AF65-F5344CB8AC3E}">
        <p14:creationId xmlns:p14="http://schemas.microsoft.com/office/powerpoint/2010/main" val="96907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48C01-B09A-4E29-AF3A-CD05C27765BA}"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A0990-29C2-46A6-8F36-AC14E4453C33}" type="slidenum">
              <a:rPr lang="en-US" smtClean="0"/>
              <a:t>‹#›</a:t>
            </a:fld>
            <a:endParaRPr lang="en-US"/>
          </a:p>
        </p:txBody>
      </p:sp>
    </p:spTree>
    <p:extLst>
      <p:ext uri="{BB962C8B-B14F-4D97-AF65-F5344CB8AC3E}">
        <p14:creationId xmlns:p14="http://schemas.microsoft.com/office/powerpoint/2010/main" val="410277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48C01-B09A-4E29-AF3A-CD05C27765BA}"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A0990-29C2-46A6-8F36-AC14E4453C33}" type="slidenum">
              <a:rPr lang="en-US" smtClean="0"/>
              <a:t>‹#›</a:t>
            </a:fld>
            <a:endParaRPr lang="en-US"/>
          </a:p>
        </p:txBody>
      </p:sp>
    </p:spTree>
    <p:extLst>
      <p:ext uri="{BB962C8B-B14F-4D97-AF65-F5344CB8AC3E}">
        <p14:creationId xmlns:p14="http://schemas.microsoft.com/office/powerpoint/2010/main" val="1394366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848C01-B09A-4E29-AF3A-CD05C27765BA}"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A0990-29C2-46A6-8F36-AC14E4453C33}" type="slidenum">
              <a:rPr lang="en-US" smtClean="0"/>
              <a:t>‹#›</a:t>
            </a:fld>
            <a:endParaRPr lang="en-US"/>
          </a:p>
        </p:txBody>
      </p:sp>
    </p:spTree>
    <p:extLst>
      <p:ext uri="{BB962C8B-B14F-4D97-AF65-F5344CB8AC3E}">
        <p14:creationId xmlns:p14="http://schemas.microsoft.com/office/powerpoint/2010/main" val="259569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848C01-B09A-4E29-AF3A-CD05C27765BA}"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A0990-29C2-46A6-8F36-AC14E4453C33}" type="slidenum">
              <a:rPr lang="en-US" smtClean="0"/>
              <a:t>‹#›</a:t>
            </a:fld>
            <a:endParaRPr lang="en-US"/>
          </a:p>
        </p:txBody>
      </p:sp>
    </p:spTree>
    <p:extLst>
      <p:ext uri="{BB962C8B-B14F-4D97-AF65-F5344CB8AC3E}">
        <p14:creationId xmlns:p14="http://schemas.microsoft.com/office/powerpoint/2010/main" val="30257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848C01-B09A-4E29-AF3A-CD05C27765BA}" type="datetimeFigureOut">
              <a:rPr lang="en-US" smtClean="0"/>
              <a:t>2/25/2017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3A0990-29C2-46A6-8F36-AC14E4453C33}" type="slidenum">
              <a:rPr lang="en-US" smtClean="0"/>
              <a:t>‹#›</a:t>
            </a:fld>
            <a:endParaRPr lang="en-US"/>
          </a:p>
        </p:txBody>
      </p:sp>
    </p:spTree>
    <p:extLst>
      <p:ext uri="{BB962C8B-B14F-4D97-AF65-F5344CB8AC3E}">
        <p14:creationId xmlns:p14="http://schemas.microsoft.com/office/powerpoint/2010/main" val="3686763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848C01-B09A-4E29-AF3A-CD05C27765BA}" type="datetimeFigureOut">
              <a:rPr lang="en-US" smtClean="0"/>
              <a:t>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A0990-29C2-46A6-8F36-AC14E4453C33}" type="slidenum">
              <a:rPr lang="en-US" smtClean="0"/>
              <a:t>‹#›</a:t>
            </a:fld>
            <a:endParaRPr lang="en-US"/>
          </a:p>
        </p:txBody>
      </p:sp>
    </p:spTree>
    <p:extLst>
      <p:ext uri="{BB962C8B-B14F-4D97-AF65-F5344CB8AC3E}">
        <p14:creationId xmlns:p14="http://schemas.microsoft.com/office/powerpoint/2010/main" val="387609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48C01-B09A-4E29-AF3A-CD05C27765BA}" type="datetimeFigureOut">
              <a:rPr lang="en-US" smtClean="0"/>
              <a:t>2/25/2017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3A0990-29C2-46A6-8F36-AC14E4453C33}" type="slidenum">
              <a:rPr lang="en-US" smtClean="0"/>
              <a:t>‹#›</a:t>
            </a:fld>
            <a:endParaRPr lang="en-US"/>
          </a:p>
        </p:txBody>
      </p:sp>
    </p:spTree>
    <p:extLst>
      <p:ext uri="{BB962C8B-B14F-4D97-AF65-F5344CB8AC3E}">
        <p14:creationId xmlns:p14="http://schemas.microsoft.com/office/powerpoint/2010/main" val="816496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848C01-B09A-4E29-AF3A-CD05C27765BA}"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A0990-29C2-46A6-8F36-AC14E4453C33}" type="slidenum">
              <a:rPr lang="en-US" smtClean="0"/>
              <a:t>‹#›</a:t>
            </a:fld>
            <a:endParaRPr lang="en-US"/>
          </a:p>
        </p:txBody>
      </p:sp>
    </p:spTree>
    <p:extLst>
      <p:ext uri="{BB962C8B-B14F-4D97-AF65-F5344CB8AC3E}">
        <p14:creationId xmlns:p14="http://schemas.microsoft.com/office/powerpoint/2010/main" val="44782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848C01-B09A-4E29-AF3A-CD05C27765BA}"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A0990-29C2-46A6-8F36-AC14E4453C33}" type="slidenum">
              <a:rPr lang="en-US" smtClean="0"/>
              <a:t>‹#›</a:t>
            </a:fld>
            <a:endParaRPr lang="en-US"/>
          </a:p>
        </p:txBody>
      </p:sp>
    </p:spTree>
    <p:extLst>
      <p:ext uri="{BB962C8B-B14F-4D97-AF65-F5344CB8AC3E}">
        <p14:creationId xmlns:p14="http://schemas.microsoft.com/office/powerpoint/2010/main" val="331737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48C01-B09A-4E29-AF3A-CD05C27765BA}" type="datetimeFigureOut">
              <a:rPr lang="en-US" smtClean="0"/>
              <a:t>2/25/2017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A0990-29C2-46A6-8F36-AC14E4453C33}" type="slidenum">
              <a:rPr lang="en-US" smtClean="0"/>
              <a:t>‹#›</a:t>
            </a:fld>
            <a:endParaRPr lang="en-US"/>
          </a:p>
        </p:txBody>
      </p:sp>
    </p:spTree>
    <p:extLst>
      <p:ext uri="{BB962C8B-B14F-4D97-AF65-F5344CB8AC3E}">
        <p14:creationId xmlns:p14="http://schemas.microsoft.com/office/powerpoint/2010/main" val="4112341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Project </a:t>
            </a:r>
            <a:r>
              <a:rPr lang="en-US" dirty="0"/>
              <a:t>'Novel Contribution', 'Work by Competitors', 'Data', and 'Method'</a:t>
            </a:r>
          </a:p>
        </p:txBody>
      </p:sp>
      <p:sp>
        <p:nvSpPr>
          <p:cNvPr id="3" name="Subtitle 2"/>
          <p:cNvSpPr>
            <a:spLocks noGrp="1"/>
          </p:cNvSpPr>
          <p:nvPr>
            <p:ph type="subTitle" idx="1"/>
          </p:nvPr>
        </p:nvSpPr>
        <p:spPr/>
        <p:txBody>
          <a:bodyPr/>
          <a:lstStyle/>
          <a:p>
            <a:r>
              <a:rPr lang="en-US" dirty="0" smtClean="0"/>
              <a:t>By Vivek </a:t>
            </a:r>
            <a:r>
              <a:rPr lang="en-US" dirty="0" err="1" smtClean="0"/>
              <a:t>Pandiyan</a:t>
            </a:r>
            <a:endParaRPr lang="en-US" dirty="0"/>
          </a:p>
        </p:txBody>
      </p:sp>
    </p:spTree>
    <p:extLst>
      <p:ext uri="{BB962C8B-B14F-4D97-AF65-F5344CB8AC3E}">
        <p14:creationId xmlns:p14="http://schemas.microsoft.com/office/powerpoint/2010/main" val="1065680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7500" lnSpcReduction="20000"/>
          </a:bodyPr>
          <a:lstStyle/>
          <a:p>
            <a:pPr lvl="0"/>
            <a:r>
              <a:rPr lang="en-US" dirty="0"/>
              <a:t>Spencer, Matthew, et al. "Executing multiple pipelined data analysis operations in the grid." </a:t>
            </a:r>
            <a:r>
              <a:rPr lang="en-US" i="1" dirty="0"/>
              <a:t>Proceedings of the 2002 ACM/IEEE conference on Supercomputing</a:t>
            </a:r>
            <a:r>
              <a:rPr lang="en-US" dirty="0"/>
              <a:t>. IEEE Computer Society Press, 2002.</a:t>
            </a:r>
          </a:p>
          <a:p>
            <a:pPr lvl="0"/>
            <a:r>
              <a:rPr lang="en-US" dirty="0"/>
              <a:t>Kim, </a:t>
            </a:r>
            <a:r>
              <a:rPr lang="en-US" dirty="0" err="1"/>
              <a:t>Hwi</a:t>
            </a:r>
            <a:r>
              <a:rPr lang="en-US" dirty="0"/>
              <a:t>-Gang, </a:t>
            </a:r>
            <a:r>
              <a:rPr lang="en-US" dirty="0" err="1"/>
              <a:t>Seongjoo</a:t>
            </a:r>
            <a:r>
              <a:rPr lang="en-US" dirty="0"/>
              <a:t> Lee, and </a:t>
            </a:r>
            <a:r>
              <a:rPr lang="en-US" dirty="0" err="1"/>
              <a:t>Sunghyon</a:t>
            </a:r>
            <a:r>
              <a:rPr lang="en-US" dirty="0"/>
              <a:t> </a:t>
            </a:r>
            <a:r>
              <a:rPr lang="en-US" dirty="0" err="1"/>
              <a:t>Kyeong</a:t>
            </a:r>
            <a:r>
              <a:rPr lang="en-US" dirty="0"/>
              <a:t>. "Discovering hot topics using Twitter streaming data social topic detection and geographic clustering." </a:t>
            </a:r>
            <a:r>
              <a:rPr lang="en-US" i="1" dirty="0"/>
              <a:t>Advances in Social Networks Analysis and Mining (ASONAM), 2013 IEEE/ACM International Conference on</a:t>
            </a:r>
            <a:r>
              <a:rPr lang="en-US" dirty="0"/>
              <a:t>. IEEE, 2013.</a:t>
            </a:r>
          </a:p>
          <a:p>
            <a:pPr lvl="0"/>
            <a:r>
              <a:rPr lang="en-US" dirty="0" err="1"/>
              <a:t>Buneci</a:t>
            </a:r>
            <a:r>
              <a:rPr lang="en-US" dirty="0"/>
              <a:t>, Emma S., and Daniel A. Reed. "Analysis of application heartbeats: Learning structural and temporal features in time series data for identification of performance problems." </a:t>
            </a:r>
            <a:r>
              <a:rPr lang="en-US" i="1" dirty="0"/>
              <a:t>Proceedings of the 2008 ACM/IEEE conference on Supercomputing</a:t>
            </a:r>
            <a:r>
              <a:rPr lang="en-US" dirty="0"/>
              <a:t>. IEEE Press, 2008.</a:t>
            </a:r>
          </a:p>
          <a:p>
            <a:pPr lvl="0"/>
            <a:r>
              <a:rPr lang="en-US" dirty="0" err="1"/>
              <a:t>Wolski</a:t>
            </a:r>
            <a:r>
              <a:rPr lang="en-US" dirty="0"/>
              <a:t>, Rich, Neil Spring, and Chris Peterson. "Implementing a performance forecasting system for </a:t>
            </a:r>
            <a:r>
              <a:rPr lang="en-US" dirty="0" err="1"/>
              <a:t>metacomputing</a:t>
            </a:r>
            <a:r>
              <a:rPr lang="en-US" dirty="0"/>
              <a:t> the network weather service." </a:t>
            </a:r>
            <a:r>
              <a:rPr lang="en-US" i="1" dirty="0"/>
              <a:t>Supercomputing, ACM/IEEE 1997 Conference</a:t>
            </a:r>
            <a:r>
              <a:rPr lang="en-US" dirty="0"/>
              <a:t>. IEEE, 1997.</a:t>
            </a:r>
          </a:p>
          <a:p>
            <a:pPr lvl="0"/>
            <a:r>
              <a:rPr lang="en-US" dirty="0"/>
              <a:t>Roe, Kevin, Duane Stevens, and Carol McCord. "High resolution weather modeling for improved fire management." </a:t>
            </a:r>
            <a:r>
              <a:rPr lang="en-US" i="1" dirty="0"/>
              <a:t>Proceedings of the 2001 ACM/IEEE Conference on Supercomputing</a:t>
            </a:r>
            <a:r>
              <a:rPr lang="en-US" dirty="0"/>
              <a:t>. ACM, 2001.</a:t>
            </a:r>
          </a:p>
          <a:p>
            <a:pPr lvl="0"/>
            <a:r>
              <a:rPr lang="en-US" dirty="0"/>
              <a:t>James Stephen, Julian, et al. "Program analysis for secure big data processing." </a:t>
            </a:r>
            <a:r>
              <a:rPr lang="en-US" i="1" dirty="0"/>
              <a:t>Proceedings of the 29th ACM/IEEE international conference on Automated software engineering</a:t>
            </a:r>
            <a:r>
              <a:rPr lang="en-US" dirty="0"/>
              <a:t>. ACM, 2014.</a:t>
            </a:r>
          </a:p>
          <a:p>
            <a:pPr lvl="0"/>
            <a:r>
              <a:rPr lang="en-US" dirty="0" err="1"/>
              <a:t>Swany</a:t>
            </a:r>
            <a:r>
              <a:rPr lang="en-US" dirty="0"/>
              <a:t>, Martin, and Rich </a:t>
            </a:r>
            <a:r>
              <a:rPr lang="en-US" dirty="0" err="1"/>
              <a:t>Wolski</a:t>
            </a:r>
            <a:r>
              <a:rPr lang="en-US" dirty="0"/>
              <a:t>. "Multivariate resource performance forecasting in the network weather service." </a:t>
            </a:r>
            <a:r>
              <a:rPr lang="en-US" i="1" dirty="0"/>
              <a:t>Supercomputing, ACM/IEEE 2002 Conference</a:t>
            </a:r>
            <a:r>
              <a:rPr lang="en-US" dirty="0"/>
              <a:t>. IEEE, 2002.</a:t>
            </a:r>
          </a:p>
          <a:p>
            <a:pPr lvl="0"/>
            <a:r>
              <a:rPr lang="en-US" dirty="0" err="1"/>
              <a:t>Primet</a:t>
            </a:r>
            <a:r>
              <a:rPr lang="en-US" dirty="0"/>
              <a:t>, Pascale, Robert </a:t>
            </a:r>
            <a:r>
              <a:rPr lang="en-US" dirty="0" err="1"/>
              <a:t>Harakaly</a:t>
            </a:r>
            <a:r>
              <a:rPr lang="en-US" dirty="0"/>
              <a:t>, and Franck </a:t>
            </a:r>
            <a:r>
              <a:rPr lang="en-US" dirty="0" err="1"/>
              <a:t>Bonnassieux</a:t>
            </a:r>
            <a:r>
              <a:rPr lang="en-US" dirty="0"/>
              <a:t>. "Experiments of network throughput measurement and forecasting using the network weather." </a:t>
            </a:r>
            <a:r>
              <a:rPr lang="en-US" i="1" dirty="0"/>
              <a:t>Cluster Computing and the Grid, 2002. 2nd IEEE/ACM International Symposium on</a:t>
            </a:r>
            <a:r>
              <a:rPr lang="en-US" dirty="0"/>
              <a:t>. IEEE, 2002.</a:t>
            </a:r>
          </a:p>
          <a:p>
            <a:pPr lvl="0"/>
            <a:r>
              <a:rPr lang="en-US" dirty="0"/>
              <a:t>Cheng, </a:t>
            </a:r>
            <a:r>
              <a:rPr lang="en-US" dirty="0" err="1"/>
              <a:t>Shanjun</a:t>
            </a:r>
            <a:r>
              <a:rPr lang="en-US" dirty="0"/>
              <a:t>, Anita Raja, and Victor Lesser. "</a:t>
            </a:r>
            <a:r>
              <a:rPr lang="en-US" dirty="0" err="1"/>
              <a:t>Multiagent</a:t>
            </a:r>
            <a:r>
              <a:rPr lang="en-US" dirty="0"/>
              <a:t> meta-level control for a network of weather radars." </a:t>
            </a:r>
            <a:r>
              <a:rPr lang="en-US" i="1" dirty="0"/>
              <a:t>Web Intelligence and Intelligent Agent Technology (WI-IAT), 2010 IEEE/WIC/ACM International Conference on</a:t>
            </a:r>
            <a:r>
              <a:rPr lang="en-US" dirty="0"/>
              <a:t>. Vol. 2. IEEE, 2010.</a:t>
            </a:r>
          </a:p>
          <a:p>
            <a:pPr lvl="0"/>
            <a:r>
              <a:rPr lang="en-US" dirty="0"/>
              <a:t>Roe, Kevin, Duane Stevens, and Carol McCord. "High resolution weather modeling for improved fire management." </a:t>
            </a:r>
            <a:r>
              <a:rPr lang="en-US" i="1" dirty="0"/>
              <a:t>Proceedings of the 2001 ACM/IEEE Conference on Supercomputing</a:t>
            </a:r>
            <a:r>
              <a:rPr lang="en-US" dirty="0"/>
              <a:t>. ACM, 2001</a:t>
            </a:r>
            <a:r>
              <a:rPr lang="en-US" dirty="0" smtClean="0"/>
              <a:t>.</a:t>
            </a:r>
            <a:endParaRPr lang="en-US" dirty="0"/>
          </a:p>
        </p:txBody>
      </p:sp>
    </p:spTree>
    <p:extLst>
      <p:ext uri="{BB962C8B-B14F-4D97-AF65-F5344CB8AC3E}">
        <p14:creationId xmlns:p14="http://schemas.microsoft.com/office/powerpoint/2010/main" val="342592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Novel Contribution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0277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pic>
        <p:nvPicPr>
          <p:cNvPr id="4" name="Content Placeholder 3"/>
          <p:cNvPicPr>
            <a:picLocks noGrp="1" noChangeAspect="1"/>
          </p:cNvPicPr>
          <p:nvPr>
            <p:ph idx="1"/>
          </p:nvPr>
        </p:nvPicPr>
        <p:blipFill>
          <a:blip r:embed="rId2"/>
          <a:stretch>
            <a:fillRect/>
          </a:stretch>
        </p:blipFill>
        <p:spPr>
          <a:xfrm>
            <a:off x="2405188" y="1815686"/>
            <a:ext cx="5075745" cy="4351338"/>
          </a:xfrm>
          <a:prstGeom prst="rect">
            <a:avLst/>
          </a:prstGeom>
        </p:spPr>
      </p:pic>
    </p:spTree>
    <p:extLst>
      <p:ext uri="{BB962C8B-B14F-4D97-AF65-F5344CB8AC3E}">
        <p14:creationId xmlns:p14="http://schemas.microsoft.com/office/powerpoint/2010/main" val="395250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0790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46639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sp>
        <p:nvSpPr>
          <p:cNvPr id="3" name="Content Placeholder 2"/>
          <p:cNvSpPr>
            <a:spLocks noGrp="1"/>
          </p:cNvSpPr>
          <p:nvPr>
            <p:ph idx="1"/>
          </p:nvPr>
        </p:nvSpPr>
        <p:spPr/>
        <p:txBody>
          <a:bodyPr>
            <a:normAutofit/>
          </a:bodyPr>
          <a:lstStyle/>
          <a:p>
            <a:pPr marL="0" indent="0">
              <a:buNone/>
            </a:pPr>
            <a:r>
              <a:rPr lang="en-US" sz="3100" b="1" dirty="0" smtClean="0"/>
              <a:t>Linear Regression -</a:t>
            </a:r>
          </a:p>
          <a:p>
            <a:pPr marL="0" indent="0">
              <a:buNone/>
            </a:pPr>
            <a:endParaRPr lang="en-US" dirty="0"/>
          </a:p>
        </p:txBody>
      </p:sp>
    </p:spTree>
    <p:extLst>
      <p:ext uri="{BB962C8B-B14F-4D97-AF65-F5344CB8AC3E}">
        <p14:creationId xmlns:p14="http://schemas.microsoft.com/office/powerpoint/2010/main" val="318882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Linear Regression </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Simple straight relapse is a measurable method that permits us to summarize and examine connections between two persistent (quantitative) factors. </a:t>
            </a:r>
            <a:endParaRPr lang="en-US" dirty="0" smtClean="0"/>
          </a:p>
          <a:p>
            <a:r>
              <a:rPr lang="en-IN" dirty="0" smtClean="0"/>
              <a:t>Simple straight relapse is a factual method that permits us to summarize and ponder connections between two consistent (quantitative) factors: </a:t>
            </a:r>
            <a:endParaRPr lang="en-US" dirty="0" smtClean="0"/>
          </a:p>
          <a:p>
            <a:pPr lvl="1">
              <a:buFont typeface="Wingdings" panose="05000000000000000000" pitchFamily="2" charset="2"/>
              <a:buChar char="ü"/>
            </a:pPr>
            <a:r>
              <a:rPr lang="en-IN" dirty="0" smtClean="0"/>
              <a:t>One variable, denoted x, is viewed as the indicator, illustrative, or free factor. </a:t>
            </a:r>
            <a:endParaRPr lang="en-US" dirty="0" smtClean="0"/>
          </a:p>
          <a:p>
            <a:pPr lvl="1">
              <a:buFont typeface="Wingdings" panose="05000000000000000000" pitchFamily="2" charset="2"/>
              <a:buChar char="ü"/>
            </a:pPr>
            <a:r>
              <a:rPr lang="en-IN" dirty="0" smtClean="0"/>
              <a:t>The other variable, denoted y, is viewed as the reaction, outcome, or ward variable. </a:t>
            </a:r>
            <a:endParaRPr lang="en-US" dirty="0" smtClean="0"/>
          </a:p>
          <a:p>
            <a:r>
              <a:rPr lang="en-IN" dirty="0" smtClean="0"/>
              <a:t>Since alternate terms are utilized less every now and again today, we'll utilize the "indicator" and "reaction" terms to allude to the factors experienced in this course. Alternate terms are mentioned just to make you mindful of them should you experience them in different fields. Simple direct relapse gets its descriptor "simple," since it concerns the investigation of just a single indicator variable. Interestingly, multiple direct relapse, which we concentrate later in this course, gets its descriptor "multiple," on the grounds that it concerns the investigation of two or more indicator factors.</a:t>
            </a:r>
            <a:endParaRPr lang="en-US" dirty="0" smtClean="0"/>
          </a:p>
          <a:p>
            <a:endParaRPr lang="en-US" dirty="0"/>
          </a:p>
        </p:txBody>
      </p:sp>
    </p:spTree>
    <p:extLst>
      <p:ext uri="{BB962C8B-B14F-4D97-AF65-F5344CB8AC3E}">
        <p14:creationId xmlns:p14="http://schemas.microsoft.com/office/powerpoint/2010/main" val="420351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Machine(SVM)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IN" sz="2400" dirty="0" smtClean="0"/>
              <a:t>	Bolster </a:t>
            </a:r>
            <a:r>
              <a:rPr lang="en-IN" sz="2400" dirty="0"/>
              <a:t>Vector Machine" (SVM) is an administered machine learning algorithm which can be utilized for both characterization or relapse challenges</a:t>
            </a:r>
            <a:r>
              <a:rPr lang="en-IN" sz="2400" dirty="0" smtClean="0"/>
              <a:t>. </a:t>
            </a:r>
            <a:r>
              <a:rPr lang="en-IN" sz="2400" dirty="0"/>
              <a:t>we plot every information item as a point in n-dimensional space (where n is number of components you have) with the estimation of each element being the estimation of a specific organize.</a:t>
            </a:r>
            <a:endParaRPr lang="en-US" sz="2400" dirty="0" smtClean="0"/>
          </a:p>
          <a:p>
            <a:r>
              <a:rPr lang="en-US" sz="2200" dirty="0" smtClean="0"/>
              <a:t>Pros:</a:t>
            </a:r>
            <a:endParaRPr lang="en-US" sz="2200" dirty="0"/>
          </a:p>
          <a:p>
            <a:pPr lvl="1">
              <a:buFont typeface="Wingdings" panose="05000000000000000000" pitchFamily="2" charset="2"/>
              <a:buChar char="ü"/>
            </a:pPr>
            <a:r>
              <a:rPr lang="en-IN" sz="2200" dirty="0"/>
              <a:t>It works truly well with clear margin of division </a:t>
            </a:r>
            <a:endParaRPr lang="en-US" sz="2200" dirty="0"/>
          </a:p>
          <a:p>
            <a:pPr lvl="1">
              <a:buFont typeface="Wingdings" panose="05000000000000000000" pitchFamily="2" charset="2"/>
              <a:buChar char="ü"/>
            </a:pPr>
            <a:r>
              <a:rPr lang="en-IN" sz="2200" dirty="0"/>
              <a:t>It is powerful in high dimensional spaces. </a:t>
            </a:r>
            <a:endParaRPr lang="en-US" sz="2200" dirty="0"/>
          </a:p>
          <a:p>
            <a:pPr lvl="1">
              <a:buFont typeface="Wingdings" panose="05000000000000000000" pitchFamily="2" charset="2"/>
              <a:buChar char="ü"/>
            </a:pPr>
            <a:r>
              <a:rPr lang="en-IN" sz="2200" dirty="0"/>
              <a:t>It is powerful in situations where number of dimensions is more prominent than the number of samples. </a:t>
            </a:r>
            <a:endParaRPr lang="en-US" sz="2200" dirty="0"/>
          </a:p>
          <a:p>
            <a:pPr lvl="1">
              <a:buFont typeface="Wingdings" panose="05000000000000000000" pitchFamily="2" charset="2"/>
              <a:buChar char="ü"/>
            </a:pPr>
            <a:r>
              <a:rPr lang="en-IN" sz="2200" dirty="0"/>
              <a:t>It utilizes a subset of preparing focuses in the choice capacity (called bolster vectors), so it is likewise memory productive. </a:t>
            </a:r>
            <a:endParaRPr lang="en-US" sz="2200" dirty="0"/>
          </a:p>
          <a:p>
            <a:r>
              <a:rPr lang="en-IN" sz="2200" dirty="0"/>
              <a:t>Cons: </a:t>
            </a:r>
            <a:endParaRPr lang="en-US" sz="2200" dirty="0"/>
          </a:p>
          <a:p>
            <a:pPr lvl="1">
              <a:buFont typeface="Wingdings" panose="05000000000000000000" pitchFamily="2" charset="2"/>
              <a:buChar char="ü"/>
            </a:pPr>
            <a:r>
              <a:rPr lang="en-IN" sz="2200" dirty="0"/>
              <a:t>It doesn't perform well, when we have substantial informational collection in light of the fact that the required preparing time is higher </a:t>
            </a:r>
            <a:endParaRPr lang="en-US" sz="2200" dirty="0"/>
          </a:p>
          <a:p>
            <a:pPr lvl="1">
              <a:buFont typeface="Wingdings" panose="05000000000000000000" pitchFamily="2" charset="2"/>
              <a:buChar char="ü"/>
            </a:pPr>
            <a:endParaRPr lang="en-US" dirty="0"/>
          </a:p>
        </p:txBody>
      </p:sp>
    </p:spTree>
    <p:extLst>
      <p:ext uri="{BB962C8B-B14F-4D97-AF65-F5344CB8AC3E}">
        <p14:creationId xmlns:p14="http://schemas.microsoft.com/office/powerpoint/2010/main" val="170473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p:txBody>
          <a:bodyPr>
            <a:normAutofit fontScale="92500" lnSpcReduction="20000"/>
          </a:bodyPr>
          <a:lstStyle/>
          <a:p>
            <a:r>
              <a:rPr lang="en-IN" dirty="0"/>
              <a:t>Random forests or random decision forests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 Random decision forests correct for decision trees' habit of </a:t>
            </a:r>
            <a:r>
              <a:rPr lang="en-IN" dirty="0" err="1"/>
              <a:t>overfitting</a:t>
            </a:r>
            <a:r>
              <a:rPr lang="en-IN" dirty="0"/>
              <a:t> to their training set.</a:t>
            </a:r>
            <a:endParaRPr lang="en-US" dirty="0"/>
          </a:p>
          <a:p>
            <a:r>
              <a:rPr lang="en-IN" dirty="0"/>
              <a:t>The first algorithm for random decision forests was created by Tin </a:t>
            </a:r>
            <a:r>
              <a:rPr lang="en-IN" dirty="0" err="1"/>
              <a:t>Kam</a:t>
            </a:r>
            <a:r>
              <a:rPr lang="en-IN" dirty="0"/>
              <a:t> </a:t>
            </a:r>
            <a:r>
              <a:rPr lang="en-IN" dirty="0" err="1"/>
              <a:t>Ho</a:t>
            </a:r>
            <a:r>
              <a:rPr lang="en-IN" dirty="0"/>
              <a:t> using the random subspace </a:t>
            </a:r>
            <a:r>
              <a:rPr lang="en-IN" dirty="0" smtClean="0"/>
              <a:t>method</a:t>
            </a:r>
          </a:p>
          <a:p>
            <a:r>
              <a:rPr lang="en-IN" dirty="0"/>
              <a:t>Components of Random Forests </a:t>
            </a:r>
            <a:endParaRPr lang="en-US" dirty="0"/>
          </a:p>
          <a:p>
            <a:pPr lvl="1">
              <a:buFont typeface="Wingdings" panose="05000000000000000000" pitchFamily="2" charset="2"/>
              <a:buChar char="ü"/>
            </a:pPr>
            <a:r>
              <a:rPr lang="en-IN" dirty="0"/>
              <a:t>It is unexcelled in precision among current algorithms. </a:t>
            </a:r>
            <a:endParaRPr lang="en-US" dirty="0"/>
          </a:p>
          <a:p>
            <a:pPr lvl="1">
              <a:buFont typeface="Wingdings" panose="05000000000000000000" pitchFamily="2" charset="2"/>
              <a:buChar char="ü"/>
            </a:pPr>
            <a:r>
              <a:rPr lang="en-IN" dirty="0"/>
              <a:t>It runs productively on huge information bases. </a:t>
            </a:r>
            <a:endParaRPr lang="en-US" dirty="0"/>
          </a:p>
          <a:p>
            <a:pPr lvl="1">
              <a:buFont typeface="Wingdings" panose="05000000000000000000" pitchFamily="2" charset="2"/>
              <a:buChar char="ü"/>
            </a:pPr>
            <a:r>
              <a:rPr lang="en-IN" dirty="0"/>
              <a:t>It can deal with a large number of information factors without variable cancellation. </a:t>
            </a:r>
            <a:endParaRPr lang="en-US" dirty="0"/>
          </a:p>
          <a:p>
            <a:pPr lvl="1">
              <a:buFont typeface="Wingdings" panose="05000000000000000000" pitchFamily="2" charset="2"/>
              <a:buChar char="ü"/>
            </a:pPr>
            <a:r>
              <a:rPr lang="en-IN" dirty="0"/>
              <a:t>It gives estimates of what factors are important in the order. </a:t>
            </a:r>
            <a:endParaRPr lang="en-US" dirty="0"/>
          </a:p>
          <a:p>
            <a:endParaRPr lang="en-US" dirty="0"/>
          </a:p>
        </p:txBody>
      </p:sp>
    </p:spTree>
    <p:extLst>
      <p:ext uri="{BB962C8B-B14F-4D97-AF65-F5344CB8AC3E}">
        <p14:creationId xmlns:p14="http://schemas.microsoft.com/office/powerpoint/2010/main" val="376471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383</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Project 'Novel Contribution', 'Work by Competitors', 'Data', and 'Method'</vt:lpstr>
      <vt:lpstr>Novel Contribution</vt:lpstr>
      <vt:lpstr>Flow Chart</vt:lpstr>
      <vt:lpstr>Work by Competitors</vt:lpstr>
      <vt:lpstr>Data</vt:lpstr>
      <vt:lpstr>Method</vt:lpstr>
      <vt:lpstr>Linear Regression  </vt:lpstr>
      <vt:lpstr>Support Vector Machine(SVM)</vt:lpstr>
      <vt:lpstr>Random Forest</vt:lpstr>
      <vt:lpstr>References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'Novel Contribution', 'Work by Competitors', 'Data', and 'Method'</dc:title>
  <dc:creator>Vivek Pandian</dc:creator>
  <cp:lastModifiedBy>Vivek Pandian</cp:lastModifiedBy>
  <cp:revision>4</cp:revision>
  <dcterms:created xsi:type="dcterms:W3CDTF">2017-02-26T03:50:26Z</dcterms:created>
  <dcterms:modified xsi:type="dcterms:W3CDTF">2017-02-26T04:47:39Z</dcterms:modified>
</cp:coreProperties>
</file>