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76" r:id="rId7"/>
    <p:sldId id="272" r:id="rId8"/>
    <p:sldId id="258" r:id="rId9"/>
    <p:sldId id="265" r:id="rId10"/>
    <p:sldId id="271" r:id="rId11"/>
    <p:sldId id="259" r:id="rId12"/>
    <p:sldId id="266" r:id="rId13"/>
    <p:sldId id="267" r:id="rId14"/>
    <p:sldId id="268" r:id="rId15"/>
    <p:sldId id="269" r:id="rId16"/>
    <p:sldId id="270" r:id="rId17"/>
    <p:sldId id="260" r:id="rId18"/>
    <p:sldId id="261" r:id="rId19"/>
    <p:sldId id="262"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848C01-B09A-4E29-AF3A-CD05C27765BA}"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235339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48C01-B09A-4E29-AF3A-CD05C27765BA}"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96907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48C01-B09A-4E29-AF3A-CD05C27765BA}"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410277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48C01-B09A-4E29-AF3A-CD05C27765BA}"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139436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848C01-B09A-4E29-AF3A-CD05C27765BA}"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259569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848C01-B09A-4E29-AF3A-CD05C27765BA}"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30257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848C01-B09A-4E29-AF3A-CD05C27765BA}" type="datetimeFigureOut">
              <a:rPr lang="en-US" smtClean="0"/>
              <a:pPr/>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368676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848C01-B09A-4E29-AF3A-CD05C27765BA}" type="datetimeFigureOut">
              <a:rPr lang="en-US" smtClean="0"/>
              <a:pPr/>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387609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48C01-B09A-4E29-AF3A-CD05C27765BA}" type="datetimeFigureOut">
              <a:rPr lang="en-US" smtClean="0"/>
              <a:pPr/>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81649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48C01-B09A-4E29-AF3A-CD05C27765BA}"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44782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48C01-B09A-4E29-AF3A-CD05C27765BA}"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331737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48C01-B09A-4E29-AF3A-CD05C27765BA}" type="datetimeFigureOut">
              <a:rPr lang="en-US" smtClean="0"/>
              <a:pPr/>
              <a:t>2/28/2017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A0990-29C2-46A6-8F36-AC14E4453C33}" type="slidenum">
              <a:rPr lang="en-US" smtClean="0"/>
              <a:pPr/>
              <a:t>‹#›</a:t>
            </a:fld>
            <a:endParaRPr lang="en-US"/>
          </a:p>
        </p:txBody>
      </p:sp>
    </p:spTree>
    <p:extLst>
      <p:ext uri="{BB962C8B-B14F-4D97-AF65-F5344CB8AC3E}">
        <p14:creationId xmlns="" xmlns:p14="http://schemas.microsoft.com/office/powerpoint/2010/main" val="4112341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Project </a:t>
            </a:r>
            <a:r>
              <a:rPr lang="en-US" dirty="0"/>
              <a:t>'Novel Contribution', 'Work by Competitors', 'Data', and 'Method'</a:t>
            </a:r>
          </a:p>
        </p:txBody>
      </p:sp>
      <p:sp>
        <p:nvSpPr>
          <p:cNvPr id="3" name="Subtitle 2"/>
          <p:cNvSpPr>
            <a:spLocks noGrp="1"/>
          </p:cNvSpPr>
          <p:nvPr>
            <p:ph type="subTitle" idx="1"/>
          </p:nvPr>
        </p:nvSpPr>
        <p:spPr/>
        <p:txBody>
          <a:bodyPr/>
          <a:lstStyle/>
          <a:p>
            <a:r>
              <a:rPr lang="en-US" dirty="0" smtClean="0"/>
              <a:t>By Vivek </a:t>
            </a:r>
            <a:r>
              <a:rPr lang="en-US" dirty="0" err="1" smtClean="0"/>
              <a:t>Pandiyan</a:t>
            </a:r>
            <a:endParaRPr lang="en-US" dirty="0"/>
          </a:p>
        </p:txBody>
      </p:sp>
    </p:spTree>
    <p:extLst>
      <p:ext uri="{BB962C8B-B14F-4D97-AF65-F5344CB8AC3E}">
        <p14:creationId xmlns="" xmlns:p14="http://schemas.microsoft.com/office/powerpoint/2010/main" val="1065680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The </a:t>
            </a:r>
            <a:r>
              <a:rPr lang="en-US" dirty="0"/>
              <a:t>data represents only 40% for worldwide vitality use. Therefore the data set can be skewed to some extent making a biased contribution</a:t>
            </a:r>
            <a:r>
              <a:rPr lang="en-US" dirty="0" smtClean="0"/>
              <a:t>.</a:t>
            </a:r>
          </a:p>
          <a:p>
            <a:r>
              <a:rPr lang="en-US" dirty="0"/>
              <a:t>Those diminish in the everyday temperature range is incompletely identified with </a:t>
            </a:r>
            <a:r>
              <a:rPr lang="en-US" dirty="0" smtClean="0"/>
              <a:t>builds.</a:t>
            </a:r>
          </a:p>
          <a:p>
            <a:r>
              <a:rPr lang="en-US" dirty="0"/>
              <a:t>A</a:t>
            </a:r>
            <a:r>
              <a:rPr lang="en-US" dirty="0" smtClean="0"/>
              <a:t>n </a:t>
            </a:r>
            <a:r>
              <a:rPr lang="en-US" dirty="0"/>
              <a:t>extensive number for climatic and surface limit states need aid demonstrated should differentially influence the greatest also base temperature.</a:t>
            </a:r>
          </a:p>
          <a:p>
            <a:endParaRPr lang="en-US" dirty="0"/>
          </a:p>
        </p:txBody>
      </p:sp>
    </p:spTree>
    <p:extLst>
      <p:ext uri="{BB962C8B-B14F-4D97-AF65-F5344CB8AC3E}">
        <p14:creationId xmlns="" xmlns:p14="http://schemas.microsoft.com/office/powerpoint/2010/main" val="681760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lvl="0"/>
            <a:r>
              <a:rPr lang="en-US" dirty="0"/>
              <a:t>Temperature </a:t>
            </a:r>
          </a:p>
          <a:p>
            <a:pPr lvl="0"/>
            <a:r>
              <a:rPr lang="en-US" dirty="0"/>
              <a:t>Humidity </a:t>
            </a:r>
          </a:p>
          <a:p>
            <a:pPr lvl="0"/>
            <a:r>
              <a:rPr lang="en-US" dirty="0"/>
              <a:t>Pressure </a:t>
            </a:r>
          </a:p>
          <a:p>
            <a:pPr lvl="0"/>
            <a:r>
              <a:rPr lang="en-US" dirty="0"/>
              <a:t>Dew point </a:t>
            </a:r>
          </a:p>
          <a:p>
            <a:pPr lvl="0"/>
            <a:r>
              <a:rPr lang="en-US" dirty="0"/>
              <a:t>Wind speed </a:t>
            </a:r>
          </a:p>
          <a:p>
            <a:pPr lvl="0"/>
            <a:r>
              <a:rPr lang="en-US" dirty="0"/>
              <a:t>Wind direction </a:t>
            </a:r>
          </a:p>
          <a:p>
            <a:pPr lvl="0"/>
            <a:r>
              <a:rPr lang="en-US" dirty="0"/>
              <a:t>Visibility </a:t>
            </a:r>
          </a:p>
          <a:p>
            <a:pPr lvl="0"/>
            <a:r>
              <a:rPr lang="en-US" dirty="0"/>
              <a:t>Timestamp</a:t>
            </a:r>
          </a:p>
          <a:p>
            <a:endParaRPr lang="en-US" dirty="0"/>
          </a:p>
        </p:txBody>
      </p:sp>
    </p:spTree>
    <p:extLst>
      <p:ext uri="{BB962C8B-B14F-4D97-AF65-F5344CB8AC3E}">
        <p14:creationId xmlns="" xmlns:p14="http://schemas.microsoft.com/office/powerpoint/2010/main" val="354663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Temperature</a:t>
            </a:r>
          </a:p>
        </p:txBody>
      </p:sp>
      <p:sp>
        <p:nvSpPr>
          <p:cNvPr id="3" name="Content Placeholder 2"/>
          <p:cNvSpPr>
            <a:spLocks noGrp="1"/>
          </p:cNvSpPr>
          <p:nvPr>
            <p:ph idx="1"/>
          </p:nvPr>
        </p:nvSpPr>
        <p:spPr/>
        <p:txBody>
          <a:bodyPr>
            <a:normAutofit/>
          </a:bodyPr>
          <a:lstStyle/>
          <a:p>
            <a:pPr marL="0" indent="0">
              <a:buNone/>
            </a:pPr>
            <a:r>
              <a:rPr lang="en-US" sz="2000" dirty="0"/>
              <a:t>Earth is getting warmer; the cause could be human activity or natural variability. Since the beginning of the industrial revolution, it is observed as an evidence of risen temperature. Of course, the temperature fluctuates by many degrees everyday where we live, by accumulation of this fluctuation now had accrued and lead and to be in global warming. </a:t>
            </a:r>
          </a:p>
        </p:txBody>
      </p:sp>
      <p:sp>
        <p:nvSpPr>
          <p:cNvPr id="4" name="Title 1"/>
          <p:cNvSpPr txBox="1">
            <a:spLocks/>
          </p:cNvSpPr>
          <p:nvPr/>
        </p:nvSpPr>
        <p:spPr>
          <a:xfrm>
            <a:off x="877956" y="28880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Humidity</a:t>
            </a:r>
            <a:endParaRPr lang="en-US" dirty="0"/>
          </a:p>
        </p:txBody>
      </p:sp>
      <p:sp>
        <p:nvSpPr>
          <p:cNvPr id="5" name="Content Placeholder 2"/>
          <p:cNvSpPr txBox="1">
            <a:spLocks/>
          </p:cNvSpPr>
          <p:nvPr/>
        </p:nvSpPr>
        <p:spPr>
          <a:xfrm>
            <a:off x="763656" y="40012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It tells the moisture content of the atmosphere. When the humidity is high it feels oppressive outside because of sweat doesn’t evaporate. When the humidity is low you feel cooler but moisture evaporated. The relative humidity is dependent on air temperature. If the water </a:t>
            </a:r>
            <a:r>
              <a:rPr lang="en-US" sz="2000" dirty="0" err="1"/>
              <a:t>vapour</a:t>
            </a:r>
            <a:r>
              <a:rPr lang="en-US" sz="2000" dirty="0"/>
              <a:t> content stays the same and the temperature drops the relative humidity increases.</a:t>
            </a:r>
          </a:p>
        </p:txBody>
      </p:sp>
    </p:spTree>
    <p:extLst>
      <p:ext uri="{BB962C8B-B14F-4D97-AF65-F5344CB8AC3E}">
        <p14:creationId xmlns="" xmlns:p14="http://schemas.microsoft.com/office/powerpoint/2010/main" val="273261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Pressure </a:t>
            </a:r>
          </a:p>
        </p:txBody>
      </p:sp>
      <p:sp>
        <p:nvSpPr>
          <p:cNvPr id="3" name="Content Placeholder 2"/>
          <p:cNvSpPr>
            <a:spLocks noGrp="1"/>
          </p:cNvSpPr>
          <p:nvPr>
            <p:ph idx="1"/>
          </p:nvPr>
        </p:nvSpPr>
        <p:spPr/>
        <p:txBody>
          <a:bodyPr>
            <a:normAutofit/>
          </a:bodyPr>
          <a:lstStyle/>
          <a:p>
            <a:pPr marL="0" indent="0">
              <a:buNone/>
            </a:pPr>
            <a:r>
              <a:rPr lang="en-US" sz="2000" dirty="0"/>
              <a:t>Pressure (symbol: p or P) is the </a:t>
            </a:r>
            <a:r>
              <a:rPr lang="en-US" sz="2000" dirty="0" smtClean="0"/>
              <a:t>force applied </a:t>
            </a:r>
            <a:r>
              <a:rPr lang="en-US" sz="2000" dirty="0"/>
              <a:t>perpendicular to the surface of an object per unit area over which that force is distributed. Gauge </a:t>
            </a:r>
            <a:r>
              <a:rPr lang="en-US" sz="2000" dirty="0" smtClean="0"/>
              <a:t>pressure (also </a:t>
            </a:r>
            <a:r>
              <a:rPr lang="en-US" sz="2000" dirty="0"/>
              <a:t>spelled gage pressure</a:t>
            </a:r>
            <a:r>
              <a:rPr lang="en-US" sz="2000" dirty="0" smtClean="0"/>
              <a:t>)</a:t>
            </a:r>
            <a:r>
              <a:rPr lang="en-US" sz="2000" dirty="0"/>
              <a:t> is the pressure relative to the ambient pressure</a:t>
            </a:r>
            <a:r>
              <a:rPr lang="en-US" sz="2000" dirty="0" smtClean="0"/>
              <a:t>.</a:t>
            </a:r>
            <a:r>
              <a:rPr lang="en-US" sz="2000" dirty="0"/>
              <a:t> Air gets lighter with increasing altitude</a:t>
            </a:r>
          </a:p>
        </p:txBody>
      </p:sp>
      <p:sp>
        <p:nvSpPr>
          <p:cNvPr id="4" name="Title 1"/>
          <p:cNvSpPr txBox="1">
            <a:spLocks/>
          </p:cNvSpPr>
          <p:nvPr/>
        </p:nvSpPr>
        <p:spPr>
          <a:xfrm>
            <a:off x="877956" y="28880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Dew Point</a:t>
            </a:r>
          </a:p>
        </p:txBody>
      </p:sp>
      <p:sp>
        <p:nvSpPr>
          <p:cNvPr id="5" name="Content Placeholder 2"/>
          <p:cNvSpPr txBox="1">
            <a:spLocks/>
          </p:cNvSpPr>
          <p:nvPr/>
        </p:nvSpPr>
        <p:spPr>
          <a:xfrm>
            <a:off x="763656" y="40012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Dew point may drop by some possible influences; as when the temperature drops it’s enough to get fog and dew, water condenses out of the air and lowering the dew point. When it is hotter outside, the water will evaporate from the ground faster and the dew point raises. And when it is hottest outside, there is more wind and the mixing of low altitude and high altitude air lowers the dew point. Dew point is dependent on temperature. Dew point is a more reliable indicator of humidity because it is not changed by a change in air temperature and doesn’t fluctuate much throughout the day.</a:t>
            </a:r>
          </a:p>
        </p:txBody>
      </p:sp>
    </p:spTree>
    <p:extLst>
      <p:ext uri="{BB962C8B-B14F-4D97-AF65-F5344CB8AC3E}">
        <p14:creationId xmlns="" xmlns:p14="http://schemas.microsoft.com/office/powerpoint/2010/main" val="13118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46"/>
            <a:ext cx="10515600" cy="1325563"/>
          </a:xfrm>
        </p:spPr>
        <p:txBody>
          <a:bodyPr/>
          <a:lstStyle/>
          <a:p>
            <a:r>
              <a:rPr lang="en-US" dirty="0"/>
              <a:t>Wind Speed </a:t>
            </a:r>
          </a:p>
        </p:txBody>
      </p:sp>
      <p:sp>
        <p:nvSpPr>
          <p:cNvPr id="3" name="Content Placeholder 2"/>
          <p:cNvSpPr>
            <a:spLocks noGrp="1"/>
          </p:cNvSpPr>
          <p:nvPr>
            <p:ph idx="1"/>
          </p:nvPr>
        </p:nvSpPr>
        <p:spPr>
          <a:xfrm>
            <a:off x="838200" y="1268982"/>
            <a:ext cx="10515600" cy="4351338"/>
          </a:xfrm>
        </p:spPr>
        <p:txBody>
          <a:bodyPr>
            <a:normAutofit/>
          </a:bodyPr>
          <a:lstStyle/>
          <a:p>
            <a:pPr marL="0" indent="0">
              <a:buNone/>
            </a:pPr>
            <a:r>
              <a:rPr lang="en-US" sz="2000" dirty="0"/>
              <a:t>Wind, which is as called as air movement, is integral to all types of weather conditions. Wind speed is caused by air moving from high pressure to low pressure, usually due to changes in temperature. Wind speed is influenced by various elements and circumstances, working on shifting scales (from smaller scale to full scale scales). There are likewise connections to be found between wind speed and wind course, strikingly with the weight inclination and landscape conditions.</a:t>
            </a:r>
          </a:p>
        </p:txBody>
      </p:sp>
      <p:sp>
        <p:nvSpPr>
          <p:cNvPr id="4" name="Title 1"/>
          <p:cNvSpPr txBox="1">
            <a:spLocks/>
          </p:cNvSpPr>
          <p:nvPr/>
        </p:nvSpPr>
        <p:spPr>
          <a:xfrm>
            <a:off x="877956" y="27818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Wind Direction </a:t>
            </a:r>
          </a:p>
        </p:txBody>
      </p:sp>
      <p:sp>
        <p:nvSpPr>
          <p:cNvPr id="5" name="Content Placeholder 2"/>
          <p:cNvSpPr txBox="1">
            <a:spLocks/>
          </p:cNvSpPr>
          <p:nvPr/>
        </p:nvSpPr>
        <p:spPr>
          <a:xfrm>
            <a:off x="763656" y="40012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Wind direction is obtained by the direction from which it initiates. For example a wind coming from the south is shown as 180 degrees and the one from the east is 90 degrees. Air pressure, which is largely caused by differential heating of the air by the sun and ground conditions, controls the way air flows. Instruments can be utilized to quantify wind direction, for example, the windsock or a wind vane. Both of these instruments work by moving on air resistance. The way a climate vane is pointed by winning winds demonstrates the direction of wind direction.</a:t>
            </a:r>
          </a:p>
        </p:txBody>
      </p:sp>
    </p:spTree>
    <p:extLst>
      <p:ext uri="{BB962C8B-B14F-4D97-AF65-F5344CB8AC3E}">
        <p14:creationId xmlns="" xmlns:p14="http://schemas.microsoft.com/office/powerpoint/2010/main" val="136759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656" y="157998"/>
            <a:ext cx="10515600" cy="1325563"/>
          </a:xfrm>
        </p:spPr>
        <p:txBody>
          <a:bodyPr/>
          <a:lstStyle/>
          <a:p>
            <a:r>
              <a:rPr lang="en-US" dirty="0"/>
              <a:t>Visibility </a:t>
            </a:r>
          </a:p>
        </p:txBody>
      </p:sp>
      <p:sp>
        <p:nvSpPr>
          <p:cNvPr id="3" name="Content Placeholder 2"/>
          <p:cNvSpPr>
            <a:spLocks noGrp="1"/>
          </p:cNvSpPr>
          <p:nvPr>
            <p:ph idx="1"/>
          </p:nvPr>
        </p:nvSpPr>
        <p:spPr>
          <a:xfrm>
            <a:off x="763656" y="1524914"/>
            <a:ext cx="10515600" cy="4351338"/>
          </a:xfrm>
        </p:spPr>
        <p:txBody>
          <a:bodyPr>
            <a:normAutofit/>
          </a:bodyPr>
          <a:lstStyle/>
          <a:p>
            <a:pPr marL="0" indent="0">
              <a:buNone/>
            </a:pPr>
            <a:r>
              <a:rPr lang="en-US" sz="2000" dirty="0"/>
              <a:t>Visibility is a measure of the distance at which an object or light can be clearly seen . visibility affects all forms of traffic, aviation and sailing. Visibility to transparency of air; in dark visibility still the same as in daylight for the same air. If the temperature is warm, the atmosphere has a greater capacity to hold water in its vaporous state than if it is cold. </a:t>
            </a:r>
            <a:r>
              <a:rPr lang="en-US" sz="2000" dirty="0" err="1"/>
              <a:t>Vapour</a:t>
            </a:r>
            <a:r>
              <a:rPr lang="en-US" sz="2000" dirty="0"/>
              <a:t> can change into visible water in one other way.</a:t>
            </a:r>
          </a:p>
        </p:txBody>
      </p:sp>
      <p:sp>
        <p:nvSpPr>
          <p:cNvPr id="4" name="Title 1"/>
          <p:cNvSpPr txBox="1">
            <a:spLocks/>
          </p:cNvSpPr>
          <p:nvPr/>
        </p:nvSpPr>
        <p:spPr>
          <a:xfrm>
            <a:off x="708991" y="30850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Timestamp</a:t>
            </a:r>
          </a:p>
        </p:txBody>
      </p:sp>
      <p:sp>
        <p:nvSpPr>
          <p:cNvPr id="5" name="Content Placeholder 2"/>
          <p:cNvSpPr txBox="1">
            <a:spLocks/>
          </p:cNvSpPr>
          <p:nvPr/>
        </p:nvSpPr>
        <p:spPr>
          <a:xfrm>
            <a:off x="708991" y="44932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Timestamp records the time at which the values are recorded. It is of the form mm/</a:t>
            </a:r>
            <a:r>
              <a:rPr lang="en-US" sz="2000" dirty="0" err="1"/>
              <a:t>dd</a:t>
            </a:r>
            <a:r>
              <a:rPr lang="en-US" sz="2000" dirty="0"/>
              <a:t>/</a:t>
            </a:r>
            <a:r>
              <a:rPr lang="en-US" sz="2000" dirty="0" err="1"/>
              <a:t>yyyy</a:t>
            </a:r>
            <a:r>
              <a:rPr lang="en-US" sz="2000" dirty="0"/>
              <a:t> and it also provides the time at which the values are noted.</a:t>
            </a:r>
          </a:p>
        </p:txBody>
      </p:sp>
    </p:spTree>
    <p:extLst>
      <p:ext uri="{BB962C8B-B14F-4D97-AF65-F5344CB8AC3E}">
        <p14:creationId xmlns="" xmlns:p14="http://schemas.microsoft.com/office/powerpoint/2010/main" val="52431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in </a:t>
            </a:r>
            <a:r>
              <a:rPr lang="en-US" b="1" dirty="0"/>
              <a:t>Zeppelin</a:t>
            </a:r>
            <a:endParaRPr lang="en-US" dirty="0"/>
          </a:p>
        </p:txBody>
      </p:sp>
      <p:pic>
        <p:nvPicPr>
          <p:cNvPr id="4" name="Content Placeholder 3"/>
          <p:cNvPicPr>
            <a:picLocks noGrp="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2539" y="1819713"/>
            <a:ext cx="5943887" cy="1321787"/>
          </a:xfrm>
          <a:prstGeom prst="rect">
            <a:avLst/>
          </a:prstGeom>
          <a:noFill/>
          <a:ln>
            <a:noFill/>
          </a:ln>
        </p:spPr>
      </p:pic>
      <p:pic>
        <p:nvPicPr>
          <p:cNvPr id="5" name="Picture 4"/>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22539" y="3315473"/>
            <a:ext cx="5934075" cy="3357880"/>
          </a:xfrm>
          <a:prstGeom prst="rect">
            <a:avLst/>
          </a:prstGeom>
          <a:noFill/>
          <a:ln>
            <a:noFill/>
          </a:ln>
        </p:spPr>
      </p:pic>
    </p:spTree>
    <p:extLst>
      <p:ext uri="{BB962C8B-B14F-4D97-AF65-F5344CB8AC3E}">
        <p14:creationId xmlns="" xmlns:p14="http://schemas.microsoft.com/office/powerpoint/2010/main" val="3159401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p:txBody>
          <a:bodyPr>
            <a:normAutofit/>
          </a:bodyPr>
          <a:lstStyle/>
          <a:p>
            <a:pPr marL="0" indent="0">
              <a:buNone/>
            </a:pPr>
            <a:r>
              <a:rPr lang="en-US" sz="3100" b="1" dirty="0" smtClean="0"/>
              <a:t>Linear Regression </a:t>
            </a:r>
          </a:p>
          <a:p>
            <a:pPr marL="0" indent="0">
              <a:buNone/>
            </a:pPr>
            <a:r>
              <a:rPr lang="en-US" sz="3200" dirty="0"/>
              <a:t>Support Vector Machine(SVM</a:t>
            </a:r>
            <a:r>
              <a:rPr lang="en-US" sz="3200" dirty="0" smtClean="0"/>
              <a:t>)</a:t>
            </a:r>
          </a:p>
          <a:p>
            <a:pPr marL="0" indent="0">
              <a:buNone/>
            </a:pPr>
            <a:r>
              <a:rPr lang="en-US" sz="3200" dirty="0"/>
              <a:t>Random Forest</a:t>
            </a:r>
            <a:endParaRPr lang="en-US" sz="3100" b="1" dirty="0" smtClean="0"/>
          </a:p>
          <a:p>
            <a:pPr marL="0" indent="0">
              <a:buNone/>
            </a:pPr>
            <a:endParaRPr lang="en-US" dirty="0"/>
          </a:p>
        </p:txBody>
      </p:sp>
    </p:spTree>
    <p:extLst>
      <p:ext uri="{BB962C8B-B14F-4D97-AF65-F5344CB8AC3E}">
        <p14:creationId xmlns="" xmlns:p14="http://schemas.microsoft.com/office/powerpoint/2010/main" val="318882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Regression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Simple straight relapse is a measurable method that permits us to summarize and examine connections between two persistent (quantitative) factors. </a:t>
            </a:r>
            <a:endParaRPr lang="en-US" dirty="0" smtClean="0"/>
          </a:p>
          <a:p>
            <a:r>
              <a:rPr lang="en-IN" dirty="0" smtClean="0"/>
              <a:t>Simple straight relapse is a factual method that permits us to summarize and ponder connections between two consistent (quantitative) factors: </a:t>
            </a:r>
            <a:endParaRPr lang="en-US" dirty="0" smtClean="0"/>
          </a:p>
          <a:p>
            <a:pPr lvl="1">
              <a:buFont typeface="Wingdings" panose="05000000000000000000" pitchFamily="2" charset="2"/>
              <a:buChar char="ü"/>
            </a:pPr>
            <a:r>
              <a:rPr lang="en-IN" dirty="0" smtClean="0"/>
              <a:t>One variable, denoted x, is viewed as the indicator, illustrative, or free factor. </a:t>
            </a:r>
            <a:endParaRPr lang="en-US" dirty="0" smtClean="0"/>
          </a:p>
          <a:p>
            <a:pPr lvl="1">
              <a:buFont typeface="Wingdings" panose="05000000000000000000" pitchFamily="2" charset="2"/>
              <a:buChar char="ü"/>
            </a:pPr>
            <a:r>
              <a:rPr lang="en-IN" dirty="0" smtClean="0"/>
              <a:t>The other variable, denoted y, is viewed as the reaction, outcome, or ward variable. </a:t>
            </a:r>
            <a:endParaRPr lang="en-US" dirty="0" smtClean="0"/>
          </a:p>
          <a:p>
            <a:r>
              <a:rPr lang="en-IN" dirty="0" smtClean="0"/>
              <a:t>Since alternate terms are utilized less every now and again today, we'll utilize the "indicator" and "reaction" terms to allude to the factors experienced in this course. Alternate terms are mentioned just to make you mindful of them should you experience them in different fields. Simple direct relapse gets its descriptor "simple," since it concerns the investigation of just a single indicator variable. Interestingly, multiple direct relapse, which we concentrate later in this course, gets its descriptor "multiple," on the grounds that it concerns the investigation of two or more indicator factors.</a:t>
            </a:r>
            <a:endParaRPr lang="en-US" dirty="0" smtClean="0"/>
          </a:p>
          <a:p>
            <a:endParaRPr lang="en-US" dirty="0"/>
          </a:p>
        </p:txBody>
      </p:sp>
    </p:spTree>
    <p:extLst>
      <p:ext uri="{BB962C8B-B14F-4D97-AF65-F5344CB8AC3E}">
        <p14:creationId xmlns="" xmlns:p14="http://schemas.microsoft.com/office/powerpoint/2010/main" val="4203511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Machine(SVM)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IN" sz="2400" dirty="0" smtClean="0"/>
              <a:t>	Bolster </a:t>
            </a:r>
            <a:r>
              <a:rPr lang="en-IN" sz="2400" dirty="0"/>
              <a:t>Vector Machine" (SVM) is an administered machine learning algorithm which can be utilized for both characterization or relapse challenges</a:t>
            </a:r>
            <a:r>
              <a:rPr lang="en-IN" sz="2400" dirty="0" smtClean="0"/>
              <a:t>. </a:t>
            </a:r>
            <a:r>
              <a:rPr lang="en-IN" sz="2400" dirty="0"/>
              <a:t>we plot every information item as a point in n-dimensional space (where n is number of components you have) with the estimation of each element being the estimation of a specific organize.</a:t>
            </a:r>
            <a:endParaRPr lang="en-US" sz="2400" dirty="0" smtClean="0"/>
          </a:p>
          <a:p>
            <a:r>
              <a:rPr lang="en-US" sz="2200" dirty="0" smtClean="0"/>
              <a:t>Pros:</a:t>
            </a:r>
            <a:endParaRPr lang="en-US" sz="2200" dirty="0"/>
          </a:p>
          <a:p>
            <a:pPr lvl="1">
              <a:buFont typeface="Wingdings" panose="05000000000000000000" pitchFamily="2" charset="2"/>
              <a:buChar char="ü"/>
            </a:pPr>
            <a:r>
              <a:rPr lang="en-IN" sz="2200" dirty="0"/>
              <a:t>It works truly well with clear margin of division </a:t>
            </a:r>
            <a:endParaRPr lang="en-US" sz="2200" dirty="0"/>
          </a:p>
          <a:p>
            <a:pPr lvl="1">
              <a:buFont typeface="Wingdings" panose="05000000000000000000" pitchFamily="2" charset="2"/>
              <a:buChar char="ü"/>
            </a:pPr>
            <a:r>
              <a:rPr lang="en-IN" sz="2200" dirty="0"/>
              <a:t>It is powerful in high dimensional spaces. </a:t>
            </a:r>
            <a:endParaRPr lang="en-US" sz="2200" dirty="0"/>
          </a:p>
          <a:p>
            <a:pPr lvl="1">
              <a:buFont typeface="Wingdings" panose="05000000000000000000" pitchFamily="2" charset="2"/>
              <a:buChar char="ü"/>
            </a:pPr>
            <a:r>
              <a:rPr lang="en-IN" sz="2200" dirty="0"/>
              <a:t>It is powerful in situations where number of dimensions is more prominent than the number of samples. </a:t>
            </a:r>
            <a:endParaRPr lang="en-US" sz="2200" dirty="0"/>
          </a:p>
          <a:p>
            <a:pPr lvl="1">
              <a:buFont typeface="Wingdings" panose="05000000000000000000" pitchFamily="2" charset="2"/>
              <a:buChar char="ü"/>
            </a:pPr>
            <a:r>
              <a:rPr lang="en-IN" sz="2200" dirty="0"/>
              <a:t>It utilizes a subset of preparing focuses in the choice capacity (called bolster vectors), so it is likewise memory productive. </a:t>
            </a:r>
            <a:endParaRPr lang="en-US" sz="2200" dirty="0"/>
          </a:p>
          <a:p>
            <a:r>
              <a:rPr lang="en-IN" sz="2200" dirty="0"/>
              <a:t>Cons: </a:t>
            </a:r>
            <a:endParaRPr lang="en-US" sz="2200" dirty="0"/>
          </a:p>
          <a:p>
            <a:pPr lvl="1">
              <a:buFont typeface="Wingdings" panose="05000000000000000000" pitchFamily="2" charset="2"/>
              <a:buChar char="ü"/>
            </a:pPr>
            <a:r>
              <a:rPr lang="en-IN" sz="2200" dirty="0"/>
              <a:t>It doesn't perform well, when we have substantial informational collection in light of the fact that the required preparing time is higher </a:t>
            </a:r>
            <a:endParaRPr lang="en-US" sz="2200" dirty="0"/>
          </a:p>
          <a:p>
            <a:pPr lvl="1">
              <a:buFont typeface="Wingdings" panose="05000000000000000000" pitchFamily="2" charset="2"/>
              <a:buChar char="ü"/>
            </a:pPr>
            <a:endParaRPr lang="en-US" dirty="0"/>
          </a:p>
        </p:txBody>
      </p:sp>
    </p:spTree>
    <p:extLst>
      <p:ext uri="{BB962C8B-B14F-4D97-AF65-F5344CB8AC3E}">
        <p14:creationId xmlns="" xmlns:p14="http://schemas.microsoft.com/office/powerpoint/2010/main" val="170473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Contribution</a:t>
            </a:r>
          </a:p>
        </p:txBody>
      </p:sp>
      <p:sp>
        <p:nvSpPr>
          <p:cNvPr id="3" name="Content Placeholder 2"/>
          <p:cNvSpPr>
            <a:spLocks noGrp="1"/>
          </p:cNvSpPr>
          <p:nvPr>
            <p:ph idx="1"/>
          </p:nvPr>
        </p:nvSpPr>
        <p:spPr/>
        <p:txBody>
          <a:bodyPr>
            <a:normAutofit fontScale="92500" lnSpcReduction="20000"/>
          </a:bodyPr>
          <a:lstStyle/>
          <a:p>
            <a:r>
              <a:rPr lang="en-IN" dirty="0" smtClean="0"/>
              <a:t>In the course of the last three years, our climate items have been delivered on an every day basis, gradually enhancing as we create different parts of the framework.</a:t>
            </a:r>
          </a:p>
          <a:p>
            <a:r>
              <a:rPr lang="en-IN" dirty="0" smtClean="0"/>
              <a:t>By and by we make every day conjectures, up to 48hours in span.</a:t>
            </a:r>
          </a:p>
          <a:p>
            <a:r>
              <a:rPr lang="en-IN" dirty="0" smtClean="0"/>
              <a:t>The previous decade has seen the blossoming of a few novel methods for climate figure check and measurements for atmosphere display assessment. In spite of being </a:t>
            </a:r>
            <a:r>
              <a:rPr lang="en-IN" dirty="0" err="1" smtClean="0"/>
              <a:t>centered</a:t>
            </a:r>
            <a:r>
              <a:rPr lang="en-IN" dirty="0" smtClean="0"/>
              <a:t> around tending to the requirements of particular (climate or atmosphere) applications, a large portion of these strategies can be imagined and adjusted to serve in a multidisciplinary setting. The commitments on factual methodologies for both climate and atmosphere show assessment (and related applications), with the trust of improving logical trade and cooperative energies between the climate and atmosphere groups.</a:t>
            </a:r>
            <a:endParaRPr lang="en-US" dirty="0"/>
          </a:p>
        </p:txBody>
      </p:sp>
    </p:spTree>
    <p:extLst>
      <p:ext uri="{BB962C8B-B14F-4D97-AF65-F5344CB8AC3E}">
        <p14:creationId xmlns="" xmlns:p14="http://schemas.microsoft.com/office/powerpoint/2010/main" val="3002776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rmAutofit fontScale="92500" lnSpcReduction="20000"/>
          </a:bodyPr>
          <a:lstStyle/>
          <a:p>
            <a:r>
              <a:rPr lang="en-IN" dirty="0"/>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a:t>
            </a:r>
            <a:r>
              <a:rPr lang="en-IN" dirty="0" err="1"/>
              <a:t>overfitting</a:t>
            </a:r>
            <a:r>
              <a:rPr lang="en-IN" dirty="0"/>
              <a:t> to their training set.</a:t>
            </a:r>
            <a:endParaRPr lang="en-US" dirty="0"/>
          </a:p>
          <a:p>
            <a:r>
              <a:rPr lang="en-IN" dirty="0"/>
              <a:t>The first algorithm for random decision forests was created by Tin </a:t>
            </a:r>
            <a:r>
              <a:rPr lang="en-IN" dirty="0" err="1"/>
              <a:t>Kam</a:t>
            </a:r>
            <a:r>
              <a:rPr lang="en-IN" dirty="0"/>
              <a:t> </a:t>
            </a:r>
            <a:r>
              <a:rPr lang="en-IN" dirty="0" err="1"/>
              <a:t>Ho</a:t>
            </a:r>
            <a:r>
              <a:rPr lang="en-IN" dirty="0"/>
              <a:t> using the random subspace </a:t>
            </a:r>
            <a:r>
              <a:rPr lang="en-IN" dirty="0" smtClean="0"/>
              <a:t>method</a:t>
            </a:r>
          </a:p>
          <a:p>
            <a:r>
              <a:rPr lang="en-IN" dirty="0"/>
              <a:t>Components of Random Forests </a:t>
            </a:r>
            <a:endParaRPr lang="en-US" dirty="0"/>
          </a:p>
          <a:p>
            <a:pPr lvl="1">
              <a:buFont typeface="Wingdings" panose="05000000000000000000" pitchFamily="2" charset="2"/>
              <a:buChar char="ü"/>
            </a:pPr>
            <a:r>
              <a:rPr lang="en-IN" dirty="0"/>
              <a:t>It is unexcelled in precision among current algorithms. </a:t>
            </a:r>
            <a:endParaRPr lang="en-US" dirty="0"/>
          </a:p>
          <a:p>
            <a:pPr lvl="1">
              <a:buFont typeface="Wingdings" panose="05000000000000000000" pitchFamily="2" charset="2"/>
              <a:buChar char="ü"/>
            </a:pPr>
            <a:r>
              <a:rPr lang="en-IN" dirty="0"/>
              <a:t>It runs productively on huge information bases. </a:t>
            </a:r>
            <a:endParaRPr lang="en-US" dirty="0"/>
          </a:p>
          <a:p>
            <a:pPr lvl="1">
              <a:buFont typeface="Wingdings" panose="05000000000000000000" pitchFamily="2" charset="2"/>
              <a:buChar char="ü"/>
            </a:pPr>
            <a:r>
              <a:rPr lang="en-IN" dirty="0"/>
              <a:t>It can deal with a large number of information factors without variable cancellation. </a:t>
            </a:r>
            <a:endParaRPr lang="en-US" dirty="0"/>
          </a:p>
          <a:p>
            <a:pPr lvl="1">
              <a:buFont typeface="Wingdings" panose="05000000000000000000" pitchFamily="2" charset="2"/>
              <a:buChar char="ü"/>
            </a:pPr>
            <a:r>
              <a:rPr lang="en-IN" dirty="0"/>
              <a:t>It gives estimates of what factors are important in the order. </a:t>
            </a:r>
            <a:endParaRPr lang="en-US" dirty="0"/>
          </a:p>
          <a:p>
            <a:endParaRPr lang="en-US" dirty="0"/>
          </a:p>
        </p:txBody>
      </p:sp>
    </p:spTree>
    <p:extLst>
      <p:ext uri="{BB962C8B-B14F-4D97-AF65-F5344CB8AC3E}">
        <p14:creationId xmlns="" xmlns:p14="http://schemas.microsoft.com/office/powerpoint/2010/main" val="376471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a:t>Spencer, Matthew, et al. "Executing multiple pipelined data analysis operations in the grid." </a:t>
            </a:r>
            <a:r>
              <a:rPr lang="en-US" i="1" dirty="0"/>
              <a:t>Proceedings of the 2002 ACM/IEEE conference on Supercomputing</a:t>
            </a:r>
            <a:r>
              <a:rPr lang="en-US" dirty="0"/>
              <a:t>. IEEE Computer Society Press, 2002.</a:t>
            </a:r>
          </a:p>
          <a:p>
            <a:pPr lvl="0"/>
            <a:r>
              <a:rPr lang="en-US" dirty="0"/>
              <a:t>Kim, </a:t>
            </a:r>
            <a:r>
              <a:rPr lang="en-US" dirty="0" err="1"/>
              <a:t>Hwi</a:t>
            </a:r>
            <a:r>
              <a:rPr lang="en-US" dirty="0"/>
              <a:t>-Gang, </a:t>
            </a:r>
            <a:r>
              <a:rPr lang="en-US" dirty="0" err="1"/>
              <a:t>Seongjoo</a:t>
            </a:r>
            <a:r>
              <a:rPr lang="en-US" dirty="0"/>
              <a:t> Lee, and </a:t>
            </a:r>
            <a:r>
              <a:rPr lang="en-US" dirty="0" err="1"/>
              <a:t>Sunghyon</a:t>
            </a:r>
            <a:r>
              <a:rPr lang="en-US" dirty="0"/>
              <a:t> </a:t>
            </a:r>
            <a:r>
              <a:rPr lang="en-US" dirty="0" err="1"/>
              <a:t>Kyeong</a:t>
            </a:r>
            <a:r>
              <a:rPr lang="en-US" dirty="0"/>
              <a:t>. "Discovering hot topics using Twitter streaming data social topic detection and geographic clustering." </a:t>
            </a:r>
            <a:r>
              <a:rPr lang="en-US" i="1" dirty="0"/>
              <a:t>Advances in Social Networks Analysis and Mining (ASONAM), 2013 IEEE/ACM International Conference on</a:t>
            </a:r>
            <a:r>
              <a:rPr lang="en-US" dirty="0"/>
              <a:t>. IEEE, 2013.</a:t>
            </a:r>
          </a:p>
          <a:p>
            <a:pPr lvl="0"/>
            <a:r>
              <a:rPr lang="en-US" dirty="0" err="1"/>
              <a:t>Buneci</a:t>
            </a:r>
            <a:r>
              <a:rPr lang="en-US" dirty="0"/>
              <a:t>, Emma S., and Daniel A. Reed. "Analysis of application heartbeats: Learning structural and temporal features in time series data for identification of performance problems." </a:t>
            </a:r>
            <a:r>
              <a:rPr lang="en-US" i="1" dirty="0"/>
              <a:t>Proceedings of the 2008 ACM/IEEE conference on Supercomputing</a:t>
            </a:r>
            <a:r>
              <a:rPr lang="en-US" dirty="0"/>
              <a:t>. IEEE Press, 2008.</a:t>
            </a:r>
          </a:p>
          <a:p>
            <a:pPr lvl="0"/>
            <a:r>
              <a:rPr lang="en-US" dirty="0" err="1"/>
              <a:t>Wolski</a:t>
            </a:r>
            <a:r>
              <a:rPr lang="en-US" dirty="0"/>
              <a:t>, Rich, Neil Spring, and Chris Peterson. "Implementing a performance forecasting system for </a:t>
            </a:r>
            <a:r>
              <a:rPr lang="en-US" dirty="0" err="1"/>
              <a:t>metacomputing</a:t>
            </a:r>
            <a:r>
              <a:rPr lang="en-US" dirty="0"/>
              <a:t> the network weather service." </a:t>
            </a:r>
            <a:r>
              <a:rPr lang="en-US" i="1" dirty="0"/>
              <a:t>Supercomputing, ACM/IEEE 1997 Conference</a:t>
            </a:r>
            <a:r>
              <a:rPr lang="en-US" dirty="0"/>
              <a:t>. IEEE, 1997.</a:t>
            </a:r>
          </a:p>
          <a:p>
            <a:pPr lvl="0"/>
            <a:r>
              <a:rPr lang="en-US" dirty="0"/>
              <a:t>Roe, Kevin, Duane Stevens, and Carol McCord. "High resolution weather modeling for improved fire management." </a:t>
            </a:r>
            <a:r>
              <a:rPr lang="en-US" i="1" dirty="0"/>
              <a:t>Proceedings of the 2001 ACM/IEEE Conference on Supercomputing</a:t>
            </a:r>
            <a:r>
              <a:rPr lang="en-US" dirty="0"/>
              <a:t>. ACM, 2001.</a:t>
            </a:r>
          </a:p>
          <a:p>
            <a:pPr lvl="0"/>
            <a:r>
              <a:rPr lang="en-US" dirty="0"/>
              <a:t>James Stephen, Julian, et al. "Program analysis for secure big data processing." </a:t>
            </a:r>
            <a:r>
              <a:rPr lang="en-US" i="1" dirty="0"/>
              <a:t>Proceedings of the 29th ACM/IEEE international conference on Automated software engineering</a:t>
            </a:r>
            <a:r>
              <a:rPr lang="en-US" dirty="0"/>
              <a:t>. ACM, 2014.</a:t>
            </a:r>
          </a:p>
          <a:p>
            <a:pPr lvl="0"/>
            <a:r>
              <a:rPr lang="en-US" dirty="0" err="1"/>
              <a:t>Swany</a:t>
            </a:r>
            <a:r>
              <a:rPr lang="en-US" dirty="0"/>
              <a:t>, Martin, and Rich </a:t>
            </a:r>
            <a:r>
              <a:rPr lang="en-US" dirty="0" err="1"/>
              <a:t>Wolski</a:t>
            </a:r>
            <a:r>
              <a:rPr lang="en-US" dirty="0"/>
              <a:t>. "Multivariate resource performance forecasting in the network weather service." </a:t>
            </a:r>
            <a:r>
              <a:rPr lang="en-US" i="1" dirty="0"/>
              <a:t>Supercomputing, ACM/IEEE 2002 Conference</a:t>
            </a:r>
            <a:r>
              <a:rPr lang="en-US" dirty="0"/>
              <a:t>. IEEE, 2002.</a:t>
            </a:r>
          </a:p>
          <a:p>
            <a:pPr lvl="0"/>
            <a:r>
              <a:rPr lang="en-US" dirty="0" err="1"/>
              <a:t>Primet</a:t>
            </a:r>
            <a:r>
              <a:rPr lang="en-US" dirty="0"/>
              <a:t>, Pascale, Robert </a:t>
            </a:r>
            <a:r>
              <a:rPr lang="en-US" dirty="0" err="1"/>
              <a:t>Harakaly</a:t>
            </a:r>
            <a:r>
              <a:rPr lang="en-US" dirty="0"/>
              <a:t>, and Franck </a:t>
            </a:r>
            <a:r>
              <a:rPr lang="en-US" dirty="0" err="1"/>
              <a:t>Bonnassieux</a:t>
            </a:r>
            <a:r>
              <a:rPr lang="en-US" dirty="0"/>
              <a:t>. "Experiments of network throughput measurement and forecasting using the network weather." </a:t>
            </a:r>
            <a:r>
              <a:rPr lang="en-US" i="1" dirty="0"/>
              <a:t>Cluster Computing and the Grid, 2002. 2nd IEEE/ACM International Symposium on</a:t>
            </a:r>
            <a:r>
              <a:rPr lang="en-US" dirty="0"/>
              <a:t>. IEEE, 2002.</a:t>
            </a:r>
          </a:p>
          <a:p>
            <a:pPr lvl="0"/>
            <a:r>
              <a:rPr lang="en-US" dirty="0"/>
              <a:t>Cheng, </a:t>
            </a:r>
            <a:r>
              <a:rPr lang="en-US" dirty="0" err="1"/>
              <a:t>Shanjun</a:t>
            </a:r>
            <a:r>
              <a:rPr lang="en-US" dirty="0"/>
              <a:t>, Anita Raja, and Victor Lesser. "</a:t>
            </a:r>
            <a:r>
              <a:rPr lang="en-US" dirty="0" err="1"/>
              <a:t>Multiagent</a:t>
            </a:r>
            <a:r>
              <a:rPr lang="en-US" dirty="0"/>
              <a:t> meta-level control for a network of weather radars." </a:t>
            </a:r>
            <a:r>
              <a:rPr lang="en-US" i="1" dirty="0"/>
              <a:t>Web Intelligence and Intelligent Agent Technology (WI-IAT), 2010 IEEE/WIC/ACM International Conference on</a:t>
            </a:r>
            <a:r>
              <a:rPr lang="en-US" dirty="0"/>
              <a:t>. Vol. 2. IEEE, 2010.</a:t>
            </a:r>
          </a:p>
          <a:p>
            <a:pPr lvl="0"/>
            <a:r>
              <a:rPr lang="en-US" dirty="0"/>
              <a:t>Roe, Kevin, Duane Stevens, and Carol McCord. "High resolution weather modeling for improved fire management." </a:t>
            </a:r>
            <a:r>
              <a:rPr lang="en-US" i="1" dirty="0"/>
              <a:t>Proceedings of the 2001 ACM/IEEE Conference on Supercomputing</a:t>
            </a:r>
            <a:r>
              <a:rPr lang="en-US" dirty="0"/>
              <a:t>. ACM, 2001</a:t>
            </a:r>
            <a:r>
              <a:rPr lang="en-US" dirty="0" smtClean="0"/>
              <a:t>.</a:t>
            </a:r>
            <a:endParaRPr lang="en-US" dirty="0"/>
          </a:p>
        </p:txBody>
      </p:sp>
    </p:spTree>
    <p:extLst>
      <p:ext uri="{BB962C8B-B14F-4D97-AF65-F5344CB8AC3E}">
        <p14:creationId xmlns="" xmlns:p14="http://schemas.microsoft.com/office/powerpoint/2010/main" val="342592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Novel Contribution</a:t>
            </a:r>
            <a:endParaRPr lang="en-IN" dirty="0"/>
          </a:p>
        </p:txBody>
      </p:sp>
      <p:sp>
        <p:nvSpPr>
          <p:cNvPr id="3" name="Content Placeholder 2"/>
          <p:cNvSpPr>
            <a:spLocks noGrp="1"/>
          </p:cNvSpPr>
          <p:nvPr>
            <p:ph idx="1"/>
          </p:nvPr>
        </p:nvSpPr>
        <p:spPr/>
        <p:txBody>
          <a:bodyPr/>
          <a:lstStyle/>
          <a:p>
            <a:r>
              <a:rPr lang="en-IN" dirty="0" smtClean="0"/>
              <a:t>Together researchers working both in the improvement and utilization of nonlinear strategies for the quantitative investigation and displaying of atmosphere extremes. Commitments can be either hypothetical (i.e. exhibiting new strategies) or connected (i.e. indicating entrenched strategies connected in an inventive route or to new informational indexes). Points of view and also survey studies are likewise welcome. Likewise of intrigue is the "cross-fertilization" of techniques used to break down extremes in different fields, for instance econometrics and other geophysical sciences.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Novel contribution</a:t>
            </a:r>
            <a:endParaRPr lang="en-IN" dirty="0"/>
          </a:p>
        </p:txBody>
      </p:sp>
      <p:sp>
        <p:nvSpPr>
          <p:cNvPr id="3" name="Content Placeholder 2"/>
          <p:cNvSpPr>
            <a:spLocks noGrp="1"/>
          </p:cNvSpPr>
          <p:nvPr>
            <p:ph idx="1"/>
          </p:nvPr>
        </p:nvSpPr>
        <p:spPr/>
        <p:txBody>
          <a:bodyPr/>
          <a:lstStyle/>
          <a:p>
            <a:r>
              <a:rPr lang="en-IN" dirty="0" smtClean="0"/>
              <a:t>Lamentably, numerous sorts of changes, (for example, instrument and additionally spectator changes, and changes in station area and introduction, watching practices and method, and so forth.) that occurred in the time of information record could bring about non-climatic sudden changes (simulated movements) in the information time arrangement. Such simulated movements could </a:t>
            </a:r>
            <a:r>
              <a:rPr lang="en-IN" dirty="0" err="1" smtClean="0"/>
              <a:t>impactsly</a:t>
            </a:r>
            <a:r>
              <a:rPr lang="en-IN" dirty="0" smtClean="0"/>
              <a:t> affect the </a:t>
            </a:r>
            <a:r>
              <a:rPr lang="en-IN" dirty="0" err="1" smtClean="0"/>
              <a:t>aftereffects</a:t>
            </a:r>
            <a:r>
              <a:rPr lang="en-IN" dirty="0" smtClean="0"/>
              <a:t> of atmosphere examination, particularly those of atmosphere pattern investigation. Subsequently, counterfeit changes might be dispensed with, to the degree conceivable, from the time arrangement before its application, particularly its application in atmosphere patterns appraisal.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Novel contribution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Late methodological and reasonable advancements in measurable downscaling. We particularly welcome commitments tending to spatial-transient and multi-variable changeability (specifically of extraordinary occasions); the advancement of factual models for sub-every day fluctuation, for example, convective occasions; the joining of process comprehension into inclination revision techniques; the choice of indicators to catch environmental change; the execution and included benefit of downscaling strategies regular to centennial scales (counting the capacity to extrapolate past watched values); the improvement of process-based approval diagnostics for measurable downscaling; and the evaluation of </a:t>
            </a:r>
            <a:r>
              <a:rPr lang="en-IN" dirty="0" err="1" smtClean="0"/>
              <a:t>favorable</a:t>
            </a:r>
            <a:r>
              <a:rPr lang="en-IN" dirty="0" smtClean="0"/>
              <a:t> circumstances and intrinsic constraints of various </a:t>
            </a:r>
            <a:r>
              <a:rPr lang="en-IN" smtClean="0"/>
              <a:t>methodologies.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Novel contribution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P</a:t>
            </a:r>
            <a:r>
              <a:rPr lang="en-IN" smtClean="0"/>
              <a:t>rogressed </a:t>
            </a:r>
            <a:r>
              <a:rPr lang="en-IN" dirty="0" smtClean="0"/>
              <a:t>measurable techniques to assess climate and atmosphere extremes in atmosphere display recreations. The mix of atmosphere model reproductions with observational and reanalysis items requires creative examinations and measurements of execution that make utilization of data identified with procedures producing inside atmosphere changeability and opening up climate and atmosphere extremes. The sensitivities of model assessment results to the picked extremes list, reference dataset and considered locale are likely identified with model inadequacies in speaking to the </a:t>
            </a:r>
            <a:r>
              <a:rPr lang="en-IN" dirty="0" err="1" smtClean="0"/>
              <a:t>spatio</a:t>
            </a:r>
            <a:r>
              <a:rPr lang="en-IN" dirty="0" smtClean="0"/>
              <a:t>-fleeting attributes of physical procedures and input components pertinent to the event of extremes, both in the atmosphere models and in the climate estimating models utilized as a part of reanalyses. This session welcomes commitments that concentrate on the assessment of the reliance of the area, size, term and recurrence of extremes upon encompassing climatic conditions. This incorporates, for example, show assessment techniques that look at circulations instead of deterministic qualities and that can catch </a:t>
            </a:r>
            <a:r>
              <a:rPr lang="en-IN" dirty="0" err="1" smtClean="0"/>
              <a:t>spatio</a:t>
            </a:r>
            <a:r>
              <a:rPr lang="en-IN" dirty="0" smtClean="0"/>
              <a:t>-worldly attributes; commitments that examine established execution measurements for </a:t>
            </a:r>
            <a:r>
              <a:rPr lang="en-IN" dirty="0" err="1" smtClean="0"/>
              <a:t>univariate</a:t>
            </a:r>
            <a:r>
              <a:rPr lang="en-IN" dirty="0" smtClean="0"/>
              <a:t> extremes and stretch out </a:t>
            </a:r>
            <a:r>
              <a:rPr lang="en-IN" dirty="0" err="1" smtClean="0"/>
              <a:t>univariate</a:t>
            </a:r>
            <a:r>
              <a:rPr lang="en-IN" dirty="0" smtClean="0"/>
              <a:t> execution measurements to multivariate; and commitments that talk about ways to deal with survey weights to individual models inside substantial multi-display group systems.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235" y="0"/>
            <a:ext cx="10515600" cy="1325563"/>
          </a:xfrm>
        </p:spPr>
        <p:txBody>
          <a:bodyPr/>
          <a:lstStyle/>
          <a:p>
            <a:pPr algn="ctr"/>
            <a:r>
              <a:rPr lang="en-US" dirty="0" smtClean="0"/>
              <a:t>Flow Chart</a:t>
            </a:r>
            <a:endParaRPr lang="en-US" dirty="0"/>
          </a:p>
        </p:txBody>
      </p:sp>
      <p:pic>
        <p:nvPicPr>
          <p:cNvPr id="5" name="Content Placeholder 4"/>
          <p:cNvPicPr>
            <a:picLocks noGrp="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15374" y="1325563"/>
            <a:ext cx="7005195" cy="5595524"/>
          </a:xfrm>
          <a:prstGeom prst="rect">
            <a:avLst/>
          </a:prstGeom>
          <a:noFill/>
          <a:ln>
            <a:noFill/>
          </a:ln>
        </p:spPr>
      </p:pic>
    </p:spTree>
    <p:extLst>
      <p:ext uri="{BB962C8B-B14F-4D97-AF65-F5344CB8AC3E}">
        <p14:creationId xmlns="" xmlns:p14="http://schemas.microsoft.com/office/powerpoint/2010/main" val="161282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Weather models very commonly used on a day-to-day basis. Using the past and the current weather data observed, forecast the future movement of the weather. Weather forecast concentrates on taking current perceptions of climate and handle these information with the help of computer models to calculate the future condition of climate. There are various factors affecting the change in weather few of which is as follows Temperature, Humidity, Pressure, Dew point, Wind speed, Wind direction, Visibility. All the above mentioned variables serve as input for the model.</a:t>
            </a:r>
          </a:p>
          <a:p>
            <a:pPr marL="0" indent="0">
              <a:buNone/>
            </a:pPr>
            <a:r>
              <a:rPr lang="en-US" dirty="0"/>
              <a:t>Climate research plays a key role in understanding the challenge posed by climate and in developing the necessary solutions to benefit the environment, society and the business sector. The raise in the temperature causes global warming which in turn leads to the raise in the sea water level. The greenhouse effect or raise in the carbon di oxide also influences directly in the raise of global temperature. To predict the weather it is essential to identify all the factor influencing the changes.</a:t>
            </a:r>
          </a:p>
          <a:p>
            <a:endParaRPr lang="en-US" dirty="0"/>
          </a:p>
        </p:txBody>
      </p:sp>
    </p:spTree>
    <p:extLst>
      <p:ext uri="{BB962C8B-B14F-4D97-AF65-F5344CB8AC3E}">
        <p14:creationId xmlns="" xmlns:p14="http://schemas.microsoft.com/office/powerpoint/2010/main" val="110790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4" name="Content Placeholder 3"/>
          <p:cNvPicPr>
            <a:picLocks noGrp="1" noChangeAspect="1"/>
          </p:cNvPicPr>
          <p:nvPr>
            <p:ph idx="1"/>
          </p:nvPr>
        </p:nvPicPr>
        <p:blipFill>
          <a:blip r:embed="rId2" cstate="print"/>
          <a:stretch>
            <a:fillRect/>
          </a:stretch>
        </p:blipFill>
        <p:spPr>
          <a:xfrm>
            <a:off x="2405188" y="1815686"/>
            <a:ext cx="5075745" cy="4351338"/>
          </a:xfrm>
          <a:prstGeom prst="rect">
            <a:avLst/>
          </a:prstGeom>
        </p:spPr>
      </p:pic>
    </p:spTree>
    <p:extLst>
      <p:ext uri="{BB962C8B-B14F-4D97-AF65-F5344CB8AC3E}">
        <p14:creationId xmlns="" xmlns:p14="http://schemas.microsoft.com/office/powerpoint/2010/main" val="3952509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1691</Words>
  <Application>Microsoft Office PowerPoint</Application>
  <PresentationFormat>Custom</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Project 'Novel Contribution', 'Work by Competitors', 'Data', and 'Method'</vt:lpstr>
      <vt:lpstr>Novel Contribution</vt:lpstr>
      <vt:lpstr>Novel Contribution</vt:lpstr>
      <vt:lpstr>Novel contribution</vt:lpstr>
      <vt:lpstr>Novel contribution</vt:lpstr>
      <vt:lpstr>Novel contribution</vt:lpstr>
      <vt:lpstr>Flow Chart</vt:lpstr>
      <vt:lpstr>Work by Competitors</vt:lpstr>
      <vt:lpstr>Flow Chart</vt:lpstr>
      <vt:lpstr>Limitations</vt:lpstr>
      <vt:lpstr>Data</vt:lpstr>
      <vt:lpstr>Temperature</vt:lpstr>
      <vt:lpstr>Pressure </vt:lpstr>
      <vt:lpstr>Wind Speed </vt:lpstr>
      <vt:lpstr>Visibility </vt:lpstr>
      <vt:lpstr>Data in Zeppelin</vt:lpstr>
      <vt:lpstr>Method</vt:lpstr>
      <vt:lpstr>Linear Regression  </vt:lpstr>
      <vt:lpstr>Support Vector Machine(SVM)</vt:lpstr>
      <vt:lpstr>Random Forest</vt:lpstr>
      <vt:lpstr>References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'Novel Contribution', 'Work by Competitors', 'Data', and 'Method'</dc:title>
  <dc:creator>Vivek Pandian</dc:creator>
  <cp:lastModifiedBy>Sankar G</cp:lastModifiedBy>
  <cp:revision>11</cp:revision>
  <dcterms:created xsi:type="dcterms:W3CDTF">2017-02-26T03:50:26Z</dcterms:created>
  <dcterms:modified xsi:type="dcterms:W3CDTF">2017-02-28T04:10:26Z</dcterms:modified>
</cp:coreProperties>
</file>