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9" r:id="rId3"/>
    <p:sldId id="278" r:id="rId4"/>
    <p:sldId id="257" r:id="rId5"/>
    <p:sldId id="272" r:id="rId6"/>
    <p:sldId id="273" r:id="rId7"/>
    <p:sldId id="261" r:id="rId8"/>
    <p:sldId id="279" r:id="rId9"/>
    <p:sldId id="283" r:id="rId10"/>
    <p:sldId id="275" r:id="rId11"/>
    <p:sldId id="276" r:id="rId12"/>
    <p:sldId id="280" r:id="rId13"/>
    <p:sldId id="282" r:id="rId14"/>
    <p:sldId id="277" r:id="rId15"/>
    <p:sldId id="281" r:id="rId16"/>
    <p:sldId id="260" r:id="rId17"/>
    <p:sldId id="268" r:id="rId18"/>
    <p:sldId id="267" r:id="rId19"/>
    <p:sldId id="270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30"/>
  </p:normalViewPr>
  <p:slideViewPr>
    <p:cSldViewPr snapToGrid="0" snapToObjects="1">
      <p:cViewPr varScale="1">
        <p:scale>
          <a:sx n="90" d="100"/>
          <a:sy n="90" d="100"/>
        </p:scale>
        <p:origin x="1182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371836" y="997678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Project by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60467" y="882257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15426" y="1741328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 rot="19383436">
            <a:off x="1497361" y="2235537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21276053">
            <a:off x="3999836" y="2675886"/>
            <a:ext cx="1866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Vivek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Pandiyan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4" y="1600200"/>
            <a:ext cx="7623687" cy="184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4" y="3444949"/>
            <a:ext cx="5934075" cy="3357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38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and data 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1" y="1600200"/>
            <a:ext cx="7326044" cy="4525963"/>
          </a:xfrm>
        </p:spPr>
      </p:pic>
    </p:spTree>
    <p:extLst>
      <p:ext uri="{BB962C8B-B14F-4D97-AF65-F5344CB8AC3E}">
        <p14:creationId xmlns:p14="http://schemas.microsoft.com/office/powerpoint/2010/main" val="46877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Customer and Mean Sales for a given day based on the Weather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0580"/>
            <a:ext cx="8229600" cy="248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85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 on Weekdays </a:t>
            </a:r>
            <a:r>
              <a:rPr lang="en-US" dirty="0" err="1" smtClean="0"/>
              <a:t>vs</a:t>
            </a:r>
            <a:r>
              <a:rPr lang="en-US" dirty="0" smtClean="0"/>
              <a:t> Weekends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" y="2142460"/>
            <a:ext cx="8973879" cy="29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32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5063"/>
            <a:ext cx="8229600" cy="4376237"/>
          </a:xfrm>
        </p:spPr>
      </p:pic>
    </p:spTree>
    <p:extLst>
      <p:ext uri="{BB962C8B-B14F-4D97-AF65-F5344CB8AC3E}">
        <p14:creationId xmlns:p14="http://schemas.microsoft.com/office/powerpoint/2010/main" val="249398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Daily Average sales on the stores based on Temperature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" y="2018378"/>
            <a:ext cx="7312977" cy="3059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29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ETL Method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1026" name="Picture 2" descr="C:\Users\I59047\Desktop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37" y="1669261"/>
            <a:ext cx="7316051" cy="15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59047\Desktop\Captu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4" y="3584773"/>
            <a:ext cx="8251698" cy="28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78174" y="1993187"/>
            <a:ext cx="242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Pentaho</a:t>
            </a:r>
            <a:r>
              <a:rPr lang="en-US" b="1" dirty="0" smtClean="0"/>
              <a:t> Package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94268" y="3696985"/>
            <a:ext cx="242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SSIS package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11" y="2665024"/>
            <a:ext cx="2276475" cy="16287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7936" y="326028"/>
            <a:ext cx="7608864" cy="1143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1F497D"/>
                </a:solidFill>
              </a:rPr>
              <a:t>Outcome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7" name="Picture 6" descr="/Users/vpandiyan/Desktop/Screen Shot 2016-12-16 at 5.34.06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69" y="5077047"/>
            <a:ext cx="2843100" cy="6694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83611" y="1993605"/>
            <a:ext cx="70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Co-relation matrix to calculate the accuracy 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24369" y="4293799"/>
            <a:ext cx="567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Mean accuracy of thee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23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err="1" smtClean="0">
                <a:solidFill>
                  <a:srgbClr val="1F497D"/>
                </a:solidFill>
              </a:rPr>
              <a:t>Spotfire</a:t>
            </a:r>
            <a:r>
              <a:rPr lang="en-US" b="1" dirty="0" smtClean="0">
                <a:solidFill>
                  <a:srgbClr val="1F497D"/>
                </a:solidFill>
              </a:rPr>
              <a:t> Result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7" y="1705510"/>
            <a:ext cx="8636578" cy="4121143"/>
          </a:xfrm>
        </p:spPr>
      </p:pic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err="1">
                <a:solidFill>
                  <a:srgbClr val="1F497D"/>
                </a:solidFill>
              </a:rPr>
              <a:t>Spotfire</a:t>
            </a:r>
            <a:r>
              <a:rPr lang="en-US" b="1" dirty="0">
                <a:solidFill>
                  <a:srgbClr val="1F497D"/>
                </a:solidFill>
              </a:rPr>
              <a:t> Result </a:t>
            </a:r>
            <a:r>
              <a:rPr lang="en-US" b="1" dirty="0" smtClean="0">
                <a:solidFill>
                  <a:srgbClr val="1F497D"/>
                </a:solidFill>
              </a:rPr>
              <a:t>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02" y="1880170"/>
            <a:ext cx="8603281" cy="4116016"/>
          </a:xfrm>
        </p:spPr>
      </p:pic>
    </p:spTree>
    <p:extLst>
      <p:ext uri="{BB962C8B-B14F-4D97-AF65-F5344CB8AC3E}">
        <p14:creationId xmlns:p14="http://schemas.microsoft.com/office/powerpoint/2010/main" val="28262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Flow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39" y="1371600"/>
            <a:ext cx="6437115" cy="52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2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dirty="0"/>
              <a:t>Spencer, Matthew, et al. "Executing multiple pipelined data analysis operations in the grid." </a:t>
            </a:r>
            <a:r>
              <a:rPr lang="en-US" i="1" dirty="0"/>
              <a:t>Proceedings of the 2002 ACM/IEEE conference on Supercomputing</a:t>
            </a:r>
            <a:r>
              <a:rPr lang="en-US" dirty="0"/>
              <a:t>. IEEE Computer Society Press, 2002.</a:t>
            </a:r>
          </a:p>
          <a:p>
            <a:pPr lvl="0"/>
            <a:r>
              <a:rPr lang="en-US" dirty="0"/>
              <a:t>Kim, </a:t>
            </a:r>
            <a:r>
              <a:rPr lang="en-US" dirty="0" err="1"/>
              <a:t>Hwi</a:t>
            </a:r>
            <a:r>
              <a:rPr lang="en-US" dirty="0"/>
              <a:t>-Gang, </a:t>
            </a:r>
            <a:r>
              <a:rPr lang="en-US" dirty="0" err="1"/>
              <a:t>Seongjoo</a:t>
            </a:r>
            <a:r>
              <a:rPr lang="en-US" dirty="0"/>
              <a:t> Lee, and </a:t>
            </a:r>
            <a:r>
              <a:rPr lang="en-US" dirty="0" err="1"/>
              <a:t>Sunghyon</a:t>
            </a:r>
            <a:r>
              <a:rPr lang="en-US" dirty="0"/>
              <a:t> </a:t>
            </a:r>
            <a:r>
              <a:rPr lang="en-US" dirty="0" err="1"/>
              <a:t>Kyeong</a:t>
            </a:r>
            <a:r>
              <a:rPr lang="en-US" dirty="0"/>
              <a:t>. "Discovering hot topics using Twitter streaming data social topic detection and geographic clustering." </a:t>
            </a:r>
            <a:r>
              <a:rPr lang="en-US" i="1" dirty="0"/>
              <a:t>Advances in Social Networks Analysis and Mining (ASONAM), 2013 IEEE/ACM International Conference on</a:t>
            </a:r>
            <a:r>
              <a:rPr lang="en-US" dirty="0"/>
              <a:t>. IEEE, 2013.</a:t>
            </a:r>
          </a:p>
          <a:p>
            <a:pPr lvl="0"/>
            <a:r>
              <a:rPr lang="en-US" dirty="0" err="1"/>
              <a:t>Buneci</a:t>
            </a:r>
            <a:r>
              <a:rPr lang="en-US" dirty="0"/>
              <a:t>, Emma S., and Daniel A. Reed. "Analysis of application heartbeats: Learning structural and temporal features in time series data for identification of performance problems." </a:t>
            </a:r>
            <a:r>
              <a:rPr lang="en-US" i="1" dirty="0"/>
              <a:t>Proceedings of the 2008 ACM/IEEE conference on Supercomputing</a:t>
            </a:r>
            <a:r>
              <a:rPr lang="en-US" dirty="0"/>
              <a:t>. IEEE Press, 2008.</a:t>
            </a:r>
          </a:p>
          <a:p>
            <a:pPr lvl="0"/>
            <a:r>
              <a:rPr lang="en-US" dirty="0" err="1"/>
              <a:t>Wolski</a:t>
            </a:r>
            <a:r>
              <a:rPr lang="en-US" dirty="0"/>
              <a:t>, Rich, Neil Spring, and Chris Peterson. "Implementing a performance forecasting system for </a:t>
            </a:r>
            <a:r>
              <a:rPr lang="en-US" dirty="0" err="1"/>
              <a:t>metacomputing</a:t>
            </a:r>
            <a:r>
              <a:rPr lang="en-US" dirty="0"/>
              <a:t> the network weather service." </a:t>
            </a:r>
            <a:r>
              <a:rPr lang="en-US" i="1" dirty="0"/>
              <a:t>Supercomputing, ACM/IEEE 1997 Conference</a:t>
            </a:r>
            <a:r>
              <a:rPr lang="en-US" dirty="0"/>
              <a:t>. IEEE, 1997.</a:t>
            </a:r>
          </a:p>
          <a:p>
            <a:pPr lvl="0"/>
            <a:r>
              <a:rPr lang="en-US" dirty="0"/>
              <a:t>Roe, Kevin, Duane Stevens, and Carol McCord. "High resolution weather modeling for improved fire management." </a:t>
            </a:r>
            <a:r>
              <a:rPr lang="en-US" i="1" dirty="0"/>
              <a:t>Proceedings of the 2001 ACM/IEEE Conference on Supercomputing</a:t>
            </a:r>
            <a:r>
              <a:rPr lang="en-US" dirty="0"/>
              <a:t>. ACM, 2001.</a:t>
            </a:r>
          </a:p>
          <a:p>
            <a:pPr lvl="0"/>
            <a:r>
              <a:rPr lang="en-US" dirty="0"/>
              <a:t>James Stephen, Julian, et al. "Program analysis for secure big data processing." </a:t>
            </a:r>
            <a:r>
              <a:rPr lang="en-US" i="1" dirty="0"/>
              <a:t>Proceedings of the 29th ACM/IEEE international conference on Automated software engineering</a:t>
            </a:r>
            <a:r>
              <a:rPr lang="en-US" dirty="0"/>
              <a:t>. ACM, 2014.</a:t>
            </a:r>
          </a:p>
          <a:p>
            <a:pPr lvl="0"/>
            <a:r>
              <a:rPr lang="en-US" dirty="0" err="1"/>
              <a:t>Swany</a:t>
            </a:r>
            <a:r>
              <a:rPr lang="en-US" dirty="0"/>
              <a:t>, Martin, and Rich </a:t>
            </a:r>
            <a:r>
              <a:rPr lang="en-US" dirty="0" err="1"/>
              <a:t>Wolski</a:t>
            </a:r>
            <a:r>
              <a:rPr lang="en-US" dirty="0"/>
              <a:t>. "Multivariate resource performance forecasting in the network weather service." </a:t>
            </a:r>
            <a:r>
              <a:rPr lang="en-US" i="1" dirty="0"/>
              <a:t>Supercomputing, ACM/IEEE 2002 Conference</a:t>
            </a:r>
            <a:r>
              <a:rPr lang="en-US" dirty="0"/>
              <a:t>. IEEE, 2002.</a:t>
            </a:r>
          </a:p>
          <a:p>
            <a:pPr lvl="0"/>
            <a:r>
              <a:rPr lang="en-US" dirty="0" err="1"/>
              <a:t>Primet</a:t>
            </a:r>
            <a:r>
              <a:rPr lang="en-US" dirty="0"/>
              <a:t>, Pascale, Robert </a:t>
            </a:r>
            <a:r>
              <a:rPr lang="en-US" dirty="0" err="1"/>
              <a:t>Harakaly</a:t>
            </a:r>
            <a:r>
              <a:rPr lang="en-US" dirty="0"/>
              <a:t>, and Franck </a:t>
            </a:r>
            <a:r>
              <a:rPr lang="en-US" dirty="0" err="1"/>
              <a:t>Bonnassieux</a:t>
            </a:r>
            <a:r>
              <a:rPr lang="en-US" dirty="0"/>
              <a:t>. "Experiments of network throughput measurement and forecasting using the network weather." </a:t>
            </a:r>
            <a:r>
              <a:rPr lang="en-US" i="1" dirty="0"/>
              <a:t>Cluster Computing and the Grid, 2002. 2nd IEEE/ACM International Symposium on</a:t>
            </a:r>
            <a:r>
              <a:rPr lang="en-US" dirty="0"/>
              <a:t>. IEEE, 2002.</a:t>
            </a:r>
          </a:p>
          <a:p>
            <a:pPr lvl="0"/>
            <a:r>
              <a:rPr lang="en-US" dirty="0"/>
              <a:t>Cheng, </a:t>
            </a:r>
            <a:r>
              <a:rPr lang="en-US" dirty="0" err="1"/>
              <a:t>Shanjun</a:t>
            </a:r>
            <a:r>
              <a:rPr lang="en-US" dirty="0"/>
              <a:t>, Anita Raja, and Victor Lesser. "</a:t>
            </a:r>
            <a:r>
              <a:rPr lang="en-US" dirty="0" err="1"/>
              <a:t>Multiagent</a:t>
            </a:r>
            <a:r>
              <a:rPr lang="en-US" dirty="0"/>
              <a:t> meta-level control for a network of weather radars." </a:t>
            </a:r>
            <a:r>
              <a:rPr lang="en-US" i="1" dirty="0"/>
              <a:t>Web Intelligence and Intelligent Agent Technology (WI-IAT), 2010 IEEE/WIC/ACM International Conference on</a:t>
            </a:r>
            <a:r>
              <a:rPr lang="en-US" dirty="0"/>
              <a:t>. Vol. 2. IEEE, 2010.</a:t>
            </a:r>
          </a:p>
          <a:p>
            <a:pPr lvl="0"/>
            <a:r>
              <a:rPr lang="en-US" dirty="0"/>
              <a:t>Roe, Kevin, Duane Stevens, and Carol McCord. "High resolution weather modeling for improved fire management." </a:t>
            </a:r>
            <a:r>
              <a:rPr lang="en-US" i="1" dirty="0"/>
              <a:t>Proceedings of the 2001 ACM/IEEE Conference on Supercomputing</a:t>
            </a:r>
            <a:r>
              <a:rPr lang="en-US" dirty="0"/>
              <a:t>. ACM, 2001.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Scrap the data from web to get the temperature, Pressure, Wind Speed, Humidity etc.</a:t>
            </a:r>
          </a:p>
          <a:p>
            <a:r>
              <a:rPr lang="en-US" dirty="0" smtClean="0"/>
              <a:t>Join the data with the sales records to understand the variable importance.</a:t>
            </a:r>
          </a:p>
          <a:p>
            <a:r>
              <a:rPr lang="en-US" dirty="0" smtClean="0"/>
              <a:t>Run the model across all the data for each day in the system.</a:t>
            </a:r>
          </a:p>
          <a:p>
            <a:r>
              <a:rPr lang="en-US" dirty="0" smtClean="0"/>
              <a:t>Compute the results and co relate with the other results from other models and find the best suited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0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Project Methodology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modern ETL tools to increase the performance</a:t>
            </a:r>
          </a:p>
          <a:p>
            <a:r>
              <a:rPr lang="en-US" dirty="0" smtClean="0"/>
              <a:t>Interactive live dashboards for </a:t>
            </a:r>
            <a:r>
              <a:rPr lang="en-US" dirty="0" err="1" smtClean="0"/>
              <a:t>simplying</a:t>
            </a:r>
            <a:r>
              <a:rPr lang="en-US" dirty="0" smtClean="0"/>
              <a:t> data interpretation.</a:t>
            </a:r>
          </a:p>
          <a:p>
            <a:r>
              <a:rPr lang="en-US" dirty="0" smtClean="0"/>
              <a:t>Used simpler methodology to produce the same result as my competitor.</a:t>
            </a:r>
          </a:p>
          <a:p>
            <a:r>
              <a:rPr lang="en-US" dirty="0" smtClean="0"/>
              <a:t>Designed/Structured the methodology to work with the like data and used TERR to data manipulate using  </a:t>
            </a:r>
            <a:r>
              <a:rPr lang="en-US" dirty="0" err="1" smtClean="0"/>
              <a:t>Spotfire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Method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8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4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Variable Selection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08" y="1201237"/>
            <a:ext cx="6634229" cy="54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P value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5" name="Content Placeholder 4" descr="C:\Users\vivek\Downloads\Screen Shot 2017-05-04 at 7.29.42 P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47" y="1690577"/>
            <a:ext cx="6078990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 chart to indicate Sales to Holidays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23" y="1600200"/>
            <a:ext cx="5084153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87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Regression –</a:t>
            </a:r>
          </a:p>
          <a:p>
            <a:pPr lvl="1"/>
            <a:r>
              <a:rPr lang="en-US" dirty="0" smtClean="0"/>
              <a:t>For calculation the correlation between sales and customers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To identify the distribution of the sales for different temperature.</a:t>
            </a:r>
          </a:p>
          <a:p>
            <a:r>
              <a:rPr lang="en-US" dirty="0" err="1" smtClean="0"/>
              <a:t>Arima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Forecast the future sales for a given location/store.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9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266</Words>
  <Application>Microsoft Office PowerPoint</Application>
  <PresentationFormat>On-screen Show (4:3)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Capstone Project by</vt:lpstr>
      <vt:lpstr>Flow Chart</vt:lpstr>
      <vt:lpstr>Flow Chart Description</vt:lpstr>
      <vt:lpstr>Project Methodology</vt:lpstr>
      <vt:lpstr>Method</vt:lpstr>
      <vt:lpstr>Variable Selection</vt:lpstr>
      <vt:lpstr>P value</vt:lpstr>
      <vt:lpstr>Bar chart to indicate Sales to Holidays</vt:lpstr>
      <vt:lpstr>Methods Used</vt:lpstr>
      <vt:lpstr>Code</vt:lpstr>
      <vt:lpstr>Packages and data load</vt:lpstr>
      <vt:lpstr>Mean Customer and Mean Sales for a given day based on the Weather</vt:lpstr>
      <vt:lpstr>Count on Weekdays vs Weekends</vt:lpstr>
      <vt:lpstr>Regression</vt:lpstr>
      <vt:lpstr>Daily Average sales on the stores based on Temperature</vt:lpstr>
      <vt:lpstr>ETL Method</vt:lpstr>
      <vt:lpstr>PowerPoint Presentation</vt:lpstr>
      <vt:lpstr>Spotfire Result 1</vt:lpstr>
      <vt:lpstr>Spotfire Result 2</vt:lpstr>
      <vt:lpstr>Refrences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FirstName LastName</dc:title>
  <dc:subject/>
  <dc:creator>Vivek Pandiyan</dc:creator>
  <cp:keywords/>
  <dc:description/>
  <cp:lastModifiedBy>Vivek Pandian</cp:lastModifiedBy>
  <cp:revision>41</cp:revision>
  <dcterms:created xsi:type="dcterms:W3CDTF">2017-04-16T22:38:03Z</dcterms:created>
  <dcterms:modified xsi:type="dcterms:W3CDTF">2017-05-09T03:09:48Z</dcterms:modified>
  <cp:category/>
</cp:coreProperties>
</file>